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8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18686-278B-449C-9914-6B40BDDE2537}" type="datetime1">
              <a:rPr lang="fr-CA" smtClean="0"/>
              <a:t>24-03-14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AA9FB-F44A-4BE7-84AC-04DCC980CC30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B29B964-AC68-4036-8038-FD4E11B4DBB8}" type="datetime1">
              <a:rPr lang="fr-CA" smtClean="0"/>
              <a:t>24-03-14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8474776-5E0F-4C3C-B07A-845AE6CF51B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74776-5E0F-4C3C-B07A-845AE6CF51B5}" type="slidenum">
              <a:rPr lang="fr-CA" smtClean="0"/>
              <a:pPr/>
              <a:t>1</a:t>
            </a:fld>
            <a:endParaRPr lang="fr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74776-5E0F-4C3C-B07A-845AE6CF51B5}" type="slidenum">
              <a:rPr lang="fr-CA" smtClean="0"/>
              <a:pPr/>
              <a:t>2</a:t>
            </a:fld>
            <a:endParaRPr lang="fr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74776-5E0F-4C3C-B07A-845AE6CF51B5}" type="slidenum">
              <a:rPr lang="fr-CA" smtClean="0"/>
              <a:pPr/>
              <a:t>3</a:t>
            </a:fld>
            <a:endParaRPr lang="fr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74776-5E0F-4C3C-B07A-845AE6CF51B5}" type="slidenum">
              <a:rPr lang="fr-CA" smtClean="0"/>
              <a:pPr/>
              <a:t>4</a:t>
            </a:fld>
            <a:endParaRPr lang="fr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74776-5E0F-4C3C-B07A-845AE6CF51B5}" type="slidenum">
              <a:rPr lang="fr-CA" smtClean="0"/>
              <a:pPr/>
              <a:t>5</a:t>
            </a:fld>
            <a:endParaRPr lang="fr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74776-5E0F-4C3C-B07A-845AE6CF51B5}" type="slidenum">
              <a:rPr lang="fr-CA" smtClean="0"/>
              <a:pPr/>
              <a:t>6</a:t>
            </a:fld>
            <a:endParaRPr lang="fr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74776-5E0F-4C3C-B07A-845AE6CF51B5}" type="slidenum">
              <a:rPr lang="fr-CA" smtClean="0"/>
              <a:pPr/>
              <a:t>7</a:t>
            </a:fld>
            <a:endParaRPr lang="fr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74776-5E0F-4C3C-B07A-845AE6CF51B5}" type="slidenum">
              <a:rPr lang="fr-CA" smtClean="0"/>
              <a:pPr/>
              <a:t>8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0884-E71D-41D5-8CEB-90D830B3B1D4}" type="datetime1">
              <a:rPr lang="fr-CA" smtClean="0"/>
              <a:pPr/>
              <a:t>24-03-14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34B5-710A-4A5E-BD46-E9D46F0D845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2CA5-003E-44CC-AEFE-DB3A7E793C51}" type="datetime1">
              <a:rPr lang="fr-CA" smtClean="0"/>
              <a:pPr/>
              <a:t>24-03-14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34B5-710A-4A5E-BD46-E9D46F0D845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E2D0-23FE-40A8-A427-4AC526280E2A}" type="datetime1">
              <a:rPr lang="fr-CA" smtClean="0"/>
              <a:pPr/>
              <a:t>24-03-14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34B5-710A-4A5E-BD46-E9D46F0D845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A960-6F3A-41A7-AA0B-EE7FD40F4855}" type="datetime1">
              <a:rPr lang="fr-CA" smtClean="0"/>
              <a:pPr/>
              <a:t>24-03-14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34B5-710A-4A5E-BD46-E9D46F0D845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FECB-782E-4D27-BDF1-501EA26C7C4F}" type="datetime1">
              <a:rPr lang="fr-CA" smtClean="0"/>
              <a:pPr/>
              <a:t>24-03-14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34B5-710A-4A5E-BD46-E9D46F0D845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5552-0FE0-4898-BB5A-2B5782294346}" type="datetime1">
              <a:rPr lang="fr-CA" smtClean="0"/>
              <a:pPr/>
              <a:t>24-03-14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34B5-710A-4A5E-BD46-E9D46F0D845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3EB9-54FD-4515-86BA-C418CB5C971F}" type="datetime1">
              <a:rPr lang="fr-CA" smtClean="0"/>
              <a:pPr/>
              <a:t>24-03-14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34B5-710A-4A5E-BD46-E9D46F0D845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D1661-DC40-427B-8EDA-4B524C343ABE}" type="datetime1">
              <a:rPr lang="fr-CA" smtClean="0"/>
              <a:pPr/>
              <a:t>24-03-14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34B5-710A-4A5E-BD46-E9D46F0D845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6016-F4E1-4C58-B126-53F84FB45E1D}" type="datetime1">
              <a:rPr lang="fr-CA" smtClean="0"/>
              <a:pPr/>
              <a:t>24-03-14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34B5-710A-4A5E-BD46-E9D46F0D845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E604F-44EF-4ABD-BE10-0232980832B9}" type="datetime1">
              <a:rPr lang="fr-CA" smtClean="0"/>
              <a:pPr/>
              <a:t>24-03-14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34B5-710A-4A5E-BD46-E9D46F0D845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4DD9-F952-49D0-965B-C986240BFD14}" type="datetime1">
              <a:rPr lang="fr-CA" smtClean="0"/>
              <a:pPr/>
              <a:t>24-03-14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34B5-710A-4A5E-BD46-E9D46F0D845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81686-78D1-4D79-9E34-2E8F5CA628EF}" type="datetime1">
              <a:rPr lang="fr-CA" smtClean="0"/>
              <a:pPr/>
              <a:t>24-03-14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934B5-710A-4A5E-BD46-E9D46F0D845D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sz="3200" b="1" dirty="0" smtClean="0">
                <a:latin typeface="Arial" pitchFamily="34" charset="0"/>
                <a:cs typeface="Arial" pitchFamily="34" charset="0"/>
              </a:rPr>
              <a:t>R-3837-2013 </a:t>
            </a:r>
            <a:r>
              <a:rPr lang="fr-CA" sz="3200" b="1" dirty="0">
                <a:latin typeface="Arial" pitchFamily="34" charset="0"/>
                <a:cs typeface="Arial" pitchFamily="34" charset="0"/>
              </a:rPr>
              <a:t>Phase 3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Présentation </a:t>
            </a:r>
          </a:p>
          <a:p>
            <a:r>
              <a:rPr lang="fr-CA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d’Union des Consommateurs</a:t>
            </a:r>
          </a:p>
          <a:p>
            <a:endParaRPr lang="fr-CA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CA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 mars 2014</a:t>
            </a:r>
            <a:endParaRPr lang="fr-CA" sz="3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 4" descr="headerbg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34B5-710A-4A5E-BD46-E9D46F0D845D}" type="slidenum">
              <a:rPr lang="fr-CA" smtClean="0"/>
              <a:pPr/>
              <a:t>1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CA" b="1" dirty="0" smtClean="0">
                <a:latin typeface="Arial" pitchFamily="34" charset="0"/>
                <a:cs typeface="Arial" pitchFamily="34" charset="0"/>
              </a:rPr>
              <a:t>Enjeux</a:t>
            </a:r>
            <a:br>
              <a:rPr lang="fr-CA" b="1" dirty="0" smtClean="0">
                <a:latin typeface="Arial" pitchFamily="34" charset="0"/>
                <a:cs typeface="Arial" pitchFamily="34" charset="0"/>
              </a:rPr>
            </a:br>
            <a:endParaRPr lang="fr-CA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CA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CA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fr-CA" b="1" dirty="0" smtClean="0">
                <a:latin typeface="Arial" pitchFamily="34" charset="0"/>
                <a:cs typeface="Arial" pitchFamily="34" charset="0"/>
              </a:rPr>
              <a:t>echerche </a:t>
            </a:r>
            <a:r>
              <a:rPr lang="fr-CA" b="1" dirty="0" smtClean="0">
                <a:latin typeface="Arial" pitchFamily="34" charset="0"/>
                <a:cs typeface="Arial" pitchFamily="34" charset="0"/>
              </a:rPr>
              <a:t>commerciale</a:t>
            </a:r>
          </a:p>
          <a:p>
            <a:pPr>
              <a:buFont typeface="Wingdings" pitchFamily="2" charset="2"/>
              <a:buChar char="Ø"/>
            </a:pPr>
            <a:endParaRPr lang="fr-CA" b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CA" b="1" dirty="0" smtClean="0">
                <a:latin typeface="Arial" pitchFamily="34" charset="0"/>
                <a:cs typeface="Arial" pitchFamily="34" charset="0"/>
              </a:rPr>
              <a:t>Coût des programmes</a:t>
            </a:r>
          </a:p>
          <a:p>
            <a:pPr>
              <a:buNone/>
            </a:pPr>
            <a:endParaRPr lang="fr-CA" dirty="0"/>
          </a:p>
        </p:txBody>
      </p:sp>
      <p:pic>
        <p:nvPicPr>
          <p:cNvPr id="4" name="Image 3" descr="headerbg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41746"/>
            <a:ext cx="9144000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34B5-710A-4A5E-BD46-E9D46F0D845D}" type="slidenum">
              <a:rPr lang="fr-CA" smtClean="0"/>
              <a:pPr/>
              <a:t>2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defTabSz="0">
              <a:buNone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Recherche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commerciale</a:t>
            </a:r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pPr defTabSz="0">
              <a:buNone/>
            </a:pPr>
            <a:endParaRPr lang="fr-FR" b="1" dirty="0">
              <a:latin typeface="Arial" pitchFamily="34" charset="0"/>
              <a:cs typeface="Arial" pitchFamily="34" charset="0"/>
            </a:endParaRPr>
          </a:p>
          <a:p>
            <a:pPr defTabSz="0">
              <a:buNone/>
            </a:pPr>
            <a:r>
              <a:rPr lang="fr-CA" b="1" dirty="0" smtClean="0">
                <a:latin typeface="Arial" pitchFamily="34" charset="0"/>
                <a:cs typeface="Arial" pitchFamily="34" charset="0"/>
              </a:rPr>
              <a:t>PRC et PRRC </a:t>
            </a:r>
          </a:p>
          <a:p>
            <a:pPr defTabSz="0">
              <a:buNone/>
            </a:pPr>
            <a:endParaRPr lang="fr-CA" b="1" dirty="0" smtClean="0">
              <a:latin typeface="Arial" pitchFamily="34" charset="0"/>
              <a:cs typeface="Arial" pitchFamily="34" charset="0"/>
            </a:endParaRPr>
          </a:p>
          <a:p>
            <a:pPr marL="0" indent="0" defTabSz="0">
              <a:spcBef>
                <a:spcPts val="0"/>
              </a:spcBef>
              <a:buFont typeface="Wingdings" pitchFamily="2" charset="2"/>
              <a:buChar char="Ø"/>
            </a:pPr>
            <a:r>
              <a:rPr lang="fr-CA" b="1" dirty="0" smtClean="0">
                <a:latin typeface="Arial" pitchFamily="34" charset="0"/>
                <a:cs typeface="Arial" pitchFamily="34" charset="0"/>
              </a:rPr>
              <a:t> Pondération subjectives des facteurs</a:t>
            </a:r>
          </a:p>
          <a:p>
            <a:pPr marL="0" indent="0" defTabSz="0">
              <a:spcBef>
                <a:spcPts val="0"/>
              </a:spcBef>
              <a:buFont typeface="Wingdings" pitchFamily="2" charset="2"/>
              <a:buChar char="Ø"/>
            </a:pPr>
            <a:r>
              <a:rPr lang="fr-CA" b="1" dirty="0" smtClean="0">
                <a:latin typeface="Arial" pitchFamily="34" charset="0"/>
                <a:cs typeface="Arial" pitchFamily="34" charset="0"/>
              </a:rPr>
              <a:t> Mêmes facteurs pour tous les marchés</a:t>
            </a:r>
          </a:p>
          <a:p>
            <a:pPr marL="0" indent="0" defTabSz="0">
              <a:spcBef>
                <a:spcPts val="0"/>
              </a:spcBef>
              <a:buFont typeface="Wingdings" pitchFamily="2" charset="2"/>
              <a:buChar char="Ø"/>
            </a:pPr>
            <a:r>
              <a:rPr lang="fr-CA" b="1" dirty="0" smtClean="0">
                <a:latin typeface="Arial" pitchFamily="34" charset="0"/>
                <a:cs typeface="Arial" pitchFamily="34" charset="0"/>
              </a:rPr>
              <a:t> Utilisation de données secondaires</a:t>
            </a:r>
            <a:br>
              <a:rPr lang="fr-CA" b="1" dirty="0" smtClean="0">
                <a:latin typeface="Arial" pitchFamily="34" charset="0"/>
                <a:cs typeface="Arial" pitchFamily="34" charset="0"/>
              </a:rPr>
            </a:br>
            <a:endParaRPr lang="fr-CA" dirty="0"/>
          </a:p>
        </p:txBody>
      </p:sp>
      <p:pic>
        <p:nvPicPr>
          <p:cNvPr id="4" name="Image 3" descr="headerbg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41746"/>
            <a:ext cx="9144000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34B5-710A-4A5E-BD46-E9D46F0D845D}" type="slidenum">
              <a:rPr lang="fr-CA" smtClean="0"/>
              <a:pPr/>
              <a:t>3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defTabSz="0">
              <a:buNone/>
            </a:pPr>
            <a:r>
              <a:rPr lang="fr-FR" sz="3500" b="1" dirty="0" smtClean="0">
                <a:latin typeface="Arial" pitchFamily="34" charset="0"/>
                <a:cs typeface="Arial" pitchFamily="34" charset="0"/>
              </a:rPr>
              <a:t>Recherche commerciale (suite)</a:t>
            </a:r>
          </a:p>
          <a:p>
            <a:pPr defTabSz="0">
              <a:buNone/>
            </a:pPr>
            <a:endParaRPr lang="fr-FR" sz="3500" b="1" dirty="0">
              <a:latin typeface="Arial" pitchFamily="34" charset="0"/>
              <a:cs typeface="Arial" pitchFamily="34" charset="0"/>
            </a:endParaRPr>
          </a:p>
          <a:p>
            <a:pPr defTabSz="0">
              <a:buNone/>
            </a:pPr>
            <a:r>
              <a:rPr lang="fr-CA" sz="3500" b="1" dirty="0" smtClean="0">
                <a:latin typeface="Arial" pitchFamily="34" charset="0"/>
                <a:cs typeface="Arial" pitchFamily="34" charset="0"/>
              </a:rPr>
              <a:t>Offensive </a:t>
            </a:r>
            <a:r>
              <a:rPr lang="fr-CA" sz="3500" b="1" dirty="0">
                <a:latin typeface="Arial" pitchFamily="34" charset="0"/>
                <a:cs typeface="Arial" pitchFamily="34" charset="0"/>
              </a:rPr>
              <a:t>de positionnement</a:t>
            </a:r>
            <a:r>
              <a:rPr lang="fr-CA" sz="35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defTabSz="0">
              <a:buNone/>
            </a:pPr>
            <a:endParaRPr lang="fr-CA" sz="3500" b="1" dirty="0" smtClean="0">
              <a:latin typeface="Arial" pitchFamily="34" charset="0"/>
              <a:cs typeface="Arial" pitchFamily="34" charset="0"/>
            </a:endParaRPr>
          </a:p>
          <a:p>
            <a:pPr marL="0" indent="0" defTabSz="0">
              <a:spcBef>
                <a:spcPts val="0"/>
              </a:spcBef>
              <a:buFont typeface="Wingdings" pitchFamily="2" charset="2"/>
              <a:buChar char="Ø"/>
            </a:pPr>
            <a:r>
              <a:rPr lang="fr-CA" sz="3500" b="1" dirty="0" smtClean="0">
                <a:latin typeface="Arial" pitchFamily="34" charset="0"/>
                <a:cs typeface="Arial" pitchFamily="34" charset="0"/>
              </a:rPr>
              <a:t> Il faut mesurer </a:t>
            </a:r>
            <a:r>
              <a:rPr lang="fr-CA" sz="3500" b="1" dirty="0">
                <a:latin typeface="Arial" pitchFamily="34" charset="0"/>
                <a:cs typeface="Arial" pitchFamily="34" charset="0"/>
              </a:rPr>
              <a:t>adéquatement </a:t>
            </a:r>
            <a:r>
              <a:rPr lang="fr-CA" sz="3500" b="1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fr-CA" sz="3500" b="1" dirty="0">
                <a:latin typeface="Arial" pitchFamily="34" charset="0"/>
                <a:cs typeface="Arial" pitchFamily="34" charset="0"/>
              </a:rPr>
              <a:t>perception </a:t>
            </a:r>
            <a:r>
              <a:rPr lang="fr-CA" sz="3500" b="1" dirty="0" smtClean="0">
                <a:latin typeface="Arial" pitchFamily="34" charset="0"/>
                <a:cs typeface="Arial" pitchFamily="34" charset="0"/>
              </a:rPr>
              <a:t>des clients avant </a:t>
            </a:r>
            <a:r>
              <a:rPr lang="fr-CA" sz="3500" b="1" dirty="0">
                <a:latin typeface="Arial" pitchFamily="34" charset="0"/>
                <a:cs typeface="Arial" pitchFamily="34" charset="0"/>
              </a:rPr>
              <a:t>de la </a:t>
            </a:r>
            <a:r>
              <a:rPr lang="fr-CA" sz="3500" b="1" dirty="0" smtClean="0">
                <a:latin typeface="Arial" pitchFamily="34" charset="0"/>
                <a:cs typeface="Arial" pitchFamily="34" charset="0"/>
              </a:rPr>
              <a:t>rectifier</a:t>
            </a:r>
          </a:p>
          <a:p>
            <a:pPr marL="0" indent="0" defTabSz="0">
              <a:spcBef>
                <a:spcPts val="0"/>
              </a:spcBef>
              <a:buNone/>
            </a:pPr>
            <a:endParaRPr lang="fr-CA" b="1" dirty="0" smtClean="0">
              <a:latin typeface="Arial" pitchFamily="34" charset="0"/>
              <a:cs typeface="Arial" pitchFamily="34" charset="0"/>
            </a:endParaRPr>
          </a:p>
          <a:p>
            <a:pPr marL="0" indent="0" defTabSz="0">
              <a:spcBef>
                <a:spcPts val="0"/>
              </a:spcBef>
              <a:buNone/>
            </a:pPr>
            <a:r>
              <a:rPr lang="fr-CA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CA" b="1" dirty="0" smtClean="0">
                <a:latin typeface="Arial" pitchFamily="34" charset="0"/>
                <a:cs typeface="Arial" pitchFamily="34" charset="0"/>
              </a:rPr>
            </a:br>
            <a:endParaRPr lang="fr-CA" dirty="0"/>
          </a:p>
        </p:txBody>
      </p:sp>
      <p:pic>
        <p:nvPicPr>
          <p:cNvPr id="4" name="Image 3" descr="headerbg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41746"/>
            <a:ext cx="9144000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34B5-710A-4A5E-BD46-E9D46F0D845D}" type="slidenum">
              <a:rPr lang="fr-CA" smtClean="0"/>
              <a:pPr/>
              <a:t>4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defTabSz="0">
              <a:buNone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Recherche commerciale (suite)</a:t>
            </a:r>
          </a:p>
          <a:p>
            <a:pPr defTabSz="0">
              <a:buNone/>
            </a:pPr>
            <a:endParaRPr lang="fr-FR" b="1" dirty="0">
              <a:latin typeface="Arial" pitchFamily="34" charset="0"/>
              <a:cs typeface="Arial" pitchFamily="34" charset="0"/>
            </a:endParaRPr>
          </a:p>
          <a:p>
            <a:pPr defTabSz="0">
              <a:buNone/>
            </a:pPr>
            <a:r>
              <a:rPr lang="fr-CA" b="1" dirty="0" smtClean="0">
                <a:latin typeface="Arial" pitchFamily="34" charset="0"/>
                <a:cs typeface="Arial" pitchFamily="34" charset="0"/>
              </a:rPr>
              <a:t>Évaluation du programme PE-103</a:t>
            </a:r>
          </a:p>
          <a:p>
            <a:pPr defTabSz="0">
              <a:buNone/>
            </a:pPr>
            <a:endParaRPr lang="fr-CA" b="1" dirty="0" smtClean="0">
              <a:latin typeface="Arial" pitchFamily="34" charset="0"/>
              <a:cs typeface="Arial" pitchFamily="34" charset="0"/>
            </a:endParaRPr>
          </a:p>
          <a:p>
            <a:pPr marL="0" indent="0" defTabSz="0">
              <a:spcBef>
                <a:spcPts val="0"/>
              </a:spcBef>
              <a:buFont typeface="Wingdings" pitchFamily="2" charset="2"/>
              <a:buChar char="Ø"/>
            </a:pPr>
            <a:r>
              <a:rPr lang="fr-CA" b="1" dirty="0" smtClean="0">
                <a:latin typeface="Arial" pitchFamily="34" charset="0"/>
                <a:cs typeface="Arial" pitchFamily="34" charset="0"/>
              </a:rPr>
              <a:t> L’effritement de la programmation est-il bien mesuré?</a:t>
            </a:r>
          </a:p>
          <a:p>
            <a:pPr marL="0" indent="0" defTabSz="0">
              <a:spcBef>
                <a:spcPts val="0"/>
              </a:spcBef>
              <a:buNone/>
            </a:pPr>
            <a:r>
              <a:rPr lang="fr-CA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CA" b="1" dirty="0" smtClean="0">
                <a:latin typeface="Arial" pitchFamily="34" charset="0"/>
                <a:cs typeface="Arial" pitchFamily="34" charset="0"/>
              </a:rPr>
            </a:br>
            <a:endParaRPr lang="fr-CA" dirty="0"/>
          </a:p>
        </p:txBody>
      </p:sp>
      <p:pic>
        <p:nvPicPr>
          <p:cNvPr id="4" name="Image 3" descr="headerbg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41746"/>
            <a:ext cx="9144000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34B5-710A-4A5E-BD46-E9D46F0D845D}" type="slidenum">
              <a:rPr lang="fr-CA" smtClean="0"/>
              <a:pPr/>
              <a:t>5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defTabSz="0">
              <a:buNone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Recherche commerciale (suite)</a:t>
            </a:r>
          </a:p>
          <a:p>
            <a:pPr marL="0" indent="0" defTabSz="0">
              <a:spcBef>
                <a:spcPts val="0"/>
              </a:spcBef>
              <a:buNone/>
            </a:pPr>
            <a:endParaRPr lang="fr-CA" b="1" dirty="0">
              <a:latin typeface="Arial" pitchFamily="34" charset="0"/>
              <a:cs typeface="Arial" pitchFamily="34" charset="0"/>
            </a:endParaRPr>
          </a:p>
          <a:p>
            <a:pPr marL="0" indent="0" defTabSz="0">
              <a:spcBef>
                <a:spcPts val="0"/>
              </a:spcBef>
              <a:buNone/>
            </a:pPr>
            <a:r>
              <a:rPr lang="fr-CA" b="1" dirty="0" smtClean="0">
                <a:latin typeface="Arial" pitchFamily="34" charset="0"/>
                <a:cs typeface="Arial" pitchFamily="34" charset="0"/>
              </a:rPr>
              <a:t>CASS</a:t>
            </a:r>
          </a:p>
          <a:p>
            <a:pPr marL="0" indent="0" defTabSz="0">
              <a:spcBef>
                <a:spcPts val="0"/>
              </a:spcBef>
              <a:buNone/>
            </a:pPr>
            <a:endParaRPr lang="fr-CA" b="1" dirty="0" smtClean="0">
              <a:latin typeface="Arial" pitchFamily="34" charset="0"/>
              <a:cs typeface="Arial" pitchFamily="34" charset="0"/>
            </a:endParaRPr>
          </a:p>
          <a:p>
            <a:pPr marL="0" indent="0" defTabSz="0">
              <a:spcBef>
                <a:spcPts val="0"/>
              </a:spcBef>
              <a:buFont typeface="Wingdings" pitchFamily="2" charset="2"/>
              <a:buChar char="Ø"/>
            </a:pPr>
            <a:r>
              <a:rPr lang="fr-CA" b="1" dirty="0" smtClean="0">
                <a:latin typeface="Arial" pitchFamily="34" charset="0"/>
                <a:cs typeface="Arial" pitchFamily="34" charset="0"/>
              </a:rPr>
              <a:t> Aucune idée de la proportion de MFR parmi les ménages en difficulté de paiement qui laissent un solde impayé</a:t>
            </a:r>
          </a:p>
          <a:p>
            <a:pPr marL="0" indent="0" defTabSz="0">
              <a:spcBef>
                <a:spcPts val="0"/>
              </a:spcBef>
              <a:buNone/>
            </a:pPr>
            <a:r>
              <a:rPr lang="fr-CA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CA" b="1" dirty="0" smtClean="0">
                <a:latin typeface="Arial" pitchFamily="34" charset="0"/>
                <a:cs typeface="Arial" pitchFamily="34" charset="0"/>
              </a:rPr>
            </a:br>
            <a:endParaRPr lang="fr-CA" dirty="0"/>
          </a:p>
        </p:txBody>
      </p:sp>
      <p:pic>
        <p:nvPicPr>
          <p:cNvPr id="4" name="Image 3" descr="headerbg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41746"/>
            <a:ext cx="9144000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34B5-710A-4A5E-BD46-E9D46F0D845D}" type="slidenum">
              <a:rPr lang="fr-CA" smtClean="0"/>
              <a:pPr/>
              <a:t>6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defTabSz="0">
              <a:buNone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Coût des programmes</a:t>
            </a:r>
          </a:p>
          <a:p>
            <a:pPr defTabSz="0">
              <a:buNone/>
            </a:pPr>
            <a:endParaRPr lang="fr-FR" b="1" dirty="0">
              <a:latin typeface="Arial" pitchFamily="34" charset="0"/>
              <a:cs typeface="Arial" pitchFamily="34" charset="0"/>
            </a:endParaRPr>
          </a:p>
          <a:p>
            <a:pPr defTabSz="0">
              <a:buNone/>
            </a:pPr>
            <a:r>
              <a:rPr lang="fr-CA" b="1" dirty="0" smtClean="0">
                <a:latin typeface="Arial" pitchFamily="34" charset="0"/>
                <a:cs typeface="Arial" pitchFamily="34" charset="0"/>
              </a:rPr>
              <a:t>PE126 Supplément - MFR</a:t>
            </a:r>
          </a:p>
          <a:p>
            <a:pPr defTabSz="0">
              <a:buNone/>
            </a:pPr>
            <a:endParaRPr lang="fr-CA" b="1" dirty="0" smtClean="0">
              <a:latin typeface="Arial" pitchFamily="34" charset="0"/>
              <a:cs typeface="Arial" pitchFamily="34" charset="0"/>
            </a:endParaRPr>
          </a:p>
          <a:p>
            <a:pPr marL="0" indent="0" defTabSz="0">
              <a:spcBef>
                <a:spcPts val="0"/>
              </a:spcBef>
              <a:buFont typeface="Wingdings" pitchFamily="2" charset="2"/>
              <a:buChar char="Ø"/>
            </a:pPr>
            <a:r>
              <a:rPr lang="fr-CA" b="1" dirty="0" smtClean="0">
                <a:latin typeface="Arial" pitchFamily="34" charset="0"/>
                <a:cs typeface="Arial" pitchFamily="34" charset="0"/>
              </a:rPr>
              <a:t> La distribution de 14 000 $ d’aide financière dans le cadre du programme entraînera des coûts de 120 000 $</a:t>
            </a:r>
            <a:br>
              <a:rPr lang="fr-CA" b="1" dirty="0" smtClean="0">
                <a:latin typeface="Arial" pitchFamily="34" charset="0"/>
                <a:cs typeface="Arial" pitchFamily="34" charset="0"/>
              </a:rPr>
            </a:br>
            <a:endParaRPr lang="fr-CA" dirty="0"/>
          </a:p>
        </p:txBody>
      </p:sp>
      <p:pic>
        <p:nvPicPr>
          <p:cNvPr id="4" name="Image 3" descr="headerbg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41746"/>
            <a:ext cx="9144000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34B5-710A-4A5E-BD46-E9D46F0D845D}" type="slidenum">
              <a:rPr lang="fr-CA" smtClean="0"/>
              <a:pPr/>
              <a:t>7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defTabSz="0">
              <a:buNone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Coût des programmes (suite)</a:t>
            </a:r>
          </a:p>
          <a:p>
            <a:pPr defTabSz="0">
              <a:buNone/>
            </a:pPr>
            <a:endParaRPr lang="fr-FR" b="1" dirty="0">
              <a:latin typeface="Arial" pitchFamily="34" charset="0"/>
              <a:cs typeface="Arial" pitchFamily="34" charset="0"/>
            </a:endParaRPr>
          </a:p>
          <a:p>
            <a:pPr defTabSz="0">
              <a:buNone/>
            </a:pPr>
            <a:r>
              <a:rPr lang="fr-CA" b="1" dirty="0" smtClean="0">
                <a:latin typeface="Arial" pitchFamily="34" charset="0"/>
                <a:cs typeface="Arial" pitchFamily="34" charset="0"/>
              </a:rPr>
              <a:t>Compte d’aide au soutien social (CASS)</a:t>
            </a:r>
          </a:p>
          <a:p>
            <a:pPr defTabSz="0">
              <a:buNone/>
            </a:pPr>
            <a:endParaRPr lang="fr-CA" b="1" dirty="0" smtClean="0">
              <a:latin typeface="Arial" pitchFamily="34" charset="0"/>
              <a:cs typeface="Arial" pitchFamily="34" charset="0"/>
            </a:endParaRPr>
          </a:p>
          <a:p>
            <a:pPr marL="0" indent="0" defTabSz="0">
              <a:spcBef>
                <a:spcPts val="0"/>
              </a:spcBef>
              <a:buFont typeface="Wingdings" pitchFamily="2" charset="2"/>
              <a:buChar char="Ø"/>
            </a:pPr>
            <a:r>
              <a:rPr lang="fr-CA" b="1" dirty="0" smtClean="0">
                <a:latin typeface="Arial" pitchFamily="34" charset="0"/>
                <a:cs typeface="Arial" pitchFamily="34" charset="0"/>
              </a:rPr>
              <a:t> Coût de qualification de la clientèle MFR qui passe de 110 à 310 $/client</a:t>
            </a:r>
            <a:br>
              <a:rPr lang="fr-CA" b="1" dirty="0" smtClean="0">
                <a:latin typeface="Arial" pitchFamily="34" charset="0"/>
                <a:cs typeface="Arial" pitchFamily="34" charset="0"/>
              </a:rPr>
            </a:br>
            <a:endParaRPr lang="fr-CA" dirty="0"/>
          </a:p>
        </p:txBody>
      </p:sp>
      <p:pic>
        <p:nvPicPr>
          <p:cNvPr id="4" name="Image 3" descr="headerbg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41746"/>
            <a:ext cx="9144000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934B5-710A-4A5E-BD46-E9D46F0D845D}" type="slidenum">
              <a:rPr lang="fr-CA" smtClean="0"/>
              <a:pPr/>
              <a:t>8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 de projet" ma:contentTypeID="0x010100F6681E3BDF397F418586AC591ADC81BB00E04305B96812744EA16512922127F7DF" ma:contentTypeVersion="0" ma:contentTypeDescription="" ma:contentTypeScope="" ma:versionID="9eb28c5d336343bdd1f4c950a8a6468c">
  <xsd:schema xmlns:xsd="http://www.w3.org/2001/XMLSchema" xmlns:xs="http://www.w3.org/2001/XMLSchema" xmlns:p="http://schemas.microsoft.com/office/2006/metadata/properties" xmlns:ns2="a091097b-8ae3-4832-a2b2-51f9a78aeacd" xmlns:ns3="a84ed267-86d5-4fa1-a3cb-2fed497fe84f" targetNamespace="http://schemas.microsoft.com/office/2006/metadata/properties" ma:root="true" ma:fieldsID="b7e9dbe386427f7c04dd1b10a57eb55d" ns2:_="" ns3:_="">
    <xsd:import namespace="a091097b-8ae3-4832-a2b2-51f9a78aeacd"/>
    <xsd:import namespace="a84ed267-86d5-4fa1-a3cb-2fed497fe84f"/>
    <xsd:element name="properties">
      <xsd:complexType>
        <xsd:sequence>
          <xsd:element name="documentManagement">
            <xsd:complexType>
              <xsd:all>
                <xsd:element ref="ns2:Projet"/>
                <xsd:element ref="ns2:Provenance" minOccurs="0"/>
                <xsd:element ref="ns2:Déposant"/>
                <xsd:element ref="ns2:Catégorie_x0020_de_x0020_document" minOccurs="0"/>
                <xsd:element ref="ns2:Sous-catégorie" minOccurs="0"/>
                <xsd:element ref="ns2:Phase"/>
                <xsd:element ref="ns2:Précision_x0020_de_x0020_document" minOccurs="0"/>
                <xsd:element ref="ns2:Sujet" minOccurs="0"/>
                <xsd:element ref="ns2:Cote_x0020_de_x0020_déposant" minOccurs="0"/>
                <xsd:element ref="ns2:Accés_x0020_restreint" minOccurs="0"/>
                <xsd:element ref="ns2:Cote_x0020_de_x0020_piéce" minOccurs="0"/>
                <xsd:element ref="ns2:Inscrit_x0020_au_x0020_plumitif" minOccurs="0"/>
                <xsd:element ref="ns2:Numéro_x0020_plumitif" minOccurs="0"/>
                <xsd:element ref="ns2:Diffusable_x0020_sur_x0020_le_x0020_Web" minOccurs="0"/>
                <xsd:element ref="ns2:Ne_x0020_pas_x0020_envoyer_x0020_d_x0027_alerte" minOccurs="0"/>
                <xsd:element ref="ns2:Confidentiel"/>
                <xsd:element ref="ns2:Date_x0020_de_x0020_confidentialité_x0020_relevée" minOccurs="0"/>
                <xsd:element ref="ns2:Copie_x0020_papier_x0020_reçue" minOccurs="0"/>
                <xsd:element ref="ns2:Date_x0020_de_x0020_réception_x0020_copie_x0020_papier" minOccurs="0"/>
                <xsd:element ref="ns3:_dlc_DocId" minOccurs="0"/>
                <xsd:element ref="ns3:_dlc_DocIdUrl" minOccurs="0"/>
                <xsd:element ref="ns3:_dlc_DocIdPersistId" minOccurs="0"/>
                <xsd:element ref="ns2:Hidden_UploadedBy" minOccurs="0"/>
                <xsd:element ref="ns2:Hidden_UploadedAt" minOccurs="0"/>
                <xsd:element ref="ns2:Hidden_ApprovedBy" minOccurs="0"/>
                <xsd:element ref="ns2:Hidden_ApprovedAt" minOccurs="0"/>
                <xsd:element ref="ns2:Stat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097b-8ae3-4832-a2b2-51f9a78aeacd" elementFormDefault="qualified">
    <xsd:import namespace="http://schemas.microsoft.com/office/2006/documentManagement/types"/>
    <xsd:import namespace="http://schemas.microsoft.com/office/infopath/2007/PartnerControls"/>
    <xsd:element name="Projet" ma:index="1" ma:displayName="Projet" ma:list="{CE87CB4F-F3B1-42AD-9CE0-0125D6B4080B}" ma:internalName="Projet" ma:readOnly="false" ma:showField="Num_x00e9_ro_x0020_du_x0020_proj" ma:web="{76ddd5ea-d475-414e-8091-4675c7a4bd1a}">
      <xsd:simpleType>
        <xsd:restriction base="dms:Lookup"/>
      </xsd:simpleType>
    </xsd:element>
    <xsd:element name="Provenance" ma:index="2" nillable="true" ma:displayName="Provenance" ma:list="{3A1A4597-1672-4F84-9DE7-FBA0AEBF9CE3}" ma:internalName="Provenance" ma:showField="Title" ma:web="{76ddd5ea-d475-414e-8091-4675c7a4bd1a}">
      <xsd:simpleType>
        <xsd:restriction base="dms:Lookup"/>
      </xsd:simpleType>
    </xsd:element>
    <xsd:element name="Déposant" ma:index="3" ma:displayName="Déposant" ma:list="{A2D4550E-DC70-4FE1-8010-4C446E5D8D2C}" ma:internalName="D_x00e9_posant" ma:showField="Title" ma:web="{76ddd5ea-d475-414e-8091-4675c7a4bd1a}">
      <xsd:simpleType>
        <xsd:restriction base="dms:Lookup"/>
      </xsd:simpleType>
    </xsd:element>
    <xsd:element name="Catégorie_x0020_de_x0020_document" ma:index="4" nillable="true" ma:displayName="Catégorie de document" ma:list="{F7545102-6201-4483-9929-E858F36BE31E}" ma:internalName="Cat_x00e9_gorie_x0020_de_x0020_document" ma:showField="Title" ma:web="{76ddd5ea-d475-414e-8091-4675c7a4bd1a}">
      <xsd:simpleType>
        <xsd:restriction base="dms:Lookup"/>
      </xsd:simpleType>
    </xsd:element>
    <xsd:element name="Sous-catégorie" ma:index="5" nillable="true" ma:displayName="Sous-catégorie" ma:list="{8F61632E-9A95-48F5-95F9-D05D88255F44}" ma:internalName="Sous_x002d_cat_x00e9_gorie" ma:showField="Title" ma:web="{76ddd5ea-d475-414e-8091-4675c7a4bd1a}">
      <xsd:simpleType>
        <xsd:restriction base="dms:Lookup"/>
      </xsd:simpleType>
    </xsd:element>
    <xsd:element name="Phase" ma:index="6" ma:displayName="Phase" ma:list="{1721197D-7382-4457-968B-EC653058772A}" ma:internalName="Phase" ma:showField="Title" ma:web="{76ddd5ea-d475-414e-8091-4675c7a4bd1a}">
      <xsd:simpleType>
        <xsd:restriction base="dms:Lookup"/>
      </xsd:simpleType>
    </xsd:element>
    <xsd:element name="Précision_x0020_de_x0020_document" ma:index="7" nillable="true" ma:displayName="Précisions de document" ma:hidden="true" ma:list="{CD8F73AF-CF7D-4F56-B7C5-E37D10A86459}" ma:internalName="Pr_x00e9_cision_x0020_de_x0020_document" ma:readOnly="false" ma:showField="Title" ma:web="{76ddd5ea-d475-414e-8091-4675c7a4bd1a}">
      <xsd:simpleType>
        <xsd:restriction base="dms:Lookup"/>
      </xsd:simpleType>
    </xsd:element>
    <xsd:element name="Sujet" ma:index="8" nillable="true" ma:displayName="Sujet" ma:internalName="Sujet">
      <xsd:simpleType>
        <xsd:restriction base="dms:Note">
          <xsd:maxLength value="255"/>
        </xsd:restriction>
      </xsd:simpleType>
    </xsd:element>
    <xsd:element name="Cote_x0020_de_x0020_déposant" ma:index="9" nillable="true" ma:displayName="Cote déposant" ma:internalName="Cote_x0020_de_x0020_d_x00e9_posant">
      <xsd:simpleType>
        <xsd:restriction base="dms:Text">
          <xsd:maxLength value="255"/>
        </xsd:restriction>
      </xsd:simpleType>
    </xsd:element>
    <xsd:element name="Accés_x0020_restreint" ma:index="10" nillable="true" ma:displayName="Accès restreint" ma:default="0" ma:internalName="Acc_x00e9_s_x0020_restreint">
      <xsd:simpleType>
        <xsd:restriction base="dms:Boolean"/>
      </xsd:simpleType>
    </xsd:element>
    <xsd:element name="Cote_x0020_de_x0020_piéce" ma:index="11" nillable="true" ma:displayName="Cote de pièce" ma:internalName="Cote_x0020_de_x0020_pi_x00e9_ce">
      <xsd:simpleType>
        <xsd:restriction base="dms:Text">
          <xsd:maxLength value="255"/>
        </xsd:restriction>
      </xsd:simpleType>
    </xsd:element>
    <xsd:element name="Inscrit_x0020_au_x0020_plumitif" ma:index="12" nillable="true" ma:displayName="Inscrit au plumitif" ma:default="1" ma:internalName="Inscrit_x0020_au_x0020_plumitif">
      <xsd:simpleType>
        <xsd:restriction base="dms:Boolean"/>
      </xsd:simpleType>
    </xsd:element>
    <xsd:element name="Numéro_x0020_plumitif" ma:index="13" nillable="true" ma:displayName="Numéro plumitif" ma:decimals="0" ma:internalName="Num_x00e9_ro_x0020_plumitif">
      <xsd:simpleType>
        <xsd:restriction base="dms:Number">
          <xsd:maxInclusive value="9999"/>
          <xsd:minInclusive value="1"/>
        </xsd:restriction>
      </xsd:simpleType>
    </xsd:element>
    <xsd:element name="Diffusable_x0020_sur_x0020_le_x0020_Web" ma:index="14" nillable="true" ma:displayName="Diffusable sur le Web" ma:default="1" ma:internalName="Diffusable_x0020_sur_x0020_le_x0020_Web">
      <xsd:simpleType>
        <xsd:restriction base="dms:Boolean"/>
      </xsd:simpleType>
    </xsd:element>
    <xsd:element name="Ne_x0020_pas_x0020_envoyer_x0020_d_x0027_alerte" ma:index="15" nillable="true" ma:displayName="Ne pas envoyer d'alerte" ma:default="1" ma:internalName="Ne_x0020_pas_x0020_envoyer_x0020_d_x0027_alerte">
      <xsd:simpleType>
        <xsd:restriction base="dms:Boolean"/>
      </xsd:simpleType>
    </xsd:element>
    <xsd:element name="Confidentiel" ma:index="16" ma:displayName="Confidentiel" ma:list="{79B26B89-E55A-4B03-BEFA-7EE3A90275CF}" ma:internalName="Confidentiel" ma:showField="Title" ma:web="{76ddd5ea-d475-414e-8091-4675c7a4bd1a}">
      <xsd:simpleType>
        <xsd:restriction base="dms:Lookup"/>
      </xsd:simpleType>
    </xsd:element>
    <xsd:element name="Date_x0020_de_x0020_confidentialité_x0020_relevée" ma:index="17" nillable="true" ma:displayName="Date de confidentialité relevée" ma:format="DateOnly" ma:internalName="Date_x0020_de_x0020_confidentialit_x00e9__x0020_relev_x00e9_e">
      <xsd:simpleType>
        <xsd:restriction base="dms:DateTime"/>
      </xsd:simpleType>
    </xsd:element>
    <xsd:element name="Copie_x0020_papier_x0020_reçue" ma:index="18" nillable="true" ma:displayName="Copie papier reçue" ma:default="0" ma:internalName="Copie_x0020_papier_x0020_re_x00e7_ue">
      <xsd:simpleType>
        <xsd:restriction base="dms:Boolean"/>
      </xsd:simpleType>
    </xsd:element>
    <xsd:element name="Date_x0020_de_x0020_réception_x0020_copie_x0020_papier" ma:index="19" nillable="true" ma:displayName="Date de réception copie papier" ma:format="DateOnly" ma:internalName="Date_x0020_de_x0020_r_x00e9_ception_x0020_copie_x0020_papier">
      <xsd:simpleType>
        <xsd:restriction base="dms:DateTime"/>
      </xsd:simpleType>
    </xsd:element>
    <xsd:element name="Hidden_UploadedBy" ma:index="33" nillable="true" ma:displayName="Hidden_UploadedBy" ma:hidden="true" ma:internalName="Hidden_UploadedBy" ma:readOnly="false">
      <xsd:simpleType>
        <xsd:restriction base="dms:Text">
          <xsd:maxLength value="100"/>
        </xsd:restriction>
      </xsd:simpleType>
    </xsd:element>
    <xsd:element name="Hidden_UploadedAt" ma:index="34" nillable="true" ma:displayName="Hidden_UploadedAt" ma:default="[today]" ma:format="DateTime" ma:hidden="true" ma:internalName="Hidden_UploadedAt" ma:readOnly="false">
      <xsd:simpleType>
        <xsd:restriction base="dms:DateTime"/>
      </xsd:simpleType>
    </xsd:element>
    <xsd:element name="Hidden_ApprovedBy" ma:index="35" nillable="true" ma:displayName="Hidden_ApprovedBy" ma:hidden="true" ma:internalName="Hidden_ApprovedBy" ma:readOnly="false">
      <xsd:simpleType>
        <xsd:restriction base="dms:Text">
          <xsd:maxLength value="100"/>
        </xsd:restriction>
      </xsd:simpleType>
    </xsd:element>
    <xsd:element name="Hidden_ApprovedAt" ma:index="36" nillable="true" ma:displayName="Hidden_ApprovedAt" ma:default="[today]" ma:format="DateTime" ma:hidden="true" ma:internalName="Hidden_ApprovedAt" ma:readOnly="false">
      <xsd:simpleType>
        <xsd:restriction base="dms:DateTime"/>
      </xsd:simpleType>
    </xsd:element>
    <xsd:element name="Statut" ma:index="37" nillable="true" ma:displayName="Statut" ma:hidden="true" ma:internalName="Statut" ma:readOnly="false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ed267-86d5-4fa1-a3cb-2fed497fe84f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3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a091097b-8ae3-4832-a2b2-51f9a78aeacd">3</Phase>
    <Sujet xmlns="a091097b-8ae3-4832-a2b2-51f9a78aeacd">Présentation power point de l’UC sur les enjeux « recherche commerciale » et le « coût des programmes »</Sujet>
    <Confidentiel xmlns="a091097b-8ae3-4832-a2b2-51f9a78aeacd">3</Confidentiel>
    <Projet xmlns="a091097b-8ae3-4832-a2b2-51f9a78aeacd">836</Projet>
    <Provenance xmlns="a091097b-8ae3-4832-a2b2-51f9a78aeacd">2</Provenance>
    <Hidden_UploadedAt xmlns="a091097b-8ae3-4832-a2b2-51f9a78aeacd">2023-02-15T01:43:18+00:00</Hidden_UploadedAt>
    <Accés_x0020_restreint xmlns="a091097b-8ae3-4832-a2b2-51f9a78aeacd">false</Accés_x0020_restreint>
    <Précision_x0020_de_x0020_document xmlns="a091097b-8ae3-4832-a2b2-51f9a78aeacd" xsi:nil="true"/>
    <Déposant xmlns="a091097b-8ae3-4832-a2b2-51f9a78aeacd">155</Déposant>
    <Sous-catégorie xmlns="a091097b-8ae3-4832-a2b2-51f9a78aeacd" xsi:nil="true"/>
    <Copie_x0020_papier_x0020_reçue xmlns="a091097b-8ae3-4832-a2b2-51f9a78aeacd">false</Copie_x0020_papier_x0020_reçue>
    <Cote_x0020_de_x0020_déposant xmlns="a091097b-8ae3-4832-a2b2-51f9a78aeacd" xsi:nil="true"/>
    <Inscrit_x0020_au_x0020_plumitif xmlns="a091097b-8ae3-4832-a2b2-51f9a78aeacd">true</Inscrit_x0020_au_x0020_plumitif>
    <Numéro_x0020_plumitif xmlns="a091097b-8ae3-4832-a2b2-51f9a78aeacd">848</Numéro_x0020_plumitif>
    <Hidden_UploadedBy xmlns="a091097b-8ae3-4832-a2b2-51f9a78aeacd" xsi:nil="true"/>
    <Hidden_ApprovedBy xmlns="a091097b-8ae3-4832-a2b2-51f9a78aeacd" xsi:nil="true"/>
    <Statut xmlns="a091097b-8ae3-4832-a2b2-51f9a78aeacd" xsi:nil="true"/>
    <Catégorie_x0020_de_x0020_document xmlns="a091097b-8ae3-4832-a2b2-51f9a78aeacd">2</Catégorie_x0020_de_x0020_document>
    <Date_x0020_de_x0020_confidentialité_x0020_relevée xmlns="a091097b-8ae3-4832-a2b2-51f9a78aeacd" xsi:nil="true"/>
    <Hidden_ApprovedAt xmlns="a091097b-8ae3-4832-a2b2-51f9a78aeacd">2023-02-15T01:43:18+00:00</Hidden_ApprovedAt>
    <Cote_x0020_de_x0020_piéce xmlns="a091097b-8ae3-4832-a2b2-51f9a78aeacd">C-UC-0059</Cote_x0020_de_x0020_piéce>
    <Diffusable_x0020_sur_x0020_le_x0020_Web xmlns="a091097b-8ae3-4832-a2b2-51f9a78aeacd">true</Diffusable_x0020_sur_x0020_le_x0020_Web>
    <Date_x0020_de_x0020_réception_x0020_copie_x0020_papier xmlns="a091097b-8ae3-4832-a2b2-51f9a78aeacd" xsi:nil="true"/>
    <Ne_x0020_pas_x0020_envoyer_x0020_d_x0027_alerte xmlns="a091097b-8ae3-4832-a2b2-51f9a78aeacd">false</Ne_x0020_pas_x0020_envoyer_x0020_d_x0027_alerte>
    <_dlc_DocId xmlns="a84ed267-86d5-4fa1-a3cb-2fed497fe84f">W2HFWTQUJJY6-1880121548-1740</_dlc_DocId>
    <_dlc_DocIdUrl xmlns="a84ed267-86d5-4fa1-a3cb-2fed497fe84f">
      <Url>http://s10mtlweb:8081/836/_layouts/15/DocIdRedir.aspx?ID=W2HFWTQUJJY6-1880121548-1740</Url>
      <Description>W2HFWTQUJJY6-1880121548-1740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58909E2-00E0-4D7A-974A-E82B4BDED58C}"/>
</file>

<file path=customXml/itemProps2.xml><?xml version="1.0" encoding="utf-8"?>
<ds:datastoreItem xmlns:ds="http://schemas.openxmlformats.org/officeDocument/2006/customXml" ds:itemID="{6CE73E54-6F19-4EB7-B2EC-C180C1A1D465}"/>
</file>

<file path=customXml/itemProps3.xml><?xml version="1.0" encoding="utf-8"?>
<ds:datastoreItem xmlns:ds="http://schemas.openxmlformats.org/officeDocument/2006/customXml" ds:itemID="{5A4842DE-F03A-48C4-939E-6440544CBDCF}"/>
</file>

<file path=customXml/itemProps4.xml><?xml version="1.0" encoding="utf-8"?>
<ds:datastoreItem xmlns:ds="http://schemas.openxmlformats.org/officeDocument/2006/customXml" ds:itemID="{1DC3FB3D-B361-4F0A-B158-2F2C07E57DA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142</Words>
  <Application>Microsoft Office PowerPoint</Application>
  <PresentationFormat>Affichage à l'écran (4:3)</PresentationFormat>
  <Paragraphs>61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R-3837-2013 Phase 3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R-3837-2013 Phase 3</dc:title>
  <dc:subject>Présentation power point de l’UC sur les enjeux « recherche commerciale » et le « coût des programmes »</dc:subject>
  <dc:creator>Simon Carreau</dc:creator>
  <cp:lastModifiedBy>Simon Carreau</cp:lastModifiedBy>
  <cp:revision>13</cp:revision>
  <dcterms:created xsi:type="dcterms:W3CDTF">2014-03-20T14:33:45Z</dcterms:created>
  <dcterms:modified xsi:type="dcterms:W3CDTF">2014-03-24T18:41:27Z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0x010100F6681E3BDF397F418586AC591ADC81BB00E04305B96812744EA16512922127F7DF</vt:lpwstr>
  </property>
  <property fmtid="{D5CDD505-2E9C-101B-9397-08002B2CF9AE}" pid="4" name="Order">
    <vt:r8>726600</vt:r8>
  </property>
  <property fmtid="{D5CDD505-2E9C-101B-9397-08002B2CF9AE}" pid="5" name="_dlc_DocIdItemGuid">
    <vt:lpwstr>19a4441c-a9ec-4b08-bcaa-92335f46913b</vt:lpwstr>
  </property>
</Properties>
</file>