
<file path=[Content_Types].xml><?xml version="1.0" encoding="utf-8"?>
<Types xmlns="http://schemas.openxmlformats.org/package/2006/content-types">
  <Default Extension="bin" ContentType="application/vnd.openxmlformats-officedocument.presentationml.printerSetting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2.xml" ContentType="application/vnd.openxmlformats-officedocument.theme+xml"/>
  <Override PartName="/ppt/comments/comment1.xml" ContentType="application/vnd.openxmlformats-officedocument.presentationml.comments+xml"/>
  <Override PartName="/ppt/charts/chart1.xml" ContentType="application/vnd.openxmlformats-officedocument.drawingml.chart+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4" r:id="rId3"/>
    <p:sldId id="257" r:id="rId4"/>
    <p:sldId id="265" r:id="rId5"/>
    <p:sldId id="258" r:id="rId6"/>
    <p:sldId id="262" r:id="rId7"/>
    <p:sldId id="259" r:id="rId8"/>
    <p:sldId id="260" r:id="rId9"/>
    <p:sldId id="266" r:id="rId10"/>
    <p:sldId id="261"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imon Carreau" initials="S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67" d="100"/>
          <a:sy n="167" d="100"/>
        </p:scale>
        <p:origin x="-56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notesMaster" Target="notesMasters/notesMaster1.xml"/><Relationship Id="rId1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21" Type="http://schemas.openxmlformats.org/officeDocument/2006/relationships/customXml" Target="../customXml/item2.xml"/><Relationship Id="rId12" Type="http://schemas.openxmlformats.org/officeDocument/2006/relationships/slide" Target="slides/slide11.xml"/><Relationship Id="rId17" Type="http://schemas.openxmlformats.org/officeDocument/2006/relationships/viewProps" Target="viewProps.xml"/><Relationship Id="rId7" Type="http://schemas.openxmlformats.org/officeDocument/2006/relationships/slide" Target="slides/slide6.xml"/><Relationship Id="rId16" Type="http://schemas.openxmlformats.org/officeDocument/2006/relationships/presProps" Target="presProps.xml"/><Relationship Id="rId2" Type="http://schemas.openxmlformats.org/officeDocument/2006/relationships/slide" Target="slides/slide1.xml"/><Relationship Id="rId20" Type="http://schemas.openxmlformats.org/officeDocument/2006/relationships/customXml" Target="../customXml/item1.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commentAuthors" Target="commentAuthors.xml"/><Relationship Id="rId5" Type="http://schemas.openxmlformats.org/officeDocument/2006/relationships/slide" Target="slides/slide4.xml"/><Relationship Id="rId23" Type="http://schemas.openxmlformats.org/officeDocument/2006/relationships/customXml" Target="../customXml/item4.xml"/><Relationship Id="rId19" Type="http://schemas.openxmlformats.org/officeDocument/2006/relationships/tableStyles" Target="tableStyles.xml"/><Relationship Id="rId10" Type="http://schemas.openxmlformats.org/officeDocument/2006/relationships/slide" Target="slides/slide9.xml"/><Relationship Id="rId14" Type="http://schemas.openxmlformats.org/officeDocument/2006/relationships/printerSettings" Target="printerSettings/printerSettings1.bin"/><Relationship Id="rId4" Type="http://schemas.openxmlformats.org/officeDocument/2006/relationships/slide" Target="slides/slide3.xml"/><Relationship Id="rId9" Type="http://schemas.openxmlformats.org/officeDocument/2006/relationships/slide" Target="slides/slide8.xml"/><Relationship Id="rId22"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Co%20Pham\AppData\Roaming\Microsoft\Excel\Co%20Calculs%20R3848-2013%20(version%201).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ProfilsMensuels!$B$80</c:f>
              <c:strCache>
                <c:ptCount val="1"/>
                <c:pt idx="0">
                  <c:v>Contribution supérieure à la moyenne annuelle</c:v>
                </c:pt>
              </c:strCache>
            </c:strRef>
          </c:tx>
          <c:invertIfNegative val="0"/>
          <c:cat>
            <c:strRef>
              <c:f>ProfilsMensuels!$A$81:$A$92</c:f>
              <c:strCache>
                <c:ptCount val="12"/>
                <c:pt idx="0">
                  <c:v>Janvier</c:v>
                </c:pt>
                <c:pt idx="1">
                  <c:v>Février</c:v>
                </c:pt>
                <c:pt idx="2">
                  <c:v>Mars</c:v>
                </c:pt>
                <c:pt idx="3">
                  <c:v>Avril</c:v>
                </c:pt>
                <c:pt idx="4">
                  <c:v>Mai</c:v>
                </c:pt>
                <c:pt idx="5">
                  <c:v>Juin</c:v>
                </c:pt>
                <c:pt idx="6">
                  <c:v>Juillet</c:v>
                </c:pt>
                <c:pt idx="7">
                  <c:v>Août</c:v>
                </c:pt>
                <c:pt idx="8">
                  <c:v>Septembre</c:v>
                </c:pt>
                <c:pt idx="9">
                  <c:v>Octobre</c:v>
                </c:pt>
                <c:pt idx="10">
                  <c:v>Novembre</c:v>
                </c:pt>
                <c:pt idx="11">
                  <c:v>Décembre </c:v>
                </c:pt>
              </c:strCache>
            </c:strRef>
          </c:cat>
          <c:val>
            <c:numRef>
              <c:f>ProfilsMensuels!$B$81:$B$92</c:f>
              <c:numCache>
                <c:formatCode>0%</c:formatCode>
                <c:ptCount val="12"/>
                <c:pt idx="0">
                  <c:v>0.42</c:v>
                </c:pt>
                <c:pt idx="1">
                  <c:v>0.38</c:v>
                </c:pt>
                <c:pt idx="2">
                  <c:v>0.38</c:v>
                </c:pt>
                <c:pt idx="3">
                  <c:v>0.37</c:v>
                </c:pt>
                <c:pt idx="9">
                  <c:v>0.39</c:v>
                </c:pt>
                <c:pt idx="10">
                  <c:v>0.43</c:v>
                </c:pt>
                <c:pt idx="11">
                  <c:v>0.38</c:v>
                </c:pt>
              </c:numCache>
            </c:numRef>
          </c:val>
        </c:ser>
        <c:ser>
          <c:idx val="1"/>
          <c:order val="1"/>
          <c:tx>
            <c:strRef>
              <c:f>ProfilsMensuels!$C$80</c:f>
              <c:strCache>
                <c:ptCount val="1"/>
                <c:pt idx="0">
                  <c:v>Contribution inférieure à la moyenne annuelle</c:v>
                </c:pt>
              </c:strCache>
            </c:strRef>
          </c:tx>
          <c:invertIfNegative val="0"/>
          <c:cat>
            <c:strRef>
              <c:f>ProfilsMensuels!$A$81:$A$92</c:f>
              <c:strCache>
                <c:ptCount val="12"/>
                <c:pt idx="0">
                  <c:v>Janvier</c:v>
                </c:pt>
                <c:pt idx="1">
                  <c:v>Février</c:v>
                </c:pt>
                <c:pt idx="2">
                  <c:v>Mars</c:v>
                </c:pt>
                <c:pt idx="3">
                  <c:v>Avril</c:v>
                </c:pt>
                <c:pt idx="4">
                  <c:v>Mai</c:v>
                </c:pt>
                <c:pt idx="5">
                  <c:v>Juin</c:v>
                </c:pt>
                <c:pt idx="6">
                  <c:v>Juillet</c:v>
                </c:pt>
                <c:pt idx="7">
                  <c:v>Août</c:v>
                </c:pt>
                <c:pt idx="8">
                  <c:v>Septembre</c:v>
                </c:pt>
                <c:pt idx="9">
                  <c:v>Octobre</c:v>
                </c:pt>
                <c:pt idx="10">
                  <c:v>Novembre</c:v>
                </c:pt>
                <c:pt idx="11">
                  <c:v>Décembre </c:v>
                </c:pt>
              </c:strCache>
            </c:strRef>
          </c:cat>
          <c:val>
            <c:numRef>
              <c:f>ProfilsMensuels!$C$81:$C$92</c:f>
              <c:numCache>
                <c:formatCode>General</c:formatCode>
                <c:ptCount val="12"/>
                <c:pt idx="4" formatCode="0%">
                  <c:v>0.32</c:v>
                </c:pt>
                <c:pt idx="5" formatCode="0%">
                  <c:v>0.29</c:v>
                </c:pt>
                <c:pt idx="6" formatCode="0%">
                  <c:v>0.3</c:v>
                </c:pt>
                <c:pt idx="7" formatCode="0%">
                  <c:v>0.29</c:v>
                </c:pt>
                <c:pt idx="8" formatCode="0%">
                  <c:v>0.36</c:v>
                </c:pt>
              </c:numCache>
            </c:numRef>
          </c:val>
        </c:ser>
        <c:dLbls>
          <c:showLegendKey val="0"/>
          <c:showVal val="0"/>
          <c:showCatName val="0"/>
          <c:showSerName val="0"/>
          <c:showPercent val="0"/>
          <c:showBubbleSize val="0"/>
        </c:dLbls>
        <c:gapWidth val="150"/>
        <c:axId val="-2118783704"/>
        <c:axId val="-2118786024"/>
      </c:barChart>
      <c:catAx>
        <c:axId val="-2118783704"/>
        <c:scaling>
          <c:orientation val="minMax"/>
        </c:scaling>
        <c:delete val="0"/>
        <c:axPos val="b"/>
        <c:numFmt formatCode="General" sourceLinked="1"/>
        <c:majorTickMark val="out"/>
        <c:minorTickMark val="none"/>
        <c:tickLblPos val="nextTo"/>
        <c:crossAx val="-2118786024"/>
        <c:crosses val="autoZero"/>
        <c:auto val="1"/>
        <c:lblAlgn val="ctr"/>
        <c:lblOffset val="100"/>
        <c:noMultiLvlLbl val="0"/>
      </c:catAx>
      <c:valAx>
        <c:axId val="-2118786024"/>
        <c:scaling>
          <c:orientation val="minMax"/>
        </c:scaling>
        <c:delete val="0"/>
        <c:axPos val="l"/>
        <c:majorGridlines>
          <c:spPr>
            <a:ln>
              <a:solidFill>
                <a:schemeClr val="accent1"/>
              </a:solidFill>
            </a:ln>
          </c:spPr>
        </c:majorGridlines>
        <c:numFmt formatCode="0%" sourceLinked="1"/>
        <c:majorTickMark val="out"/>
        <c:minorTickMark val="none"/>
        <c:tickLblPos val="nextTo"/>
        <c:crossAx val="-2118783704"/>
        <c:crosses val="autoZero"/>
        <c:crossBetween val="between"/>
      </c:valAx>
    </c:plotArea>
    <c:legend>
      <c:legendPos val="r"/>
      <c:layout/>
      <c:overlay val="0"/>
    </c:legend>
    <c:plotVisOnly val="1"/>
    <c:dispBlanksAs val="gap"/>
    <c:showDLblsOverMax val="0"/>
  </c:chart>
  <c:externalData r:id="rId1">
    <c:autoUpdate val="0"/>
  </c:externalData>
</c:chartSpace>
</file>

<file path=ppt/comments/comment1.xml><?xml version="1.0" encoding="utf-8"?>
<p:cmLst xmlns:a="http://schemas.openxmlformats.org/drawingml/2006/main" xmlns:r="http://schemas.openxmlformats.org/officeDocument/2006/relationships" xmlns:p="http://schemas.openxmlformats.org/presentationml/2006/main">
  <p:cm authorId="0" dt="2014-02-12T08:41:32.917" idx="1">
    <p:pos x="10" y="10"/>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233D0E-7F07-4368-A51D-791A3CE0717D}" type="datetimeFigureOut">
              <a:rPr lang="en-CA" smtClean="0"/>
              <a:pPr/>
              <a:t>14-02-12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BE3B84-8D0E-497C-B209-0A0F1A5DC1EB}" type="slidenum">
              <a:rPr lang="en-CA" smtClean="0"/>
              <a:pPr/>
              <a:t>‹#›</a:t>
            </a:fld>
            <a:endParaRPr lang="en-CA"/>
          </a:p>
        </p:txBody>
      </p:sp>
    </p:spTree>
    <p:extLst>
      <p:ext uri="{BB962C8B-B14F-4D97-AF65-F5344CB8AC3E}">
        <p14:creationId xmlns:p14="http://schemas.microsoft.com/office/powerpoint/2010/main" val="492911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6BBE3B84-8D0E-497C-B209-0A0F1A5DC1EB}" type="slidenum">
              <a:rPr lang="en-CA" smtClean="0"/>
              <a:pPr/>
              <a:t>5</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FFF645FD-B98E-4209-9BD4-433E61EC5FEB}" type="datetime1">
              <a:rPr lang="en-CA" smtClean="0"/>
              <a:pPr/>
              <a:t>14-02-12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074A156-92F3-4DEA-BA8F-4D24D7D5954F}"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7549DEA-5C0A-41AF-A4A5-E75B77272580}" type="datetime1">
              <a:rPr lang="en-CA" smtClean="0"/>
              <a:pPr/>
              <a:t>14-02-12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074A156-92F3-4DEA-BA8F-4D24D7D5954F}"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246F7196-37DF-462B-8A3D-D6F3D1C7CC66}" type="datetime1">
              <a:rPr lang="en-CA" smtClean="0"/>
              <a:pPr/>
              <a:t>14-02-12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074A156-92F3-4DEA-BA8F-4D24D7D5954F}"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44D10A49-6BEA-4ABB-B614-0D14C07D3CFF}" type="datetime1">
              <a:rPr lang="en-CA" smtClean="0"/>
              <a:pPr/>
              <a:t>14-02-12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074A156-92F3-4DEA-BA8F-4D24D7D5954F}"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AE54BF-DBDB-4124-B512-137AF8D3C85E}" type="datetime1">
              <a:rPr lang="en-CA" smtClean="0"/>
              <a:pPr/>
              <a:t>14-02-12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074A156-92F3-4DEA-BA8F-4D24D7D5954F}"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C6513C91-C176-4D03-A89A-FDFBBBD5FA00}" type="datetime1">
              <a:rPr lang="en-CA" smtClean="0"/>
              <a:pPr/>
              <a:t>14-02-12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074A156-92F3-4DEA-BA8F-4D24D7D5954F}"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95108605-FEBA-4EDB-ADE6-07D3B5B41986}" type="datetime1">
              <a:rPr lang="en-CA" smtClean="0"/>
              <a:pPr/>
              <a:t>14-02-12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074A156-92F3-4DEA-BA8F-4D24D7D5954F}"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072CCBC1-A1EB-4F8E-A6D1-1CBCB8628B00}" type="datetime1">
              <a:rPr lang="en-CA" smtClean="0"/>
              <a:pPr/>
              <a:t>14-02-12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074A156-92F3-4DEA-BA8F-4D24D7D5954F}"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96162D-E37A-48AE-9F79-1FE9BF067806}" type="datetime1">
              <a:rPr lang="en-CA" smtClean="0"/>
              <a:pPr/>
              <a:t>14-02-12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074A156-92F3-4DEA-BA8F-4D24D7D5954F}"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C1B7D6-6C44-4F05-A349-88BF4032414B}" type="datetime1">
              <a:rPr lang="en-CA" smtClean="0"/>
              <a:pPr/>
              <a:t>14-02-12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074A156-92F3-4DEA-BA8F-4D24D7D5954F}"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31AE11-AF5F-4C6C-A8F8-FF2EB278CFE9}" type="datetime1">
              <a:rPr lang="en-CA" smtClean="0"/>
              <a:pPr/>
              <a:t>14-02-12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074A156-92F3-4DEA-BA8F-4D24D7D5954F}"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2A304C-7263-47B5-8D78-75F838694C92}" type="datetime1">
              <a:rPr lang="en-CA" smtClean="0"/>
              <a:pPr/>
              <a:t>14-02-12</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74A156-92F3-4DEA-BA8F-4D24D7D5954F}"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r-CA" sz="2800" dirty="0" smtClean="0"/>
              <a:t>R-3848-2013</a:t>
            </a:r>
            <a:br>
              <a:rPr lang="fr-CA" sz="2800" dirty="0" smtClean="0"/>
            </a:br>
            <a:r>
              <a:rPr lang="fr-CA" sz="2800" dirty="0" smtClean="0"/>
              <a:t>Présentation d’Union des consommateurs</a:t>
            </a:r>
            <a:endParaRPr lang="en-CA" sz="2800" dirty="0"/>
          </a:p>
        </p:txBody>
      </p:sp>
      <p:sp>
        <p:nvSpPr>
          <p:cNvPr id="3" name="Subtitle 2"/>
          <p:cNvSpPr>
            <a:spLocks noGrp="1"/>
          </p:cNvSpPr>
          <p:nvPr>
            <p:ph type="subTitle" idx="1"/>
          </p:nvPr>
        </p:nvSpPr>
        <p:spPr/>
        <p:txBody>
          <a:bodyPr>
            <a:normAutofit lnSpcReduction="10000"/>
          </a:bodyPr>
          <a:lstStyle/>
          <a:p>
            <a:r>
              <a:rPr lang="fr-CA" sz="2000" dirty="0" smtClean="0">
                <a:solidFill>
                  <a:schemeClr val="tx1"/>
                </a:solidFill>
              </a:rPr>
              <a:t>Préparée par</a:t>
            </a:r>
          </a:p>
          <a:p>
            <a:r>
              <a:rPr lang="fr-CA" sz="2000" dirty="0" smtClean="0">
                <a:solidFill>
                  <a:schemeClr val="tx1"/>
                </a:solidFill>
              </a:rPr>
              <a:t>Co Pham, </a:t>
            </a:r>
            <a:r>
              <a:rPr lang="fr-CA" sz="2000" dirty="0" err="1" smtClean="0">
                <a:solidFill>
                  <a:schemeClr val="tx1"/>
                </a:solidFill>
              </a:rPr>
              <a:t>PhD</a:t>
            </a:r>
            <a:r>
              <a:rPr lang="fr-CA" sz="2000" dirty="0" smtClean="0">
                <a:solidFill>
                  <a:schemeClr val="tx1"/>
                </a:solidFill>
              </a:rPr>
              <a:t>, </a:t>
            </a:r>
            <a:r>
              <a:rPr lang="fr-CA" sz="2000" dirty="0" err="1" smtClean="0">
                <a:solidFill>
                  <a:schemeClr val="tx1"/>
                </a:solidFill>
              </a:rPr>
              <a:t>ing</a:t>
            </a:r>
            <a:r>
              <a:rPr lang="fr-CA" sz="2000" dirty="0" smtClean="0">
                <a:solidFill>
                  <a:schemeClr val="tx1"/>
                </a:solidFill>
              </a:rPr>
              <a:t>.</a:t>
            </a:r>
          </a:p>
          <a:p>
            <a:r>
              <a:rPr lang="fr-CA" sz="2000" dirty="0" smtClean="0">
                <a:solidFill>
                  <a:schemeClr val="tx1"/>
                </a:solidFill>
              </a:rPr>
              <a:t>Consultant en énergie</a:t>
            </a:r>
          </a:p>
          <a:p>
            <a:endParaRPr lang="fr-CA" sz="2000" dirty="0">
              <a:solidFill>
                <a:schemeClr val="tx1"/>
              </a:solidFill>
            </a:endParaRPr>
          </a:p>
          <a:p>
            <a:r>
              <a:rPr lang="fr-CA" sz="2000" dirty="0" smtClean="0">
                <a:solidFill>
                  <a:schemeClr val="tx1"/>
                </a:solidFill>
              </a:rPr>
              <a:t>Février 2014 </a:t>
            </a:r>
            <a:endParaRPr lang="en-CA" sz="2000" dirty="0">
              <a:solidFill>
                <a:schemeClr val="tx1"/>
              </a:solidFill>
            </a:endParaRPr>
          </a:p>
        </p:txBody>
      </p:sp>
      <p:sp>
        <p:nvSpPr>
          <p:cNvPr id="4" name="Slide Number Placeholder 3"/>
          <p:cNvSpPr>
            <a:spLocks noGrp="1"/>
          </p:cNvSpPr>
          <p:nvPr>
            <p:ph type="sldNum" sz="quarter" idx="12"/>
          </p:nvPr>
        </p:nvSpPr>
        <p:spPr/>
        <p:txBody>
          <a:bodyPr/>
          <a:lstStyle/>
          <a:p>
            <a:fld id="{8074A156-92F3-4DEA-BA8F-4D24D7D5954F}" type="slidenum">
              <a:rPr lang="en-CA" smtClean="0"/>
              <a:pPr/>
              <a:t>1</a:t>
            </a:fld>
            <a:endParaRPr lang="en-CA"/>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sz="2400" dirty="0" smtClean="0"/>
              <a:t>Durée des contrats d’intégration éolienne</a:t>
            </a:r>
            <a:endParaRPr lang="en-CA" sz="2400" dirty="0"/>
          </a:p>
        </p:txBody>
      </p:sp>
      <p:sp>
        <p:nvSpPr>
          <p:cNvPr id="3" name="Content Placeholder 2"/>
          <p:cNvSpPr>
            <a:spLocks noGrp="1"/>
          </p:cNvSpPr>
          <p:nvPr>
            <p:ph idx="1"/>
          </p:nvPr>
        </p:nvSpPr>
        <p:spPr/>
        <p:txBody>
          <a:bodyPr>
            <a:normAutofit lnSpcReduction="10000"/>
          </a:bodyPr>
          <a:lstStyle/>
          <a:p>
            <a:endParaRPr lang="fr-CA" sz="1800" dirty="0"/>
          </a:p>
          <a:p>
            <a:r>
              <a:rPr lang="fr-CA" sz="1800" dirty="0" smtClean="0"/>
              <a:t>Plusieurs éléments inconnus à l’heure actuelle (les services requis, les formules de prix applicables, le nombre de fournisseurs potentiels, etc.)</a:t>
            </a:r>
          </a:p>
          <a:p>
            <a:pPr>
              <a:buNone/>
            </a:pPr>
            <a:endParaRPr lang="fr-CA" sz="1800" dirty="0" smtClean="0"/>
          </a:p>
          <a:p>
            <a:r>
              <a:rPr lang="fr-CA" sz="1800" dirty="0" smtClean="0"/>
              <a:t>Une durée des contrats d’intégration éolienne de 3 ans plutôt que de 5 ans diminuerait les risques reliés à la </a:t>
            </a:r>
            <a:r>
              <a:rPr lang="fr-CA" sz="1800" i="1" dirty="0" smtClean="0"/>
              <a:t>variabilité du prix de l’énergie </a:t>
            </a:r>
            <a:r>
              <a:rPr lang="fr-CA" sz="1800" dirty="0" smtClean="0"/>
              <a:t>sur le marché qui serait utilisé fort probablement pour déterminer les compensations financières pour l’écart entre la production réelle et les livraisons contractuelles</a:t>
            </a:r>
          </a:p>
          <a:p>
            <a:pPr>
              <a:buNone/>
            </a:pPr>
            <a:endParaRPr lang="fr-CA" sz="1800" dirty="0" smtClean="0"/>
          </a:p>
          <a:p>
            <a:r>
              <a:rPr lang="fr-CA" sz="1800" dirty="0" smtClean="0"/>
              <a:t>Une durée de contrats de 3 ans limiterait les risques associés aux difficultés techniques </a:t>
            </a:r>
            <a:r>
              <a:rPr lang="fr-CA" sz="1800" u="sng" dirty="0" smtClean="0"/>
              <a:t>éventuelles</a:t>
            </a:r>
            <a:r>
              <a:rPr lang="fr-CA" sz="1800" dirty="0" smtClean="0"/>
              <a:t> pour le Distributeur de coordonner la fourniture par plusieurs fournisseurs de plusieurs types de services [UC désire préciser qu’elle serait favorable à la participation de plusieurs fournisseurs qui serait susceptible de minimiser les coûts associés à l’intégration éolienne]</a:t>
            </a:r>
          </a:p>
          <a:p>
            <a:endParaRPr lang="fr-CA" sz="1800" dirty="0"/>
          </a:p>
          <a:p>
            <a:r>
              <a:rPr lang="fr-CA" sz="1800" dirty="0" smtClean="0"/>
              <a:t>UC recommande une durée des contrats de 3 ans par souci de prudence</a:t>
            </a:r>
            <a:endParaRPr lang="en-CA" sz="1800" dirty="0"/>
          </a:p>
        </p:txBody>
      </p:sp>
      <p:sp>
        <p:nvSpPr>
          <p:cNvPr id="4" name="Slide Number Placeholder 3"/>
          <p:cNvSpPr>
            <a:spLocks noGrp="1"/>
          </p:cNvSpPr>
          <p:nvPr>
            <p:ph type="sldNum" sz="quarter" idx="12"/>
          </p:nvPr>
        </p:nvSpPr>
        <p:spPr/>
        <p:txBody>
          <a:bodyPr/>
          <a:lstStyle/>
          <a:p>
            <a:fld id="{8074A156-92F3-4DEA-BA8F-4D24D7D5954F}" type="slidenum">
              <a:rPr lang="en-CA" smtClean="0"/>
              <a:pPr/>
              <a:t>10</a:t>
            </a:fld>
            <a:endParaRPr lang="en-CA"/>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sz="2400" dirty="0" smtClean="0"/>
              <a:t>Conclusion et Recommandations</a:t>
            </a:r>
            <a:endParaRPr lang="en-CA" sz="2400" dirty="0"/>
          </a:p>
        </p:txBody>
      </p:sp>
      <p:sp>
        <p:nvSpPr>
          <p:cNvPr id="3" name="Content Placeholder 2"/>
          <p:cNvSpPr>
            <a:spLocks noGrp="1"/>
          </p:cNvSpPr>
          <p:nvPr>
            <p:ph idx="1"/>
          </p:nvPr>
        </p:nvSpPr>
        <p:spPr/>
        <p:txBody>
          <a:bodyPr>
            <a:normAutofit/>
          </a:bodyPr>
          <a:lstStyle/>
          <a:p>
            <a:r>
              <a:rPr lang="fr-CA" sz="1800" dirty="0" smtClean="0"/>
              <a:t>Maintenir l’entente actuelle pour une période prolongée comporterait plus d’inconvénients que d’avantages (Avantage</a:t>
            </a:r>
            <a:r>
              <a:rPr lang="fr-CA" sz="1800" smtClean="0"/>
              <a:t>: Intégration sécuritaire </a:t>
            </a:r>
            <a:r>
              <a:rPr lang="fr-CA" sz="1800" dirty="0" smtClean="0"/>
              <a:t>de l’énergie éolienne; Inconvénients: Certains coûts exorbitants pour la clientèle du Distributeur; situation avantageuse pour un seul fournisseur; non réalisation de l’objectif de l’introduction de la concurrence pour diminuer les coûts que devraient supporter la clientèle du Distributeur)</a:t>
            </a:r>
          </a:p>
          <a:p>
            <a:endParaRPr lang="fr-CA" sz="1800" dirty="0"/>
          </a:p>
          <a:p>
            <a:r>
              <a:rPr lang="fr-CA" sz="1800" dirty="0" smtClean="0"/>
              <a:t>La Régie devrait rejeter les caractéristiques proposées par le Distributeur quant au profil uniforme des retraits et la durée des contrats considérant leurs nombreuses faiblesses et lacunes</a:t>
            </a:r>
          </a:p>
          <a:p>
            <a:endParaRPr lang="fr-CA" sz="1800" dirty="0"/>
          </a:p>
          <a:p>
            <a:r>
              <a:rPr lang="fr-CA" sz="1800" dirty="0" smtClean="0"/>
              <a:t>UC prie la Régie d’accepter ses recommandations exprimées dans son mémoire (pièce C-UC-0009, page 45) et réitérées/précisées dans la présente présentation</a:t>
            </a:r>
          </a:p>
          <a:p>
            <a:endParaRPr lang="fr-CA" sz="1800" dirty="0"/>
          </a:p>
          <a:p>
            <a:endParaRPr lang="en-CA" sz="1800" dirty="0"/>
          </a:p>
        </p:txBody>
      </p:sp>
      <p:sp>
        <p:nvSpPr>
          <p:cNvPr id="4" name="Slide Number Placeholder 3"/>
          <p:cNvSpPr>
            <a:spLocks noGrp="1"/>
          </p:cNvSpPr>
          <p:nvPr>
            <p:ph type="sldNum" sz="quarter" idx="12"/>
          </p:nvPr>
        </p:nvSpPr>
        <p:spPr/>
        <p:txBody>
          <a:bodyPr/>
          <a:lstStyle/>
          <a:p>
            <a:fld id="{8074A156-92F3-4DEA-BA8F-4D24D7D5954F}" type="slidenum">
              <a:rPr lang="en-CA" smtClean="0"/>
              <a:pPr/>
              <a:t>11</a:t>
            </a:fld>
            <a:endParaRPr lang="en-CA"/>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sz="2400" dirty="0" smtClean="0"/>
              <a:t>Contribution naturelle (en moyenne) des éoliennes</a:t>
            </a:r>
            <a:br>
              <a:rPr lang="fr-CA" sz="2400" dirty="0" smtClean="0"/>
            </a:br>
            <a:r>
              <a:rPr lang="fr-CA" sz="2400" dirty="0" smtClean="0"/>
              <a:t>[données du Distributeur] </a:t>
            </a:r>
            <a:endParaRPr lang="en-CA" sz="2400" dirty="0"/>
          </a:p>
        </p:txBody>
      </p:sp>
      <p:sp>
        <p:nvSpPr>
          <p:cNvPr id="4" name="Slide Number Placeholder 3"/>
          <p:cNvSpPr>
            <a:spLocks noGrp="1"/>
          </p:cNvSpPr>
          <p:nvPr>
            <p:ph type="sldNum" sz="quarter" idx="12"/>
          </p:nvPr>
        </p:nvSpPr>
        <p:spPr/>
        <p:txBody>
          <a:bodyPr/>
          <a:lstStyle/>
          <a:p>
            <a:fld id="{8074A156-92F3-4DEA-BA8F-4D24D7D5954F}" type="slidenum">
              <a:rPr lang="en-CA" smtClean="0"/>
              <a:pPr/>
              <a:t>2</a:t>
            </a:fld>
            <a:endParaRPr lang="en-CA"/>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sz="2400" dirty="0" smtClean="0"/>
              <a:t>Profil uniforme en tout temps des retours d’énergie proposé par le Distributeur</a:t>
            </a:r>
            <a:endParaRPr lang="en-CA" sz="2400" dirty="0"/>
          </a:p>
        </p:txBody>
      </p:sp>
      <p:sp>
        <p:nvSpPr>
          <p:cNvPr id="3" name="Content Placeholder 2"/>
          <p:cNvSpPr>
            <a:spLocks noGrp="1"/>
          </p:cNvSpPr>
          <p:nvPr>
            <p:ph idx="1"/>
          </p:nvPr>
        </p:nvSpPr>
        <p:spPr/>
        <p:txBody>
          <a:bodyPr/>
          <a:lstStyle/>
          <a:p>
            <a:r>
              <a:rPr lang="fr-CA" sz="1800" dirty="0" smtClean="0"/>
              <a:t>Ne correspond pas au profil des besoins de l’ensemble de la clientèle du Distributeur, notamment les besoins en puissance en hiver / crée des surplus énergétique en été</a:t>
            </a:r>
          </a:p>
          <a:p>
            <a:pPr>
              <a:buNone/>
            </a:pPr>
            <a:endParaRPr lang="fr-CA" sz="1800" dirty="0" smtClean="0"/>
          </a:p>
          <a:p>
            <a:r>
              <a:rPr lang="fr-CA" sz="1800" dirty="0" smtClean="0"/>
              <a:t>Le Distributeur a reconnu lui-même que les retours d’énergie uniformes n’étaient plus appropriés dans le contexte actuel lors de l’étude du dossier R-3775 -2011 (HQD-2, document 3, pages 4 à 5)</a:t>
            </a:r>
          </a:p>
          <a:p>
            <a:pPr>
              <a:buNone/>
            </a:pPr>
            <a:endParaRPr lang="fr-CA" sz="1800" dirty="0" smtClean="0"/>
          </a:p>
          <a:p>
            <a:r>
              <a:rPr lang="fr-CA" sz="1800" dirty="0" smtClean="0"/>
              <a:t>En audience, le Distributeur a soumis qu’il recherche des retours d’énergie uniformes, sans modulation selon les besoins de sa clientèle (HQD-3, Document 1, p. 4)</a:t>
            </a:r>
          </a:p>
          <a:p>
            <a:pPr>
              <a:buNone/>
            </a:pPr>
            <a:endParaRPr lang="fr-CA" sz="1800" dirty="0" smtClean="0"/>
          </a:p>
          <a:p>
            <a:r>
              <a:rPr lang="fr-CA" sz="1800" dirty="0" smtClean="0"/>
              <a:t>Acquérir des approvisionnements sans étroite correspondance avec les besoins de sa clientèle conduirait à des services peu utiles (ou inutiles) et coûteux</a:t>
            </a:r>
          </a:p>
        </p:txBody>
      </p:sp>
      <p:sp>
        <p:nvSpPr>
          <p:cNvPr id="4" name="Slide Number Placeholder 3"/>
          <p:cNvSpPr>
            <a:spLocks noGrp="1"/>
          </p:cNvSpPr>
          <p:nvPr>
            <p:ph type="sldNum" sz="quarter" idx="12"/>
          </p:nvPr>
        </p:nvSpPr>
        <p:spPr/>
        <p:txBody>
          <a:bodyPr/>
          <a:lstStyle/>
          <a:p>
            <a:fld id="{8074A156-92F3-4DEA-BA8F-4D24D7D5954F}" type="slidenum">
              <a:rPr lang="en-CA" smtClean="0"/>
              <a:pPr/>
              <a:t>3</a:t>
            </a:fld>
            <a:endParaRPr lang="en-CA"/>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sz="2400" dirty="0" smtClean="0"/>
              <a:t>Profil uniforme en tout temps des retours d’énergie proposé par le Distributeur (suite)</a:t>
            </a:r>
            <a:endParaRPr lang="en-CA" sz="2400" dirty="0"/>
          </a:p>
        </p:txBody>
      </p:sp>
      <p:sp>
        <p:nvSpPr>
          <p:cNvPr id="3" name="Content Placeholder 2"/>
          <p:cNvSpPr>
            <a:spLocks noGrp="1"/>
          </p:cNvSpPr>
          <p:nvPr>
            <p:ph idx="1"/>
          </p:nvPr>
        </p:nvSpPr>
        <p:spPr/>
        <p:txBody>
          <a:bodyPr/>
          <a:lstStyle/>
          <a:p>
            <a:r>
              <a:rPr lang="fr-CA" sz="1800" dirty="0" smtClean="0"/>
              <a:t>L’argument du Distributeur à l’effet qu’un profil uniforme à 35 % de la puissance installée des éoliennes favoriserait la participation des fournisseurs potentiels n’est basée sur aucune analyse ou justification probantes</a:t>
            </a:r>
          </a:p>
          <a:p>
            <a:endParaRPr lang="fr-CA" sz="1800" dirty="0" smtClean="0"/>
          </a:p>
          <a:p>
            <a:r>
              <a:rPr lang="fr-CA" sz="1800" dirty="0" smtClean="0"/>
              <a:t>UC ajoute qu’avant de considérer les besoins, avantages ou préférences des fournisseurs potentiels, le Distributeur devrait considérer les besoins et avantages économiques de sa clientèle – ce qu’il n’a pas fait.</a:t>
            </a:r>
          </a:p>
          <a:p>
            <a:pPr>
              <a:buNone/>
            </a:pPr>
            <a:endParaRPr lang="fr-CA" sz="1800" dirty="0" smtClean="0"/>
          </a:p>
          <a:p>
            <a:r>
              <a:rPr lang="fr-CA" sz="1800" dirty="0" smtClean="0"/>
              <a:t>Recommandation d’UC: Rejet du profil uniforme proposé par le Distributeur</a:t>
            </a:r>
            <a:endParaRPr lang="en-CA" sz="1800" dirty="0" smtClean="0"/>
          </a:p>
          <a:p>
            <a:endParaRPr lang="en-CA" dirty="0"/>
          </a:p>
        </p:txBody>
      </p:sp>
      <p:sp>
        <p:nvSpPr>
          <p:cNvPr id="4" name="Slide Number Placeholder 3"/>
          <p:cNvSpPr>
            <a:spLocks noGrp="1"/>
          </p:cNvSpPr>
          <p:nvPr>
            <p:ph type="sldNum" sz="quarter" idx="12"/>
          </p:nvPr>
        </p:nvSpPr>
        <p:spPr/>
        <p:txBody>
          <a:bodyPr/>
          <a:lstStyle/>
          <a:p>
            <a:fld id="{8074A156-92F3-4DEA-BA8F-4D24D7D5954F}" type="slidenum">
              <a:rPr lang="en-CA" smtClean="0"/>
              <a:pPr/>
              <a:t>4</a:t>
            </a:fld>
            <a:endParaRPr lang="en-CA"/>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sz="2400" dirty="0" smtClean="0"/>
              <a:t>Retours d’énergie selon les contributions mensuelles attendues des éoliennes</a:t>
            </a:r>
            <a:endParaRPr lang="en-CA" sz="2400" dirty="0"/>
          </a:p>
        </p:txBody>
      </p:sp>
      <p:sp>
        <p:nvSpPr>
          <p:cNvPr id="3" name="Content Placeholder 2"/>
          <p:cNvSpPr>
            <a:spLocks noGrp="1"/>
          </p:cNvSpPr>
          <p:nvPr>
            <p:ph idx="1"/>
          </p:nvPr>
        </p:nvSpPr>
        <p:spPr>
          <a:xfrm>
            <a:off x="457200" y="1783357"/>
            <a:ext cx="8229600" cy="4525963"/>
          </a:xfrm>
        </p:spPr>
        <p:txBody>
          <a:bodyPr>
            <a:normAutofit/>
          </a:bodyPr>
          <a:lstStyle/>
          <a:p>
            <a:r>
              <a:rPr lang="fr-CA" sz="1800" dirty="0" smtClean="0"/>
              <a:t>L’utilisation des contributions mensuelles « naturelles » des éoliennes (</a:t>
            </a:r>
            <a:r>
              <a:rPr lang="fr-CA" sz="1800" i="1" dirty="0" smtClean="0"/>
              <a:t>moyenne)</a:t>
            </a:r>
            <a:r>
              <a:rPr lang="fr-CA" sz="1800" dirty="0" smtClean="0"/>
              <a:t> permettrait de réduire les coûts d’approvisionnement par rapport au coût associé à l’utilisation d’un profil uniforme:</a:t>
            </a:r>
          </a:p>
          <a:p>
            <a:pPr>
              <a:buNone/>
            </a:pPr>
            <a:r>
              <a:rPr lang="fr-CA" sz="1800" dirty="0" smtClean="0"/>
              <a:t>		- requiert moins d’achats de puissance en hiver;</a:t>
            </a:r>
          </a:p>
          <a:p>
            <a:pPr>
              <a:buNone/>
            </a:pPr>
            <a:r>
              <a:rPr lang="fr-CA" sz="1800" dirty="0" smtClean="0"/>
              <a:t>		- réduit les surplus en été.</a:t>
            </a:r>
          </a:p>
          <a:p>
            <a:endParaRPr lang="fr-CA" sz="1800" dirty="0" smtClean="0"/>
          </a:p>
          <a:p>
            <a:r>
              <a:rPr lang="fr-CA" sz="1800" dirty="0" smtClean="0"/>
              <a:t>Profils mensuels de la production éolienne et de la demande sont étroitement rapprochés: réduire la dépendance à l’importation d’électricité pour satisfaire les besoins de puissance en hiver et diminuer les surplus d’énergie en été</a:t>
            </a:r>
          </a:p>
          <a:p>
            <a:endParaRPr lang="fr-CA" sz="1800" dirty="0" smtClean="0"/>
          </a:p>
          <a:p>
            <a:r>
              <a:rPr lang="fr-CA" sz="1800" dirty="0" smtClean="0"/>
              <a:t>Retours d’énergie selon un profil mensuel de la production attendue des éoliennes permettent de maintenir en moyenne un solde nul des écarts entre la production éolienne réelle et les retours d’énergie contractuels</a:t>
            </a:r>
          </a:p>
          <a:p>
            <a:endParaRPr lang="fr-CA" sz="1800" dirty="0" smtClean="0"/>
          </a:p>
          <a:p>
            <a:endParaRPr lang="en-CA" sz="1800" dirty="0"/>
          </a:p>
        </p:txBody>
      </p:sp>
      <p:sp>
        <p:nvSpPr>
          <p:cNvPr id="4" name="Slide Number Placeholder 3"/>
          <p:cNvSpPr>
            <a:spLocks noGrp="1"/>
          </p:cNvSpPr>
          <p:nvPr>
            <p:ph type="sldNum" sz="quarter" idx="12"/>
          </p:nvPr>
        </p:nvSpPr>
        <p:spPr/>
        <p:txBody>
          <a:bodyPr/>
          <a:lstStyle/>
          <a:p>
            <a:fld id="{8074A156-92F3-4DEA-BA8F-4D24D7D5954F}" type="slidenum">
              <a:rPr lang="en-CA" smtClean="0"/>
              <a:pPr/>
              <a:t>5</a:t>
            </a:fld>
            <a:endParaRPr lang="en-CA"/>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sz="2400" dirty="0" smtClean="0"/>
              <a:t>Retours d’énergie selon les contributions mensuelles attendues des éoliennes (suite)</a:t>
            </a:r>
            <a:endParaRPr lang="en-CA" sz="2400" dirty="0"/>
          </a:p>
        </p:txBody>
      </p:sp>
      <p:sp>
        <p:nvSpPr>
          <p:cNvPr id="3" name="Content Placeholder 2"/>
          <p:cNvSpPr>
            <a:spLocks noGrp="1"/>
          </p:cNvSpPr>
          <p:nvPr>
            <p:ph idx="1"/>
          </p:nvPr>
        </p:nvSpPr>
        <p:spPr/>
        <p:txBody>
          <a:bodyPr>
            <a:normAutofit fontScale="92500" lnSpcReduction="10000"/>
          </a:bodyPr>
          <a:lstStyle/>
          <a:p>
            <a:r>
              <a:rPr lang="fr-CA" sz="1800" dirty="0" smtClean="0"/>
              <a:t>Fournisseurs de service d’intégration éolienne fourniront de la </a:t>
            </a:r>
            <a:r>
              <a:rPr lang="fr-CA" sz="1800" i="1" u="sng" dirty="0" smtClean="0"/>
              <a:t>« puissance complémentaire »</a:t>
            </a:r>
            <a:r>
              <a:rPr lang="fr-CA" sz="1800" dirty="0" smtClean="0"/>
              <a:t>  si la production réelle est plus faible que la production attendue  et absorberont la production en surplus dans le cas contraire</a:t>
            </a:r>
          </a:p>
          <a:p>
            <a:endParaRPr lang="fr-CA" sz="1800" dirty="0"/>
          </a:p>
          <a:p>
            <a:r>
              <a:rPr lang="fr-CA" sz="1800" dirty="0" smtClean="0"/>
              <a:t>Exemple - À un moment donné:</a:t>
            </a:r>
          </a:p>
          <a:p>
            <a:pPr>
              <a:buNone/>
            </a:pPr>
            <a:r>
              <a:rPr lang="fr-CA" sz="1800" dirty="0" smtClean="0"/>
              <a:t>	- Retours d’énergie exigés : 42 % (de la puissance installée des éoliennes)</a:t>
            </a:r>
          </a:p>
          <a:p>
            <a:pPr>
              <a:buNone/>
            </a:pPr>
            <a:r>
              <a:rPr lang="fr-CA" sz="1800" dirty="0"/>
              <a:t>	</a:t>
            </a:r>
            <a:r>
              <a:rPr lang="fr-CA" sz="1800" dirty="0" smtClean="0"/>
              <a:t>- Production réelle: 20 %</a:t>
            </a:r>
          </a:p>
          <a:p>
            <a:pPr>
              <a:buNone/>
            </a:pPr>
            <a:r>
              <a:rPr lang="fr-CA" sz="1800" dirty="0"/>
              <a:t>	</a:t>
            </a:r>
            <a:r>
              <a:rPr lang="fr-CA" sz="1800" dirty="0" smtClean="0"/>
              <a:t>- Puissance complémentaire: 42 % - 20 % = 22 % </a:t>
            </a:r>
          </a:p>
          <a:p>
            <a:endParaRPr lang="fr-CA" sz="1800" dirty="0" smtClean="0"/>
          </a:p>
          <a:p>
            <a:r>
              <a:rPr lang="fr-CA" sz="1800" dirty="0" smtClean="0"/>
              <a:t>L’utilisation d’un profil mensuel des retours d’énergie permettrait au Distributeur de mieux rapprocher les retours d’énergie aux besoins énergétiques de sa clientèle qu’un profil saisonnier (exemple: 6 mois à 40 % - 6 mois à 30 %), bien que ce dernier soit mieux qu’un profil uniforme</a:t>
            </a:r>
          </a:p>
          <a:p>
            <a:endParaRPr lang="fr-CA" sz="1800" dirty="0"/>
          </a:p>
          <a:p>
            <a:r>
              <a:rPr lang="fr-CA" sz="1800" u="sng" dirty="0" smtClean="0"/>
              <a:t>Recommandation d’UC</a:t>
            </a:r>
            <a:r>
              <a:rPr lang="fr-CA" sz="1800" dirty="0" smtClean="0"/>
              <a:t>: Retours d’énergie selon les contributions mensuelles attendues des éoliennes </a:t>
            </a:r>
          </a:p>
          <a:p>
            <a:pPr>
              <a:buNone/>
            </a:pPr>
            <a:endParaRPr lang="en-CA" sz="1800" dirty="0"/>
          </a:p>
        </p:txBody>
      </p:sp>
      <p:sp>
        <p:nvSpPr>
          <p:cNvPr id="4" name="Slide Number Placeholder 3"/>
          <p:cNvSpPr>
            <a:spLocks noGrp="1"/>
          </p:cNvSpPr>
          <p:nvPr>
            <p:ph type="sldNum" sz="quarter" idx="12"/>
          </p:nvPr>
        </p:nvSpPr>
        <p:spPr/>
        <p:txBody>
          <a:bodyPr/>
          <a:lstStyle/>
          <a:p>
            <a:fld id="{8074A156-92F3-4DEA-BA8F-4D24D7D5954F}" type="slidenum">
              <a:rPr lang="en-CA" smtClean="0"/>
              <a:pPr/>
              <a:t>6</a:t>
            </a:fld>
            <a:endParaRPr lang="en-CA"/>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sz="2800" dirty="0" smtClean="0"/>
              <a:t>Garantie de puissance en hiver</a:t>
            </a:r>
            <a:endParaRPr lang="en-CA" sz="2800" dirty="0"/>
          </a:p>
        </p:txBody>
      </p:sp>
      <p:sp>
        <p:nvSpPr>
          <p:cNvPr id="3" name="Content Placeholder 2"/>
          <p:cNvSpPr>
            <a:spLocks noGrp="1"/>
          </p:cNvSpPr>
          <p:nvPr>
            <p:ph idx="1"/>
          </p:nvPr>
        </p:nvSpPr>
        <p:spPr/>
        <p:txBody>
          <a:bodyPr>
            <a:normAutofit lnSpcReduction="10000"/>
          </a:bodyPr>
          <a:lstStyle/>
          <a:p>
            <a:r>
              <a:rPr lang="fr-CA" sz="1800" dirty="0" smtClean="0"/>
              <a:t>Toute garantie de puissance se traduirait par des coûts qui seront supportés par la clientèle du Distributeur</a:t>
            </a:r>
          </a:p>
          <a:p>
            <a:pPr>
              <a:buNone/>
            </a:pPr>
            <a:endParaRPr lang="fr-CA" sz="1800" dirty="0" smtClean="0"/>
          </a:p>
          <a:p>
            <a:r>
              <a:rPr lang="fr-CA" sz="1800" dirty="0" smtClean="0"/>
              <a:t>Les besoins de puissance pour mars sont moins probables qu’en décembre, janvier et février</a:t>
            </a:r>
          </a:p>
          <a:p>
            <a:endParaRPr lang="fr-CA" sz="1800" dirty="0" smtClean="0"/>
          </a:p>
          <a:p>
            <a:r>
              <a:rPr lang="fr-CA" sz="1800" dirty="0" smtClean="0"/>
              <a:t>Exiger la garantie de puissance pour mars dans un contrat d’équilibrage éolien conduirait à des coûts à assumer par la clientèle du Distributeur pour des besoins peu probables et non établis en preuve de manière rigoureuse par le Distributeur</a:t>
            </a:r>
          </a:p>
          <a:p>
            <a:pPr>
              <a:buNone/>
            </a:pPr>
            <a:endParaRPr lang="fr-CA" sz="1800" dirty="0" smtClean="0"/>
          </a:p>
          <a:p>
            <a:r>
              <a:rPr lang="fr-CA" sz="1800" dirty="0" smtClean="0"/>
              <a:t>Le Distributeur n’a pas produit d’évaluations économiques comparatives des options possibles (garantie de puissance vs. achats de puissance de court terme)</a:t>
            </a:r>
          </a:p>
          <a:p>
            <a:pPr>
              <a:buNone/>
            </a:pPr>
            <a:endParaRPr lang="fr-CA" sz="1800" dirty="0" smtClean="0"/>
          </a:p>
          <a:p>
            <a:r>
              <a:rPr lang="fr-CA" sz="1800" dirty="0" smtClean="0"/>
              <a:t>En l’absence d’études rigoureuses des besoins et des coûts associés, il serait plus prudent d’exiger la garantie de puissance pour 3 mois d’hiver (décembre à février) dans les contrats d’équilibrage éolien</a:t>
            </a:r>
          </a:p>
          <a:p>
            <a:endParaRPr lang="fr-CA" sz="1800" dirty="0" smtClean="0"/>
          </a:p>
          <a:p>
            <a:endParaRPr lang="en-CA" sz="1800" dirty="0"/>
          </a:p>
        </p:txBody>
      </p:sp>
      <p:sp>
        <p:nvSpPr>
          <p:cNvPr id="4" name="Slide Number Placeholder 3"/>
          <p:cNvSpPr>
            <a:spLocks noGrp="1"/>
          </p:cNvSpPr>
          <p:nvPr>
            <p:ph type="sldNum" sz="quarter" idx="12"/>
          </p:nvPr>
        </p:nvSpPr>
        <p:spPr/>
        <p:txBody>
          <a:bodyPr/>
          <a:lstStyle/>
          <a:p>
            <a:fld id="{8074A156-92F3-4DEA-BA8F-4D24D7D5954F}" type="slidenum">
              <a:rPr lang="en-CA" smtClean="0"/>
              <a:pPr/>
              <a:t>7</a:t>
            </a:fld>
            <a:endParaRPr lang="en-CA"/>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sz="2400" dirty="0" smtClean="0"/>
              <a:t>Puissance « complémentaire »  à la contribution en puissance propre des éoliennes en hiver</a:t>
            </a:r>
            <a:endParaRPr lang="en-CA" sz="2400" dirty="0"/>
          </a:p>
        </p:txBody>
      </p:sp>
      <p:sp>
        <p:nvSpPr>
          <p:cNvPr id="3" name="Content Placeholder 2"/>
          <p:cNvSpPr>
            <a:spLocks noGrp="1"/>
          </p:cNvSpPr>
          <p:nvPr>
            <p:ph idx="1"/>
          </p:nvPr>
        </p:nvSpPr>
        <p:spPr/>
        <p:txBody>
          <a:bodyPr>
            <a:normAutofit/>
          </a:bodyPr>
          <a:lstStyle/>
          <a:p>
            <a:r>
              <a:rPr lang="fr-CA" sz="1800" dirty="0" smtClean="0"/>
              <a:t>Définition de puissance </a:t>
            </a:r>
            <a:r>
              <a:rPr lang="fr-CA" sz="1800" i="1" dirty="0" smtClean="0"/>
              <a:t>complémentaire</a:t>
            </a:r>
            <a:r>
              <a:rPr lang="fr-CA" sz="1800" dirty="0" smtClean="0"/>
              <a:t> selon HQD – Exemple: </a:t>
            </a:r>
          </a:p>
          <a:p>
            <a:pPr lvl="1">
              <a:buFontTx/>
              <a:buChar char="-"/>
            </a:pPr>
            <a:r>
              <a:rPr lang="fr-CA" sz="1800" dirty="0" smtClean="0"/>
              <a:t>Retours d’énergie garantie en hiver exigés par les contrats d’équilibrage: 35 %</a:t>
            </a:r>
          </a:p>
          <a:p>
            <a:pPr lvl="1">
              <a:buFontTx/>
              <a:buChar char="-"/>
            </a:pPr>
            <a:r>
              <a:rPr lang="fr-CA" sz="1800" dirty="0" smtClean="0"/>
              <a:t>Contribution en puissance propre à la production éolienne: 30 %</a:t>
            </a:r>
          </a:p>
          <a:p>
            <a:pPr lvl="1">
              <a:buFontTx/>
              <a:buChar char="-"/>
            </a:pPr>
            <a:r>
              <a:rPr lang="fr-CA" sz="1800" dirty="0" smtClean="0"/>
              <a:t>Puissance complémentaire: 35 % - 30 % = 5 %</a:t>
            </a:r>
          </a:p>
          <a:p>
            <a:pPr>
              <a:buNone/>
            </a:pPr>
            <a:endParaRPr lang="fr-CA" sz="1800" dirty="0" smtClean="0"/>
          </a:p>
          <a:p>
            <a:r>
              <a:rPr lang="fr-CA" sz="1800" dirty="0" smtClean="0"/>
              <a:t>Selon UC, l’achat de toute puissance complémentaire à la contribution propre des éoliennes devrait se faire à l’extérieur du cadre des appels d’offres pour l’intégration éolienne afin de profiter de la </a:t>
            </a:r>
            <a:r>
              <a:rPr lang="fr-CA" sz="1800" i="1" u="sng" dirty="0" smtClean="0"/>
              <a:t>disponibilité des produits </a:t>
            </a:r>
            <a:r>
              <a:rPr lang="fr-CA" sz="1800" dirty="0" smtClean="0"/>
              <a:t>et de la </a:t>
            </a:r>
            <a:r>
              <a:rPr lang="fr-CA" sz="1800" i="1" u="sng" dirty="0" smtClean="0"/>
              <a:t>concurrence</a:t>
            </a:r>
            <a:r>
              <a:rPr lang="fr-CA" sz="1800" dirty="0" smtClean="0"/>
              <a:t> d’un nombre de fournisseurs plus élevé que celui des fournisseurs d’intégration éolienne qui semble être relativement limité</a:t>
            </a:r>
          </a:p>
          <a:p>
            <a:endParaRPr lang="fr-CA" sz="1800" dirty="0"/>
          </a:p>
          <a:p>
            <a:r>
              <a:rPr lang="fr-CA" sz="1800" dirty="0" smtClean="0"/>
              <a:t>UC recommande le rejet de la portion de 5 %</a:t>
            </a:r>
            <a:r>
              <a:rPr lang="fr-CA" sz="1800" dirty="0" smtClean="0">
                <a:solidFill>
                  <a:srgbClr val="FF0000"/>
                </a:solidFill>
              </a:rPr>
              <a:t> </a:t>
            </a:r>
            <a:r>
              <a:rPr lang="fr-CA" sz="1800" dirty="0" smtClean="0"/>
              <a:t>de puissance complémentaire proposée par le Distributeur</a:t>
            </a:r>
            <a:endParaRPr lang="fr-CA" sz="1800" dirty="0"/>
          </a:p>
          <a:p>
            <a:endParaRPr lang="fr-CA" sz="1800" dirty="0" smtClean="0"/>
          </a:p>
          <a:p>
            <a:endParaRPr lang="fr-CA" sz="1800" dirty="0" smtClean="0"/>
          </a:p>
          <a:p>
            <a:pPr>
              <a:buNone/>
            </a:pPr>
            <a:endParaRPr lang="en-CA" sz="1800" dirty="0"/>
          </a:p>
        </p:txBody>
      </p:sp>
      <p:sp>
        <p:nvSpPr>
          <p:cNvPr id="4" name="Slide Number Placeholder 3"/>
          <p:cNvSpPr>
            <a:spLocks noGrp="1"/>
          </p:cNvSpPr>
          <p:nvPr>
            <p:ph type="sldNum" sz="quarter" idx="12"/>
          </p:nvPr>
        </p:nvSpPr>
        <p:spPr/>
        <p:txBody>
          <a:bodyPr/>
          <a:lstStyle/>
          <a:p>
            <a:fld id="{8074A156-92F3-4DEA-BA8F-4D24D7D5954F}" type="slidenum">
              <a:rPr lang="en-CA" smtClean="0"/>
              <a:pPr/>
              <a:t>8</a:t>
            </a:fld>
            <a:endParaRPr lang="en-CA"/>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sz="2400" dirty="0" smtClean="0"/>
              <a:t>Sécurité et Fiabilité des approvisionnements</a:t>
            </a:r>
            <a:endParaRPr lang="en-CA" sz="2400" dirty="0"/>
          </a:p>
        </p:txBody>
      </p:sp>
      <p:sp>
        <p:nvSpPr>
          <p:cNvPr id="3" name="Content Placeholder 2"/>
          <p:cNvSpPr>
            <a:spLocks noGrp="1"/>
          </p:cNvSpPr>
          <p:nvPr>
            <p:ph idx="1"/>
          </p:nvPr>
        </p:nvSpPr>
        <p:spPr/>
        <p:txBody>
          <a:bodyPr>
            <a:normAutofit fontScale="92500" lnSpcReduction="20000"/>
          </a:bodyPr>
          <a:lstStyle/>
          <a:p>
            <a:r>
              <a:rPr lang="fr-CA" sz="1800" dirty="0" smtClean="0"/>
              <a:t>La sécurité et la fiabilité </a:t>
            </a:r>
            <a:r>
              <a:rPr lang="fr-CA" sz="1800" u="sng" dirty="0" smtClean="0"/>
              <a:t>en énergie des approvisionnements </a:t>
            </a:r>
            <a:r>
              <a:rPr lang="fr-CA" sz="1800" dirty="0" smtClean="0"/>
              <a:t>dans les prochaines années n’est pas un enjeu du présent dossier parce que le Distributeur se trouve en situation de surplus énergétique</a:t>
            </a:r>
          </a:p>
          <a:p>
            <a:endParaRPr lang="fr-CA" sz="1800" dirty="0" smtClean="0"/>
          </a:p>
          <a:p>
            <a:r>
              <a:rPr lang="fr-CA" sz="1800" dirty="0" smtClean="0"/>
              <a:t>Le Plan d’approvisionnement 2011-2020 et le Plan d’approvisionnement 2014-2023 indiquent tous des </a:t>
            </a:r>
            <a:r>
              <a:rPr lang="fr-CA" sz="1800" u="sng" dirty="0" smtClean="0"/>
              <a:t>besoins en puissance</a:t>
            </a:r>
            <a:r>
              <a:rPr lang="fr-CA" sz="1800" dirty="0" smtClean="0"/>
              <a:t> importants du Distributeur pour les prochaines années, ce qui provoquerait le recours à l’importation d’électricité en hiver</a:t>
            </a:r>
          </a:p>
          <a:p>
            <a:endParaRPr lang="fr-CA" sz="1800" dirty="0" smtClean="0"/>
          </a:p>
          <a:p>
            <a:r>
              <a:rPr lang="fr-CA" sz="1800" dirty="0" smtClean="0"/>
              <a:t>UC est d’avis qu’il faut rechercher des contrats d’équilibrage aux coûts le plus bas possibles dans le but de satisfaire le critère de fiabilité en </a:t>
            </a:r>
            <a:r>
              <a:rPr lang="fr-CA" sz="1800" u="sng" dirty="0" smtClean="0"/>
              <a:t>puissance</a:t>
            </a:r>
            <a:r>
              <a:rPr lang="fr-CA" sz="1800" dirty="0" smtClean="0"/>
              <a:t> approuvé par la Régie et le NPCC, que les clauses relatives à l’équilibrage dans les décrets éoliens soient valides ou non sur le plan juridique</a:t>
            </a:r>
          </a:p>
          <a:p>
            <a:endParaRPr lang="fr-CA" sz="1800" dirty="0" smtClean="0"/>
          </a:p>
          <a:p>
            <a:r>
              <a:rPr lang="fr-CA" sz="1800" dirty="0" smtClean="0"/>
              <a:t>Outre la préoccupation pour la sécurité et la fiabilité des approvisionnements, les appels d’offres pour l’équilibrage éolien devraient comporter des </a:t>
            </a:r>
            <a:r>
              <a:rPr lang="fr-CA" sz="1800" u="sng" dirty="0" smtClean="0"/>
              <a:t>caractéristiques bien définies </a:t>
            </a:r>
            <a:r>
              <a:rPr lang="fr-CA" sz="1800" dirty="0" smtClean="0"/>
              <a:t>pour assurer l’acheminement sécuritaire de l’énergie dans le réseau de </a:t>
            </a:r>
            <a:r>
              <a:rPr lang="fr-CA" sz="1800" u="sng" dirty="0" smtClean="0"/>
              <a:t>transport </a:t>
            </a:r>
            <a:r>
              <a:rPr lang="fr-CA" sz="1800" dirty="0" smtClean="0"/>
              <a:t>(services complémentaires) avant l’étape de distribution aux points de consommation.</a:t>
            </a:r>
          </a:p>
          <a:p>
            <a:endParaRPr lang="fr-CA" sz="1800" dirty="0" smtClean="0"/>
          </a:p>
          <a:p>
            <a:endParaRPr lang="fr-CA" sz="1800" dirty="0" smtClean="0"/>
          </a:p>
          <a:p>
            <a:endParaRPr lang="fr-CA" sz="1800" dirty="0" smtClean="0"/>
          </a:p>
          <a:p>
            <a:endParaRPr lang="en-CA" sz="1800" dirty="0"/>
          </a:p>
        </p:txBody>
      </p:sp>
      <p:sp>
        <p:nvSpPr>
          <p:cNvPr id="4" name="Slide Number Placeholder 3"/>
          <p:cNvSpPr>
            <a:spLocks noGrp="1"/>
          </p:cNvSpPr>
          <p:nvPr>
            <p:ph type="sldNum" sz="quarter" idx="12"/>
          </p:nvPr>
        </p:nvSpPr>
        <p:spPr/>
        <p:txBody>
          <a:bodyPr/>
          <a:lstStyle/>
          <a:p>
            <a:fld id="{8074A156-92F3-4DEA-BA8F-4D24D7D5954F}" type="slidenum">
              <a:rPr lang="en-CA" smtClean="0"/>
              <a:pPr/>
              <a:t>9</a:t>
            </a:fld>
            <a:endParaRPr lang="en-CA"/>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hase xmlns="a091097b-8ae3-4832-a2b2-51f9a78aeacd">1</Phase>
    <Sujet xmlns="a091097b-8ae3-4832-a2b2-51f9a78aeacd">Présentation power point de UC</Sujet>
    <Confidentiel xmlns="a091097b-8ae3-4832-a2b2-51f9a78aeacd">3</Confidentiel>
    <Projet xmlns="a091097b-8ae3-4832-a2b2-51f9a78aeacd">789</Projet>
    <Provenance xmlns="a091097b-8ae3-4832-a2b2-51f9a78aeacd">2</Provenance>
    <Hidden_UploadedAt xmlns="a091097b-8ae3-4832-a2b2-51f9a78aeacd">2023-02-10T15:26:53+00:00</Hidden_UploadedAt>
    <Accés_x0020_restreint xmlns="a091097b-8ae3-4832-a2b2-51f9a78aeacd">false</Accés_x0020_restreint>
    <Précision_x0020_de_x0020_document xmlns="a091097b-8ae3-4832-a2b2-51f9a78aeacd" xsi:nil="true"/>
    <Déposant xmlns="a091097b-8ae3-4832-a2b2-51f9a78aeacd">155</Déposant>
    <Sous-catégorie xmlns="a091097b-8ae3-4832-a2b2-51f9a78aeacd" xsi:nil="true"/>
    <Copie_x0020_papier_x0020_reçue xmlns="a091097b-8ae3-4832-a2b2-51f9a78aeacd">false</Copie_x0020_papier_x0020_reçue>
    <Cote_x0020_de_x0020_déposant xmlns="a091097b-8ae3-4832-a2b2-51f9a78aeacd" xsi:nil="true"/>
    <Inscrit_x0020_au_x0020_plumitif xmlns="a091097b-8ae3-4832-a2b2-51f9a78aeacd">true</Inscrit_x0020_au_x0020_plumitif>
    <Numéro_x0020_plumitif xmlns="a091097b-8ae3-4832-a2b2-51f9a78aeacd">249</Numéro_x0020_plumitif>
    <Hidden_UploadedBy xmlns="a091097b-8ae3-4832-a2b2-51f9a78aeacd" xsi:nil="true"/>
    <Hidden_ApprovedBy xmlns="a091097b-8ae3-4832-a2b2-51f9a78aeacd" xsi:nil="true"/>
    <Statut xmlns="a091097b-8ae3-4832-a2b2-51f9a78aeacd" xsi:nil="true"/>
    <Catégorie_x0020_de_x0020_document xmlns="a091097b-8ae3-4832-a2b2-51f9a78aeacd">2</Catégorie_x0020_de_x0020_document>
    <Date_x0020_de_x0020_confidentialité_x0020_relevée xmlns="a091097b-8ae3-4832-a2b2-51f9a78aeacd" xsi:nil="true"/>
    <Hidden_ApprovedAt xmlns="a091097b-8ae3-4832-a2b2-51f9a78aeacd">2023-02-10T15:26:53+00:00</Hidden_ApprovedAt>
    <Cote_x0020_de_x0020_piéce xmlns="a091097b-8ae3-4832-a2b2-51f9a78aeacd">C-UC-0017</Cote_x0020_de_x0020_piéce>
    <Diffusable_x0020_sur_x0020_le_x0020_Web xmlns="a091097b-8ae3-4832-a2b2-51f9a78aeacd">true</Diffusable_x0020_sur_x0020_le_x0020_Web>
    <Date_x0020_de_x0020_réception_x0020_copie_x0020_papier xmlns="a091097b-8ae3-4832-a2b2-51f9a78aeacd" xsi:nil="true"/>
    <Ne_x0020_pas_x0020_envoyer_x0020_d_x0027_alerte xmlns="a091097b-8ae3-4832-a2b2-51f9a78aeacd">false</Ne_x0020_pas_x0020_envoyer_x0020_d_x0027_alerte>
    <_dlc_DocId xmlns="a84ed267-86d5-4fa1-a3cb-2fed497fe84f">W2HFWTQUJJY6-1048642129-290</_dlc_DocId>
    <_dlc_DocIdUrl xmlns="a84ed267-86d5-4fa1-a3cb-2fed497fe84f">
      <Url>http://s10mtlweb:8081/789/_layouts/15/DocIdRedir.aspx?ID=W2HFWTQUJJY6-1048642129-290</Url>
      <Description>W2HFWTQUJJY6-1048642129-290</Description>
    </_dlc_DocIdUrl>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de projet" ma:contentTypeID="0x010100F6681E3BDF397F418586AC591ADC81BB00BA26679F44486F4890DD0F425C6E981E" ma:contentTypeVersion="0" ma:contentTypeDescription="" ma:contentTypeScope="" ma:versionID="88d0b130db3ba8a80cdf74195824153e">
  <xsd:schema xmlns:xsd="http://www.w3.org/2001/XMLSchema" xmlns:xs="http://www.w3.org/2001/XMLSchema" xmlns:p="http://schemas.microsoft.com/office/2006/metadata/properties" xmlns:ns2="a091097b-8ae3-4832-a2b2-51f9a78aeacd" xmlns:ns3="a84ed267-86d5-4fa1-a3cb-2fed497fe84f" targetNamespace="http://schemas.microsoft.com/office/2006/metadata/properties" ma:root="true" ma:fieldsID="b7e9dbe386427f7c04dd1b10a57eb55d" ns2:_="" ns3:_="">
    <xsd:import namespace="a091097b-8ae3-4832-a2b2-51f9a78aeacd"/>
    <xsd:import namespace="a84ed267-86d5-4fa1-a3cb-2fed497fe84f"/>
    <xsd:element name="properties">
      <xsd:complexType>
        <xsd:sequence>
          <xsd:element name="documentManagement">
            <xsd:complexType>
              <xsd:all>
                <xsd:element ref="ns2:Projet"/>
                <xsd:element ref="ns2:Provenance" minOccurs="0"/>
                <xsd:element ref="ns2:Déposant"/>
                <xsd:element ref="ns2:Catégorie_x0020_de_x0020_document" minOccurs="0"/>
                <xsd:element ref="ns2:Sous-catégorie" minOccurs="0"/>
                <xsd:element ref="ns2:Phase"/>
                <xsd:element ref="ns2:Précision_x0020_de_x0020_document" minOccurs="0"/>
                <xsd:element ref="ns2:Sujet" minOccurs="0"/>
                <xsd:element ref="ns2:Cote_x0020_de_x0020_déposant" minOccurs="0"/>
                <xsd:element ref="ns2:Accés_x0020_restreint" minOccurs="0"/>
                <xsd:element ref="ns2:Cote_x0020_de_x0020_piéce" minOccurs="0"/>
                <xsd:element ref="ns2:Inscrit_x0020_au_x0020_plumitif" minOccurs="0"/>
                <xsd:element ref="ns2:Numéro_x0020_plumitif" minOccurs="0"/>
                <xsd:element ref="ns2:Diffusable_x0020_sur_x0020_le_x0020_Web" minOccurs="0"/>
                <xsd:element ref="ns2:Ne_x0020_pas_x0020_envoyer_x0020_d_x0027_alerte" minOccurs="0"/>
                <xsd:element ref="ns2:Confidentiel"/>
                <xsd:element ref="ns2:Date_x0020_de_x0020_confidentialité_x0020_relevée" minOccurs="0"/>
                <xsd:element ref="ns2:Copie_x0020_papier_x0020_reçue" minOccurs="0"/>
                <xsd:element ref="ns2:Date_x0020_de_x0020_réception_x0020_copie_x0020_papier" minOccurs="0"/>
                <xsd:element ref="ns3:_dlc_DocId" minOccurs="0"/>
                <xsd:element ref="ns3:_dlc_DocIdUrl" minOccurs="0"/>
                <xsd:element ref="ns3:_dlc_DocIdPersistId" minOccurs="0"/>
                <xsd:element ref="ns2:Hidden_UploadedBy" minOccurs="0"/>
                <xsd:element ref="ns2:Hidden_UploadedAt" minOccurs="0"/>
                <xsd:element ref="ns2:Hidden_ApprovedBy" minOccurs="0"/>
                <xsd:element ref="ns2:Hidden_ApprovedAt" minOccurs="0"/>
                <xsd:element ref="ns2:Statu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91097b-8ae3-4832-a2b2-51f9a78aeacd" elementFormDefault="qualified">
    <xsd:import namespace="http://schemas.microsoft.com/office/2006/documentManagement/types"/>
    <xsd:import namespace="http://schemas.microsoft.com/office/infopath/2007/PartnerControls"/>
    <xsd:element name="Projet" ma:index="1" ma:displayName="Projet" ma:list="{CE87CB4F-F3B1-42AD-9CE0-0125D6B4080B}" ma:internalName="Projet" ma:readOnly="false" ma:showField="Num_x00e9_ro_x0020_du_x0020_proj" ma:web="{76ddd5ea-d475-414e-8091-4675c7a4bd1a}">
      <xsd:simpleType>
        <xsd:restriction base="dms:Lookup"/>
      </xsd:simpleType>
    </xsd:element>
    <xsd:element name="Provenance" ma:index="2" nillable="true" ma:displayName="Provenance" ma:list="{3A1A4597-1672-4F84-9DE7-FBA0AEBF9CE3}" ma:internalName="Provenance" ma:showField="Title" ma:web="{76ddd5ea-d475-414e-8091-4675c7a4bd1a}">
      <xsd:simpleType>
        <xsd:restriction base="dms:Lookup"/>
      </xsd:simpleType>
    </xsd:element>
    <xsd:element name="Déposant" ma:index="3" ma:displayName="Déposant" ma:list="{A2D4550E-DC70-4FE1-8010-4C446E5D8D2C}" ma:internalName="D_x00e9_posant" ma:showField="Title" ma:web="{76ddd5ea-d475-414e-8091-4675c7a4bd1a}">
      <xsd:simpleType>
        <xsd:restriction base="dms:Lookup"/>
      </xsd:simpleType>
    </xsd:element>
    <xsd:element name="Catégorie_x0020_de_x0020_document" ma:index="4" nillable="true" ma:displayName="Catégorie de document" ma:list="{F7545102-6201-4483-9929-E858F36BE31E}" ma:internalName="Cat_x00e9_gorie_x0020_de_x0020_document" ma:showField="Title" ma:web="{76ddd5ea-d475-414e-8091-4675c7a4bd1a}">
      <xsd:simpleType>
        <xsd:restriction base="dms:Lookup"/>
      </xsd:simpleType>
    </xsd:element>
    <xsd:element name="Sous-catégorie" ma:index="5" nillable="true" ma:displayName="Sous-catégorie" ma:list="{8F61632E-9A95-48F5-95F9-D05D88255F44}" ma:internalName="Sous_x002d_cat_x00e9_gorie" ma:showField="Title" ma:web="{76ddd5ea-d475-414e-8091-4675c7a4bd1a}">
      <xsd:simpleType>
        <xsd:restriction base="dms:Lookup"/>
      </xsd:simpleType>
    </xsd:element>
    <xsd:element name="Phase" ma:index="6" ma:displayName="Phase" ma:list="{1721197D-7382-4457-968B-EC653058772A}" ma:internalName="Phase" ma:showField="Title" ma:web="{76ddd5ea-d475-414e-8091-4675c7a4bd1a}">
      <xsd:simpleType>
        <xsd:restriction base="dms:Lookup"/>
      </xsd:simpleType>
    </xsd:element>
    <xsd:element name="Précision_x0020_de_x0020_document" ma:index="7" nillable="true" ma:displayName="Précisions de document" ma:hidden="true" ma:list="{CD8F73AF-CF7D-4F56-B7C5-E37D10A86459}" ma:internalName="Pr_x00e9_cision_x0020_de_x0020_document" ma:readOnly="false" ma:showField="Title" ma:web="{76ddd5ea-d475-414e-8091-4675c7a4bd1a}">
      <xsd:simpleType>
        <xsd:restriction base="dms:Lookup"/>
      </xsd:simpleType>
    </xsd:element>
    <xsd:element name="Sujet" ma:index="8" nillable="true" ma:displayName="Sujet" ma:internalName="Sujet">
      <xsd:simpleType>
        <xsd:restriction base="dms:Note">
          <xsd:maxLength value="255"/>
        </xsd:restriction>
      </xsd:simpleType>
    </xsd:element>
    <xsd:element name="Cote_x0020_de_x0020_déposant" ma:index="9" nillable="true" ma:displayName="Cote déposant" ma:internalName="Cote_x0020_de_x0020_d_x00e9_posant">
      <xsd:simpleType>
        <xsd:restriction base="dms:Text">
          <xsd:maxLength value="255"/>
        </xsd:restriction>
      </xsd:simpleType>
    </xsd:element>
    <xsd:element name="Accés_x0020_restreint" ma:index="10" nillable="true" ma:displayName="Accès restreint" ma:default="0" ma:internalName="Acc_x00e9_s_x0020_restreint">
      <xsd:simpleType>
        <xsd:restriction base="dms:Boolean"/>
      </xsd:simpleType>
    </xsd:element>
    <xsd:element name="Cote_x0020_de_x0020_piéce" ma:index="11" nillable="true" ma:displayName="Cote de pièce" ma:internalName="Cote_x0020_de_x0020_pi_x00e9_ce">
      <xsd:simpleType>
        <xsd:restriction base="dms:Text">
          <xsd:maxLength value="255"/>
        </xsd:restriction>
      </xsd:simpleType>
    </xsd:element>
    <xsd:element name="Inscrit_x0020_au_x0020_plumitif" ma:index="12" nillable="true" ma:displayName="Inscrit au plumitif" ma:default="1" ma:internalName="Inscrit_x0020_au_x0020_plumitif">
      <xsd:simpleType>
        <xsd:restriction base="dms:Boolean"/>
      </xsd:simpleType>
    </xsd:element>
    <xsd:element name="Numéro_x0020_plumitif" ma:index="13" nillable="true" ma:displayName="Numéro plumitif" ma:decimals="0" ma:internalName="Num_x00e9_ro_x0020_plumitif">
      <xsd:simpleType>
        <xsd:restriction base="dms:Number">
          <xsd:maxInclusive value="9999"/>
          <xsd:minInclusive value="1"/>
        </xsd:restriction>
      </xsd:simpleType>
    </xsd:element>
    <xsd:element name="Diffusable_x0020_sur_x0020_le_x0020_Web" ma:index="14" nillable="true" ma:displayName="Diffusable sur le Web" ma:default="1" ma:internalName="Diffusable_x0020_sur_x0020_le_x0020_Web">
      <xsd:simpleType>
        <xsd:restriction base="dms:Boolean"/>
      </xsd:simpleType>
    </xsd:element>
    <xsd:element name="Ne_x0020_pas_x0020_envoyer_x0020_d_x0027_alerte" ma:index="15" nillable="true" ma:displayName="Ne pas envoyer d'alerte" ma:default="1" ma:internalName="Ne_x0020_pas_x0020_envoyer_x0020_d_x0027_alerte">
      <xsd:simpleType>
        <xsd:restriction base="dms:Boolean"/>
      </xsd:simpleType>
    </xsd:element>
    <xsd:element name="Confidentiel" ma:index="16" ma:displayName="Confidentiel" ma:list="{79B26B89-E55A-4B03-BEFA-7EE3A90275CF}" ma:internalName="Confidentiel" ma:showField="Title" ma:web="{76ddd5ea-d475-414e-8091-4675c7a4bd1a}">
      <xsd:simpleType>
        <xsd:restriction base="dms:Lookup"/>
      </xsd:simpleType>
    </xsd:element>
    <xsd:element name="Date_x0020_de_x0020_confidentialité_x0020_relevée" ma:index="17" nillable="true" ma:displayName="Date de confidentialité relevée" ma:format="DateOnly" ma:internalName="Date_x0020_de_x0020_confidentialit_x00e9__x0020_relev_x00e9_e">
      <xsd:simpleType>
        <xsd:restriction base="dms:DateTime"/>
      </xsd:simpleType>
    </xsd:element>
    <xsd:element name="Copie_x0020_papier_x0020_reçue" ma:index="18" nillable="true" ma:displayName="Copie papier reçue" ma:default="0" ma:internalName="Copie_x0020_papier_x0020_re_x00e7_ue">
      <xsd:simpleType>
        <xsd:restriction base="dms:Boolean"/>
      </xsd:simpleType>
    </xsd:element>
    <xsd:element name="Date_x0020_de_x0020_réception_x0020_copie_x0020_papier" ma:index="19" nillable="true" ma:displayName="Date de réception copie papier" ma:format="DateOnly" ma:internalName="Date_x0020_de_x0020_r_x00e9_ception_x0020_copie_x0020_papier">
      <xsd:simpleType>
        <xsd:restriction base="dms:DateTime"/>
      </xsd:simpleType>
    </xsd:element>
    <xsd:element name="Hidden_UploadedBy" ma:index="33" nillable="true" ma:displayName="Hidden_UploadedBy" ma:hidden="true" ma:internalName="Hidden_UploadedBy" ma:readOnly="false">
      <xsd:simpleType>
        <xsd:restriction base="dms:Text">
          <xsd:maxLength value="100"/>
        </xsd:restriction>
      </xsd:simpleType>
    </xsd:element>
    <xsd:element name="Hidden_UploadedAt" ma:index="34" nillable="true" ma:displayName="Hidden_UploadedAt" ma:default="[today]" ma:format="DateTime" ma:hidden="true" ma:internalName="Hidden_UploadedAt" ma:readOnly="false">
      <xsd:simpleType>
        <xsd:restriction base="dms:DateTime"/>
      </xsd:simpleType>
    </xsd:element>
    <xsd:element name="Hidden_ApprovedBy" ma:index="35" nillable="true" ma:displayName="Hidden_ApprovedBy" ma:hidden="true" ma:internalName="Hidden_ApprovedBy" ma:readOnly="false">
      <xsd:simpleType>
        <xsd:restriction base="dms:Text">
          <xsd:maxLength value="100"/>
        </xsd:restriction>
      </xsd:simpleType>
    </xsd:element>
    <xsd:element name="Hidden_ApprovedAt" ma:index="36" nillable="true" ma:displayName="Hidden_ApprovedAt" ma:default="[today]" ma:format="DateTime" ma:hidden="true" ma:internalName="Hidden_ApprovedAt" ma:readOnly="false">
      <xsd:simpleType>
        <xsd:restriction base="dms:DateTime"/>
      </xsd:simpleType>
    </xsd:element>
    <xsd:element name="Statut" ma:index="37" nillable="true" ma:displayName="Statut" ma:hidden="true" ma:internalName="Statut" ma:readOnly="false">
      <xsd:simpleType>
        <xsd:restriction base="dms:Text">
          <xsd:maxLength value="10"/>
        </xsd:restriction>
      </xsd:simpleType>
    </xsd:element>
  </xsd:schema>
  <xsd:schema xmlns:xsd="http://www.w3.org/2001/XMLSchema" xmlns:xs="http://www.w3.org/2001/XMLSchema" xmlns:dms="http://schemas.microsoft.com/office/2006/documentManagement/types" xmlns:pc="http://schemas.microsoft.com/office/infopath/2007/PartnerControls" targetNamespace="a84ed267-86d5-4fa1-a3cb-2fed497fe84f" elementFormDefault="qualified">
    <xsd:import namespace="http://schemas.microsoft.com/office/2006/documentManagement/types"/>
    <xsd:import namespace="http://schemas.microsoft.com/office/infopath/2007/PartnerControls"/>
    <xsd:element name="_dlc_DocId" ma:index="22" nillable="true" ma:displayName="Valeur d’ID de document" ma:description="Valeur de l’ID de document affecté à cet élément." ma:internalName="_dlc_DocId" ma:readOnly="true">
      <xsd:simpleType>
        <xsd:restriction base="dms:Text"/>
      </xsd:simpleType>
    </xsd:element>
    <xsd:element name="_dlc_DocIdUrl" ma:index="23"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4" nillable="true" ma:displayName="Conserver l’ID" ma:description="Conserver l’ID lors de l’ajout."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Type de contenu"/>
        <xsd:element ref="dc:title" minOccurs="0" maxOccurs="1"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47050F2-7EEF-4C21-801B-56BC90E2C974}"/>
</file>

<file path=customXml/itemProps2.xml><?xml version="1.0" encoding="utf-8"?>
<ds:datastoreItem xmlns:ds="http://schemas.openxmlformats.org/officeDocument/2006/customXml" ds:itemID="{A34C5F37-FBB1-489E-819D-5E796F954632}"/>
</file>

<file path=customXml/itemProps3.xml><?xml version="1.0" encoding="utf-8"?>
<ds:datastoreItem xmlns:ds="http://schemas.openxmlformats.org/officeDocument/2006/customXml" ds:itemID="{5C5F7273-13FD-4A78-8E93-C708932B105F}"/>
</file>

<file path=customXml/itemProps4.xml><?xml version="1.0" encoding="utf-8"?>
<ds:datastoreItem xmlns:ds="http://schemas.openxmlformats.org/officeDocument/2006/customXml" ds:itemID="{B778396A-2B42-49C1-AABC-E9AB97FE980D}"/>
</file>

<file path=docProps/app.xml><?xml version="1.0" encoding="utf-8"?>
<Properties xmlns="http://schemas.openxmlformats.org/officeDocument/2006/extended-properties" xmlns:vt="http://schemas.openxmlformats.org/officeDocument/2006/docPropsVTypes">
  <TotalTime>441</TotalTime>
  <Words>898</Words>
  <Application>Microsoft Macintosh PowerPoint</Application>
  <PresentationFormat>On-screen Show (4:3)</PresentationFormat>
  <Paragraphs>97</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R-3848-2013 Présentation d’Union des consommateurs</vt:lpstr>
      <vt:lpstr>Contribution naturelle (en moyenne) des éoliennes [données du Distributeur] </vt:lpstr>
      <vt:lpstr>Profil uniforme en tout temps des retours d’énergie proposé par le Distributeur</vt:lpstr>
      <vt:lpstr>Profil uniforme en tout temps des retours d’énergie proposé par le Distributeur (suite)</vt:lpstr>
      <vt:lpstr>Retours d’énergie selon les contributions mensuelles attendues des éoliennes</vt:lpstr>
      <vt:lpstr>Retours d’énergie selon les contributions mensuelles attendues des éoliennes (suite)</vt:lpstr>
      <vt:lpstr>Garantie de puissance en hiver</vt:lpstr>
      <vt:lpstr>Puissance « complémentaire »  à la contribution en puissance propre des éoliennes en hiver</vt:lpstr>
      <vt:lpstr>Sécurité et Fiabilité des approvisionnements</vt:lpstr>
      <vt:lpstr>Durée des contrats d’intégration éolienne</vt:lpstr>
      <vt:lpstr>Conclusion et Recommandations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R-3848-2013 Présentation de l’Union des consommateurs</dc:title>
  <dc:subject>Présentation power point de UC</dc:subject>
  <dc:creator>Co Pham</dc:creator>
  <cp:lastModifiedBy>Hèléne Sicard</cp:lastModifiedBy>
  <cp:revision>69</cp:revision>
  <dcterms:created xsi:type="dcterms:W3CDTF">2014-02-12T00:47:30Z</dcterms:created>
  <dcterms:modified xsi:type="dcterms:W3CDTF">2014-02-13T04:25:48Z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0x010100F6681E3BDF397F418586AC591ADC81BB00BA26679F44486F4890DD0F425C6E981E</vt:lpwstr>
  </property>
  <property fmtid="{D5CDD505-2E9C-101B-9397-08002B2CF9AE}" pid="4" name="Order">
    <vt:r8>594600</vt:r8>
  </property>
  <property fmtid="{D5CDD505-2E9C-101B-9397-08002B2CF9AE}" pid="5" name="_dlc_DocIdItemGuid">
    <vt:lpwstr>82dce5d5-0ce8-4060-a3d6-b415821f480c</vt:lpwstr>
  </property>
</Properties>
</file>