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19" autoAdjust="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99627-4196-4F6B-A066-81DB64309FA1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B0902-E3C7-4A4C-8492-4D7B24578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7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B0902-E3C7-4A4C-8492-4D7B245788C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66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71CDC-EFA1-4E0B-AC89-F06783DC9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544BE2-42A0-4C55-8D8F-0EE83105D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7EBF4D-B745-48A7-BF73-0DF9734F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D8014-DB1A-4E16-A8A2-5DBA0BFD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5BA1F-978B-4A3E-A2E5-087E44C2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28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D6F2C-3C89-48A4-8E2B-D3DC17A4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20D953-CF61-4D92-A17B-0BCF6FFDF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C4A1C-A187-457C-9955-CD44FA45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94675A-59F2-4FAF-A51D-8D529AFE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886C76-9BC0-4120-8160-70C04121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90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C041AD-A4C2-4426-89B2-7730292BF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994421-10E1-47F4-8D44-F4230B2D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F52548-3938-477A-8D7A-C9644636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7A2AF8-E40D-4D83-A1DD-D661ADA5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E0B2E5-0202-4008-8E45-6F7CEB24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40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3F325-B9BF-42EE-ABBD-597D3436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30D69D-60AF-4D42-8489-4F67D17D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2D3FE0-60C1-4855-A4D3-AF234270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3253C6-4DB7-427E-9572-33DA9AB4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8C416-170A-4A19-8216-78E317A1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2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1C48E-CE9B-4D83-A352-86895FCC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EB41AC-2177-41CA-8D18-79F23C848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E774E0-230E-428D-81F1-640E84F2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538369-3835-4B76-90F4-88236578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DAF7B0-321C-48BE-81B4-8AC89DF2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91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447673-EEBA-49D2-82EC-C5436718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9D131E-57B5-43E9-B7EE-A91AC3222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20F354-907B-42FC-B5C0-6867015A1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BCF4BF-8389-400D-A66A-7401839B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9F4DEB-A4F0-489F-B232-2519525D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F10DFD-8DA9-4450-86CD-8911BADE0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73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6DFC7-CD4A-4B14-8895-189B9ECE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DD3D1C-360E-4366-9A59-A180B64DC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B5C1FC-2F5C-4A56-9E8D-006746ED1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09D675-9007-40A6-B041-AA0F7E8EF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E014C0-4FC4-4F96-AF28-75EB95D7D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AACC71-98A7-43A1-A227-2DC27F7F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DB6B82-06A3-4088-B6B7-8160AE33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591D37-A4E5-40D4-A228-F9F876B4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5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EB3A6-2AEE-4DBE-9C48-688784C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96B7CB-ACED-4527-88FB-44ED9C01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FE8FB8-EFEA-4B88-BC25-AED55CE9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F836BF-FB6D-4D87-8980-1F681741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67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1ED1C4-3DBA-43BF-A5E3-BE8D387B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565A4E-0495-4839-B269-D3BE1E8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A1FC6D-8BCD-49F5-88DE-089000BD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63998-FA54-41C5-9E64-AE05815E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B43137-1861-4564-91EC-662798A32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CC9B7C-F3D6-48F4-9BF0-432C192DB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49526E-1021-42AF-84EE-54975890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9A6807-36E3-48EF-BB91-B62279E1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BA2929-AC43-4F03-860F-83BF7A08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99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49F38-3D1B-4246-8D5C-B5B18543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2C4714-6DA4-4FB5-83C5-C18FE4097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A9C1E8-9EC3-4A59-9239-8D8E2DB67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58ADD7-2AD3-4D6A-860D-AFC0F8B7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F11660-A7FD-414B-AA15-B4DAF8C3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666339-AFD0-4788-932B-46A874F0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55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59EEC6-367B-43C9-B0C9-C6FA3379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FF5742-150E-4BC7-91C3-ED7875F8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DD4BD3-9391-440A-BF77-358043464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85B19-B2A3-4B7F-8626-7DE253984024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3B3CB-C11E-4BF7-B67C-0C19B9D93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9E356D-A868-4E24-8D7D-DDD3D96F9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B5EB4-65DB-4AF3-B4D4-7D1E4ECDE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2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36D17327-D55A-4BB7-86BC-4D3EAEA977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45" y="6032786"/>
            <a:ext cx="2162175" cy="6877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2D870DC-6FC8-45DF-90CD-C93FA65A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200" b="1" cap="all" dirty="0">
                <a:solidFill>
                  <a:schemeClr val="accent1"/>
                </a:solidFill>
                <a:latin typeface="+mn-lt"/>
              </a:rPr>
              <a:t>Sujet 1 </a:t>
            </a:r>
            <a:r>
              <a:rPr lang="fr-FR" sz="2200" b="1" dirty="0">
                <a:solidFill>
                  <a:schemeClr val="accent1"/>
                </a:solidFill>
                <a:latin typeface="+mn-lt"/>
              </a:rPr>
              <a:t>: Cadre conceptuel </a:t>
            </a:r>
            <a:br>
              <a:rPr lang="fr-FR" sz="2200" b="1" dirty="0">
                <a:solidFill>
                  <a:schemeClr val="accent1"/>
                </a:solidFill>
                <a:latin typeface="+mn-lt"/>
              </a:rPr>
            </a:br>
            <a:r>
              <a:rPr lang="fr-FR" sz="2200" dirty="0"/>
              <a:t>Illustration de l’ordonnancement des contrats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3949CC-5197-4FDF-8E4E-A16351854E7C}"/>
              </a:ext>
            </a:extLst>
          </p:cNvPr>
          <p:cNvSpPr/>
          <p:nvPr/>
        </p:nvSpPr>
        <p:spPr>
          <a:xfrm>
            <a:off x="970432" y="2974018"/>
            <a:ext cx="941033" cy="3124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83ECCB-4DBD-472F-B0ED-D36EA7BC0775}"/>
              </a:ext>
            </a:extLst>
          </p:cNvPr>
          <p:cNvSpPr/>
          <p:nvPr/>
        </p:nvSpPr>
        <p:spPr>
          <a:xfrm>
            <a:off x="2214793" y="2974017"/>
            <a:ext cx="941033" cy="3124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426EDD3-6A14-4CA4-B128-4A77FE19D9BC}"/>
              </a:ext>
            </a:extLst>
          </p:cNvPr>
          <p:cNvSpPr txBox="1"/>
          <p:nvPr/>
        </p:nvSpPr>
        <p:spPr>
          <a:xfrm>
            <a:off x="1071616" y="3053918"/>
            <a:ext cx="738664" cy="285860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Revenu requis au transport 100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A6A61A8-C8E4-47D4-8296-2163E656DBE1}"/>
              </a:ext>
            </a:extLst>
          </p:cNvPr>
          <p:cNvSpPr txBox="1"/>
          <p:nvPr/>
        </p:nvSpPr>
        <p:spPr>
          <a:xfrm>
            <a:off x="2386999" y="3053918"/>
            <a:ext cx="738664" cy="285860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Revenu requis à l’équilibrage 100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B11543-523E-4C2E-BB1A-D3C39636ABBC}"/>
              </a:ext>
            </a:extLst>
          </p:cNvPr>
          <p:cNvSpPr/>
          <p:nvPr/>
        </p:nvSpPr>
        <p:spPr>
          <a:xfrm>
            <a:off x="3635213" y="3826276"/>
            <a:ext cx="941033" cy="229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60080-3DD3-4D09-AA3B-5D6BC9B587C4}"/>
              </a:ext>
            </a:extLst>
          </p:cNvPr>
          <p:cNvSpPr/>
          <p:nvPr/>
        </p:nvSpPr>
        <p:spPr>
          <a:xfrm>
            <a:off x="4927839" y="2996212"/>
            <a:ext cx="941033" cy="3102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01C5E19-05F9-42BC-B45C-952BFDB92D24}"/>
              </a:ext>
            </a:extLst>
          </p:cNvPr>
          <p:cNvSpPr txBox="1"/>
          <p:nvPr/>
        </p:nvSpPr>
        <p:spPr>
          <a:xfrm>
            <a:off x="3763601" y="3950563"/>
            <a:ext cx="738664" cy="19072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Revenu généré au transport 80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37C840-A9BE-4DDB-ACE2-32986F464591}"/>
              </a:ext>
            </a:extLst>
          </p:cNvPr>
          <p:cNvSpPr/>
          <p:nvPr/>
        </p:nvSpPr>
        <p:spPr>
          <a:xfrm>
            <a:off x="3635213" y="2996213"/>
            <a:ext cx="941033" cy="8633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95CF731-B946-40E9-A59E-C0928267273D}"/>
              </a:ext>
            </a:extLst>
          </p:cNvPr>
          <p:cNvSpPr txBox="1"/>
          <p:nvPr/>
        </p:nvSpPr>
        <p:spPr>
          <a:xfrm>
            <a:off x="3754749" y="3088079"/>
            <a:ext cx="738664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MG -20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0B3719-215E-44D3-9ADC-DB93ACF2962F}"/>
              </a:ext>
            </a:extLst>
          </p:cNvPr>
          <p:cNvSpPr txBox="1"/>
          <p:nvPr/>
        </p:nvSpPr>
        <p:spPr>
          <a:xfrm>
            <a:off x="5055633" y="2974017"/>
            <a:ext cx="738664" cy="29344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Revenu généré à l’équilibrage 100</a:t>
            </a: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5007B5C4-1D12-4560-9A01-694D286BE1EB}"/>
              </a:ext>
            </a:extLst>
          </p:cNvPr>
          <p:cNvSpPr/>
          <p:nvPr/>
        </p:nvSpPr>
        <p:spPr>
          <a:xfrm rot="16200000">
            <a:off x="1990928" y="1928783"/>
            <a:ext cx="266331" cy="16820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fermante 16">
            <a:extLst>
              <a:ext uri="{FF2B5EF4-FFF2-40B4-BE49-F238E27FC236}">
                <a16:creationId xmlns:a16="http://schemas.microsoft.com/office/drawing/2014/main" id="{436D78A2-BDC5-4AA2-A52A-39339720702D}"/>
              </a:ext>
            </a:extLst>
          </p:cNvPr>
          <p:cNvSpPr/>
          <p:nvPr/>
        </p:nvSpPr>
        <p:spPr>
          <a:xfrm rot="16200000">
            <a:off x="4600180" y="1848100"/>
            <a:ext cx="277681" cy="18321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6BE97DE-B519-41C5-A43D-0DEA31B5A5CB}"/>
              </a:ext>
            </a:extLst>
          </p:cNvPr>
          <p:cNvSpPr txBox="1"/>
          <p:nvPr/>
        </p:nvSpPr>
        <p:spPr>
          <a:xfrm>
            <a:off x="1359975" y="2192784"/>
            <a:ext cx="2054047" cy="372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Cause tarifaire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A7B5A4C-3FF8-49F5-98F0-C602D3CCEB7D}"/>
              </a:ext>
            </a:extLst>
          </p:cNvPr>
          <p:cNvSpPr txBox="1"/>
          <p:nvPr/>
        </p:nvSpPr>
        <p:spPr>
          <a:xfrm>
            <a:off x="3754749" y="2210485"/>
            <a:ext cx="216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Fermeture des livres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1755AC-1B69-48D0-9B13-9B0A33BAE24D}"/>
              </a:ext>
            </a:extLst>
          </p:cNvPr>
          <p:cNvSpPr/>
          <p:nvPr/>
        </p:nvSpPr>
        <p:spPr>
          <a:xfrm>
            <a:off x="6946044" y="3826276"/>
            <a:ext cx="941033" cy="229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8E92E9-6CCF-487A-BD4F-ED1B15852945}"/>
              </a:ext>
            </a:extLst>
          </p:cNvPr>
          <p:cNvSpPr/>
          <p:nvPr/>
        </p:nvSpPr>
        <p:spPr>
          <a:xfrm>
            <a:off x="8885246" y="3057503"/>
            <a:ext cx="941033" cy="3102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448262-CBE2-4684-9F15-EBA1B1E3B562}"/>
              </a:ext>
            </a:extLst>
          </p:cNvPr>
          <p:cNvSpPr/>
          <p:nvPr/>
        </p:nvSpPr>
        <p:spPr>
          <a:xfrm>
            <a:off x="6946044" y="3042826"/>
            <a:ext cx="941033" cy="7834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44C220-85B0-4E84-9175-B8F1D16F1BD7}"/>
              </a:ext>
            </a:extLst>
          </p:cNvPr>
          <p:cNvSpPr/>
          <p:nvPr/>
        </p:nvSpPr>
        <p:spPr>
          <a:xfrm>
            <a:off x="8888752" y="2210485"/>
            <a:ext cx="937527" cy="8633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Flèche : droite rayée 2">
            <a:extLst>
              <a:ext uri="{FF2B5EF4-FFF2-40B4-BE49-F238E27FC236}">
                <a16:creationId xmlns:a16="http://schemas.microsoft.com/office/drawing/2014/main" id="{38645596-3972-41B6-B5D2-4D453EB5CE3E}"/>
              </a:ext>
            </a:extLst>
          </p:cNvPr>
          <p:cNvSpPr/>
          <p:nvPr/>
        </p:nvSpPr>
        <p:spPr>
          <a:xfrm rot="19707020">
            <a:off x="7887077" y="2565644"/>
            <a:ext cx="941033" cy="33735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63D7DC5E-68BE-47F3-AC3A-5953F482692E}"/>
              </a:ext>
            </a:extLst>
          </p:cNvPr>
          <p:cNvSpPr/>
          <p:nvPr/>
        </p:nvSpPr>
        <p:spPr>
          <a:xfrm rot="10800000">
            <a:off x="6720168" y="3273098"/>
            <a:ext cx="49475" cy="25489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contenu 23">
            <a:extLst>
              <a:ext uri="{FF2B5EF4-FFF2-40B4-BE49-F238E27FC236}">
                <a16:creationId xmlns:a16="http://schemas.microsoft.com/office/drawing/2014/main" id="{422705B6-0A43-4210-97DF-6A0609152556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172200" y="1825625"/>
            <a:ext cx="5181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Après ordonnancement des contrats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96C4152-58BA-484D-A4A7-2E015191EF07}"/>
              </a:ext>
            </a:extLst>
          </p:cNvPr>
          <p:cNvSpPr txBox="1"/>
          <p:nvPr/>
        </p:nvSpPr>
        <p:spPr>
          <a:xfrm>
            <a:off x="6084534" y="3040793"/>
            <a:ext cx="738664" cy="31027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/>
              <a:t>Maintien des coûts de transport à 100 % du CU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5853F8F-B618-498E-8492-C0C7255B3184}"/>
              </a:ext>
            </a:extLst>
          </p:cNvPr>
          <p:cNvSpPr txBox="1"/>
          <p:nvPr/>
        </p:nvSpPr>
        <p:spPr>
          <a:xfrm>
            <a:off x="6995565" y="3932441"/>
            <a:ext cx="738664" cy="19072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Revenu généré au transport 80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DAE0245-99DC-4B50-816B-CCB0D2E44C49}"/>
              </a:ext>
            </a:extLst>
          </p:cNvPr>
          <p:cNvSpPr txBox="1"/>
          <p:nvPr/>
        </p:nvSpPr>
        <p:spPr>
          <a:xfrm>
            <a:off x="9066337" y="3225753"/>
            <a:ext cx="738664" cy="29344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Revenu généré à l’équilibrage 100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AE8D5D2-327F-431C-BC05-9A4961B5A856}"/>
              </a:ext>
            </a:extLst>
          </p:cNvPr>
          <p:cNvSpPr txBox="1"/>
          <p:nvPr/>
        </p:nvSpPr>
        <p:spPr>
          <a:xfrm>
            <a:off x="7037874" y="3073780"/>
            <a:ext cx="738664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MG -20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2766E4E-E3C4-48EA-810C-C966428819E7}"/>
              </a:ext>
            </a:extLst>
          </p:cNvPr>
          <p:cNvSpPr txBox="1"/>
          <p:nvPr/>
        </p:nvSpPr>
        <p:spPr>
          <a:xfrm>
            <a:off x="9001592" y="2302149"/>
            <a:ext cx="738664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MG -20</a:t>
            </a:r>
          </a:p>
        </p:txBody>
      </p:sp>
      <p:sp>
        <p:nvSpPr>
          <p:cNvPr id="31" name="Accolade fermante 30">
            <a:extLst>
              <a:ext uri="{FF2B5EF4-FFF2-40B4-BE49-F238E27FC236}">
                <a16:creationId xmlns:a16="http://schemas.microsoft.com/office/drawing/2014/main" id="{4D14864E-6B16-4D14-A49B-92317DE1F04F}"/>
              </a:ext>
            </a:extLst>
          </p:cNvPr>
          <p:cNvSpPr/>
          <p:nvPr/>
        </p:nvSpPr>
        <p:spPr>
          <a:xfrm>
            <a:off x="10083631" y="3225753"/>
            <a:ext cx="45719" cy="2786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BC59884-C285-424A-97F6-78175086C1A1}"/>
              </a:ext>
            </a:extLst>
          </p:cNvPr>
          <p:cNvSpPr txBox="1"/>
          <p:nvPr/>
        </p:nvSpPr>
        <p:spPr>
          <a:xfrm>
            <a:off x="10234297" y="2948480"/>
            <a:ext cx="738664" cy="31027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/>
              <a:t>Nouveau revenu requis à l’équilibrage de 120</a:t>
            </a:r>
          </a:p>
        </p:txBody>
      </p:sp>
    </p:spTree>
    <p:extLst>
      <p:ext uri="{BB962C8B-B14F-4D97-AF65-F5344CB8AC3E}">
        <p14:creationId xmlns:p14="http://schemas.microsoft.com/office/powerpoint/2010/main" val="18146365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2</Phase>
    <Sujet xmlns="a091097b-8ae3-4832-a2b2-51f9a78aeacd">Complément à la présentation de l'ACIG - Phase 2B (volet 1A)</Sujet>
    <Confidentiel xmlns="a091097b-8ae3-4832-a2b2-51f9a78aeacd">3</Confidentiel>
    <Projet xmlns="a091097b-8ae3-4832-a2b2-51f9a78aeacd">997</Projet>
    <Provenance xmlns="a091097b-8ae3-4832-a2b2-51f9a78aeacd">2</Provenance>
    <Hidden_UploadedAt xmlns="a091097b-8ae3-4832-a2b2-51f9a78aeacd">2023-04-17T17:56:45+00:00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1852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2023-04-17T17:56:45+00:00</Hidden_ApprovedAt>
    <Cote_x0020_de_x0020_piéce xmlns="a091097b-8ae3-4832-a2b2-51f9a78aeacd">C-ACIG-0150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W2HFWTQUJJY6-787750937-511</_dlc_DocId>
    <_dlc_DocIdUrl xmlns="a84ed267-86d5-4fa1-a3cb-2fed497fe84f">
      <Url>http://s10mtlweb:8081/997/_layouts/15/DocIdRedir.aspx?ID=W2HFWTQUJJY6-787750937-511</Url>
      <Description>W2HFWTQUJJY6-787750937-511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471DF769C0C1BE4298155B064A267A41" ma:contentTypeVersion="0" ma:contentTypeDescription="" ma:contentTypeScope="" ma:versionID="dd74dd73536f96ffdd483df523fb1c9c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01C65E-88AF-44AF-A83E-2DE2CB056DE3}"/>
</file>

<file path=customXml/itemProps2.xml><?xml version="1.0" encoding="utf-8"?>
<ds:datastoreItem xmlns:ds="http://schemas.openxmlformats.org/officeDocument/2006/customXml" ds:itemID="{70C861D1-9BB4-443C-B072-F46DFF04948D}"/>
</file>

<file path=customXml/itemProps3.xml><?xml version="1.0" encoding="utf-8"?>
<ds:datastoreItem xmlns:ds="http://schemas.openxmlformats.org/officeDocument/2006/customXml" ds:itemID="{DBBACFF7-6806-4438-9ACF-4DD31E02D314}"/>
</file>

<file path=customXml/itemProps4.xml><?xml version="1.0" encoding="utf-8"?>
<ds:datastoreItem xmlns:ds="http://schemas.openxmlformats.org/officeDocument/2006/customXml" ds:itemID="{99FD211E-FBC5-4992-8EE0-DB787920EB74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77</Words>
  <Application>Microsoft Office PowerPoint</Application>
  <PresentationFormat>Grand écran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Sujet 1 : Cadre conceptuel  Illustration de l’ordonnancement des contrats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Complément à la présentation de l'ACIG - Phase 2B (volet 1A)</dc:subject>
  <dc:creator>Nazim Sebaa</dc:creator>
  <cp:lastModifiedBy>GWLG</cp:lastModifiedBy>
  <cp:revision>7</cp:revision>
  <dcterms:created xsi:type="dcterms:W3CDTF">2021-06-17T02:27:26Z</dcterms:created>
  <dcterms:modified xsi:type="dcterms:W3CDTF">2021-06-17T12:32:01Z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0x010100F6681E3BDF397F418586AC591ADC81BB00471DF769C0C1BE4298155B064A267A41</vt:lpwstr>
  </property>
  <property fmtid="{D5CDD505-2E9C-101B-9397-08002B2CF9AE}" pid="4" name="Order">
    <vt:r8>5845800</vt:r8>
  </property>
  <property fmtid="{D5CDD505-2E9C-101B-9397-08002B2CF9AE}" pid="5" name="_dlc_DocIdItemGuid">
    <vt:lpwstr>bd19afa3-ea98-4cda-b128-e8c3b06f4c55</vt:lpwstr>
  </property>
</Properties>
</file>