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13.xml" ContentType="application/vnd.openxmlformats-officedocument.presentationml.tags+xml"/>
  <Override PartName="/ppt/tags/tag11.xml" ContentType="application/vnd.openxmlformats-officedocument.presentationml.tags+xml"/>
  <Override PartName="/ppt/tags/tag24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25.xml" ContentType="application/vnd.openxmlformats-officedocument.presentationml.tags+xml"/>
  <Override PartName="/ppt/tags/tag46.xml" ContentType="application/vnd.openxmlformats-officedocument.presentationml.tags+xml"/>
  <Override PartName="/ppt/tags/tag45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41.xml" ContentType="application/vnd.openxmlformats-officedocument.presentationml.tags+xml"/>
  <Override PartName="/ppt/tags/tag2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5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22B102-4F8F-4CE5-A674-239558085E1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0C54E7-7CD6-45C9-B812-E4D48E9F058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84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EEBDFA-0921-4F06-AF58-A701535CF2A8}" type="slidenum">
              <a:rPr lang="en-US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fr-FR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17B5-2620-44BD-AC45-FCE3CE3EDF9F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BFFE-2188-41D8-AB18-E6ABAC1FC4A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33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3BFE-9CB7-4DD9-8EEA-EA83366BE692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0B35-AF8D-40D1-B6E2-6472D38A242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83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28D3D-95E8-4DCF-928B-7DA44363FE60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E7AD-2967-48EA-963B-DB62C8E4247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21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B347-6FEB-45F7-9927-383B5EC653A9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7FD45-9813-4774-A7DE-DAB6EC73C15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3F7C4-9362-4E27-884C-CD54E98B2908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C273E-85C5-4121-B1C6-78619275990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8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F760-0068-442E-A7BE-B10A87D2F769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0661-8703-41D9-9CA0-F3BD7901E86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9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369F-4DB4-4730-93AA-025B07292FBF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882C-C194-4E12-91BE-486CF8F2B87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64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0A3D5-08F4-4AE6-8246-E98654BE3D8E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1DB2D-E0C3-4B1D-8D35-462290C032F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B4B1-5B00-4B90-934B-C572AB91B1B6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E9696-91AF-41C9-A5A8-D1833DF9D5C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99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C1455-3654-4F59-844E-69F9625D10B5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A918-754F-40CD-98C4-BF3055B103B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2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4723F-E537-4D8B-AE3E-7D11A1FDAEB5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0FCC-9FD4-41A4-BE64-8D9AE8709B9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9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3A88E8AE-E2C3-4137-B6E7-F26CC2A8D598}" type="datetime1">
              <a:rPr lang="fr-FR" altLang="en-US"/>
              <a:pPr>
                <a:defRPr/>
              </a:pPr>
              <a:t>26/11/2014</a:t>
            </a:fld>
            <a:endParaRPr lang="en-US" alt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0390C875-3C0B-4A31-B3A9-5518598E4A0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8736204E-563E-4563-8859-9C8D21A359A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Présentation de la FCEI</a:t>
            </a:r>
            <a:r>
              <a:rPr lang="fr-CA" altLang="fr-FR" sz="4800" dirty="0" smtClean="0"/>
              <a:t/>
            </a:r>
            <a:br>
              <a:rPr lang="fr-CA" altLang="fr-FR" sz="4800" dirty="0" smtClean="0"/>
            </a:br>
            <a:r>
              <a:rPr lang="fr-CA" altLang="fr-FR" sz="2000" dirty="0" smtClean="0">
                <a:latin typeface="+mn-lt"/>
              </a:rPr>
              <a:t/>
            </a:r>
            <a:br>
              <a:rPr lang="fr-CA" altLang="fr-FR" sz="2000" dirty="0" smtClean="0">
                <a:latin typeface="+mn-lt"/>
              </a:rPr>
            </a:br>
            <a:r>
              <a:rPr lang="fr-CA" altLang="fr-FR" sz="2000" dirty="0" smtClean="0">
                <a:latin typeface="+mn-lt"/>
              </a:rPr>
              <a:t>Antoine Gosselin, économiste</a:t>
            </a:r>
            <a:br>
              <a:rPr lang="fr-CA" altLang="fr-FR" sz="2000" dirty="0" smtClean="0">
                <a:latin typeface="+mn-lt"/>
              </a:rPr>
            </a:br>
            <a:r>
              <a:rPr lang="fr-CA" altLang="fr-FR" sz="2000" dirty="0" smtClean="0">
                <a:latin typeface="+mn-lt"/>
              </a:rPr>
              <a:t/>
            </a:r>
            <a:br>
              <a:rPr lang="fr-CA" altLang="fr-FR" sz="2000" dirty="0" smtClean="0">
                <a:latin typeface="+mn-lt"/>
              </a:rPr>
            </a:br>
            <a:r>
              <a:rPr lang="fr-CA" altLang="fr-FR" sz="2000" dirty="0" smtClean="0">
                <a:latin typeface="+mn-lt"/>
              </a:rPr>
              <a:t>Le 26 novembre 2014</a:t>
            </a:r>
            <a:endParaRPr lang="en-US" altLang="fr-FR" sz="4600" dirty="0" smtClean="0">
              <a:latin typeface="+mn-lt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fr-CA" altLang="fr-FR" smtClean="0">
                <a:solidFill>
                  <a:schemeClr val="tx2"/>
                </a:solidFill>
              </a:rPr>
              <a:t>R-3903-2014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50F03D5F-5A7A-4F6B-8897-5254595C90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Progressions salariales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4102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1341438"/>
            <a:ext cx="8135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Principe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Prémisse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 b="1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Méthodologie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72BD7E61-55E5-4C45-948B-986E7758CF6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Principe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512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5126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1341438"/>
            <a:ext cx="81359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 b="1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 b="1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Principe:</a:t>
            </a:r>
            <a:r>
              <a:rPr lang="fr-CA" altLang="fr-FR" sz="1800"/>
              <a:t> Sur une longue période, les progressions salariales devraient avoir un effet nul.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Principe reconnu par le Transporteur (NS. Vol. 2, p. 196)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852532B9-3041-4A18-8799-D1BCED64F36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Prémisse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6150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1341438"/>
            <a:ext cx="813593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 b="1"/>
              <a:t>Prémisse:</a:t>
            </a:r>
            <a:r>
              <a:rPr lang="fr-CA" altLang="fr-FR" sz="1800"/>
              <a:t> Période de forte retraite devrait coïncider avec une progression négative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/>
              <a:t>Transporteur indique qu’on pourrait retrouver une progression négative si: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la proportion d’employés prenant leur retraite était plus élevée 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fr-CA" altLang="fr-FR" sz="1800"/>
              <a:t>et/ou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la proportion d’employés en progression était moins élevée. 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/>
              <a:t>Contexte actuel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niveau de retraite élevé;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la proportion d’employés sans progression est vraisemblablement faible relativement à sa moyenne de long terme.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DFE60748-696B-42C4-B6ED-A75F42A788B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Méthodologie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313" y="429260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 b="1"/>
              <a:t>Méthodologie du Transporteur: Impact total de 1% par année</a:t>
            </a:r>
            <a:endParaRPr lang="fr-CA" altLang="fr-FR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827088" y="1628775"/>
          <a:ext cx="7129462" cy="226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694"/>
                <a:gridCol w="1677154"/>
                <a:gridCol w="1557319"/>
                <a:gridCol w="1440295"/>
              </a:tblGrid>
              <a:tr h="640176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État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Proportion d’employés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Progression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Impact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En progression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40%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5%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2%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Retraite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4%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-25%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-1%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Maximum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56%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0%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0%</a:t>
                      </a:r>
                      <a:endParaRPr lang="fr-CA" sz="1800" dirty="0"/>
                    </a:p>
                  </a:txBody>
                  <a:tcPr marL="91449" marR="91449" marT="45727" marB="45727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F1E6DF8E-17A7-4631-8943-98F3D54E6AE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Méthodologie (2)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819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8198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1341438"/>
            <a:ext cx="813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 b="1"/>
              <a:t>Commentaires:</a:t>
            </a:r>
            <a:endParaRPr lang="fr-CA" altLang="fr-FR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  <p:sp>
        <p:nvSpPr>
          <p:cNvPr id="8200" name="Text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750" y="1341438"/>
            <a:ext cx="813593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Le salaire moyen des employés en progression est plus faible que celui des employés au maximum de leur échelle.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Estimation: En moyenne 80% du salaire de ceux qui sont au maximum de leur échelle.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Proportion des employés qui prennent leur retraite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10,4% (322/3085)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Progression de -25% des salaires 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Tient-elle compte de l’effet « domino »?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/>
              <a:t> Représente seulement 5 ans de progression salariale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5DD2CFF8-EB0C-4EA8-A502-49AF0AB5AEC2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Méthodologie (3)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9222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313" y="4292600"/>
            <a:ext cx="8135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 b="1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 b="1"/>
              <a:t>Considérant des salaires de base 2013 de 239,3 M$, l’impact est de 1,4 M$.</a:t>
            </a:r>
            <a:endParaRPr lang="fr-CA" altLang="fr-FR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827088" y="1844675"/>
          <a:ext cx="7345362" cy="226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694"/>
                <a:gridCol w="1558108"/>
                <a:gridCol w="1558272"/>
                <a:gridCol w="1213774"/>
                <a:gridCol w="1234514"/>
              </a:tblGrid>
              <a:tr h="640176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État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Proportion d’employés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Progression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Niveau salarial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Impact (2 ans)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En progression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40%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5%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80%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3,2%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Retraite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10,4%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-25%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100%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-2,6%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</a:tr>
              <a:tr h="540141"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Maximum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56%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0%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 marL="91441" marR="91441" marT="45727" marB="45727"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0%</a:t>
                      </a:r>
                      <a:endParaRPr lang="fr-CA" sz="1800" dirty="0"/>
                    </a:p>
                  </a:txBody>
                  <a:tcPr marL="91441" marR="91441" marT="45727" marB="45727"/>
                </a:tc>
              </a:tr>
            </a:tbl>
          </a:graphicData>
        </a:graphic>
      </p:graphicFrame>
      <p:sp>
        <p:nvSpPr>
          <p:cNvPr id="9256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7088" y="1268413"/>
            <a:ext cx="571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fr-CA" altLang="fr-FR" sz="1800" b="1"/>
              <a:t>Application FCEI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040D737D-DD3A-459D-ACD8-0F62A054B2B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4800" b="1" dirty="0" smtClean="0">
                <a:latin typeface="+mn-lt"/>
              </a:rPr>
              <a:t>Recommandation</a:t>
            </a:r>
            <a:endParaRPr lang="en-US" altLang="fr-FR" sz="4800" b="1" dirty="0" smtClean="0">
              <a:latin typeface="+mn-lt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024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10246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1341438"/>
            <a:ext cx="81359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/>
              <a:t>Effet des progressions salariales sur les salaires de base entre 2013 et 2015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Transporteur: 5,4 M$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FCEI: 1,4 M$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endParaRPr lang="fr-CA" altLang="fr-FR" sz="1800"/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fr-CA" altLang="fr-FR" sz="1800"/>
              <a:t>Recommandation: 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- 4 M$ sur les salaires de base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- 2,7 M$ sur les autres éléments de la masse salariale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800"/>
              <a:t> </a:t>
            </a:r>
            <a:r>
              <a:rPr lang="fr-CA" altLang="fr-FR" sz="1800" b="1"/>
              <a:t>-6,7 M$ sur le revenu requis 2015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800" b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 smtClean="0"/>
              <a:t>26/11/2014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2258F99240459A43940F62BCA8AB5DF4" ma:contentTypeVersion="0" ma:contentTypeDescription="" ma:contentTypeScope="" ma:versionID="fbb36ea19e75e8458ff4390f04a40004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Power Point de la FCEI préparée par Antoine Gosselin, économiste (déposée par Me André Turmel)</Sujet>
    <Confidentiel xmlns="a091097b-8ae3-4832-a2b2-51f9a78aeacd">3</Confidentiel>
    <Projet xmlns="a091097b-8ae3-4832-a2b2-51f9a78aeacd">779</Projet>
    <Provenance xmlns="a091097b-8ae3-4832-a2b2-51f9a78aeacd">2</Provenance>
    <Hidden_UploadedAt xmlns="a091097b-8ae3-4832-a2b2-51f9a78aeacd">2023-02-10T00:43:17+00:00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194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2023-02-10T00:43:17+00:00</Hidden_ApprovedAt>
    <Cote_x0020_de_x0020_piéce xmlns="a091097b-8ae3-4832-a2b2-51f9a78aeacd">C-FCEI-0016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W2HFWTQUJJY6-1730132686-105</_dlc_DocId>
    <_dlc_DocIdUrl xmlns="a84ed267-86d5-4fa1-a3cb-2fed497fe84f">
      <Url>http://s10mtlweb:8081/779/_layouts/15/DocIdRedir.aspx?ID=W2HFWTQUJJY6-1730132686-105</Url>
      <Description>W2HFWTQUJJY6-1730132686-105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D775E76-FD6A-4E5A-8FA7-4900BE63C68B}"/>
</file>

<file path=customXml/itemProps2.xml><?xml version="1.0" encoding="utf-8"?>
<ds:datastoreItem xmlns:ds="http://schemas.openxmlformats.org/officeDocument/2006/customXml" ds:itemID="{8F752E02-1F57-46F7-9BD9-873CECCF2C34}"/>
</file>

<file path=customXml/itemProps3.xml><?xml version="1.0" encoding="utf-8"?>
<ds:datastoreItem xmlns:ds="http://schemas.openxmlformats.org/officeDocument/2006/customXml" ds:itemID="{E9D38702-A521-469A-805E-63B37926720A}"/>
</file>

<file path=customXml/itemProps4.xml><?xml version="1.0" encoding="utf-8"?>
<ds:datastoreItem xmlns:ds="http://schemas.openxmlformats.org/officeDocument/2006/customXml" ds:itemID="{DD3A6B25-C52B-418B-8AFA-AB8B3B4D8BAA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3394</TotalTime>
  <Words>369</Words>
  <Application>Microsoft Office PowerPoint</Application>
  <PresentationFormat>Affichage à l'écran (4:3)</PresentationFormat>
  <Paragraphs>110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Garamond</vt:lpstr>
      <vt:lpstr>Wingdings</vt:lpstr>
      <vt:lpstr>Times New Roman</vt:lpstr>
      <vt:lpstr>Bordure</vt:lpstr>
      <vt:lpstr>Présentation de la FCEI  Antoine Gosselin, économiste  Le 26 novembre 2014</vt:lpstr>
      <vt:lpstr>Progressions salariales</vt:lpstr>
      <vt:lpstr>Principe</vt:lpstr>
      <vt:lpstr>Prémisse</vt:lpstr>
      <vt:lpstr>Méthodologie</vt:lpstr>
      <vt:lpstr>Méthodologie (2)</vt:lpstr>
      <vt:lpstr>Méthodologie (3)</vt:lpstr>
      <vt:lpstr>Recommandation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Power Point de la FCEI préparée par Antoine Gosselin, économiste (déposée par Me André Turmel)</dc:subject>
  <dc:creator>user</dc:creator>
  <cp:lastModifiedBy>Maude Barton</cp:lastModifiedBy>
  <cp:revision>243</cp:revision>
  <cp:lastPrinted>2014-11-26T14:36:20Z</cp:lastPrinted>
  <dcterms:created xsi:type="dcterms:W3CDTF">2010-09-09T22:58:39Z</dcterms:created>
  <dcterms:modified xsi:type="dcterms:W3CDTF">2014-11-26T19:10:24Z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0x010100F6681E3BDF397F418586AC591ADC81BB002258F99240459A43940F62BCA8AB5DF4</vt:lpwstr>
  </property>
  <property fmtid="{D5CDD505-2E9C-101B-9397-08002B2CF9AE}" pid="4" name="Order">
    <vt:r8>1214100</vt:r8>
  </property>
  <property fmtid="{D5CDD505-2E9C-101B-9397-08002B2CF9AE}" pid="5" name="_dlc_DocIdItemGuid">
    <vt:lpwstr>0d003fd6-c946-4a2f-887f-34adbbe869e4</vt:lpwstr>
  </property>
</Properties>
</file>