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9" r:id="rId4"/>
    <p:sldId id="258" r:id="rId5"/>
    <p:sldId id="260" r:id="rId6"/>
    <p:sldId id="262" r:id="rId7"/>
    <p:sldId id="271" r:id="rId8"/>
    <p:sldId id="267" r:id="rId9"/>
    <p:sldId id="263" r:id="rId10"/>
    <p:sldId id="272" r:id="rId11"/>
    <p:sldId id="265" r:id="rId12"/>
    <p:sldId id="266" r:id="rId13"/>
    <p:sldId id="264"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230"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D9D43C-9547-404A-BF83-C9CEB8CE54DF}" type="datetimeFigureOut">
              <a:rPr lang="en-CA" smtClean="0"/>
              <a:pPr/>
              <a:t>11/12/2014</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F1E58BB-F914-4248-BCB7-2C65BE2281A9}"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A44F3C-E486-4941-B40A-844C00752080}" type="datetimeFigureOut">
              <a:rPr lang="en-CA" smtClean="0"/>
              <a:pPr/>
              <a:t>11/12/2014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667695-391F-44B8-9833-3BCAD4512CA0}"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AE45A1C-2A48-4969-809F-EE639EC2D192}" type="datetime1">
              <a:rPr lang="en-CA" smtClean="0"/>
              <a:pPr/>
              <a:t>11/12/2014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8D9A-6B73-43DA-AA0E-E240DB45304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4EBC7B9-D46A-4546-BF8E-6E98FFFA5DB4}" type="datetime1">
              <a:rPr lang="en-CA" smtClean="0"/>
              <a:pPr/>
              <a:t>11/12/2014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8D9A-6B73-43DA-AA0E-E240DB45304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E7D6FB8-E597-442E-8063-12AD4C2153D4}" type="datetime1">
              <a:rPr lang="en-CA" smtClean="0"/>
              <a:pPr/>
              <a:t>11/12/2014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8D9A-6B73-43DA-AA0E-E240DB45304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261C300-4D80-4639-9BDF-A296A06B924F}" type="datetime1">
              <a:rPr lang="en-CA" smtClean="0"/>
              <a:pPr/>
              <a:t>11/12/2014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8D9A-6B73-43DA-AA0E-E240DB45304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CFFC04-9487-4E09-904F-A0AA31FA44DF}" type="datetime1">
              <a:rPr lang="en-CA" smtClean="0"/>
              <a:pPr/>
              <a:t>11/12/2014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8D9A-6B73-43DA-AA0E-E240DB45304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06D12A25-7422-49CD-9541-49617A6524EA}" type="datetime1">
              <a:rPr lang="en-CA" smtClean="0"/>
              <a:pPr/>
              <a:t>11/12/2014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E448D9A-6B73-43DA-AA0E-E240DB45304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C3795AA-F6DE-4CCE-965B-34C4D9FD949B}" type="datetime1">
              <a:rPr lang="en-CA" smtClean="0"/>
              <a:pPr/>
              <a:t>11/12/2014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E448D9A-6B73-43DA-AA0E-E240DB45304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95EBC20-4D46-4872-ACA2-BDC89B7E2ECD}" type="datetime1">
              <a:rPr lang="en-CA" smtClean="0"/>
              <a:pPr/>
              <a:t>11/12/2014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E448D9A-6B73-43DA-AA0E-E240DB45304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E28E9-5007-4A59-8F68-720A3DE26BFF}" type="datetime1">
              <a:rPr lang="en-CA" smtClean="0"/>
              <a:pPr/>
              <a:t>11/12/2014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E448D9A-6B73-43DA-AA0E-E240DB45304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1054FB-A048-4AE2-8792-E4ED25991CB7}" type="datetime1">
              <a:rPr lang="en-CA" smtClean="0"/>
              <a:pPr/>
              <a:t>11/12/2014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E448D9A-6B73-43DA-AA0E-E240DB45304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548D6-EC4F-4452-AA65-845EAC7E1461}" type="datetime1">
              <a:rPr lang="en-CA" smtClean="0"/>
              <a:pPr/>
              <a:t>11/12/2014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E448D9A-6B73-43DA-AA0E-E240DB45304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85464-5D89-46D0-B2E1-9BA79F8EB3EE}" type="datetime1">
              <a:rPr lang="en-CA" smtClean="0"/>
              <a:pPr/>
              <a:t>11/12/2014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48D9A-6B73-43DA-AA0E-E240DB45304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085184"/>
            <a:ext cx="6400800" cy="553616"/>
          </a:xfrm>
        </p:spPr>
        <p:txBody>
          <a:bodyPr>
            <a:normAutofit lnSpcReduction="10000"/>
          </a:bodyPr>
          <a:lstStyle/>
          <a:p>
            <a:r>
              <a:rPr lang="fr-CA" dirty="0" smtClean="0"/>
              <a:t>12 décembre 2014</a:t>
            </a:r>
            <a:endParaRPr lang="en-CA" dirty="0"/>
          </a:p>
        </p:txBody>
      </p:sp>
      <p:sp>
        <p:nvSpPr>
          <p:cNvPr id="4" name="Slide Number Placeholder 3"/>
          <p:cNvSpPr>
            <a:spLocks noGrp="1"/>
          </p:cNvSpPr>
          <p:nvPr>
            <p:ph type="sldNum" sz="quarter" idx="12"/>
          </p:nvPr>
        </p:nvSpPr>
        <p:spPr/>
        <p:txBody>
          <a:bodyPr/>
          <a:lstStyle/>
          <a:p>
            <a:fld id="{9E448D9A-6B73-43DA-AA0E-E240DB45304E}" type="slidenum">
              <a:rPr lang="en-CA" smtClean="0"/>
              <a:pPr/>
              <a:t>1</a:t>
            </a:fld>
            <a:endParaRPr lang="en-CA"/>
          </a:p>
        </p:txBody>
      </p:sp>
      <p:sp>
        <p:nvSpPr>
          <p:cNvPr id="5" name="Footer Placeholder 4"/>
          <p:cNvSpPr>
            <a:spLocks noGrp="1"/>
          </p:cNvSpPr>
          <p:nvPr>
            <p:ph type="ftr" sz="quarter" idx="11"/>
          </p:nvPr>
        </p:nvSpPr>
        <p:spPr/>
        <p:txBody>
          <a:bodyPr/>
          <a:lstStyle/>
          <a:p>
            <a:endParaRPr lang="en-CA"/>
          </a:p>
        </p:txBody>
      </p:sp>
      <p:sp>
        <p:nvSpPr>
          <p:cNvPr id="6" name="Title 5"/>
          <p:cNvSpPr>
            <a:spLocks noGrp="1"/>
          </p:cNvSpPr>
          <p:nvPr>
            <p:ph type="ctrTitle"/>
          </p:nvPr>
        </p:nvSpPr>
        <p:spPr/>
        <p:txBody>
          <a:bodyPr>
            <a:normAutofit fontScale="90000"/>
          </a:bodyPr>
          <a:lstStyle/>
          <a:p>
            <a:r>
              <a:rPr lang="fr-CA" dirty="0" smtClean="0"/>
              <a:t>R-3905-2014</a:t>
            </a:r>
            <a:br>
              <a:rPr lang="fr-CA" dirty="0" smtClean="0"/>
            </a:br>
            <a:r>
              <a:rPr lang="fr-CA" dirty="0" smtClean="0"/>
              <a:t/>
            </a:r>
            <a:br>
              <a:rPr lang="fr-CA" dirty="0" smtClean="0"/>
            </a:br>
            <a:r>
              <a:rPr lang="fr-CA" dirty="0" smtClean="0"/>
              <a:t>Présentation de l’ACEF de Québec</a:t>
            </a:r>
            <a:br>
              <a:rPr lang="fr-CA" dirty="0" smtClean="0"/>
            </a:br>
            <a:r>
              <a:rPr lang="fr-CA" dirty="0" smtClean="0"/>
              <a:t/>
            </a:r>
            <a:br>
              <a:rPr lang="fr-CA" dirty="0" smtClean="0"/>
            </a:b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800" dirty="0" smtClean="0"/>
              <a:t>Enjeux réglementaires de nos recommandations</a:t>
            </a:r>
            <a:endParaRPr lang="en-CA" sz="2800" dirty="0"/>
          </a:p>
        </p:txBody>
      </p:sp>
      <p:sp>
        <p:nvSpPr>
          <p:cNvPr id="3" name="Content Placeholder 2"/>
          <p:cNvSpPr>
            <a:spLocks noGrp="1"/>
          </p:cNvSpPr>
          <p:nvPr>
            <p:ph idx="1"/>
          </p:nvPr>
        </p:nvSpPr>
        <p:spPr/>
        <p:txBody>
          <a:bodyPr>
            <a:normAutofit/>
          </a:bodyPr>
          <a:lstStyle/>
          <a:p>
            <a:pPr algn="just">
              <a:buNone/>
            </a:pPr>
            <a:endParaRPr lang="fr-CA" sz="2400" dirty="0" smtClean="0"/>
          </a:p>
          <a:p>
            <a:pPr algn="just"/>
            <a:r>
              <a:rPr lang="fr-CA" sz="2400" dirty="0" smtClean="0"/>
              <a:t>Respect du principe « </a:t>
            </a:r>
            <a:r>
              <a:rPr lang="fr-CA" sz="2400" i="1" dirty="0" smtClean="0"/>
              <a:t>stand-</a:t>
            </a:r>
            <a:r>
              <a:rPr lang="fr-CA" sz="2400" i="1" dirty="0" err="1" smtClean="0"/>
              <a:t>alone</a:t>
            </a:r>
            <a:r>
              <a:rPr lang="fr-CA" sz="2400" dirty="0" smtClean="0"/>
              <a:t> » utilisé par la Régie depuis le début de la réglementation du secteur de distribution d’électricité au Québec</a:t>
            </a:r>
          </a:p>
          <a:p>
            <a:pPr algn="just"/>
            <a:endParaRPr lang="fr-CA" sz="2400" dirty="0" smtClean="0"/>
          </a:p>
          <a:p>
            <a:pPr algn="just"/>
            <a:r>
              <a:rPr lang="fr-CA" sz="2400" dirty="0" smtClean="0"/>
              <a:t>« principe » de l’utilisation du coût de la dette intégrée ne serait pas menacé</a:t>
            </a:r>
          </a:p>
          <a:p>
            <a:pPr algn="just">
              <a:buNone/>
            </a:pPr>
            <a:endParaRPr lang="fr-CA" sz="2400" dirty="0" smtClean="0"/>
          </a:p>
          <a:p>
            <a:pPr algn="just"/>
            <a:r>
              <a:rPr lang="fr-CA" sz="2400" dirty="0" smtClean="0"/>
              <a:t>L’objectif </a:t>
            </a:r>
            <a:r>
              <a:rPr lang="fr-CA" sz="2400" i="1" dirty="0" smtClean="0"/>
              <a:t>« fixer des tarifs justes et raisonnables »</a:t>
            </a:r>
            <a:r>
              <a:rPr lang="fr-CA" sz="2400" dirty="0" smtClean="0"/>
              <a:t> prime sur les autres « principes » et pratiques</a:t>
            </a:r>
          </a:p>
          <a:p>
            <a:pPr algn="just"/>
            <a:endParaRPr lang="fr-CA" sz="2400" dirty="0" smtClean="0"/>
          </a:p>
          <a:p>
            <a:pPr algn="just"/>
            <a:endParaRPr lang="fr-CA" sz="2400" dirty="0" smtClean="0"/>
          </a:p>
          <a:p>
            <a:endParaRPr lang="en-CA" sz="2400" dirty="0"/>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E448D9A-6B73-43DA-AA0E-E240DB45304E}" type="slidenum">
              <a:rPr lang="en-CA" smtClean="0"/>
              <a:pPr/>
              <a:t>10</a:t>
            </a:fld>
            <a:endParaRPr lang="en-C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fr-CA" sz="3100" dirty="0" smtClean="0"/>
              <a:t>Tarif de développement économique</a:t>
            </a:r>
            <a:r>
              <a:rPr lang="fr-CA" sz="2400" dirty="0" smtClean="0"/>
              <a:t/>
            </a:r>
            <a:br>
              <a:rPr lang="fr-CA" sz="2400" dirty="0" smtClean="0"/>
            </a:br>
            <a:endParaRPr lang="en-CA" sz="24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fr-CA" sz="2400" dirty="0" smtClean="0"/>
              <a:t>Rabais d’environ 20% déterminé sur la base des </a:t>
            </a:r>
            <a:r>
              <a:rPr lang="fr-CA" sz="2400" i="1" dirty="0" smtClean="0"/>
              <a:t>coûts à la marge</a:t>
            </a:r>
          </a:p>
          <a:p>
            <a:pPr>
              <a:buNone/>
            </a:pPr>
            <a:endParaRPr lang="fr-CA" sz="2400" dirty="0" smtClean="0"/>
          </a:p>
          <a:p>
            <a:r>
              <a:rPr lang="fr-CA" sz="2400" dirty="0" smtClean="0"/>
              <a:t>Coût de transport à la marge du tarif de développement économique ne représente pas son coût </a:t>
            </a:r>
            <a:r>
              <a:rPr lang="fr-CA" sz="2400" b="1" dirty="0" smtClean="0"/>
              <a:t>réel</a:t>
            </a:r>
          </a:p>
          <a:p>
            <a:endParaRPr lang="fr-CA" sz="2400" dirty="0" smtClean="0"/>
          </a:p>
          <a:p>
            <a:r>
              <a:rPr lang="fr-CA" sz="2400" dirty="0" smtClean="0"/>
              <a:t>Coût de distribution et du service à la clientèle ignoré dans proposition du Distributeur</a:t>
            </a:r>
          </a:p>
          <a:p>
            <a:endParaRPr lang="fr-CA" sz="2400" dirty="0" smtClean="0"/>
          </a:p>
          <a:p>
            <a:r>
              <a:rPr lang="fr-CA" sz="2400" dirty="0" smtClean="0"/>
              <a:t>Les clients aux tarifs réguliers devront </a:t>
            </a:r>
            <a:r>
              <a:rPr lang="fr-CA" sz="2400" b="1" dirty="0" smtClean="0"/>
              <a:t>subventionner</a:t>
            </a:r>
            <a:r>
              <a:rPr lang="fr-CA" sz="2400" dirty="0" smtClean="0"/>
              <a:t> indirectement les clients au tarif de développement économique </a:t>
            </a:r>
            <a:r>
              <a:rPr lang="fr-CA" sz="2400" b="1" dirty="0" smtClean="0"/>
              <a:t>(</a:t>
            </a:r>
            <a:r>
              <a:rPr lang="fr-CA" sz="2400" b="1" dirty="0" err="1" smtClean="0"/>
              <a:t>interfinancement</a:t>
            </a:r>
            <a:r>
              <a:rPr lang="fr-CA" sz="2400" b="1" dirty="0" smtClean="0"/>
              <a:t>)</a:t>
            </a:r>
          </a:p>
          <a:p>
            <a:endParaRPr lang="fr-CA" sz="2400" dirty="0" smtClean="0"/>
          </a:p>
          <a:p>
            <a:r>
              <a:rPr lang="fr-CA" sz="2400" dirty="0" smtClean="0"/>
              <a:t>Modification de la situation d’</a:t>
            </a:r>
            <a:r>
              <a:rPr lang="fr-CA" sz="2400" dirty="0" err="1" smtClean="0"/>
              <a:t>interfinancement</a:t>
            </a:r>
            <a:r>
              <a:rPr lang="fr-CA" sz="2400" dirty="0" smtClean="0"/>
              <a:t> dans les 10 prochaines années reconnue par le  Distributeur</a:t>
            </a:r>
          </a:p>
          <a:p>
            <a:pPr lvl="1"/>
            <a:r>
              <a:rPr lang="fr-CA" sz="2000" dirty="0" smtClean="0"/>
              <a:t>« …l’application d’une réduction tarifaire viendra temporairement modifier les indices d’</a:t>
            </a:r>
            <a:r>
              <a:rPr lang="fr-CA" sz="2000" dirty="0" err="1" smtClean="0"/>
              <a:t>interfinancement</a:t>
            </a:r>
            <a:r>
              <a:rPr lang="fr-CA" sz="2000" dirty="0" smtClean="0"/>
              <a:t> »  (HQD-15, doc. 1.4, p. 13)</a:t>
            </a:r>
            <a:endParaRPr lang="en-CA" sz="2000" dirty="0"/>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E448D9A-6B73-43DA-AA0E-E240DB45304E}" type="slidenum">
              <a:rPr lang="en-CA" smtClean="0"/>
              <a:pPr/>
              <a:t>11</a:t>
            </a:fld>
            <a:endParaRPr lang="en-C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fr-CA" sz="2800" dirty="0" smtClean="0"/>
              <a:t>Enjeux de l’implantation éventuelle du tarif de développement économique</a:t>
            </a:r>
            <a:endParaRPr lang="en-CA" sz="28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lgn="just"/>
            <a:r>
              <a:rPr lang="fr-CA" sz="2400" dirty="0" smtClean="0"/>
              <a:t>Modification des indices d’</a:t>
            </a:r>
            <a:r>
              <a:rPr lang="fr-CA" sz="2400" dirty="0" err="1" smtClean="0"/>
              <a:t>interfinancement</a:t>
            </a:r>
            <a:r>
              <a:rPr lang="fr-CA" sz="2400" dirty="0" smtClean="0"/>
              <a:t> contraire à l’esprit de l’article 52.1 de la </a:t>
            </a:r>
            <a:r>
              <a:rPr lang="fr-CA" sz="2400" i="1" dirty="0" smtClean="0"/>
              <a:t>Loi sur la Régie de l’énergie</a:t>
            </a:r>
            <a:r>
              <a:rPr lang="fr-CA" sz="2400" dirty="0" smtClean="0"/>
              <a:t> selon notre compréhension</a:t>
            </a:r>
          </a:p>
          <a:p>
            <a:pPr algn="just">
              <a:buNone/>
            </a:pPr>
            <a:endParaRPr lang="fr-CA" sz="2400" dirty="0" smtClean="0"/>
          </a:p>
          <a:p>
            <a:pPr algn="just"/>
            <a:r>
              <a:rPr lang="fr-CA" sz="2400" dirty="0" smtClean="0"/>
              <a:t>Même les ménages à faible revenu auront à subventionner indirectement les clients au tarif de développement économique</a:t>
            </a:r>
          </a:p>
          <a:p>
            <a:pPr algn="just">
              <a:buNone/>
            </a:pPr>
            <a:endParaRPr lang="fr-CA" sz="2400" dirty="0" smtClean="0"/>
          </a:p>
          <a:p>
            <a:pPr algn="just"/>
            <a:r>
              <a:rPr lang="fr-CA" sz="2400" dirty="0" smtClean="0"/>
              <a:t>Ouvre la porte à la discrimination par </a:t>
            </a:r>
            <a:r>
              <a:rPr lang="fr-CA" sz="2400" i="1" dirty="0" smtClean="0"/>
              <a:t>usage</a:t>
            </a:r>
            <a:r>
              <a:rPr lang="fr-CA" sz="2400" dirty="0" smtClean="0"/>
              <a:t> qui est généralement « proscrite »  en tarification de l’électricité</a:t>
            </a:r>
          </a:p>
          <a:p>
            <a:pPr algn="just">
              <a:buNone/>
            </a:pPr>
            <a:endParaRPr lang="fr-CA" sz="2400" dirty="0" smtClean="0"/>
          </a:p>
          <a:p>
            <a:pPr algn="just"/>
            <a:r>
              <a:rPr lang="fr-CA" sz="2400" dirty="0" smtClean="0"/>
              <a:t>Le Distributeur n’a pas exploré la participation éventuelle du Producteur ou d’Hydro-Québec qui seraient susceptibles de contribuer à résoudre la problématique du tarif de développement économique</a:t>
            </a:r>
          </a:p>
          <a:p>
            <a:endParaRPr lang="en-CA" dirty="0"/>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E448D9A-6B73-43DA-AA0E-E240DB45304E}" type="slidenum">
              <a:rPr lang="en-CA" smtClean="0"/>
              <a:pPr/>
              <a:t>12</a:t>
            </a:fld>
            <a:endParaRPr lang="en-C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fr-CA" sz="2800" dirty="0" smtClean="0"/>
              <a:t>Tarif de développement économique - Recommandations</a:t>
            </a:r>
            <a:endParaRPr lang="en-CA" sz="28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algn="just"/>
            <a:r>
              <a:rPr lang="fr-CA" sz="2400" dirty="0" smtClean="0"/>
              <a:t>Que la Régie considère l’enjeu relatif à la modification de la situation d’</a:t>
            </a:r>
            <a:r>
              <a:rPr lang="fr-CA" sz="2400" dirty="0" err="1" smtClean="0"/>
              <a:t>interfinancement</a:t>
            </a:r>
            <a:r>
              <a:rPr lang="fr-CA" sz="2400" dirty="0" smtClean="0"/>
              <a:t> dans sa réflexion sur la demande du Distributeur (enjeu juridique)</a:t>
            </a:r>
          </a:p>
          <a:p>
            <a:pPr algn="just">
              <a:buNone/>
            </a:pPr>
            <a:endParaRPr lang="fr-CA" sz="2400" dirty="0" smtClean="0"/>
          </a:p>
          <a:p>
            <a:pPr algn="just"/>
            <a:r>
              <a:rPr lang="fr-CA" sz="2400" dirty="0" smtClean="0"/>
              <a:t>Que la Régie demande au Distributeur de s’informer auprès du Producteur ou d’Hydro-Québec si ces entreprises peuvent faire des ententes de partage de coûts et de profits avec les concernés afin que les clients participant au programme de développement économique payent leur consommation d’électricité selon les tarifs réguliers du Distributeur, et de lui rapporter des résultats au moment qu’elle fixera</a:t>
            </a:r>
            <a:endParaRPr lang="en-CA" sz="2400" dirty="0"/>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E448D9A-6B73-43DA-AA0E-E240DB45304E}" type="slidenum">
              <a:rPr lang="en-CA" smtClean="0"/>
              <a:pPr/>
              <a:t>13</a:t>
            </a:fld>
            <a:endParaRPr lang="en-C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fr-CA" sz="2800" dirty="0" smtClean="0"/>
              <a:t>Recommandations (suite)</a:t>
            </a:r>
            <a:endParaRPr lang="en-CA" sz="28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a:buNone/>
            </a:pPr>
            <a:endParaRPr lang="fr-CA" sz="2400" dirty="0" smtClean="0"/>
          </a:p>
          <a:p>
            <a:pPr algn="just"/>
            <a:r>
              <a:rPr lang="fr-CA" sz="2400" dirty="0" smtClean="0"/>
              <a:t>	Dans le cas où la Régie décide d’approuver le tarif de développement économique tel que proposé par le Distributeur , l’ACEF de Québec recommande qu’elle exige que ce dernier implante des mesures et mécanismes afin que les consommateurs résidentiels incluant notamment les ménages à faible revenu </a:t>
            </a:r>
            <a:r>
              <a:rPr lang="fr-CA" sz="2400" b="1" dirty="0" smtClean="0"/>
              <a:t>n’auront pas à subventionner </a:t>
            </a:r>
            <a:r>
              <a:rPr lang="fr-CA" sz="2400" dirty="0" smtClean="0"/>
              <a:t>indirectement les clients au tarif de développement économique (recommandation additionnelle à celles présentées dans le Mémoire de l’ACEF de Québec, pièce C-ACEFQ-0010)</a:t>
            </a:r>
            <a:endParaRPr lang="en-CA" sz="2400" dirty="0"/>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E448D9A-6B73-43DA-AA0E-E240DB45304E}" type="slidenum">
              <a:rPr lang="en-CA" smtClean="0"/>
              <a:pPr/>
              <a:t>14</a:t>
            </a:fld>
            <a:endParaRPr lang="en-C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algn="just">
              <a:buNone/>
            </a:pPr>
            <a:endParaRPr lang="fr-CA" sz="2600" dirty="0" smtClean="0"/>
          </a:p>
          <a:p>
            <a:pPr algn="just"/>
            <a:r>
              <a:rPr lang="fr-CA" sz="2600" dirty="0" smtClean="0"/>
              <a:t>But: </a:t>
            </a:r>
            <a:r>
              <a:rPr lang="fr-CA" sz="2600" b="1" u="sng" dirty="0" smtClean="0"/>
              <a:t>Ajuster</a:t>
            </a:r>
            <a:r>
              <a:rPr lang="fr-CA" sz="2600" dirty="0" smtClean="0"/>
              <a:t> les dépenses reliées à l’achat d’énergie</a:t>
            </a:r>
          </a:p>
          <a:p>
            <a:pPr algn="just">
              <a:buNone/>
            </a:pPr>
            <a:endParaRPr lang="fr-CA" sz="2600" dirty="0" smtClean="0"/>
          </a:p>
          <a:p>
            <a:pPr algn="just"/>
            <a:r>
              <a:rPr lang="fr-CA" sz="2600" dirty="0" smtClean="0"/>
              <a:t>Les </a:t>
            </a:r>
            <a:r>
              <a:rPr lang="fr-CA" sz="2600" b="1" u="sng" dirty="0" smtClean="0"/>
              <a:t>écarts</a:t>
            </a:r>
            <a:r>
              <a:rPr lang="fr-CA" sz="2600" dirty="0" smtClean="0"/>
              <a:t> entre les dépenses estimées et réelles sont dus aux aléas climatiques et de la demande et aux autres facteurs  imprévisibles</a:t>
            </a:r>
          </a:p>
          <a:p>
            <a:pPr lvl="1" algn="just"/>
            <a:r>
              <a:rPr lang="fr-CA" sz="2400" dirty="0" smtClean="0"/>
              <a:t>Hiver plus froid que la normale: compensation au Distributeur</a:t>
            </a:r>
          </a:p>
          <a:p>
            <a:pPr lvl="1" algn="just"/>
            <a:r>
              <a:rPr lang="fr-CA" sz="2400" dirty="0" smtClean="0"/>
              <a:t>Hiver moins froid que la normale: Crédit à la clientèle du Distributeur</a:t>
            </a:r>
          </a:p>
          <a:p>
            <a:pPr algn="just"/>
            <a:endParaRPr lang="fr-CA" sz="2600" dirty="0" smtClean="0"/>
          </a:p>
          <a:p>
            <a:endParaRPr lang="en-CA" dirty="0"/>
          </a:p>
        </p:txBody>
      </p:sp>
      <p:sp>
        <p:nvSpPr>
          <p:cNvPr id="4" name="Slide Number Placeholder 3"/>
          <p:cNvSpPr>
            <a:spLocks noGrp="1"/>
          </p:cNvSpPr>
          <p:nvPr>
            <p:ph type="sldNum" sz="quarter" idx="12"/>
          </p:nvPr>
        </p:nvSpPr>
        <p:spPr/>
        <p:txBody>
          <a:bodyPr/>
          <a:lstStyle/>
          <a:p>
            <a:fld id="{9E448D9A-6B73-43DA-AA0E-E240DB45304E}" type="slidenum">
              <a:rPr lang="en-CA" smtClean="0"/>
              <a:pPr/>
              <a:t>2</a:t>
            </a:fld>
            <a:endParaRPr lang="en-CA"/>
          </a:p>
        </p:txBody>
      </p:sp>
      <p:sp>
        <p:nvSpPr>
          <p:cNvPr id="5" name="Footer Placeholder 4"/>
          <p:cNvSpPr>
            <a:spLocks noGrp="1"/>
          </p:cNvSpPr>
          <p:nvPr>
            <p:ph type="ftr" sz="quarter" idx="11"/>
          </p:nvPr>
        </p:nvSpPr>
        <p:spPr/>
        <p:txBody>
          <a:bodyPr/>
          <a:lstStyle/>
          <a:p>
            <a:endParaRPr lang="en-CA"/>
          </a:p>
        </p:txBody>
      </p:sp>
      <p:sp>
        <p:nvSpPr>
          <p:cNvPr id="6" name="Title 5"/>
          <p:cNvSpPr>
            <a:spLocks noGrp="1"/>
          </p:cNvSpPr>
          <p:nvPr>
            <p:ph type="title"/>
          </p:nvPr>
        </p:nvSpPr>
        <p:spPr/>
        <p:txBody>
          <a:bodyPr>
            <a:normAutofit/>
          </a:bodyPr>
          <a:lstStyle/>
          <a:p>
            <a:r>
              <a:rPr lang="fr-CA" sz="3200" dirty="0" smtClean="0"/>
              <a:t>Nature du compte de </a:t>
            </a:r>
            <a:r>
              <a:rPr lang="fr-CA" sz="3200" i="1" dirty="0" err="1" smtClean="0"/>
              <a:t>pass</a:t>
            </a:r>
            <a:r>
              <a:rPr lang="fr-CA" sz="3200" i="1" dirty="0" smtClean="0"/>
              <a:t>-on</a:t>
            </a:r>
            <a:endParaRPr lang="en-CA" sz="32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fr-CA" sz="2800" dirty="0" smtClean="0"/>
              <a:t>Traitement des coûts des comptes de </a:t>
            </a:r>
            <a:r>
              <a:rPr lang="fr-CA" sz="2800" i="1" dirty="0" err="1" smtClean="0"/>
              <a:t>pass</a:t>
            </a:r>
            <a:r>
              <a:rPr lang="fr-CA" sz="2800" i="1" dirty="0" smtClean="0"/>
              <a:t>-on</a:t>
            </a:r>
            <a:endParaRPr lang="en-CA" sz="2800" i="1"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buNone/>
            </a:pPr>
            <a:endParaRPr lang="fr-CA" dirty="0"/>
          </a:p>
          <a:p>
            <a:pPr algn="just">
              <a:buFont typeface="Wingdings" pitchFamily="2" charset="2"/>
              <a:buChar char="Ø"/>
            </a:pPr>
            <a:r>
              <a:rPr lang="fr-CA" sz="2400" dirty="0" smtClean="0"/>
              <a:t>La température varie d’une année à l’autre, les ajustements sont tantôt favorables au Distributeur tantôt à sa clientèle pour des </a:t>
            </a:r>
            <a:r>
              <a:rPr lang="fr-CA" sz="2400" b="1" dirty="0" smtClean="0"/>
              <a:t>montants imprévisibles et variables</a:t>
            </a:r>
            <a:r>
              <a:rPr lang="fr-CA" sz="2400" dirty="0" smtClean="0"/>
              <a:t>: il ne serait pas raisonnable de considérer ces ajustements </a:t>
            </a:r>
            <a:r>
              <a:rPr lang="fr-CA" sz="2400" i="1" dirty="0" smtClean="0"/>
              <a:t>irréguliers </a:t>
            </a:r>
            <a:r>
              <a:rPr lang="fr-CA" sz="2400" dirty="0" smtClean="0"/>
              <a:t>comme des </a:t>
            </a:r>
            <a:r>
              <a:rPr lang="fr-CA" sz="2400" i="1" dirty="0" smtClean="0"/>
              <a:t>investissements</a:t>
            </a:r>
          </a:p>
          <a:p>
            <a:pPr algn="just">
              <a:buNone/>
            </a:pPr>
            <a:endParaRPr lang="fr-CA" sz="2400" dirty="0" smtClean="0"/>
          </a:p>
          <a:p>
            <a:pPr algn="just">
              <a:buFont typeface="Wingdings" pitchFamily="2" charset="2"/>
              <a:buChar char="Ø"/>
            </a:pPr>
            <a:r>
              <a:rPr lang="fr-CA" sz="2400" dirty="0" smtClean="0"/>
              <a:t>Ni le Distributeur ni sa clientèle n’a fait de </a:t>
            </a:r>
            <a:r>
              <a:rPr lang="fr-CA" sz="2400" i="1" dirty="0" smtClean="0"/>
              <a:t>véritables</a:t>
            </a:r>
            <a:r>
              <a:rPr lang="fr-CA" sz="2400" dirty="0" smtClean="0"/>
              <a:t> investissements pour contrer les impacts des aléas climatiques et de la demande</a:t>
            </a:r>
          </a:p>
          <a:p>
            <a:pPr algn="just">
              <a:buFont typeface="Wingdings" pitchFamily="2" charset="2"/>
              <a:buChar char="Ø"/>
            </a:pPr>
            <a:endParaRPr lang="fr-CA" sz="2400" dirty="0" smtClean="0"/>
          </a:p>
          <a:p>
            <a:pPr algn="just">
              <a:buFont typeface="Wingdings" pitchFamily="2" charset="2"/>
              <a:buChar char="Ø"/>
            </a:pPr>
            <a:r>
              <a:rPr lang="fr-CA" sz="2400" dirty="0" smtClean="0"/>
              <a:t>Par conséquent, il faudrait traiter les coûts des comptes de </a:t>
            </a:r>
            <a:r>
              <a:rPr lang="fr-CA" sz="2400" i="1" dirty="0" err="1" smtClean="0"/>
              <a:t>pass</a:t>
            </a:r>
            <a:r>
              <a:rPr lang="fr-CA" sz="2400" i="1" dirty="0" smtClean="0"/>
              <a:t>-on</a:t>
            </a:r>
            <a:r>
              <a:rPr lang="fr-CA" sz="2400" dirty="0" smtClean="0"/>
              <a:t> comme des </a:t>
            </a:r>
            <a:r>
              <a:rPr lang="fr-CA" sz="2400" b="1" dirty="0" smtClean="0"/>
              <a:t>dépenses d’exploitation</a:t>
            </a:r>
            <a:r>
              <a:rPr lang="fr-CA" sz="2400" dirty="0" smtClean="0"/>
              <a:t>, et non comme du capital investi pour service de distribution</a:t>
            </a:r>
          </a:p>
          <a:p>
            <a:endParaRPr lang="en-CA" dirty="0"/>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E448D9A-6B73-43DA-AA0E-E240DB45304E}" type="slidenum">
              <a:rPr lang="en-CA" smtClean="0"/>
              <a:pPr/>
              <a:t>3</a:t>
            </a:fld>
            <a:endParaRPr lang="en-C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fr-CA" sz="2800" dirty="0" smtClean="0"/>
              <a:t>Caractéristiques des comptes de </a:t>
            </a:r>
            <a:r>
              <a:rPr lang="fr-CA" sz="2800" i="1" dirty="0" err="1" smtClean="0"/>
              <a:t>pass</a:t>
            </a:r>
            <a:r>
              <a:rPr lang="fr-CA" sz="2800" i="1" dirty="0" smtClean="0"/>
              <a:t>-on</a:t>
            </a:r>
            <a:r>
              <a:rPr lang="fr-CA" sz="2800" dirty="0" smtClean="0"/>
              <a:t> à tenir compte dans la détermination de leur rémunération </a:t>
            </a:r>
            <a:endParaRPr lang="en-CA" sz="28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514350" indent="-514350" algn="just">
              <a:buFont typeface="Wingdings" pitchFamily="2" charset="2"/>
              <a:buChar char="Ø"/>
            </a:pPr>
            <a:r>
              <a:rPr lang="fr-CA" sz="2400" u="sng" dirty="0" smtClean="0"/>
              <a:t>Rappel.</a:t>
            </a:r>
            <a:r>
              <a:rPr lang="fr-CA" sz="2400" dirty="0" smtClean="0"/>
              <a:t> Montants d’ajustement représentant des </a:t>
            </a:r>
            <a:r>
              <a:rPr lang="fr-CA" sz="2400" b="1" i="1" u="sng" dirty="0" smtClean="0"/>
              <a:t>dépenses d’exploitation</a:t>
            </a:r>
            <a:r>
              <a:rPr lang="fr-CA" sz="2400" dirty="0" smtClean="0"/>
              <a:t> hors de la base tarifaire du Distributeur</a:t>
            </a:r>
          </a:p>
          <a:p>
            <a:pPr marL="514350" indent="-514350" algn="just">
              <a:buNone/>
            </a:pPr>
            <a:endParaRPr lang="fr-CA" sz="2400" dirty="0" smtClean="0"/>
          </a:p>
          <a:p>
            <a:pPr marL="514350" indent="-514350" algn="just">
              <a:buFont typeface="Wingdings" pitchFamily="2" charset="2"/>
              <a:buChar char="Ø"/>
            </a:pPr>
            <a:r>
              <a:rPr lang="fr-CA" sz="2400" dirty="0" smtClean="0"/>
              <a:t>Ajustement des dépenses sur une </a:t>
            </a:r>
            <a:r>
              <a:rPr lang="fr-CA" sz="2400" b="1" i="1" u="sng" dirty="0" smtClean="0"/>
              <a:t>courte période</a:t>
            </a:r>
            <a:r>
              <a:rPr lang="fr-CA" sz="2400" b="1" dirty="0" smtClean="0"/>
              <a:t> </a:t>
            </a:r>
            <a:r>
              <a:rPr lang="fr-CA" sz="2400" dirty="0" smtClean="0"/>
              <a:t>(2 ans) par opposition à des durées de vie plus longues d’autres actifs du Distributeur</a:t>
            </a:r>
          </a:p>
          <a:p>
            <a:pPr marL="514350" indent="-514350" algn="just">
              <a:buNone/>
            </a:pPr>
            <a:endParaRPr lang="fr-CA" sz="2400" dirty="0" smtClean="0"/>
          </a:p>
          <a:p>
            <a:pPr marL="514350" indent="-514350" algn="just">
              <a:buFont typeface="Wingdings" pitchFamily="2" charset="2"/>
              <a:buChar char="Ø"/>
            </a:pPr>
            <a:r>
              <a:rPr lang="fr-CA" sz="2400" dirty="0" smtClean="0"/>
              <a:t>Nature </a:t>
            </a:r>
            <a:r>
              <a:rPr lang="fr-CA" sz="2400" b="1" i="1" u="sng" dirty="0" smtClean="0"/>
              <a:t>réglementaire</a:t>
            </a:r>
            <a:r>
              <a:rPr lang="fr-CA" sz="2400" dirty="0" smtClean="0"/>
              <a:t> : peu de risques par comparaison à ceux reliés aux autres actifs du Distributeur ou d’Hydro-Québec « intégrée »</a:t>
            </a:r>
          </a:p>
          <a:p>
            <a:pPr marL="514350" indent="-514350" algn="just">
              <a:buNone/>
            </a:pPr>
            <a:endParaRPr lang="fr-CA" sz="2400" dirty="0" smtClean="0"/>
          </a:p>
          <a:p>
            <a:pPr marL="514350" indent="-514350" algn="just">
              <a:buFont typeface="Wingdings" pitchFamily="2" charset="2"/>
              <a:buChar char="Ø"/>
            </a:pPr>
            <a:r>
              <a:rPr lang="fr-CA" sz="2400" dirty="0" smtClean="0"/>
              <a:t>Ces caractéristiques des comptes de </a:t>
            </a:r>
            <a:r>
              <a:rPr lang="fr-CA" sz="2400" i="1" dirty="0" err="1" smtClean="0"/>
              <a:t>pass</a:t>
            </a:r>
            <a:r>
              <a:rPr lang="fr-CA" sz="2400" i="1" dirty="0" smtClean="0"/>
              <a:t>-on</a:t>
            </a:r>
            <a:r>
              <a:rPr lang="fr-CA" sz="2400" dirty="0" smtClean="0"/>
              <a:t> sont totalement </a:t>
            </a:r>
            <a:r>
              <a:rPr lang="fr-CA" sz="2400" b="1" dirty="0" smtClean="0"/>
              <a:t>différentes </a:t>
            </a:r>
            <a:r>
              <a:rPr lang="fr-CA" sz="2400" dirty="0" smtClean="0"/>
              <a:t>de celles associées au capital investi pour le service de distribution</a:t>
            </a:r>
            <a:endParaRPr lang="en-CA" sz="2400" dirty="0"/>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E448D9A-6B73-43DA-AA0E-E240DB45304E}" type="slidenum">
              <a:rPr lang="en-CA" smtClean="0"/>
              <a:pPr/>
              <a:t>4</a:t>
            </a:fld>
            <a:endParaRPr lang="en-C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fr-CA" sz="2800" dirty="0" smtClean="0"/>
              <a:t>Précédents réglementaires</a:t>
            </a:r>
            <a:endParaRPr lang="en-CA" sz="28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Autofit/>
          </a:bodyPr>
          <a:lstStyle/>
          <a:p>
            <a:pPr algn="just"/>
            <a:r>
              <a:rPr lang="fr-CA" sz="1800" b="1" u="sng" dirty="0" smtClean="0"/>
              <a:t>Colombie-Britannique: </a:t>
            </a:r>
            <a:r>
              <a:rPr lang="fr-CA" sz="1800" dirty="0" smtClean="0"/>
              <a:t>« […] </a:t>
            </a:r>
            <a:r>
              <a:rPr lang="fr-CA" sz="1800" b="1" u="sng" dirty="0" err="1" smtClean="0"/>
              <a:t>deferred</a:t>
            </a:r>
            <a:r>
              <a:rPr lang="fr-CA" sz="1800" b="1" u="sng" dirty="0" smtClean="0"/>
              <a:t> </a:t>
            </a:r>
            <a:r>
              <a:rPr lang="fr-CA" sz="1800" b="1" u="sng" dirty="0" err="1" smtClean="0"/>
              <a:t>expenditures</a:t>
            </a:r>
            <a:r>
              <a:rPr lang="fr-CA" sz="1800" b="1" u="sng" dirty="0" smtClean="0"/>
              <a:t> </a:t>
            </a:r>
            <a:r>
              <a:rPr lang="fr-CA" sz="1800" dirty="0" smtClean="0"/>
              <a:t>or </a:t>
            </a:r>
            <a:r>
              <a:rPr lang="fr-CA" sz="1800" b="1" dirty="0" err="1" smtClean="0"/>
              <a:t>credits</a:t>
            </a:r>
            <a:r>
              <a:rPr lang="fr-CA" sz="1800" dirty="0" smtClean="0"/>
              <a:t> </a:t>
            </a:r>
            <a:r>
              <a:rPr lang="fr-CA" sz="1800" dirty="0" err="1" smtClean="0"/>
              <a:t>ought</a:t>
            </a:r>
            <a:r>
              <a:rPr lang="fr-CA" sz="1800" dirty="0" smtClean="0"/>
              <a:t> </a:t>
            </a:r>
            <a:r>
              <a:rPr lang="fr-CA" sz="1800" b="1" i="1" u="sng" dirty="0" smtClean="0"/>
              <a:t>not</a:t>
            </a:r>
            <a:r>
              <a:rPr lang="fr-CA" sz="1800" b="1" u="sng" dirty="0" smtClean="0"/>
              <a:t> </a:t>
            </a:r>
            <a:r>
              <a:rPr lang="fr-CA" sz="1800" dirty="0" smtClean="0"/>
              <a:t>to </a:t>
            </a:r>
            <a:r>
              <a:rPr lang="fr-CA" sz="1800" dirty="0" err="1" smtClean="0"/>
              <a:t>be</a:t>
            </a:r>
            <a:r>
              <a:rPr lang="fr-CA" sz="1800" dirty="0" smtClean="0"/>
              <a:t> </a:t>
            </a:r>
            <a:r>
              <a:rPr lang="fr-CA" sz="1800" dirty="0" err="1" smtClean="0"/>
              <a:t>included</a:t>
            </a:r>
            <a:r>
              <a:rPr lang="fr-CA" sz="1800" dirty="0" smtClean="0"/>
              <a:t> in rate base or </a:t>
            </a:r>
            <a:r>
              <a:rPr lang="fr-CA" sz="1800" u="sng" dirty="0" err="1" smtClean="0"/>
              <a:t>attract</a:t>
            </a:r>
            <a:r>
              <a:rPr lang="fr-CA" sz="1800" u="sng" dirty="0" smtClean="0"/>
              <a:t> a rate base rate of return</a:t>
            </a:r>
            <a:r>
              <a:rPr lang="fr-CA" sz="1800" dirty="0" smtClean="0"/>
              <a:t>. The Panel notes </a:t>
            </a:r>
            <a:r>
              <a:rPr lang="fr-CA" sz="1800" dirty="0" err="1" smtClean="0"/>
              <a:t>that</a:t>
            </a:r>
            <a:r>
              <a:rPr lang="fr-CA" sz="1800" dirty="0" smtClean="0"/>
              <a:t> </a:t>
            </a:r>
            <a:r>
              <a:rPr lang="fr-CA" sz="1800" dirty="0" err="1" smtClean="0"/>
              <a:t>deferral</a:t>
            </a:r>
            <a:r>
              <a:rPr lang="fr-CA" sz="1800" dirty="0" smtClean="0"/>
              <a:t> </a:t>
            </a:r>
            <a:r>
              <a:rPr lang="fr-CA" sz="1800" dirty="0" err="1" smtClean="0"/>
              <a:t>accounts</a:t>
            </a:r>
            <a:r>
              <a:rPr lang="fr-CA" sz="1800" dirty="0" smtClean="0"/>
              <a:t> are </a:t>
            </a:r>
            <a:r>
              <a:rPr lang="fr-CA" sz="1800" i="1" u="sng" dirty="0" err="1" smtClean="0"/>
              <a:t>regulatory</a:t>
            </a:r>
            <a:r>
              <a:rPr lang="fr-CA" sz="1800" i="1" u="sng" dirty="0" smtClean="0"/>
              <a:t> </a:t>
            </a:r>
            <a:r>
              <a:rPr lang="fr-CA" sz="1800" i="1" u="sng" dirty="0" err="1" smtClean="0"/>
              <a:t>assets</a:t>
            </a:r>
            <a:r>
              <a:rPr lang="fr-CA" sz="1800" dirty="0" smtClean="0"/>
              <a:t>, not </a:t>
            </a:r>
            <a:r>
              <a:rPr lang="fr-CA" sz="1800" u="sng" dirty="0" err="1" smtClean="0"/>
              <a:t>true</a:t>
            </a:r>
            <a:r>
              <a:rPr lang="fr-CA" sz="1800" dirty="0" smtClean="0"/>
              <a:t> capital </a:t>
            </a:r>
            <a:r>
              <a:rPr lang="fr-CA" sz="1800" dirty="0" err="1" smtClean="0"/>
              <a:t>assets</a:t>
            </a:r>
            <a:r>
              <a:rPr lang="fr-CA" sz="1800" dirty="0" smtClean="0"/>
              <a:t>. » </a:t>
            </a:r>
            <a:r>
              <a:rPr lang="fr-CA" sz="1200" dirty="0" smtClean="0"/>
              <a:t>(BCUC, G-110-12)</a:t>
            </a:r>
          </a:p>
          <a:p>
            <a:pPr algn="just">
              <a:buNone/>
            </a:pPr>
            <a:endParaRPr lang="fr-CA" sz="1800" dirty="0" smtClean="0"/>
          </a:p>
          <a:p>
            <a:pPr algn="just"/>
            <a:r>
              <a:rPr lang="fr-CA" sz="1800" b="1" u="sng" dirty="0" smtClean="0"/>
              <a:t>Ontario: </a:t>
            </a:r>
            <a:r>
              <a:rPr lang="fr-CA" sz="1800" dirty="0" smtClean="0"/>
              <a:t>« </a:t>
            </a:r>
            <a:r>
              <a:rPr lang="en-CA" sz="1800" dirty="0" smtClean="0"/>
              <a:t>On May 26, 2006, the Board announced its intention to implement a new approach for setting interest rates for use by Ontario natural gas utilities and electricity LDCs [Local Distribution Companies] for </a:t>
            </a:r>
            <a:r>
              <a:rPr lang="en-CA" sz="1800" i="1" u="sng" dirty="0" smtClean="0"/>
              <a:t>regulatory accounts </a:t>
            </a:r>
            <a:r>
              <a:rPr lang="en-CA" sz="1800" dirty="0" smtClean="0"/>
              <a:t>under the Uniform System of Accounts (</a:t>
            </a:r>
            <a:r>
              <a:rPr lang="en-CA" sz="1800" dirty="0" err="1" smtClean="0"/>
              <a:t>USoA</a:t>
            </a:r>
            <a:r>
              <a:rPr lang="en-CA" sz="1800" dirty="0" smtClean="0"/>
              <a:t>). The key objectives of the plan were to derive an accounting interest rate methodology that would reflect </a:t>
            </a:r>
            <a:r>
              <a:rPr lang="en-CA" sz="1800" b="1" i="1" u="sng" dirty="0" smtClean="0"/>
              <a:t>market rates </a:t>
            </a:r>
            <a:r>
              <a:rPr lang="en-CA" sz="1800" dirty="0" smtClean="0"/>
              <a:t>and be responsive to changes in market conditions. […] The Board approves an interest rate for </a:t>
            </a:r>
            <a:r>
              <a:rPr lang="en-CA" sz="1800" i="1" u="sng" dirty="0" smtClean="0"/>
              <a:t>deferral and variance accounts </a:t>
            </a:r>
            <a:r>
              <a:rPr lang="en-CA" sz="1800" dirty="0" smtClean="0"/>
              <a:t>equal to the three-month bankers’ acceptance rate, as published on the Bank of Canada’s website, plus a fixed spread of 25 basis points”</a:t>
            </a:r>
            <a:r>
              <a:rPr lang="fr-CA" sz="1800" dirty="0" smtClean="0"/>
              <a:t> » </a:t>
            </a:r>
            <a:r>
              <a:rPr lang="fr-CA" sz="1200" dirty="0" smtClean="0"/>
              <a:t>Ontario </a:t>
            </a:r>
            <a:r>
              <a:rPr lang="fr-CA" sz="1200" dirty="0" err="1" smtClean="0"/>
              <a:t>Energy</a:t>
            </a:r>
            <a:r>
              <a:rPr lang="fr-CA" sz="1200" dirty="0" smtClean="0"/>
              <a:t> </a:t>
            </a:r>
            <a:r>
              <a:rPr lang="fr-CA" sz="1200" dirty="0" err="1" smtClean="0"/>
              <a:t>Board</a:t>
            </a:r>
            <a:r>
              <a:rPr lang="fr-CA" sz="1200" dirty="0" smtClean="0"/>
              <a:t>, </a:t>
            </a:r>
            <a:r>
              <a:rPr lang="fr-CA" sz="1200" dirty="0" err="1" smtClean="0"/>
              <a:t>Board</a:t>
            </a:r>
            <a:r>
              <a:rPr lang="fr-CA" sz="1200" dirty="0" smtClean="0"/>
              <a:t> File No. EB-2006-0117, </a:t>
            </a:r>
            <a:r>
              <a:rPr lang="fr-CA" sz="1200" dirty="0" err="1" smtClean="0"/>
              <a:t>Approval</a:t>
            </a:r>
            <a:r>
              <a:rPr lang="fr-CA" sz="1200" dirty="0" smtClean="0"/>
              <a:t> of </a:t>
            </a:r>
            <a:r>
              <a:rPr lang="fr-CA" sz="1200" dirty="0" err="1" smtClean="0"/>
              <a:t>Accounting</a:t>
            </a:r>
            <a:r>
              <a:rPr lang="fr-CA" sz="1200" dirty="0" smtClean="0"/>
              <a:t> </a:t>
            </a:r>
            <a:r>
              <a:rPr lang="fr-CA" sz="1200" dirty="0" err="1" smtClean="0"/>
              <a:t>Interest</a:t>
            </a:r>
            <a:r>
              <a:rPr lang="fr-CA" sz="1200" dirty="0" smtClean="0"/>
              <a:t> Rates </a:t>
            </a:r>
            <a:r>
              <a:rPr lang="fr-CA" sz="1200" dirty="0" err="1" smtClean="0"/>
              <a:t>Methodology</a:t>
            </a:r>
            <a:r>
              <a:rPr lang="fr-CA" sz="1200" dirty="0" smtClean="0"/>
              <a:t> for </a:t>
            </a:r>
            <a:r>
              <a:rPr lang="fr-CA" sz="1200" dirty="0" err="1" smtClean="0"/>
              <a:t>Regulatory</a:t>
            </a:r>
            <a:r>
              <a:rPr lang="fr-CA" sz="1200" dirty="0" smtClean="0"/>
              <a:t> </a:t>
            </a:r>
            <a:r>
              <a:rPr lang="fr-CA" sz="1200" dirty="0" err="1" smtClean="0"/>
              <a:t>Accounts</a:t>
            </a:r>
            <a:r>
              <a:rPr lang="fr-CA" sz="1200" dirty="0" smtClean="0"/>
              <a:t>, pages 1-2 [Nous soulignons]</a:t>
            </a:r>
          </a:p>
          <a:p>
            <a:pPr algn="just"/>
            <a:r>
              <a:rPr lang="en-CA" sz="1200" dirty="0" smtClean="0"/>
              <a:t>http://www.ontarioenergyboard.ca/documents/cases/EB-2006-0117/letter_accountinginterest_281106.pdf</a:t>
            </a:r>
            <a:endParaRPr lang="en-CA" sz="1200" dirty="0"/>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E448D9A-6B73-43DA-AA0E-E240DB45304E}" type="slidenum">
              <a:rPr lang="en-CA" smtClean="0"/>
              <a:pPr/>
              <a:t>5</a:t>
            </a:fld>
            <a:endParaRPr lang="en-C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fr-CA" sz="2800" dirty="0" smtClean="0"/>
              <a:t>Analyse des options </a:t>
            </a:r>
            <a:endParaRPr lang="en-CA" sz="28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lgn="just"/>
            <a:endParaRPr lang="fr-CA" dirty="0" smtClean="0"/>
          </a:p>
          <a:p>
            <a:pPr algn="just"/>
            <a:r>
              <a:rPr lang="fr-CA" dirty="0" smtClean="0"/>
              <a:t>C</a:t>
            </a:r>
            <a:r>
              <a:rPr lang="fr-CA" i="1" dirty="0" smtClean="0"/>
              <a:t>oût du capital:</a:t>
            </a:r>
            <a:r>
              <a:rPr lang="fr-CA" dirty="0" smtClean="0"/>
              <a:t> </a:t>
            </a:r>
            <a:r>
              <a:rPr lang="fr-CA" u="sng" dirty="0" smtClean="0"/>
              <a:t>estimateur inapproprié</a:t>
            </a:r>
            <a:r>
              <a:rPr lang="fr-CA" dirty="0" smtClean="0"/>
              <a:t> pour rémunération des comptes de </a:t>
            </a:r>
            <a:r>
              <a:rPr lang="fr-CA" i="1" dirty="0" err="1" smtClean="0"/>
              <a:t>pass</a:t>
            </a:r>
            <a:r>
              <a:rPr lang="fr-CA" i="1" dirty="0" smtClean="0"/>
              <a:t>-on</a:t>
            </a:r>
            <a:r>
              <a:rPr lang="fr-CA" dirty="0" smtClean="0"/>
              <a:t>, car essentiellement les montants d’ajustement ne sont pas de véritable capital investi pour procurer le service de distribution</a:t>
            </a:r>
          </a:p>
          <a:p>
            <a:pPr algn="just">
              <a:buNone/>
            </a:pPr>
            <a:endParaRPr lang="fr-CA" dirty="0" smtClean="0"/>
          </a:p>
          <a:p>
            <a:pPr algn="just"/>
            <a:r>
              <a:rPr lang="fr-CA" dirty="0" smtClean="0"/>
              <a:t>C</a:t>
            </a:r>
            <a:r>
              <a:rPr lang="fr-CA" i="1" dirty="0" smtClean="0"/>
              <a:t>oût de la dette « intégrée » d’Hydro-Québec:</a:t>
            </a:r>
            <a:r>
              <a:rPr lang="fr-CA" dirty="0" smtClean="0"/>
              <a:t> également </a:t>
            </a:r>
            <a:r>
              <a:rPr lang="fr-CA" u="sng" dirty="0" smtClean="0"/>
              <a:t>inapproprié,</a:t>
            </a:r>
            <a:r>
              <a:rPr lang="fr-CA" dirty="0" smtClean="0"/>
              <a:t> car il ne reflète pas la caractéristique « court terme » des comptes de </a:t>
            </a:r>
            <a:r>
              <a:rPr lang="fr-CA" i="1" dirty="0" err="1" smtClean="0"/>
              <a:t>pass</a:t>
            </a:r>
            <a:r>
              <a:rPr lang="fr-CA" i="1" dirty="0" smtClean="0"/>
              <a:t>-on</a:t>
            </a:r>
            <a:r>
              <a:rPr lang="fr-CA" dirty="0" smtClean="0"/>
              <a:t> (dette de court terme vs dettes de longues échéances à taux d’intérêt relativement élevés contractées pour par exemple la construction des barrages)</a:t>
            </a:r>
          </a:p>
          <a:p>
            <a:pPr algn="just"/>
            <a:endParaRPr lang="fr-CA" dirty="0" smtClean="0"/>
          </a:p>
          <a:p>
            <a:pPr algn="just">
              <a:buNone/>
            </a:pPr>
            <a:endParaRPr lang="en-CA" b="1" dirty="0" smtClean="0"/>
          </a:p>
          <a:p>
            <a:endParaRPr lang="fr-CA" dirty="0" smtClean="0"/>
          </a:p>
          <a:p>
            <a:endParaRPr lang="fr-CA" dirty="0" smtClean="0"/>
          </a:p>
          <a:p>
            <a:endParaRPr lang="en-CA" dirty="0"/>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E448D9A-6B73-43DA-AA0E-E240DB45304E}" type="slidenum">
              <a:rPr lang="en-CA" smtClean="0"/>
              <a:pPr/>
              <a:t>6</a:t>
            </a:fld>
            <a:endParaRPr lang="en-C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fr-CA" sz="2800" dirty="0" smtClean="0"/>
              <a:t>Recommandation </a:t>
            </a:r>
            <a:endParaRPr lang="en-CA" sz="28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just"/>
            <a:endParaRPr lang="fr-CA" dirty="0" smtClean="0"/>
          </a:p>
          <a:p>
            <a:pPr algn="just"/>
            <a:r>
              <a:rPr lang="fr-CA" sz="2400" b="1" dirty="0" smtClean="0"/>
              <a:t>Recommandation</a:t>
            </a:r>
            <a:r>
              <a:rPr lang="fr-CA" sz="2400" dirty="0" smtClean="0"/>
              <a:t>: Que la Régie fixe le taux de rémunération des comptes de </a:t>
            </a:r>
            <a:r>
              <a:rPr lang="fr-CA" sz="2400" i="1" dirty="0" err="1" smtClean="0"/>
              <a:t>pass</a:t>
            </a:r>
            <a:r>
              <a:rPr lang="fr-CA" sz="2400" i="1" dirty="0" smtClean="0"/>
              <a:t>-on</a:t>
            </a:r>
            <a:r>
              <a:rPr lang="fr-CA" sz="2400" dirty="0" smtClean="0"/>
              <a:t> sur la base des </a:t>
            </a:r>
            <a:r>
              <a:rPr lang="fr-CA" sz="2400" b="1" dirty="0" smtClean="0"/>
              <a:t>taux de marché de court terme </a:t>
            </a:r>
            <a:r>
              <a:rPr lang="fr-CA" sz="2400" dirty="0" smtClean="0"/>
              <a:t>(maintien de l’approche hors base tarifaire)</a:t>
            </a:r>
          </a:p>
          <a:p>
            <a:pPr algn="just">
              <a:buNone/>
            </a:pPr>
            <a:endParaRPr lang="en-CA" sz="2400" b="1" dirty="0" smtClean="0"/>
          </a:p>
          <a:p>
            <a:r>
              <a:rPr lang="fr-CA" sz="2400" b="1" dirty="0" smtClean="0"/>
              <a:t>Avantages:</a:t>
            </a:r>
          </a:p>
          <a:p>
            <a:pPr lvl="1"/>
            <a:r>
              <a:rPr lang="fr-CA" sz="2400" dirty="0" smtClean="0"/>
              <a:t>Assurer la </a:t>
            </a:r>
            <a:r>
              <a:rPr lang="fr-CA" sz="2400" b="1" dirty="0" smtClean="0"/>
              <a:t>neutralité</a:t>
            </a:r>
            <a:r>
              <a:rPr lang="fr-CA" sz="2400" dirty="0" smtClean="0"/>
              <a:t> dans le choix et l’application des taux de rémunération</a:t>
            </a:r>
          </a:p>
          <a:p>
            <a:pPr lvl="1"/>
            <a:r>
              <a:rPr lang="fr-CA" sz="2400" dirty="0" smtClean="0"/>
              <a:t>Tenir compte de la caractéristique </a:t>
            </a:r>
            <a:r>
              <a:rPr lang="fr-CA" sz="2400" b="1" dirty="0" smtClean="0"/>
              <a:t>« Court Terme » </a:t>
            </a:r>
            <a:r>
              <a:rPr lang="fr-CA" sz="2400" dirty="0" smtClean="0"/>
              <a:t>des comptes de </a:t>
            </a:r>
            <a:r>
              <a:rPr lang="fr-CA" sz="2400" i="1" dirty="0" err="1" smtClean="0"/>
              <a:t>pass</a:t>
            </a:r>
            <a:r>
              <a:rPr lang="fr-CA" sz="2400" i="1" dirty="0" smtClean="0"/>
              <a:t>-on</a:t>
            </a:r>
          </a:p>
          <a:p>
            <a:pPr lvl="1"/>
            <a:r>
              <a:rPr lang="fr-CA" sz="2400" dirty="0" smtClean="0"/>
              <a:t>Tenir compte de la </a:t>
            </a:r>
            <a:r>
              <a:rPr lang="fr-CA" sz="2400" b="1" dirty="0" smtClean="0"/>
              <a:t>nature réglementaire </a:t>
            </a:r>
            <a:r>
              <a:rPr lang="fr-CA" sz="2400" dirty="0" smtClean="0"/>
              <a:t>des comptes de </a:t>
            </a:r>
            <a:r>
              <a:rPr lang="fr-CA" sz="2400" i="1" dirty="0" err="1" smtClean="0"/>
              <a:t>pass</a:t>
            </a:r>
            <a:r>
              <a:rPr lang="fr-CA" sz="2400" i="1" dirty="0" smtClean="0"/>
              <a:t>-on</a:t>
            </a:r>
            <a:r>
              <a:rPr lang="fr-CA" sz="2400" dirty="0" smtClean="0"/>
              <a:t> (risque presque inexistant)</a:t>
            </a:r>
          </a:p>
          <a:p>
            <a:pPr lvl="1"/>
            <a:endParaRPr lang="fr-CA" sz="2400" dirty="0" smtClean="0"/>
          </a:p>
          <a:p>
            <a:pPr lvl="1"/>
            <a:endParaRPr lang="fr-CA" dirty="0" smtClean="0"/>
          </a:p>
          <a:p>
            <a:pPr lvl="1"/>
            <a:endParaRPr lang="fr-CA" dirty="0" smtClean="0"/>
          </a:p>
          <a:p>
            <a:endParaRPr lang="fr-CA" dirty="0" smtClean="0"/>
          </a:p>
          <a:p>
            <a:endParaRPr lang="en-CA" dirty="0"/>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E448D9A-6B73-43DA-AA0E-E240DB45304E}" type="slidenum">
              <a:rPr lang="en-CA" smtClean="0"/>
              <a:pPr/>
              <a:t>7</a:t>
            </a:fld>
            <a:endParaRPr lang="en-C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fr-CA" sz="2800" dirty="0" smtClean="0"/>
              <a:t>Cas </a:t>
            </a:r>
            <a:r>
              <a:rPr lang="fr-CA" sz="2800" i="1" dirty="0" smtClean="0"/>
              <a:t>exceptionnel</a:t>
            </a:r>
            <a:r>
              <a:rPr lang="fr-CA" sz="2800" dirty="0" smtClean="0"/>
              <a:t> des soldes des comptes de </a:t>
            </a:r>
            <a:r>
              <a:rPr lang="fr-CA" sz="2800" i="1" dirty="0" err="1" smtClean="0"/>
              <a:t>pass</a:t>
            </a:r>
            <a:r>
              <a:rPr lang="fr-CA" sz="2800" i="1" dirty="0" smtClean="0"/>
              <a:t>-on</a:t>
            </a:r>
            <a:r>
              <a:rPr lang="fr-CA" sz="2800" dirty="0" smtClean="0"/>
              <a:t/>
            </a:r>
            <a:br>
              <a:rPr lang="fr-CA" sz="2800" dirty="0" smtClean="0"/>
            </a:br>
            <a:r>
              <a:rPr lang="fr-CA" sz="2800" dirty="0" smtClean="0"/>
              <a:t>de 2013 et 2014</a:t>
            </a:r>
            <a:endParaRPr lang="en-CA" sz="28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lgn="just"/>
            <a:endParaRPr lang="fr-CA" dirty="0" smtClean="0"/>
          </a:p>
          <a:p>
            <a:pPr algn="just"/>
            <a:r>
              <a:rPr lang="fr-CA" dirty="0" smtClean="0"/>
              <a:t>Report </a:t>
            </a:r>
            <a:r>
              <a:rPr lang="fr-CA" b="1" u="sng" dirty="0" smtClean="0"/>
              <a:t>exceptionnel</a:t>
            </a:r>
            <a:r>
              <a:rPr lang="fr-CA" dirty="0" smtClean="0"/>
              <a:t> de la récupération des coûts afin de prendre en compte la </a:t>
            </a:r>
            <a:r>
              <a:rPr lang="fr-CA" b="1" dirty="0" smtClean="0"/>
              <a:t>capacité de payer </a:t>
            </a:r>
            <a:r>
              <a:rPr lang="fr-CA" dirty="0" smtClean="0"/>
              <a:t>de la clientèle du Distributeur et la </a:t>
            </a:r>
            <a:r>
              <a:rPr lang="fr-CA" b="1" dirty="0" smtClean="0"/>
              <a:t>stabilité tarifaire </a:t>
            </a:r>
            <a:r>
              <a:rPr lang="fr-CA" dirty="0" smtClean="0"/>
              <a:t>sur une période pouvant varier de 1 à 5 ans dépendant de la décision de la Régie</a:t>
            </a:r>
          </a:p>
          <a:p>
            <a:pPr algn="just">
              <a:buNone/>
            </a:pPr>
            <a:endParaRPr lang="fr-CA" dirty="0" smtClean="0"/>
          </a:p>
          <a:p>
            <a:pPr algn="just"/>
            <a:r>
              <a:rPr lang="fr-CA" dirty="0" smtClean="0"/>
              <a:t>Les informations fournies par le Distributeur ne nous permettraient pas de suggérer à la Régie une période opportune de récupération des coûts</a:t>
            </a:r>
          </a:p>
          <a:p>
            <a:pPr algn="just">
              <a:buNone/>
            </a:pPr>
            <a:endParaRPr lang="fr-CA" dirty="0" smtClean="0"/>
          </a:p>
          <a:p>
            <a:pPr algn="just"/>
            <a:r>
              <a:rPr lang="fr-CA" dirty="0" smtClean="0"/>
              <a:t>L’utilisation des taux d’intérêt de court terme (moins que 5 ans) serait appropriée</a:t>
            </a:r>
          </a:p>
          <a:p>
            <a:endParaRPr lang="fr-CA" dirty="0" smtClean="0"/>
          </a:p>
          <a:p>
            <a:endParaRPr lang="en-CA" dirty="0"/>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E448D9A-6B73-43DA-AA0E-E240DB45304E}" type="slidenum">
              <a:rPr lang="en-CA" smtClean="0"/>
              <a:pPr/>
              <a:t>8</a:t>
            </a:fld>
            <a:endParaRPr lang="en-C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fr-CA" sz="2800" dirty="0" smtClean="0"/>
              <a:t>Cas exceptionnel (suite) - Recommandations</a:t>
            </a:r>
            <a:endParaRPr lang="en-CA" sz="28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algn="just"/>
            <a:endParaRPr lang="fr-CA" sz="2400" dirty="0" smtClean="0"/>
          </a:p>
          <a:p>
            <a:pPr algn="just"/>
            <a:r>
              <a:rPr lang="fr-CA" sz="2400" dirty="0" smtClean="0"/>
              <a:t>Maintenir les soldes des comptes de </a:t>
            </a:r>
            <a:r>
              <a:rPr lang="fr-CA" sz="2400" i="1" dirty="0" err="1" smtClean="0"/>
              <a:t>pass</a:t>
            </a:r>
            <a:r>
              <a:rPr lang="fr-CA" sz="2400" i="1" dirty="0" smtClean="0"/>
              <a:t>-on</a:t>
            </a:r>
            <a:r>
              <a:rPr lang="fr-CA" sz="2400" dirty="0" smtClean="0"/>
              <a:t> de 2013 et 2014 hors de la base tarifaire du Distributeur jusqu’à la fin de la prochaine année tarifaire, soit le 31 mars 2016</a:t>
            </a:r>
          </a:p>
          <a:p>
            <a:pPr algn="just">
              <a:buNone/>
            </a:pPr>
            <a:endParaRPr lang="fr-CA" sz="2400" dirty="0" smtClean="0"/>
          </a:p>
          <a:p>
            <a:pPr algn="just"/>
            <a:r>
              <a:rPr lang="fr-CA" sz="2400" dirty="0" smtClean="0"/>
              <a:t>Les rémunérer sur la base des taux de marché de court terme</a:t>
            </a:r>
          </a:p>
          <a:p>
            <a:pPr algn="just">
              <a:buNone/>
            </a:pPr>
            <a:endParaRPr lang="fr-CA" sz="2400" dirty="0" smtClean="0"/>
          </a:p>
          <a:p>
            <a:pPr algn="just"/>
            <a:r>
              <a:rPr lang="fr-CA" sz="2400" dirty="0" smtClean="0"/>
              <a:t>Réévaluer </a:t>
            </a:r>
            <a:r>
              <a:rPr lang="fr-CA" sz="2400" dirty="0" smtClean="0"/>
              <a:t>l’état de la </a:t>
            </a:r>
            <a:r>
              <a:rPr lang="fr-CA" sz="2400" dirty="0" smtClean="0"/>
              <a:t>situation des comptes de </a:t>
            </a:r>
            <a:r>
              <a:rPr lang="fr-CA" sz="2400" i="1" dirty="0" err="1" smtClean="0"/>
              <a:t>pass</a:t>
            </a:r>
            <a:r>
              <a:rPr lang="fr-CA" sz="2400" i="1" dirty="0" smtClean="0"/>
              <a:t>-on</a:t>
            </a:r>
            <a:r>
              <a:rPr lang="fr-CA" sz="2400" dirty="0" smtClean="0"/>
              <a:t> au prochain dossier </a:t>
            </a:r>
            <a:r>
              <a:rPr lang="fr-CA" sz="2400" dirty="0" smtClean="0"/>
              <a:t>tarifaire compte tenu des critères « capacité de payer de la clientèle » et « stabilité tarifaire »</a:t>
            </a:r>
            <a:endParaRPr lang="fr-CA" sz="2400" dirty="0" smtClean="0"/>
          </a:p>
          <a:p>
            <a:pPr algn="just"/>
            <a:endParaRPr lang="fr-CA" sz="2400" dirty="0" smtClean="0"/>
          </a:p>
          <a:p>
            <a:endParaRPr lang="fr-CA" dirty="0" smtClean="0"/>
          </a:p>
          <a:p>
            <a:endParaRPr lang="fr-CA" dirty="0" smtClean="0"/>
          </a:p>
          <a:p>
            <a:endParaRPr lang="en-CA" dirty="0"/>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E448D9A-6B73-43DA-AA0E-E240DB45304E}" type="slidenum">
              <a:rPr lang="en-CA" smtClean="0"/>
              <a:pPr/>
              <a:t>9</a:t>
            </a:fld>
            <a:endParaRPr lang="en-CA"/>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2">
          <a:schemeClr val="dk1"/>
        </a:lnRef>
        <a:fillRef idx="1">
          <a:schemeClr val="lt1"/>
        </a:fillRef>
        <a:effectRef idx="0">
          <a:schemeClr val="dk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6CC39602F4807446B7A248A6CA98D530" ma:contentTypeVersion="0" ma:contentTypeDescription="" ma:contentTypeScope="" ma:versionID="77f7d7e5499eab3a2737e3863977f6e8">
  <xsd:schema xmlns:xsd="http://www.w3.org/2001/XMLSchema" xmlns:xs="http://www.w3.org/2001/XMLSchema" xmlns:p="http://schemas.microsoft.com/office/2006/metadata/properties" xmlns:ns2="a091097b-8ae3-4832-a2b2-51f9a78aeacd" xmlns:ns3="a84ed267-86d5-4fa1-a3cb-2fed497fe84f" targetNamespace="http://schemas.microsoft.com/office/2006/metadata/properties" ma:root="true" ma:fieldsID="b7e9dbe386427f7c04dd1b10a57eb55d" ns2:_="" ns3:_="">
    <xsd:import namespace="a091097b-8ae3-4832-a2b2-51f9a78aeacd"/>
    <xsd:import namespace="a84ed267-86d5-4fa1-a3cb-2fed497fe84f"/>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hase xmlns="a091097b-8ae3-4832-a2b2-51f9a78aeacd">1</Phase>
    <Sujet xmlns="a091097b-8ae3-4832-a2b2-51f9a78aeacd">Document pour la présentation de la preuve</Sujet>
    <Confidentiel xmlns="a091097b-8ae3-4832-a2b2-51f9a78aeacd">3</Confidentiel>
    <Projet xmlns="a091097b-8ae3-4832-a2b2-51f9a78aeacd">781</Projet>
    <Provenance xmlns="a091097b-8ae3-4832-a2b2-51f9a78aeacd">2</Provenance>
    <Hidden_UploadedAt xmlns="a091097b-8ae3-4832-a2b2-51f9a78aeacd">2023-02-09T21:37:34+00:00</Hidden_UploadedAt>
    <Accés_x0020_restreint xmlns="a091097b-8ae3-4832-a2b2-51f9a78aeacd">false</Accés_x0020_restreint>
    <Précision_x0020_de_x0020_document xmlns="a091097b-8ae3-4832-a2b2-51f9a78aeacd" xsi:nil="true"/>
    <Déposant xmlns="a091097b-8ae3-4832-a2b2-51f9a78aeacd">17</Déposant>
    <Sous-catégorie xmlns="a091097b-8ae3-4832-a2b2-51f9a78aeacd" xsi:nil="true"/>
    <Copie_x0020_papier_x0020_reçue xmlns="a091097b-8ae3-4832-a2b2-51f9a78aeacd">false</Copie_x0020_papier_x0020_reçue>
    <Cote_x0020_de_x0020_déposant xmlns="a091097b-8ae3-4832-a2b2-51f9a78aeacd" xsi:nil="true"/>
    <Inscrit_x0020_au_x0020_plumitif xmlns="a091097b-8ae3-4832-a2b2-51f9a78aeacd">true</Inscrit_x0020_au_x0020_plumitif>
    <Numéro_x0020_plumitif xmlns="a091097b-8ae3-4832-a2b2-51f9a78aeacd">541</Numéro_x0020_plumitif>
    <Hidden_UploadedBy xmlns="a091097b-8ae3-4832-a2b2-51f9a78aeacd" xsi:nil="true"/>
    <Hidden_ApprovedBy xmlns="a091097b-8ae3-4832-a2b2-51f9a78aeacd" xsi:nil="true"/>
    <Statut xmlns="a091097b-8ae3-4832-a2b2-51f9a78aeacd" xsi:nil="true"/>
    <Catégorie_x0020_de_x0020_document xmlns="a091097b-8ae3-4832-a2b2-51f9a78aeacd">2</Catégorie_x0020_de_x0020_document>
    <Date_x0020_de_x0020_confidentialité_x0020_relevée xmlns="a091097b-8ae3-4832-a2b2-51f9a78aeacd" xsi:nil="true"/>
    <Hidden_ApprovedAt xmlns="a091097b-8ae3-4832-a2b2-51f9a78aeacd">2023-02-09T21:37:34+00:00</Hidden_ApprovedAt>
    <Cote_x0020_de_x0020_piéce xmlns="a091097b-8ae3-4832-a2b2-51f9a78aeacd">C-ACEFQ-0019</Cote_x0020_de_x0020_piéce>
    <Diffusable_x0020_sur_x0020_le_x0020_Web xmlns="a091097b-8ae3-4832-a2b2-51f9a78aeacd">true</Diffusable_x0020_sur_x0020_le_x0020_Web>
    <Date_x0020_de_x0020_réception_x0020_copie_x0020_papier xmlns="a091097b-8ae3-4832-a2b2-51f9a78aeacd" xsi:nil="true"/>
    <Ne_x0020_pas_x0020_envoyer_x0020_d_x0027_alerte xmlns="a091097b-8ae3-4832-a2b2-51f9a78aeacd">false</Ne_x0020_pas_x0020_envoyer_x0020_d_x0027_alerte>
    <_dlc_DocId xmlns="a84ed267-86d5-4fa1-a3cb-2fed497fe84f">W2HFWTQUJJY6-748558497-140</_dlc_DocId>
    <_dlc_DocIdUrl xmlns="a84ed267-86d5-4fa1-a3cb-2fed497fe84f">
      <Url>http://s10mtlweb:8081/781/_layouts/15/DocIdRedir.aspx?ID=W2HFWTQUJJY6-748558497-140</Url>
      <Description>W2HFWTQUJJY6-748558497-140</Description>
    </_dlc_DocIdUrl>
  </documentManagement>
</p:properties>
</file>

<file path=customXml/itemProps1.xml><?xml version="1.0" encoding="utf-8"?>
<ds:datastoreItem xmlns:ds="http://schemas.openxmlformats.org/officeDocument/2006/customXml" ds:itemID="{76B572FA-39BE-4759-9522-80E1A524F6A6}"/>
</file>

<file path=customXml/itemProps2.xml><?xml version="1.0" encoding="utf-8"?>
<ds:datastoreItem xmlns:ds="http://schemas.openxmlformats.org/officeDocument/2006/customXml" ds:itemID="{49541F9E-4A12-46BA-BCF3-E2C1AD9C314A}"/>
</file>

<file path=customXml/itemProps3.xml><?xml version="1.0" encoding="utf-8"?>
<ds:datastoreItem xmlns:ds="http://schemas.openxmlformats.org/officeDocument/2006/customXml" ds:itemID="{E49B9EBA-06DA-4B05-B1A0-650507AC9549}"/>
</file>

<file path=customXml/itemProps4.xml><?xml version="1.0" encoding="utf-8"?>
<ds:datastoreItem xmlns:ds="http://schemas.openxmlformats.org/officeDocument/2006/customXml" ds:itemID="{42CEF409-7904-4C12-959D-08D0E9A17BCE}"/>
</file>

<file path=docProps/app.xml><?xml version="1.0" encoding="utf-8"?>
<Properties xmlns="http://schemas.openxmlformats.org/officeDocument/2006/extended-properties" xmlns:vt="http://schemas.openxmlformats.org/officeDocument/2006/docPropsVTypes">
  <TotalTime>1884</TotalTime>
  <Words>724</Words>
  <Application>Microsoft Office PowerPoint</Application>
  <PresentationFormat>On-screen Show (4:3)</PresentationFormat>
  <Paragraphs>112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R-3905-2014  Présentation de l’ACEF de Québec  </vt:lpstr>
      <vt:lpstr>Nature du compte de pass-on</vt:lpstr>
      <vt:lpstr>Traitement des coûts des comptes de pass-on</vt:lpstr>
      <vt:lpstr>Caractéristiques des comptes de pass-on à tenir compte dans la détermination de leur rémunération </vt:lpstr>
      <vt:lpstr>Précédents réglementaires</vt:lpstr>
      <vt:lpstr>Analyse des options </vt:lpstr>
      <vt:lpstr>Recommandation </vt:lpstr>
      <vt:lpstr>Cas exceptionnel des soldes des comptes de pass-on de 2013 et 2014</vt:lpstr>
      <vt:lpstr>Cas exceptionnel (suite) - Recommandations</vt:lpstr>
      <vt:lpstr>Enjeux réglementaires de nos recommandations</vt:lpstr>
      <vt:lpstr>Tarif de développement économique </vt:lpstr>
      <vt:lpstr>Enjeux de l’implantation éventuelle du tarif de développement économique</vt:lpstr>
      <vt:lpstr>Tarif de développement économique - Recommandations</vt:lpstr>
      <vt:lpstr>Recommandations (suite)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R-3905-2014 Présentation de l’ACEF de Québec</dc:title>
  <dc:subject>Document pour la présentation de la preuve</dc:subject>
  <dc:creator>Co Pham</dc:creator>
  <cp:lastModifiedBy>Co Pham</cp:lastModifiedBy>
  <cp:revision>219</cp:revision>
  <dcterms:created xsi:type="dcterms:W3CDTF">2014-12-06T14:15:45Z</dcterms:created>
  <dcterms:modified xsi:type="dcterms:W3CDTF">2014-12-12T01:22:56Z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0x010100F6681E3BDF397F418586AC591ADC81BB006CC39602F4807446B7A248A6CA98D530</vt:lpwstr>
  </property>
  <property fmtid="{D5CDD505-2E9C-101B-9397-08002B2CF9AE}" pid="4" name="Order">
    <vt:r8>1248700</vt:r8>
  </property>
  <property fmtid="{D5CDD505-2E9C-101B-9397-08002B2CF9AE}" pid="5" name="_dlc_DocIdItemGuid">
    <vt:lpwstr>af311ab6-db81-40bc-b25d-518a4f48208c</vt:lpwstr>
  </property>
</Properties>
</file>