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3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2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5" r:id="rId1"/>
    <p:sldMasterId id="2147483707" r:id="rId2"/>
  </p:sldMasterIdLst>
  <p:notesMasterIdLst>
    <p:notesMasterId r:id="rId36"/>
  </p:notesMasterIdLst>
  <p:sldIdLst>
    <p:sldId id="263" r:id="rId3"/>
    <p:sldId id="264" r:id="rId4"/>
    <p:sldId id="303" r:id="rId5"/>
    <p:sldId id="307" r:id="rId6"/>
    <p:sldId id="306" r:id="rId7"/>
    <p:sldId id="308" r:id="rId8"/>
    <p:sldId id="309" r:id="rId9"/>
    <p:sldId id="266" r:id="rId10"/>
    <p:sldId id="330" r:id="rId11"/>
    <p:sldId id="265" r:id="rId12"/>
    <p:sldId id="317" r:id="rId13"/>
    <p:sldId id="318" r:id="rId14"/>
    <p:sldId id="267" r:id="rId15"/>
    <p:sldId id="320" r:id="rId16"/>
    <p:sldId id="323" r:id="rId17"/>
    <p:sldId id="321" r:id="rId18"/>
    <p:sldId id="322" r:id="rId19"/>
    <p:sldId id="304" r:id="rId20"/>
    <p:sldId id="329" r:id="rId21"/>
    <p:sldId id="331" r:id="rId22"/>
    <p:sldId id="313" r:id="rId23"/>
    <p:sldId id="314" r:id="rId24"/>
    <p:sldId id="315" r:id="rId25"/>
    <p:sldId id="324" r:id="rId26"/>
    <p:sldId id="332" r:id="rId27"/>
    <p:sldId id="335" r:id="rId28"/>
    <p:sldId id="277" r:id="rId29"/>
    <p:sldId id="325" r:id="rId30"/>
    <p:sldId id="333" r:id="rId31"/>
    <p:sldId id="326" r:id="rId32"/>
    <p:sldId id="328" r:id="rId33"/>
    <p:sldId id="327" r:id="rId34"/>
    <p:sldId id="299" r:id="rId35"/>
  </p:sldIdLst>
  <p:sldSz cx="9144000" cy="6858000" type="letter"/>
  <p:notesSz cx="7026275" cy="9312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>
        <p:scale>
          <a:sx n="90" d="100"/>
          <a:sy n="90" d="100"/>
        </p:scale>
        <p:origin x="-75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ustomXml" Target="../customXml/item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ustomXml" Target="../customXml/item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54ED4DF6-A981-4ACE-9F1B-2BED91CBBFB3}" type="datetimeFigureOut">
              <a:rPr lang="fr-CA" smtClean="0"/>
              <a:t>2014-12-16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6D07B0B6-A36C-40AE-A0B5-CEF9789662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252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575CD-BF9A-4764-8CE4-BEDDE7FDB5B3}" type="datetime1">
              <a:rPr lang="fr-CA" smtClean="0"/>
              <a:t>2014-12-16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4B8C-894B-4C66-A07C-47773015B8A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2128-37B2-43E7-A2FB-83784FF69A62}" type="datetime1">
              <a:rPr lang="fr-CA" smtClean="0"/>
              <a:t>2014-12-16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8B8B-7B3E-44C0-AF70-3D70C09456B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4631" y="304800"/>
            <a:ext cx="2001441" cy="5715000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3594" cy="5715000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6BD1-3F6A-448F-B09A-480C76EACA86}" type="datetime1">
              <a:rPr lang="fr-CA" smtClean="0"/>
              <a:t>2014-12-16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F6A2-CBC9-4B22-8D6B-E86C264FE76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A" sz="2400">
              <a:latin typeface="Times New Roman" pitchFamily="18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fr-CA"/>
              <a:t>Cliquez pour modifier le style du titre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968E-2DE4-4DCC-8A5A-C82129866BFF}" type="datetime1">
              <a:rPr lang="fr-CA" smtClean="0"/>
              <a:t>2014-12-16</a:t>
            </a:fld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495C-C264-4D0F-AAC4-B7B7A6C3773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846E-AA47-4E01-9CF4-C3697C76D1E8}" type="datetime1">
              <a:rPr lang="fr-CA" smtClean="0"/>
              <a:t>2014-12-16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55F8-16FF-4135-A9EC-57B9AD1CAA1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710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71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0CC4-E619-4397-80A8-405C8FD9A78B}" type="datetime1">
              <a:rPr lang="fr-CA" smtClean="0"/>
              <a:t>2014-12-16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35F7-F5BF-417D-B97F-DFCF2D5049A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433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4388" y="1752600"/>
            <a:ext cx="39433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F52A8-DB46-4A17-856D-250E9589ABF8}" type="datetime1">
              <a:rPr lang="fr-CA" smtClean="0"/>
              <a:t>2014-12-16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8FE3-AD7F-421F-99FD-2EDE8519674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97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397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628" y="1535113"/>
            <a:ext cx="4042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628" y="2174875"/>
            <a:ext cx="4042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6D30-2313-413E-9330-FD42F37DAD36}" type="datetime1">
              <a:rPr lang="fr-CA" smtClean="0"/>
              <a:t>2014-12-16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777C-8558-4001-B6AC-CAB11DB8672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8F667-BC2E-440D-BEB6-0E92D842CB10}" type="datetime1">
              <a:rPr lang="fr-CA" smtClean="0"/>
              <a:t>2014-12-16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E93EF-0E36-460E-BE49-B8CB6979DFF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1CE9-E250-4F18-A4F2-D022B87A4C06}" type="datetime1">
              <a:rPr lang="fr-CA" smtClean="0"/>
              <a:t>2014-12-16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2DE40-BEB4-4188-AF69-AF5C1A9D051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71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448" y="273051"/>
            <a:ext cx="51113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AEDE-E3B9-4D30-A3F4-86385AFF4652}" type="datetime1">
              <a:rPr lang="fr-CA" smtClean="0"/>
              <a:t>2014-12-16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CB6C-AF7E-431F-ABA8-2F2EB1F1EA0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891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89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8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0EF8-0D17-477F-B250-E45761764571}" type="datetime1">
              <a:rPr lang="fr-CA" smtClean="0"/>
              <a:t>2014-12-16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21C-FCA8-49F2-920E-8AF540764C8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5072" y="304801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609600" y="156686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A" sz="2400">
              <a:latin typeface="Times New Roman" pitchFamily="18" charset="0"/>
            </a:endParaRPr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3724502-DB1C-4412-95D9-A512478016BF}" type="datetime1">
              <a:rPr lang="fr-CA" smtClean="0"/>
              <a:t>2014-12-16</a:t>
            </a:fld>
            <a:endParaRPr lang="fr-CA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88B331-A12B-4136-8261-3B3390F0DF1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5072" y="304801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65D5ED46-47A6-47B6-B893-DDEFFFB5F65D}" type="datetime1">
              <a:rPr lang="fr-CA" smtClean="0"/>
              <a:t>2014-12-16</a:t>
            </a:fld>
            <a:endParaRPr lang="fr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25D2C-9303-4AA9-A58C-9243BACA379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dirty="0" err="1" smtClean="0">
                <a:latin typeface="Verdana" pitchFamily="34" charset="0"/>
                <a:cs typeface="Arial" charset="0"/>
              </a:rPr>
              <a:t>Régie</a:t>
            </a:r>
            <a:r>
              <a:rPr lang="en-CA" dirty="0" smtClean="0">
                <a:latin typeface="Verdana" pitchFamily="34" charset="0"/>
                <a:cs typeface="Arial" charset="0"/>
              </a:rPr>
              <a:t> de </a:t>
            </a:r>
            <a:r>
              <a:rPr lang="en-CA" dirty="0" err="1" smtClean="0">
                <a:latin typeface="Verdana" pitchFamily="34" charset="0"/>
                <a:cs typeface="Arial" charset="0"/>
              </a:rPr>
              <a:t>l’Énergie</a:t>
            </a:r>
            <a:r>
              <a:rPr lang="en-CA" dirty="0" smtClean="0">
                <a:latin typeface="Verdana" pitchFamily="34" charset="0"/>
                <a:cs typeface="Arial" charset="0"/>
              </a:rPr>
              <a:t/>
            </a:r>
            <a:br>
              <a:rPr lang="en-CA" dirty="0" smtClean="0">
                <a:latin typeface="Verdana" pitchFamily="34" charset="0"/>
                <a:cs typeface="Arial" charset="0"/>
              </a:rPr>
            </a:br>
            <a:r>
              <a:rPr lang="en-CA" dirty="0" smtClean="0">
                <a:latin typeface="Verdana" pitchFamily="34" charset="0"/>
                <a:cs typeface="Arial" charset="0"/>
              </a:rPr>
              <a:t>R-3905-2014</a:t>
            </a:r>
            <a:endParaRPr lang="fr-CA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400" dirty="0" err="1" smtClean="0">
                <a:latin typeface="Verdana" pitchFamily="34" charset="0"/>
                <a:cs typeface="Arial" charset="0"/>
              </a:rPr>
              <a:t>Présentation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de la </a:t>
            </a:r>
            <a:r>
              <a:rPr lang="en-CA" sz="2400" dirty="0" err="1" smtClean="0">
                <a:latin typeface="Verdana" pitchFamily="34" charset="0"/>
                <a:cs typeface="Arial" charset="0"/>
              </a:rPr>
              <a:t>preuve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AHQ-ARQ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 smtClean="0">
                <a:latin typeface="Verdana" pitchFamily="34" charset="0"/>
                <a:cs typeface="Arial" charset="0"/>
              </a:rPr>
              <a:t>Marcel Paul Raymond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sz="2400" dirty="0" smtClean="0">
                <a:latin typeface="Verdana" pitchFamily="34" charset="0"/>
                <a:cs typeface="Arial" charset="0"/>
              </a:rPr>
              <a:t>16 </a:t>
            </a:r>
            <a:r>
              <a:rPr lang="en-CA" sz="2400" dirty="0" err="1" smtClean="0">
                <a:latin typeface="Verdana" pitchFamily="34" charset="0"/>
                <a:cs typeface="Arial" charset="0"/>
              </a:rPr>
              <a:t>décembre</a:t>
            </a:r>
            <a:r>
              <a:rPr lang="en-CA" sz="2400" dirty="0" smtClean="0">
                <a:latin typeface="Verdana" pitchFamily="34" charset="0"/>
                <a:cs typeface="Arial" charset="0"/>
              </a:rPr>
              <a:t> 2014</a:t>
            </a:r>
          </a:p>
          <a:p>
            <a:pPr eaLnBrk="1" hangingPunct="1">
              <a:lnSpc>
                <a:spcPct val="90000"/>
              </a:lnSpc>
            </a:pPr>
            <a:endParaRPr lang="fr-CA" sz="240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9495C-C264-4D0F-AAC4-B7B7A6C37739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Masse </a:t>
            </a:r>
            <a:r>
              <a:rPr lang="en-CA" dirty="0" err="1" smtClean="0"/>
              <a:t>salariale</a:t>
            </a:r>
            <a:r>
              <a:rPr lang="en-CA" dirty="0" smtClean="0"/>
              <a:t> (</a:t>
            </a:r>
            <a:r>
              <a:rPr lang="en-CA" dirty="0" err="1" smtClean="0"/>
              <a:t>Recomm</a:t>
            </a:r>
            <a:r>
              <a:rPr lang="en-CA" dirty="0" smtClean="0"/>
              <a:t>. 20)</a:t>
            </a:r>
            <a:endParaRPr lang="fr-CA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CA" sz="1200" b="1" dirty="0" smtClean="0"/>
              <a:t>Tableau 12 </a:t>
            </a:r>
            <a:r>
              <a:rPr lang="fr-CA" sz="1200" b="1" u="sng" dirty="0" smtClean="0"/>
              <a:t>modifié</a:t>
            </a:r>
            <a:r>
              <a:rPr lang="fr-CA" sz="1200" b="1" dirty="0" smtClean="0"/>
              <a:t> (C-AHQ-ARQ-0019)</a:t>
            </a:r>
          </a:p>
          <a:p>
            <a:pPr marL="0" lvl="0" indent="0" algn="ctr">
              <a:buNone/>
            </a:pPr>
            <a:r>
              <a:rPr lang="fr-CA" sz="1200" b="1" dirty="0" smtClean="0"/>
              <a:t>Analyse des prévisions de masse salariale (sans les avantages sociaux)</a:t>
            </a:r>
          </a:p>
          <a:p>
            <a:pPr marL="0" lvl="0" indent="0">
              <a:buNone/>
            </a:pPr>
            <a:endParaRPr lang="fr-CA" sz="2000" dirty="0" smtClean="0"/>
          </a:p>
          <a:p>
            <a:pPr marL="0" indent="0">
              <a:buNone/>
            </a:pPr>
            <a:endParaRPr lang="fr-CA" sz="2400" dirty="0" smtClean="0"/>
          </a:p>
          <a:p>
            <a:pPr marL="0" lvl="0" indent="0">
              <a:buNone/>
            </a:pPr>
            <a:endParaRPr lang="fr-CA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250" y="2446189"/>
            <a:ext cx="5155293" cy="35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Masse </a:t>
            </a:r>
            <a:r>
              <a:rPr lang="en-CA" dirty="0" err="1" smtClean="0"/>
              <a:t>salariale</a:t>
            </a:r>
            <a:r>
              <a:rPr lang="en-CA" dirty="0" smtClean="0"/>
              <a:t> (</a:t>
            </a:r>
            <a:r>
              <a:rPr lang="en-CA" dirty="0" err="1" smtClean="0"/>
              <a:t>Recomm</a:t>
            </a:r>
            <a:r>
              <a:rPr lang="en-CA" dirty="0" smtClean="0"/>
              <a:t>. 20)</a:t>
            </a:r>
            <a:endParaRPr lang="fr-CA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fr-CA" sz="2000" dirty="0" smtClean="0"/>
          </a:p>
          <a:p>
            <a:pPr marL="0" lvl="0" indent="0">
              <a:buNone/>
            </a:pPr>
            <a:r>
              <a:rPr lang="fr-CA" sz="1800" dirty="0" smtClean="0"/>
              <a:t>Pour 2015: 6,20 % * 512,0 M$ = 29,9 M$</a:t>
            </a:r>
          </a:p>
          <a:p>
            <a:pPr marL="0" lvl="0" indent="0">
              <a:buNone/>
            </a:pPr>
            <a:r>
              <a:rPr lang="fr-CA" sz="1800" dirty="0" smtClean="0"/>
              <a:t>Recommandation modifiée:</a:t>
            </a:r>
          </a:p>
          <a:p>
            <a:pPr marL="0" lvl="0" indent="0" algn="just">
              <a:buNone/>
            </a:pPr>
            <a:endParaRPr lang="fr-CA" sz="1800" dirty="0" smtClean="0"/>
          </a:p>
          <a:p>
            <a:pPr marL="0" lvl="0" indent="0" algn="just">
              <a:buNone/>
            </a:pPr>
            <a:r>
              <a:rPr lang="fr-CA" sz="1800" dirty="0" smtClean="0"/>
              <a:t>20. L’AHQ-ARQ recommande de réduire de </a:t>
            </a:r>
            <a:r>
              <a:rPr lang="fr-CA" sz="1800" b="1" dirty="0" smtClean="0">
                <a:solidFill>
                  <a:srgbClr val="FF0000"/>
                </a:solidFill>
              </a:rPr>
              <a:t>29,9 M$</a:t>
            </a:r>
            <a:r>
              <a:rPr lang="fr-CA" sz="1800" dirty="0" smtClean="0"/>
              <a:t> la masse salariale moins les avantages sociaux pour 2015 et, en plus, de réduire de manière proportionnelle les charges liées aux « Avantages sociaux – Autres » sur la base du pourcentage qu’ils représentent par rapport à la masse salariale sans les avantages sociaux, soit une réduction additionnelle de </a:t>
            </a:r>
            <a:r>
              <a:rPr lang="fr-CA" sz="1800" b="1" dirty="0" smtClean="0">
                <a:solidFill>
                  <a:srgbClr val="FF0000"/>
                </a:solidFill>
              </a:rPr>
              <a:t>4,6 M$</a:t>
            </a:r>
            <a:r>
              <a:rPr lang="fr-CA" sz="1800" dirty="0" smtClean="0"/>
              <a:t>. Une telle recommandation s’inscrit aussi dans la demande du gouvernement du Québec de ne pas augmenter la masse salariale des sociétés d’État en 2014-2015 et 2015-2016.</a:t>
            </a:r>
          </a:p>
          <a:p>
            <a:pPr marL="0" lvl="0" indent="0">
              <a:buNone/>
            </a:pPr>
            <a:endParaRPr lang="fr-CA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41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Masse </a:t>
            </a:r>
            <a:r>
              <a:rPr lang="en-CA" dirty="0" err="1" smtClean="0"/>
              <a:t>salariale</a:t>
            </a:r>
            <a:r>
              <a:rPr lang="en-CA" dirty="0" smtClean="0"/>
              <a:t> (</a:t>
            </a:r>
            <a:r>
              <a:rPr lang="en-CA" dirty="0" err="1" smtClean="0"/>
              <a:t>Recomm</a:t>
            </a:r>
            <a:r>
              <a:rPr lang="en-CA" dirty="0" smtClean="0"/>
              <a:t>. 20)</a:t>
            </a:r>
            <a:endParaRPr lang="fr-CA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fr-CA" sz="2000" dirty="0" smtClean="0"/>
          </a:p>
          <a:p>
            <a:r>
              <a:rPr lang="fr-CA" sz="2000" dirty="0" smtClean="0"/>
              <a:t>En appui de la recommandation 20:</a:t>
            </a:r>
          </a:p>
          <a:p>
            <a:pPr lvl="1"/>
            <a:r>
              <a:rPr lang="fr-CA" sz="1600" dirty="0" smtClean="0"/>
              <a:t>Surestimation systématique depuis au moins 2010 (tableau 12).</a:t>
            </a:r>
          </a:p>
          <a:p>
            <a:pPr lvl="1"/>
            <a:r>
              <a:rPr lang="fr-CA" sz="1600" dirty="0" smtClean="0"/>
              <a:t>Réduction déjà anticipée de 115 ÉTC en 2015 avant même le début de l’année (B-0177).</a:t>
            </a:r>
          </a:p>
          <a:p>
            <a:pPr lvl="1"/>
            <a:r>
              <a:rPr lang="fr-CA" sz="1600" dirty="0" smtClean="0"/>
              <a:t>L’option de retrait des CNG:</a:t>
            </a:r>
          </a:p>
          <a:p>
            <a:pPr lvl="2"/>
            <a:r>
              <a:rPr lang="fr-CA" sz="1400" dirty="0"/>
              <a:t>C</a:t>
            </a:r>
            <a:r>
              <a:rPr lang="fr-CA" sz="1400" dirty="0" smtClean="0"/>
              <a:t>ompte sur une masse critique de 30 ressources pour une hypothèse de pénétration de 1 % (D-2014-164, pp. 20 à 24).</a:t>
            </a:r>
          </a:p>
          <a:p>
            <a:pPr lvl="2"/>
            <a:r>
              <a:rPr lang="fr-CA" sz="1400" dirty="0" smtClean="0"/>
              <a:t>La pénétration n’étant que de 0,5% (B-0142, p. 15), 15 ressources sont disponibles en moyenne pour autres tâches.</a:t>
            </a:r>
          </a:p>
          <a:p>
            <a:pPr lvl="2"/>
            <a:r>
              <a:rPr lang="fr-CA" sz="1400" dirty="0" smtClean="0"/>
              <a:t>Les ressources de l’option de retrait augmentent à 45 en 2015 (A-0055, NS 9 décembre 2014, p. 44).</a:t>
            </a:r>
          </a:p>
          <a:p>
            <a:pPr lvl="2"/>
            <a:r>
              <a:rPr lang="fr-CA" sz="1400" dirty="0" smtClean="0"/>
              <a:t>Donc, encore plus de ressources disponibles pour autres tâches en 2015 (sinon le tarif de l’option de retrait serait insuffisant pour respecter le principe d’utilisateur-payeur).</a:t>
            </a:r>
          </a:p>
          <a:p>
            <a:pPr lvl="1"/>
            <a:endParaRPr lang="fr-CA" sz="1600" dirty="0" smtClean="0"/>
          </a:p>
          <a:p>
            <a:pPr marL="0" lvl="0" indent="0">
              <a:buNone/>
            </a:pPr>
            <a:endParaRPr lang="fr-CA" sz="2000" dirty="0" smtClean="0"/>
          </a:p>
          <a:p>
            <a:endParaRPr lang="fr-CA" sz="2400" dirty="0"/>
          </a:p>
          <a:p>
            <a:pPr marL="0" lvl="0" indent="0">
              <a:buNone/>
            </a:pPr>
            <a:endParaRPr lang="fr-CA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3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5072" y="304801"/>
            <a:ext cx="8001000" cy="800985"/>
          </a:xfrm>
        </p:spPr>
        <p:txBody>
          <a:bodyPr/>
          <a:lstStyle/>
          <a:p>
            <a:pPr eaLnBrk="1" hangingPunct="1"/>
            <a:r>
              <a:rPr lang="en-CA" sz="2800" dirty="0" err="1" smtClean="0"/>
              <a:t>Achats</a:t>
            </a:r>
            <a:r>
              <a:rPr lang="en-CA" sz="2800" dirty="0" smtClean="0"/>
              <a:t> de puissance de court </a:t>
            </a:r>
            <a:r>
              <a:rPr lang="en-CA" sz="2800" dirty="0" err="1" smtClean="0"/>
              <a:t>terme</a:t>
            </a:r>
            <a:r>
              <a:rPr lang="en-CA" sz="2800" dirty="0" smtClean="0"/>
              <a:t> (MW)</a:t>
            </a:r>
            <a:endParaRPr lang="fr-CA" sz="28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>
              <a:buNone/>
            </a:pPr>
            <a:endParaRPr lang="fr-CA" sz="20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16" y="1765412"/>
            <a:ext cx="7487508" cy="459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66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3400" dirty="0" err="1" smtClean="0"/>
              <a:t>Achats</a:t>
            </a:r>
            <a:r>
              <a:rPr lang="en-CA" sz="3400" dirty="0" smtClean="0"/>
              <a:t> de puissance de court </a:t>
            </a:r>
            <a:r>
              <a:rPr lang="en-CA" sz="3400" dirty="0" err="1" smtClean="0"/>
              <a:t>terme</a:t>
            </a:r>
            <a:endParaRPr lang="fr-CA" sz="3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endParaRPr lang="fr-CA" sz="2000" dirty="0" smtClean="0"/>
          </a:p>
          <a:p>
            <a:pPr algn="just"/>
            <a:r>
              <a:rPr lang="fr-CA" sz="2000" dirty="0" smtClean="0"/>
              <a:t>En attente du bilan de puissance qui doit être déposé en suivi en novembre: d’ici là, bilan préparé par l’AHQ-ARQ avec les informations disponibles.</a:t>
            </a:r>
          </a:p>
          <a:p>
            <a:pPr algn="just"/>
            <a:r>
              <a:rPr lang="fr-CA" sz="2000" dirty="0" smtClean="0"/>
              <a:t>Surplus de 331 MW</a:t>
            </a:r>
          </a:p>
          <a:p>
            <a:pPr algn="just"/>
            <a:r>
              <a:rPr lang="fr-CA" sz="2000" dirty="0" smtClean="0"/>
              <a:t>x Coût évité en puissance de 20 $/kW-hiver (B-0018, HQD-4, document 4, p. 5)</a:t>
            </a:r>
          </a:p>
          <a:p>
            <a:pPr algn="just"/>
            <a:r>
              <a:rPr lang="fr-CA" sz="2000" dirty="0" smtClean="0"/>
              <a:t>= Coût évitable de 6,6 M$ pour l’hiver 2014-2015.</a:t>
            </a:r>
          </a:p>
          <a:p>
            <a:pPr marL="0" indent="0" algn="just">
              <a:buNone/>
            </a:pPr>
            <a:endParaRPr lang="fr-CA" sz="20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68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3400" dirty="0" err="1" smtClean="0"/>
              <a:t>Achats</a:t>
            </a:r>
            <a:r>
              <a:rPr lang="en-CA" sz="3400" dirty="0" smtClean="0"/>
              <a:t> de puissance de court </a:t>
            </a:r>
            <a:r>
              <a:rPr lang="en-CA" sz="3400" dirty="0" err="1" smtClean="0"/>
              <a:t>terme</a:t>
            </a:r>
            <a:endParaRPr lang="fr-CA" sz="3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fr-CA" sz="1800" dirty="0" smtClean="0"/>
              <a:t>Normalement, le Distributeur finalisait les achats de puissance sur les marchés de court terme à partir de novembre. </a:t>
            </a:r>
          </a:p>
          <a:p>
            <a:pPr algn="just"/>
            <a:r>
              <a:rPr lang="fr-CA" sz="2000" dirty="0" smtClean="0"/>
              <a:t>M. D. Richard (A-0049, NS 5 décembre 2014, p. 157):</a:t>
            </a:r>
          </a:p>
          <a:p>
            <a:pPr marL="471487" lvl="1" indent="0" algn="just">
              <a:buNone/>
            </a:pPr>
            <a:r>
              <a:rPr lang="fr-CA" sz="1200" dirty="0" smtClean="0"/>
              <a:t>«</a:t>
            </a:r>
            <a:r>
              <a:rPr lang="fr-CA" sz="1600" i="1" dirty="0" smtClean="0"/>
              <a:t>Puis </a:t>
            </a:r>
            <a:r>
              <a:rPr lang="fr-CA" sz="1600" i="1" dirty="0"/>
              <a:t>comprenons bien une chose, il ne serait </a:t>
            </a:r>
            <a:r>
              <a:rPr lang="fr-CA" sz="1600" i="1" dirty="0" smtClean="0"/>
              <a:t>sûrement </a:t>
            </a:r>
            <a:r>
              <a:rPr lang="fr-CA" sz="1600" i="1" dirty="0"/>
              <a:t>pas économique de tenter de </a:t>
            </a:r>
            <a:r>
              <a:rPr lang="fr-CA" sz="1600" i="1" dirty="0" smtClean="0"/>
              <a:t>traiter </a:t>
            </a:r>
            <a:r>
              <a:rPr lang="fr-CA" sz="1600" i="1" dirty="0"/>
              <a:t>tous </a:t>
            </a:r>
            <a:r>
              <a:rPr lang="fr-CA" sz="1600" i="1" dirty="0" smtClean="0"/>
              <a:t>les </a:t>
            </a:r>
            <a:r>
              <a:rPr lang="fr-CA" sz="1600" i="1" dirty="0"/>
              <a:t>aléas à six mois d’avis. On doit traiter les </a:t>
            </a:r>
            <a:r>
              <a:rPr lang="fr-CA" sz="1600" i="1" dirty="0" smtClean="0"/>
              <a:t>aléas </a:t>
            </a:r>
            <a:r>
              <a:rPr lang="fr-CA" sz="1600" i="1" dirty="0"/>
              <a:t>pour chaque période et les </a:t>
            </a:r>
            <a:r>
              <a:rPr lang="fr-CA" sz="1600" i="1" dirty="0" smtClean="0"/>
              <a:t>	adresser au bon moment.</a:t>
            </a:r>
            <a:r>
              <a:rPr lang="fr-CA" sz="1600" dirty="0" smtClean="0"/>
              <a:t> »</a:t>
            </a:r>
          </a:p>
          <a:p>
            <a:pPr algn="just"/>
            <a:r>
              <a:rPr lang="fr-CA" sz="1800" dirty="0" smtClean="0"/>
              <a:t>Cette année, trop d’achats de puissance (750 MW) engagés trop tôt par l’appel d’offres lancé en mai 2014 (État d’avancement du Plan d’approvisionnement 2014-2023, p. 17).</a:t>
            </a:r>
          </a:p>
          <a:p>
            <a:pPr algn="just"/>
            <a:r>
              <a:rPr lang="fr-CA" sz="1800" dirty="0" smtClean="0"/>
              <a:t>Le Distributeur peut aussi refuser des quantités d’électricité interruptible avant le 1</a:t>
            </a:r>
            <a:r>
              <a:rPr lang="fr-CA" sz="1800" baseline="30000" dirty="0" smtClean="0"/>
              <a:t>er</a:t>
            </a:r>
            <a:r>
              <a:rPr lang="fr-CA" sz="1800" dirty="0" smtClean="0"/>
              <a:t> novembre (A-0060, NS 11 décembre 2014, p. 132; et Tarifs et conditions, articles 6.15 et 6.16)</a:t>
            </a:r>
          </a:p>
          <a:p>
            <a:pPr algn="just"/>
            <a:endParaRPr lang="fr-CA" sz="1600" dirty="0" smtClean="0"/>
          </a:p>
          <a:p>
            <a:pPr marL="0" indent="0" algn="just">
              <a:buNone/>
            </a:pPr>
            <a:endParaRPr lang="fr-CA" sz="1600" dirty="0" smtClean="0"/>
          </a:p>
          <a:p>
            <a:pPr marL="0" indent="0" algn="just">
              <a:buNone/>
            </a:pPr>
            <a:endParaRPr lang="fr-CA" sz="1600" dirty="0" smtClean="0"/>
          </a:p>
          <a:p>
            <a:pPr marL="0" indent="0" algn="just">
              <a:buNone/>
            </a:pPr>
            <a:endParaRPr lang="fr-CA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62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sz="3400" dirty="0" err="1" smtClean="0"/>
              <a:t>Achats</a:t>
            </a:r>
            <a:r>
              <a:rPr lang="en-CA" sz="3400" dirty="0" smtClean="0"/>
              <a:t> de puissance de court </a:t>
            </a:r>
            <a:r>
              <a:rPr lang="en-CA" sz="3400" dirty="0" err="1" smtClean="0"/>
              <a:t>terme</a:t>
            </a:r>
            <a:endParaRPr lang="fr-CA" sz="3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fr-CA" sz="1800" dirty="0" smtClean="0"/>
              <a:t>Contrat Alouette (décret 352-2012, 4 avril 2012):</a:t>
            </a:r>
          </a:p>
          <a:p>
            <a:pPr marL="0" indent="0" algn="just">
              <a:buNone/>
            </a:pPr>
            <a:r>
              <a:rPr lang="fr-CA" sz="1600" dirty="0" smtClean="0"/>
              <a:t>« </a:t>
            </a:r>
            <a:r>
              <a:rPr lang="fr-CA" sz="1600" i="1" dirty="0"/>
              <a:t>1.1.2 « Hydro-Québec » signifie </a:t>
            </a:r>
            <a:r>
              <a:rPr lang="fr-CA" sz="1600" i="1" dirty="0" smtClean="0"/>
              <a:t>HYDRO-QUÉBEC, personne </a:t>
            </a:r>
            <a:r>
              <a:rPr lang="fr-CA" sz="1600" i="1" dirty="0"/>
              <a:t>morale de droit public </a:t>
            </a:r>
            <a:r>
              <a:rPr lang="fr-CA" sz="1600" i="1" dirty="0" smtClean="0"/>
              <a:t>constituée </a:t>
            </a:r>
            <a:r>
              <a:rPr lang="fr-CA" sz="1600" i="1" dirty="0"/>
              <a:t>en vertu de </a:t>
            </a:r>
            <a:r>
              <a:rPr lang="fr-CA" sz="1600" i="1" dirty="0" smtClean="0"/>
              <a:t>la Loi </a:t>
            </a:r>
            <a:r>
              <a:rPr lang="fr-CA" sz="1600" i="1" dirty="0"/>
              <a:t>sur Hydro-Québec (L.R.Q., c. H-5), ayant son </a:t>
            </a:r>
            <a:r>
              <a:rPr lang="fr-CA" sz="1600" i="1" dirty="0" smtClean="0"/>
              <a:t>siège social </a:t>
            </a:r>
            <a:r>
              <a:rPr lang="fr-CA" sz="1600" i="1" dirty="0"/>
              <a:t>et </a:t>
            </a:r>
            <a:r>
              <a:rPr lang="fr-CA" sz="1600" i="1" dirty="0" smtClean="0"/>
              <a:t>	principal </a:t>
            </a:r>
            <a:r>
              <a:rPr lang="fr-CA" sz="1600" i="1" dirty="0"/>
              <a:t>établissement au 75, boulevard </a:t>
            </a:r>
            <a:r>
              <a:rPr lang="fr-CA" sz="1600" i="1" dirty="0" smtClean="0"/>
              <a:t>René-Lévesque </a:t>
            </a:r>
            <a:r>
              <a:rPr lang="fr-CA" sz="1600" i="1" dirty="0"/>
              <a:t>Ouest, dans la ville de </a:t>
            </a:r>
            <a:r>
              <a:rPr lang="fr-CA" sz="1600" i="1" dirty="0" smtClean="0"/>
              <a:t>Montréal, province de </a:t>
            </a:r>
            <a:r>
              <a:rPr lang="fr-CA" sz="1600" i="1" dirty="0"/>
              <a:t>Québec, H2Z 1A4, agissant par sa division </a:t>
            </a:r>
            <a:r>
              <a:rPr lang="fr-CA" sz="1600" i="1" u="sng" dirty="0" smtClean="0"/>
              <a:t>Hydro-Québec </a:t>
            </a:r>
            <a:r>
              <a:rPr lang="fr-CA" sz="1600" i="1" u="sng" dirty="0"/>
              <a:t>Distribution</a:t>
            </a:r>
            <a:r>
              <a:rPr lang="fr-CA" sz="1600" i="1" dirty="0"/>
              <a:t> </a:t>
            </a:r>
            <a:r>
              <a:rPr lang="fr-CA" sz="1600" i="1" dirty="0" smtClean="0"/>
              <a:t>et </a:t>
            </a:r>
            <a:r>
              <a:rPr lang="fr-CA" sz="1600" i="1" dirty="0"/>
              <a:t>ses </a:t>
            </a:r>
            <a:r>
              <a:rPr lang="fr-CA" sz="1600" i="1" dirty="0" smtClean="0"/>
              <a:t>représentants </a:t>
            </a:r>
            <a:r>
              <a:rPr lang="fr-CA" sz="1600" i="1" dirty="0"/>
              <a:t>autorisés</a:t>
            </a:r>
            <a:r>
              <a:rPr lang="fr-CA" sz="1600" i="1" dirty="0" smtClean="0"/>
              <a:t>.</a:t>
            </a:r>
            <a:r>
              <a:rPr lang="fr-CA" sz="1600" dirty="0" smtClean="0"/>
              <a:t> » (Nous soulignons)</a:t>
            </a:r>
          </a:p>
          <a:p>
            <a:pPr algn="just"/>
            <a:r>
              <a:rPr lang="fr-CA" sz="1800" dirty="0" smtClean="0"/>
              <a:t>Contrats Alcoa (décret 842-2014, 24 septembre 2014):</a:t>
            </a:r>
          </a:p>
          <a:p>
            <a:pPr marL="0" indent="0" algn="just">
              <a:buNone/>
            </a:pPr>
            <a:r>
              <a:rPr lang="fr-CA" sz="1600" dirty="0" smtClean="0"/>
              <a:t>« </a:t>
            </a:r>
            <a:r>
              <a:rPr lang="fr-CA" sz="1600" i="1" dirty="0"/>
              <a:t>1.1.2 « Hydro-Québec » </a:t>
            </a:r>
            <a:r>
              <a:rPr lang="fr-CA" sz="1600" i="1" dirty="0" smtClean="0"/>
              <a:t>signifie HYDRO-QUÉBEC, agissant </a:t>
            </a:r>
            <a:r>
              <a:rPr lang="fr-CA" sz="1600" i="1" dirty="0"/>
              <a:t>par sa division </a:t>
            </a:r>
            <a:r>
              <a:rPr lang="fr-CA" sz="1600" i="1" u="sng" dirty="0"/>
              <a:t>Hydro-Québec </a:t>
            </a:r>
            <a:r>
              <a:rPr lang="fr-CA" sz="1600" i="1" u="sng" dirty="0" smtClean="0"/>
              <a:t>Distribution</a:t>
            </a:r>
            <a:r>
              <a:rPr lang="fr-CA" sz="1600" i="1" dirty="0"/>
              <a:t>, </a:t>
            </a:r>
            <a:r>
              <a:rPr lang="fr-CA" sz="1600" i="1" dirty="0" smtClean="0"/>
              <a:t>personne morale </a:t>
            </a:r>
            <a:r>
              <a:rPr lang="fr-CA" sz="1600" i="1" dirty="0"/>
              <a:t>de droit public constituée en vertu de la </a:t>
            </a:r>
            <a:r>
              <a:rPr lang="fr-CA" sz="1600" i="1" dirty="0" smtClean="0"/>
              <a:t>Loi sur </a:t>
            </a:r>
            <a:r>
              <a:rPr lang="fr-CA" sz="1600" i="1" dirty="0"/>
              <a:t>Hydro-Québec </a:t>
            </a:r>
            <a:r>
              <a:rPr lang="fr-CA" sz="1600" i="1" dirty="0" smtClean="0"/>
              <a:t>(</a:t>
            </a:r>
            <a:r>
              <a:rPr lang="fr-CA" sz="1600" i="1" dirty="0"/>
              <a:t>RLRQ, chapitre H-5), ayant son </a:t>
            </a:r>
            <a:r>
              <a:rPr lang="fr-CA" sz="1600" i="1" dirty="0" smtClean="0"/>
              <a:t>siège social </a:t>
            </a:r>
            <a:r>
              <a:rPr lang="fr-CA" sz="1600" i="1" dirty="0"/>
              <a:t>au 75, boulevard René-Lévesque Ouest, dans </a:t>
            </a:r>
            <a:r>
              <a:rPr lang="fr-CA" sz="1600" i="1" dirty="0" smtClean="0"/>
              <a:t>la Ville </a:t>
            </a:r>
            <a:r>
              <a:rPr lang="fr-CA" sz="1600" i="1" dirty="0"/>
              <a:t>de Montréal, province de Québec, H2Z 1A4</a:t>
            </a:r>
            <a:r>
              <a:rPr lang="fr-CA" sz="1600" i="1" dirty="0" smtClean="0"/>
              <a:t>.</a:t>
            </a:r>
            <a:r>
              <a:rPr lang="fr-CA" sz="1600" dirty="0" smtClean="0"/>
              <a:t> » (Nous soulignons)</a:t>
            </a:r>
          </a:p>
          <a:p>
            <a:pPr algn="just"/>
            <a:r>
              <a:rPr lang="fr-CA" sz="1800" dirty="0" smtClean="0"/>
              <a:t>Pourtant, le Distributeur prétend que l’électricité interruptible des contrats avec Alcoa est un moyen d’Hydro-Québec Production? (A-0060, NS 11 décembre 2014, p. 123 et 124).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58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6337" y="287079"/>
            <a:ext cx="8001000" cy="829710"/>
          </a:xfrm>
        </p:spPr>
        <p:txBody>
          <a:bodyPr/>
          <a:lstStyle/>
          <a:p>
            <a:pPr eaLnBrk="1" hangingPunct="1"/>
            <a:r>
              <a:rPr lang="en-CA" sz="3400" dirty="0" err="1" smtClean="0"/>
              <a:t>Achats</a:t>
            </a:r>
            <a:r>
              <a:rPr lang="en-CA" sz="3400" dirty="0" smtClean="0"/>
              <a:t> de puissance de court </a:t>
            </a:r>
            <a:r>
              <a:rPr lang="en-CA" sz="3400" dirty="0" err="1" smtClean="0"/>
              <a:t>terme</a:t>
            </a:r>
            <a:endParaRPr lang="fr-CA" sz="3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fr-CA" sz="2000" dirty="0" smtClean="0"/>
              <a:t>Nouvelle recommandation (No. 24):</a:t>
            </a:r>
          </a:p>
          <a:p>
            <a:pPr lvl="1" algn="just"/>
            <a:r>
              <a:rPr lang="fr-CA" sz="1500" dirty="0" smtClean="0"/>
              <a:t>Clarifier le cas de l’électricité interruptible d’Alcoa dans les bilans du Distributeur.</a:t>
            </a:r>
          </a:p>
          <a:p>
            <a:pPr lvl="1" algn="just"/>
            <a:r>
              <a:rPr lang="fr-CA" sz="1500" dirty="0" smtClean="0"/>
              <a:t>En novembre de chaque année, effectuer la mise à jour de la réserve </a:t>
            </a:r>
            <a:r>
              <a:rPr lang="fr-CA" sz="1500" dirty="0"/>
              <a:t>requise pour </a:t>
            </a:r>
            <a:r>
              <a:rPr lang="fr-CA" sz="1500" dirty="0" smtClean="0"/>
              <a:t>un hiver </a:t>
            </a:r>
            <a:r>
              <a:rPr lang="fr-CA" sz="1500" dirty="0"/>
              <a:t>à venir </a:t>
            </a:r>
            <a:r>
              <a:rPr lang="fr-CA" sz="1500" dirty="0" smtClean="0"/>
              <a:t>en tenant compte du fait que celle-ci devrait </a:t>
            </a:r>
            <a:r>
              <a:rPr lang="fr-CA" sz="1500" dirty="0"/>
              <a:t>être inférieure lors de la prévision de </a:t>
            </a:r>
            <a:r>
              <a:rPr lang="fr-CA" sz="1500" u="sng" dirty="0"/>
              <a:t>novembre</a:t>
            </a:r>
            <a:r>
              <a:rPr lang="fr-CA" sz="1500" dirty="0"/>
              <a:t> par rapport </a:t>
            </a:r>
            <a:r>
              <a:rPr lang="fr-CA" sz="1500" dirty="0" smtClean="0"/>
              <a:t>à celle </a:t>
            </a:r>
            <a:r>
              <a:rPr lang="fr-CA" sz="1500" dirty="0"/>
              <a:t>de </a:t>
            </a:r>
            <a:r>
              <a:rPr lang="fr-CA" sz="1500" u="sng" dirty="0"/>
              <a:t>mai</a:t>
            </a:r>
            <a:r>
              <a:rPr lang="fr-CA" sz="1500" dirty="0"/>
              <a:t>, toutes </a:t>
            </a:r>
            <a:r>
              <a:rPr lang="fr-CA" sz="1500" dirty="0" smtClean="0"/>
              <a:t>autres choses </a:t>
            </a:r>
            <a:r>
              <a:rPr lang="fr-CA" sz="1500" dirty="0"/>
              <a:t>étant égales par </a:t>
            </a:r>
            <a:r>
              <a:rPr lang="fr-CA" sz="1500" dirty="0" smtClean="0"/>
              <a:t>ailleurs</a:t>
            </a:r>
            <a:r>
              <a:rPr lang="fr-CA" sz="1500" dirty="0"/>
              <a:t> </a:t>
            </a:r>
            <a:r>
              <a:rPr lang="fr-CA" sz="1500" dirty="0" smtClean="0"/>
              <a:t>(A-0051, NS 8 décembre 2014, p. 78).</a:t>
            </a:r>
          </a:p>
          <a:p>
            <a:pPr lvl="1" algn="just"/>
            <a:r>
              <a:rPr lang="fr-CA" sz="1500" dirty="0" smtClean="0"/>
              <a:t>Revoir la stratégie du Distributeur afin de pas engager tous les achats de puissance avant le 1er novembre de chaque année.</a:t>
            </a:r>
          </a:p>
          <a:p>
            <a:pPr lvl="1" algn="just"/>
            <a:r>
              <a:rPr lang="fr-CA" sz="1500" dirty="0" smtClean="0"/>
              <a:t>Ne pas reconnaître 6,6 M$ d’achats de puissance de court terme pour l’hiver 2014-2015.</a:t>
            </a:r>
          </a:p>
          <a:p>
            <a:pPr lvl="1" algn="just"/>
            <a:r>
              <a:rPr lang="fr-CA" sz="1500" dirty="0" smtClean="0"/>
              <a:t>Ordonner au Distributeur de respecter les dates de dépôt </a:t>
            </a:r>
            <a:r>
              <a:rPr lang="fr-CA" sz="1500" dirty="0"/>
              <a:t>d</a:t>
            </a:r>
            <a:r>
              <a:rPr lang="fr-CA" sz="1500" dirty="0" smtClean="0"/>
              <a:t>es suivis administratifs demandés par la Régie pour novembre dans sa décision D-2011-162, p. 38, par. 114 et 115 afin de démontrer que le critère de fiabilité en puissance sera respecté pour le prochain hiver.</a:t>
            </a:r>
          </a:p>
          <a:p>
            <a:pPr lvl="1" algn="just"/>
            <a:endParaRPr lang="fr-CA" sz="16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marL="0" indent="0" algn="just">
              <a:buNone/>
            </a:pPr>
            <a:endParaRPr lang="fr-C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83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en-CA" sz="2100" dirty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err="1" smtClean="0"/>
              <a:t>Achats</a:t>
            </a:r>
            <a:r>
              <a:rPr lang="en-CA" sz="2100" dirty="0" smtClean="0"/>
              <a:t> </a:t>
            </a:r>
            <a:r>
              <a:rPr lang="en-CA" sz="2100" dirty="0" err="1" smtClean="0"/>
              <a:t>importants</a:t>
            </a:r>
            <a:r>
              <a:rPr lang="en-CA" sz="2100" dirty="0" smtClean="0"/>
              <a:t> </a:t>
            </a:r>
            <a:r>
              <a:rPr lang="en-CA" sz="2100" dirty="0" err="1" smtClean="0"/>
              <a:t>d’énergie</a:t>
            </a:r>
            <a:r>
              <a:rPr lang="en-CA" sz="2100" dirty="0" smtClean="0"/>
              <a:t> de court </a:t>
            </a:r>
            <a:r>
              <a:rPr lang="en-CA" sz="2100" dirty="0" err="1" smtClean="0"/>
              <a:t>terme</a:t>
            </a:r>
            <a:r>
              <a:rPr lang="en-CA" sz="2100" dirty="0" smtClean="0"/>
              <a:t> de 640 M$ </a:t>
            </a:r>
            <a:r>
              <a:rPr lang="en-CA" sz="2100" dirty="0" err="1" smtClean="0"/>
              <a:t>en</a:t>
            </a:r>
            <a:r>
              <a:rPr lang="en-CA" sz="2100" dirty="0" smtClean="0"/>
              <a:t> 2013 et 2014 (B-0020, HQD-6, document 1, p. 17).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smtClean="0"/>
              <a:t>Le </a:t>
            </a:r>
            <a:r>
              <a:rPr lang="en-CA" sz="2100" dirty="0" err="1" smtClean="0"/>
              <a:t>Distributeur</a:t>
            </a:r>
            <a:r>
              <a:rPr lang="en-CA" sz="2100" dirty="0" smtClean="0"/>
              <a:t> ne </a:t>
            </a:r>
            <a:r>
              <a:rPr lang="en-CA" sz="2100" dirty="0" err="1" smtClean="0"/>
              <a:t>vérifie</a:t>
            </a:r>
            <a:r>
              <a:rPr lang="en-CA" sz="2100" dirty="0" smtClean="0"/>
              <a:t> pas </a:t>
            </a:r>
            <a:r>
              <a:rPr lang="en-CA" sz="2100" i="1" dirty="0" smtClean="0"/>
              <a:t>a posteriori</a:t>
            </a:r>
            <a:r>
              <a:rPr lang="en-CA" sz="2100" dirty="0" smtClean="0"/>
              <a:t> </a:t>
            </a:r>
            <a:r>
              <a:rPr lang="en-CA" sz="2100" dirty="0" err="1" smtClean="0"/>
              <a:t>si</a:t>
            </a:r>
            <a:r>
              <a:rPr lang="en-CA" sz="2100" dirty="0" smtClean="0"/>
              <a:t> </a:t>
            </a:r>
            <a:r>
              <a:rPr lang="en-CA" sz="2100" dirty="0" err="1" smtClean="0"/>
              <a:t>ces</a:t>
            </a:r>
            <a:r>
              <a:rPr lang="en-CA" sz="2100" dirty="0" smtClean="0"/>
              <a:t> </a:t>
            </a:r>
            <a:r>
              <a:rPr lang="en-CA" sz="2100" dirty="0" err="1" smtClean="0"/>
              <a:t>montants</a:t>
            </a:r>
            <a:r>
              <a:rPr lang="en-CA" sz="2100" dirty="0" smtClean="0"/>
              <a:t> </a:t>
            </a:r>
            <a:r>
              <a:rPr lang="en-CA" sz="2100" dirty="0" err="1" smtClean="0"/>
              <a:t>sont</a:t>
            </a:r>
            <a:r>
              <a:rPr lang="en-CA" sz="2100" dirty="0" smtClean="0"/>
              <a:t> </a:t>
            </a:r>
            <a:r>
              <a:rPr lang="en-CA" sz="2100" dirty="0" err="1" smtClean="0"/>
              <a:t>prudemment</a:t>
            </a:r>
            <a:r>
              <a:rPr lang="en-CA" sz="2100" dirty="0" smtClean="0"/>
              <a:t> acquis par rapport </a:t>
            </a:r>
            <a:r>
              <a:rPr lang="en-CA" sz="2100" dirty="0" err="1" smtClean="0"/>
              <a:t>notamment</a:t>
            </a:r>
            <a:r>
              <a:rPr lang="en-CA" sz="2100" dirty="0" smtClean="0"/>
              <a:t> aux </a:t>
            </a:r>
            <a:r>
              <a:rPr lang="en-CA" sz="2100" dirty="0" err="1" smtClean="0"/>
              <a:t>quantités</a:t>
            </a:r>
            <a:r>
              <a:rPr lang="en-CA" sz="2100" dirty="0" smtClean="0"/>
              <a:t> </a:t>
            </a:r>
            <a:r>
              <a:rPr lang="en-CA" sz="2100" dirty="0" err="1" smtClean="0"/>
              <a:t>d’électricité</a:t>
            </a:r>
            <a:r>
              <a:rPr lang="en-CA" sz="2100" dirty="0" smtClean="0"/>
              <a:t> </a:t>
            </a:r>
            <a:r>
              <a:rPr lang="en-CA" sz="2100" dirty="0" err="1" smtClean="0"/>
              <a:t>patrimoniale</a:t>
            </a:r>
            <a:r>
              <a:rPr lang="en-CA" sz="2100" dirty="0" smtClean="0"/>
              <a:t> non </a:t>
            </a:r>
            <a:r>
              <a:rPr lang="en-CA" sz="2100" dirty="0" err="1" smtClean="0"/>
              <a:t>utilisée</a:t>
            </a:r>
            <a:r>
              <a:rPr lang="en-CA" sz="2100" dirty="0" smtClean="0"/>
              <a:t> (A-0049, NS 5 </a:t>
            </a:r>
            <a:r>
              <a:rPr lang="en-CA" sz="2100" dirty="0" err="1" smtClean="0"/>
              <a:t>décembre</a:t>
            </a:r>
            <a:r>
              <a:rPr lang="en-CA" sz="2100" dirty="0" smtClean="0"/>
              <a:t> 2014, pp. 154 à 158 et A-0060 NS 11 </a:t>
            </a:r>
            <a:r>
              <a:rPr lang="en-CA" sz="2100" dirty="0" err="1" smtClean="0"/>
              <a:t>décembre</a:t>
            </a:r>
            <a:r>
              <a:rPr lang="en-CA" sz="2100" dirty="0" smtClean="0"/>
              <a:t> 2014, pp. 140 à 145).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smtClean="0"/>
              <a:t>Pas </a:t>
            </a:r>
            <a:r>
              <a:rPr lang="en-CA" sz="2100" dirty="0" err="1" smtClean="0"/>
              <a:t>d’indicateur</a:t>
            </a:r>
            <a:r>
              <a:rPr lang="en-CA" sz="2100" dirty="0" smtClean="0"/>
              <a:t> de performance.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36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400" dirty="0" err="1" smtClean="0"/>
              <a:t>Électricité</a:t>
            </a:r>
            <a:r>
              <a:rPr lang="en-CA" sz="1400" dirty="0" smtClean="0"/>
              <a:t> </a:t>
            </a:r>
            <a:r>
              <a:rPr lang="en-CA" sz="1400" dirty="0" err="1" smtClean="0"/>
              <a:t>patrimoniale</a:t>
            </a:r>
            <a:r>
              <a:rPr lang="en-CA" sz="1400" dirty="0" smtClean="0"/>
              <a:t> </a:t>
            </a:r>
            <a:r>
              <a:rPr lang="en-CA" sz="1400" dirty="0" err="1" smtClean="0"/>
              <a:t>inutilisée</a:t>
            </a:r>
            <a:r>
              <a:rPr lang="en-CA" sz="1400" dirty="0" smtClean="0"/>
              <a:t> </a:t>
            </a:r>
            <a:r>
              <a:rPr lang="en-CA" sz="1400" dirty="0" err="1" smtClean="0"/>
              <a:t>en</a:t>
            </a:r>
            <a:r>
              <a:rPr lang="en-CA" sz="1400" dirty="0" smtClean="0"/>
              <a:t> puissance – 2007-2013 (C-AHQ-ARQ-0020)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525" y="2124188"/>
            <a:ext cx="5291164" cy="386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3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/>
              <a:t>Plan de la présentation</a:t>
            </a:r>
            <a:endParaRPr lang="fr-CA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Rappel des </a:t>
            </a:r>
            <a:r>
              <a:rPr lang="en-CA" sz="2800" dirty="0" err="1" smtClean="0"/>
              <a:t>recommandations</a:t>
            </a:r>
            <a:r>
              <a:rPr lang="en-CA" sz="2800" dirty="0" smtClean="0"/>
              <a:t> </a:t>
            </a:r>
            <a:r>
              <a:rPr lang="en-CA" sz="2800" dirty="0" err="1" smtClean="0"/>
              <a:t>maintenues</a:t>
            </a: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Masse </a:t>
            </a:r>
            <a:r>
              <a:rPr lang="en-CA" sz="2800" dirty="0" err="1" smtClean="0"/>
              <a:t>salariale</a:t>
            </a: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err="1" smtClean="0"/>
              <a:t>Achats</a:t>
            </a:r>
            <a:r>
              <a:rPr lang="en-CA" sz="2800" dirty="0" smtClean="0"/>
              <a:t> de puissance de court </a:t>
            </a:r>
            <a:r>
              <a:rPr lang="en-CA" sz="2800" dirty="0" err="1" smtClean="0"/>
              <a:t>terme</a:t>
            </a: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err="1" smtClean="0"/>
              <a:t>Achats</a:t>
            </a:r>
            <a:r>
              <a:rPr lang="en-CA" sz="2800" dirty="0" smtClean="0"/>
              <a:t> </a:t>
            </a:r>
            <a:r>
              <a:rPr lang="en-CA" sz="2800" dirty="0" err="1" smtClean="0"/>
              <a:t>d’énergie</a:t>
            </a:r>
            <a:r>
              <a:rPr lang="en-CA" sz="2800" dirty="0" smtClean="0"/>
              <a:t> de court </a:t>
            </a:r>
            <a:r>
              <a:rPr lang="en-CA" sz="2800" dirty="0" err="1" smtClean="0"/>
              <a:t>terme</a:t>
            </a: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Retours </a:t>
            </a:r>
            <a:r>
              <a:rPr lang="en-CA" sz="2800" dirty="0" err="1" smtClean="0"/>
              <a:t>d’énergie</a:t>
            </a:r>
            <a:endParaRPr lang="en-CA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sz="2800" smtClean="0"/>
              <a:t> </a:t>
            </a:r>
            <a:endParaRPr lang="en-CA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eaLnBrk="1" hangingPunct="1">
              <a:lnSpc>
                <a:spcPct val="90000"/>
              </a:lnSpc>
            </a:pPr>
            <a:endParaRPr lang="fr-CA" sz="2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en-CA" sz="2100" dirty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err="1" smtClean="0"/>
              <a:t>Évidemment</a:t>
            </a:r>
            <a:r>
              <a:rPr lang="en-CA" sz="2100" dirty="0" smtClean="0"/>
              <a:t>, le tableau ne </a:t>
            </a:r>
            <a:r>
              <a:rPr lang="en-CA" sz="2100" dirty="0" err="1" smtClean="0"/>
              <a:t>montre</a:t>
            </a:r>
            <a:r>
              <a:rPr lang="en-CA" sz="2100" dirty="0" smtClean="0"/>
              <a:t> </a:t>
            </a:r>
            <a:r>
              <a:rPr lang="en-CA" sz="2100" dirty="0" err="1" smtClean="0"/>
              <a:t>qu’une</a:t>
            </a:r>
            <a:r>
              <a:rPr lang="en-CA" sz="2100" dirty="0" smtClean="0"/>
              <a:t> </a:t>
            </a:r>
            <a:r>
              <a:rPr lang="en-CA" sz="2100" dirty="0" err="1" smtClean="0"/>
              <a:t>seule</a:t>
            </a:r>
            <a:r>
              <a:rPr lang="en-CA" sz="2100" dirty="0" smtClean="0"/>
              <a:t> </a:t>
            </a:r>
            <a:r>
              <a:rPr lang="en-CA" sz="2100" dirty="0" err="1" smtClean="0"/>
              <a:t>heure</a:t>
            </a:r>
            <a:r>
              <a:rPr lang="en-CA" sz="2100" dirty="0" smtClean="0"/>
              <a:t> par </a:t>
            </a:r>
            <a:r>
              <a:rPr lang="en-CA" sz="2100" dirty="0" err="1" smtClean="0"/>
              <a:t>année</a:t>
            </a:r>
            <a:r>
              <a:rPr lang="en-CA" sz="21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err="1" smtClean="0"/>
              <a:t>Mais</a:t>
            </a:r>
            <a:r>
              <a:rPr lang="en-CA" sz="2100" dirty="0" smtClean="0"/>
              <a:t> </a:t>
            </a:r>
            <a:r>
              <a:rPr lang="en-CA" sz="2100" dirty="0" err="1" smtClean="0"/>
              <a:t>illustre</a:t>
            </a:r>
            <a:r>
              <a:rPr lang="en-CA" sz="2100" dirty="0" smtClean="0"/>
              <a:t> </a:t>
            </a:r>
            <a:r>
              <a:rPr lang="en-CA" sz="2100" dirty="0" err="1" smtClean="0"/>
              <a:t>quand</a:t>
            </a:r>
            <a:r>
              <a:rPr lang="en-CA" sz="2100" dirty="0" smtClean="0"/>
              <a:t> </a:t>
            </a:r>
            <a:r>
              <a:rPr lang="en-CA" sz="2100" dirty="0" err="1" smtClean="0"/>
              <a:t>même</a:t>
            </a:r>
            <a:r>
              <a:rPr lang="en-CA" sz="2100" dirty="0" smtClean="0"/>
              <a:t> </a:t>
            </a:r>
            <a:r>
              <a:rPr lang="en-CA" sz="2100" dirty="0" err="1" smtClean="0"/>
              <a:t>une</a:t>
            </a:r>
            <a:r>
              <a:rPr lang="en-CA" sz="2100" dirty="0" smtClean="0"/>
              <a:t> </a:t>
            </a:r>
            <a:r>
              <a:rPr lang="en-CA" sz="2100" dirty="0" err="1" smtClean="0"/>
              <a:t>problématique</a:t>
            </a:r>
            <a:r>
              <a:rPr lang="en-CA" sz="2100" dirty="0" smtClean="0"/>
              <a:t> </a:t>
            </a:r>
            <a:r>
              <a:rPr lang="en-CA" sz="2100" dirty="0" err="1" smtClean="0"/>
              <a:t>potentielle</a:t>
            </a:r>
            <a:r>
              <a:rPr lang="en-CA" sz="21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smtClean="0"/>
              <a:t>Nous </a:t>
            </a:r>
            <a:r>
              <a:rPr lang="en-CA" sz="2100" dirty="0" err="1" smtClean="0"/>
              <a:t>avons</a:t>
            </a:r>
            <a:r>
              <a:rPr lang="en-CA" sz="2100" dirty="0" smtClean="0"/>
              <a:t> </a:t>
            </a:r>
            <a:r>
              <a:rPr lang="en-CA" sz="2100" dirty="0" err="1" smtClean="0"/>
              <a:t>donc</a:t>
            </a:r>
            <a:r>
              <a:rPr lang="en-CA" sz="2100" dirty="0" smtClean="0"/>
              <a:t> </a:t>
            </a:r>
            <a:r>
              <a:rPr lang="en-CA" sz="2100" dirty="0" err="1" smtClean="0"/>
              <a:t>analysé</a:t>
            </a:r>
            <a:r>
              <a:rPr lang="en-CA" sz="2100" dirty="0" smtClean="0"/>
              <a:t> </a:t>
            </a:r>
            <a:r>
              <a:rPr lang="en-CA" sz="2100" dirty="0" err="1" smtClean="0"/>
              <a:t>toutes</a:t>
            </a:r>
            <a:r>
              <a:rPr lang="en-CA" sz="2100" dirty="0" smtClean="0"/>
              <a:t> les </a:t>
            </a:r>
            <a:r>
              <a:rPr lang="en-CA" sz="2100" dirty="0" err="1" smtClean="0"/>
              <a:t>heures</a:t>
            </a:r>
            <a:r>
              <a:rPr lang="en-CA" sz="2100" dirty="0" smtClean="0"/>
              <a:t> de 2013.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78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1200" b="1" dirty="0"/>
              <a:t>Figure 1 – </a:t>
            </a:r>
            <a:r>
              <a:rPr lang="en-CA" sz="1200" b="1" dirty="0" err="1"/>
              <a:t>Achats</a:t>
            </a:r>
            <a:r>
              <a:rPr lang="en-CA" sz="1200" b="1" dirty="0"/>
              <a:t> </a:t>
            </a:r>
            <a:r>
              <a:rPr lang="en-CA" sz="1200" b="1" dirty="0" err="1"/>
              <a:t>horaires</a:t>
            </a:r>
            <a:r>
              <a:rPr lang="en-CA" sz="1200" b="1" dirty="0"/>
              <a:t> de court </a:t>
            </a:r>
            <a:r>
              <a:rPr lang="en-CA" sz="1200" b="1" dirty="0" err="1"/>
              <a:t>terme</a:t>
            </a:r>
            <a:r>
              <a:rPr lang="en-CA" sz="1200" b="1" dirty="0"/>
              <a:t> (incl. </a:t>
            </a:r>
            <a:r>
              <a:rPr lang="en-CA" sz="1200" b="1" dirty="0" err="1"/>
              <a:t>électricité</a:t>
            </a:r>
            <a:r>
              <a:rPr lang="en-CA" sz="1200" b="1" dirty="0"/>
              <a:t> interruptible) pour 2013</a:t>
            </a:r>
          </a:p>
          <a:p>
            <a:pPr marL="0" lvl="0" indent="0" algn="ctr">
              <a:buNone/>
            </a:pPr>
            <a:endParaRPr lang="en-CA" sz="21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21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664" y="2109566"/>
            <a:ext cx="5649200" cy="375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6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CA" sz="1200" b="1" dirty="0" smtClean="0"/>
              <a:t>Figure 3 – </a:t>
            </a:r>
            <a:r>
              <a:rPr lang="en-CA" sz="1200" b="1" dirty="0" err="1" smtClean="0"/>
              <a:t>Achats</a:t>
            </a:r>
            <a:r>
              <a:rPr lang="en-CA" sz="1200" b="1" dirty="0" smtClean="0"/>
              <a:t> de CT vs </a:t>
            </a:r>
            <a:r>
              <a:rPr lang="en-CA" sz="1200" b="1" dirty="0" err="1" smtClean="0"/>
              <a:t>énergie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patrimoniale</a:t>
            </a:r>
            <a:r>
              <a:rPr lang="en-CA" sz="1200" b="1" dirty="0"/>
              <a:t> </a:t>
            </a:r>
            <a:r>
              <a:rPr lang="en-CA" sz="1200" b="1" dirty="0" err="1" smtClean="0"/>
              <a:t>inutilisée</a:t>
            </a:r>
            <a:r>
              <a:rPr lang="en-CA" sz="1200" b="1" dirty="0" smtClean="0"/>
              <a:t> – 4 </a:t>
            </a:r>
            <a:r>
              <a:rPr lang="en-CA" sz="1200" b="1" dirty="0" err="1" smtClean="0"/>
              <a:t>mois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d’hiver</a:t>
            </a:r>
            <a:r>
              <a:rPr lang="en-CA" sz="1200" b="1" dirty="0" smtClean="0"/>
              <a:t> de 2013 </a:t>
            </a:r>
            <a:r>
              <a:rPr lang="en-CA" sz="1200" b="1" dirty="0" err="1" smtClean="0"/>
              <a:t>classés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en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ordre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décroissant</a:t>
            </a:r>
            <a:r>
              <a:rPr lang="en-CA" sz="1200" b="1" dirty="0" smtClean="0"/>
              <a:t> des </a:t>
            </a:r>
            <a:r>
              <a:rPr lang="en-CA" sz="1200" b="1" dirty="0" err="1" smtClean="0"/>
              <a:t>valeurs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horaires</a:t>
            </a:r>
            <a:r>
              <a:rPr lang="en-CA" sz="1200" b="1" dirty="0" smtClean="0"/>
              <a:t> de </a:t>
            </a:r>
            <a:r>
              <a:rPr lang="en-CA" sz="1200" b="1" dirty="0" err="1" smtClean="0"/>
              <a:t>l’électricité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mobilisée</a:t>
            </a:r>
            <a:r>
              <a:rPr lang="en-CA" sz="1200" b="1" dirty="0" smtClean="0"/>
              <a:t> par le </a:t>
            </a:r>
            <a:r>
              <a:rPr lang="en-CA" sz="1200" b="1" dirty="0" err="1" smtClean="0"/>
              <a:t>Distributeur</a:t>
            </a:r>
            <a:r>
              <a:rPr lang="en-CA" sz="1200" b="1" dirty="0" smtClean="0"/>
              <a:t> au titre de </a:t>
            </a:r>
            <a:r>
              <a:rPr lang="en-CA" sz="1200" b="1" dirty="0" err="1" smtClean="0"/>
              <a:t>l’électricité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patrimoniale</a:t>
            </a:r>
            <a:endParaRPr lang="en-CA" sz="1200" b="1" dirty="0" smtClean="0"/>
          </a:p>
          <a:p>
            <a:pPr marL="0" lvl="0" indent="0">
              <a:buNone/>
            </a:pPr>
            <a:endParaRPr lang="en-CA" sz="21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22</a:t>
            </a:fld>
            <a:endParaRPr lang="fr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03" y="2429282"/>
            <a:ext cx="5962222" cy="384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6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en-CA" sz="2100" dirty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23</a:t>
            </a:fld>
            <a:endParaRPr lang="fr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56" y="1833933"/>
            <a:ext cx="6817657" cy="439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0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CA" sz="1800" dirty="0" smtClean="0"/>
              <a:t>Pour 2013, </a:t>
            </a:r>
            <a:r>
              <a:rPr lang="en-CA" sz="1800" dirty="0" err="1" smtClean="0"/>
              <a:t>une</a:t>
            </a:r>
            <a:r>
              <a:rPr lang="en-CA" sz="1800" dirty="0" smtClean="0"/>
              <a:t> analyse </a:t>
            </a:r>
            <a:r>
              <a:rPr lang="en-CA" sz="1800" i="1" dirty="0" smtClean="0"/>
              <a:t>a posteriori </a:t>
            </a:r>
            <a:r>
              <a:rPr lang="en-CA" sz="1800" dirty="0" err="1" smtClean="0"/>
              <a:t>montre</a:t>
            </a:r>
            <a:r>
              <a:rPr lang="en-CA" sz="1800" dirty="0" smtClean="0"/>
              <a:t> </a:t>
            </a:r>
            <a:r>
              <a:rPr lang="en-CA" sz="1800" dirty="0" err="1" smtClean="0"/>
              <a:t>que</a:t>
            </a:r>
            <a:r>
              <a:rPr lang="en-CA" sz="1800" dirty="0" smtClean="0"/>
              <a:t> 8 </a:t>
            </a:r>
            <a:r>
              <a:rPr lang="en-CA" sz="1800" dirty="0"/>
              <a:t>M</a:t>
            </a:r>
            <a:r>
              <a:rPr lang="en-CA" sz="1800" dirty="0" smtClean="0"/>
              <a:t>$ </a:t>
            </a:r>
            <a:r>
              <a:rPr lang="en-CA" sz="1800" dirty="0" err="1" smtClean="0"/>
              <a:t>d’achats</a:t>
            </a:r>
            <a:r>
              <a:rPr lang="en-CA" sz="1800" dirty="0" smtClean="0"/>
              <a:t> </a:t>
            </a:r>
            <a:r>
              <a:rPr lang="en-CA" sz="1800" dirty="0" err="1" smtClean="0"/>
              <a:t>d’énergie</a:t>
            </a:r>
            <a:r>
              <a:rPr lang="en-CA" sz="1800" dirty="0" smtClean="0"/>
              <a:t> de court </a:t>
            </a:r>
            <a:r>
              <a:rPr lang="en-CA" sz="1800" dirty="0" err="1" smtClean="0"/>
              <a:t>terme</a:t>
            </a:r>
            <a:r>
              <a:rPr lang="en-CA" sz="1800" dirty="0" smtClean="0"/>
              <a:t> (115 </a:t>
            </a:r>
            <a:r>
              <a:rPr lang="en-CA" sz="1800" dirty="0" err="1" smtClean="0"/>
              <a:t>GWh</a:t>
            </a:r>
            <a:r>
              <a:rPr lang="en-CA" sz="1800" dirty="0" smtClean="0"/>
              <a:t>) </a:t>
            </a:r>
            <a:r>
              <a:rPr lang="en-CA" sz="1800" dirty="0" err="1" smtClean="0"/>
              <a:t>auraient</a:t>
            </a:r>
            <a:r>
              <a:rPr lang="en-CA" sz="1800" dirty="0" smtClean="0"/>
              <a:t> </a:t>
            </a:r>
            <a:r>
              <a:rPr lang="en-CA" sz="1800" dirty="0" err="1" smtClean="0"/>
              <a:t>pu</a:t>
            </a:r>
            <a:r>
              <a:rPr lang="en-CA" sz="1800" dirty="0" smtClean="0"/>
              <a:t> </a:t>
            </a:r>
            <a:r>
              <a:rPr lang="en-CA" sz="1800" dirty="0" err="1" smtClean="0"/>
              <a:t>être</a:t>
            </a:r>
            <a:r>
              <a:rPr lang="en-CA" sz="1800" dirty="0" smtClean="0"/>
              <a:t> acquis </a:t>
            </a:r>
            <a:r>
              <a:rPr lang="en-CA" sz="1800" dirty="0" err="1" smtClean="0"/>
              <a:t>en</a:t>
            </a:r>
            <a:r>
              <a:rPr lang="en-CA" sz="1800" dirty="0" smtClean="0"/>
              <a:t> </a:t>
            </a:r>
            <a:r>
              <a:rPr lang="en-CA" sz="1800" dirty="0" err="1" smtClean="0"/>
              <a:t>électricité</a:t>
            </a:r>
            <a:r>
              <a:rPr lang="en-CA" sz="1800" dirty="0" smtClean="0"/>
              <a:t> </a:t>
            </a:r>
            <a:r>
              <a:rPr lang="en-CA" sz="1800" dirty="0" err="1" smtClean="0"/>
              <a:t>patrimoniale</a:t>
            </a:r>
            <a:r>
              <a:rPr lang="en-CA" sz="18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CA" sz="1800" dirty="0" smtClean="0"/>
              <a:t>Versus un </a:t>
            </a:r>
            <a:r>
              <a:rPr lang="en-CA" sz="1800" dirty="0" err="1" smtClean="0"/>
              <a:t>recours</a:t>
            </a:r>
            <a:r>
              <a:rPr lang="en-CA" sz="1800" dirty="0" smtClean="0"/>
              <a:t> de 0,8 M$ à </a:t>
            </a:r>
            <a:r>
              <a:rPr lang="en-CA" sz="1800" dirty="0" err="1" smtClean="0"/>
              <a:t>l’entente</a:t>
            </a:r>
            <a:r>
              <a:rPr lang="en-CA" sz="1800" dirty="0" smtClean="0"/>
              <a:t> </a:t>
            </a:r>
            <a:r>
              <a:rPr lang="en-CA" sz="1800" dirty="0" err="1" smtClean="0"/>
              <a:t>globale</a:t>
            </a:r>
            <a:r>
              <a:rPr lang="en-CA" sz="1800" dirty="0" smtClean="0"/>
              <a:t> cadre pour 2013.</a:t>
            </a:r>
            <a:endParaRPr lang="en-CA" sz="1800" dirty="0"/>
          </a:p>
          <a:p>
            <a:pPr algn="just" eaLnBrk="1" hangingPunct="1">
              <a:lnSpc>
                <a:spcPct val="90000"/>
              </a:lnSpc>
            </a:pPr>
            <a:r>
              <a:rPr lang="en-CA" sz="1800" dirty="0" err="1" smtClean="0"/>
              <a:t>Indicateur</a:t>
            </a:r>
            <a:r>
              <a:rPr lang="en-CA" sz="1800" dirty="0" smtClean="0"/>
              <a:t> possible et </a:t>
            </a:r>
            <a:r>
              <a:rPr lang="en-CA" sz="1800" dirty="0" err="1" smtClean="0"/>
              <a:t>cible</a:t>
            </a:r>
            <a:r>
              <a:rPr lang="en-CA" sz="1800" dirty="0" smtClean="0"/>
              <a:t> </a:t>
            </a:r>
            <a:r>
              <a:rPr lang="en-CA" sz="1800" dirty="0" err="1" smtClean="0"/>
              <a:t>d’amélioration</a:t>
            </a:r>
            <a:r>
              <a:rPr lang="en-CA" sz="1800" dirty="0" smtClean="0"/>
              <a:t> possible: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smtClean="0"/>
              <a:t>Les </a:t>
            </a:r>
            <a:r>
              <a:rPr lang="en-CA" sz="1700" dirty="0" err="1" smtClean="0"/>
              <a:t>achats</a:t>
            </a:r>
            <a:r>
              <a:rPr lang="en-CA" sz="1700" dirty="0" smtClean="0"/>
              <a:t> </a:t>
            </a:r>
            <a:r>
              <a:rPr lang="en-CA" sz="1700" dirty="0" err="1" smtClean="0"/>
              <a:t>d’énergie</a:t>
            </a:r>
            <a:r>
              <a:rPr lang="en-CA" sz="1700" dirty="0" smtClean="0"/>
              <a:t> </a:t>
            </a:r>
            <a:r>
              <a:rPr lang="en-CA" sz="1700" dirty="0" err="1" smtClean="0"/>
              <a:t>sont</a:t>
            </a:r>
            <a:r>
              <a:rPr lang="en-CA" sz="1700" dirty="0" smtClean="0"/>
              <a:t> </a:t>
            </a:r>
            <a:r>
              <a:rPr lang="en-CA" sz="1700" dirty="0" err="1" smtClean="0"/>
              <a:t>déterminés</a:t>
            </a:r>
            <a:r>
              <a:rPr lang="en-CA" sz="1700" dirty="0" smtClean="0"/>
              <a:t> </a:t>
            </a:r>
            <a:r>
              <a:rPr lang="en-CA" sz="1700" dirty="0" err="1" smtClean="0"/>
              <a:t>quelques</a:t>
            </a:r>
            <a:r>
              <a:rPr lang="en-CA" sz="1700" dirty="0" smtClean="0"/>
              <a:t> </a:t>
            </a:r>
            <a:r>
              <a:rPr lang="en-CA" sz="1700" dirty="0" err="1" smtClean="0"/>
              <a:t>jours</a:t>
            </a:r>
            <a:r>
              <a:rPr lang="en-CA" sz="1700" dirty="0" smtClean="0"/>
              <a:t> </a:t>
            </a:r>
            <a:r>
              <a:rPr lang="en-CA" sz="1700" dirty="0" err="1" smtClean="0"/>
              <a:t>d’avance</a:t>
            </a:r>
            <a:r>
              <a:rPr lang="en-CA" sz="1700" dirty="0" smtClean="0"/>
              <a:t> (A-0049, NS 5 </a:t>
            </a:r>
            <a:r>
              <a:rPr lang="en-CA" sz="1700" dirty="0" err="1" smtClean="0"/>
              <a:t>décembre</a:t>
            </a:r>
            <a:r>
              <a:rPr lang="en-CA" sz="1700" dirty="0" smtClean="0"/>
              <a:t> 2014, pp. 154 à 157).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err="1" smtClean="0"/>
              <a:t>Quelle</a:t>
            </a:r>
            <a:r>
              <a:rPr lang="en-CA" sz="1700" dirty="0" smtClean="0"/>
              <a:t> marge </a:t>
            </a:r>
            <a:r>
              <a:rPr lang="en-CA" sz="1700" dirty="0" err="1" smtClean="0"/>
              <a:t>d’incertitude</a:t>
            </a:r>
            <a:r>
              <a:rPr lang="en-CA" sz="1700" dirty="0" smtClean="0"/>
              <a:t> le </a:t>
            </a:r>
            <a:r>
              <a:rPr lang="en-CA" sz="1700" dirty="0" err="1" smtClean="0"/>
              <a:t>Distributeur</a:t>
            </a:r>
            <a:r>
              <a:rPr lang="en-CA" sz="1700" dirty="0" smtClean="0"/>
              <a:t> </a:t>
            </a:r>
            <a:r>
              <a:rPr lang="en-CA" sz="1700" dirty="0" err="1" smtClean="0"/>
              <a:t>considère</a:t>
            </a:r>
            <a:r>
              <a:rPr lang="en-CA" sz="1700" dirty="0" smtClean="0"/>
              <a:t>-t-</a:t>
            </a:r>
            <a:r>
              <a:rPr lang="en-CA" sz="1700" dirty="0" err="1" smtClean="0"/>
              <a:t>il</a:t>
            </a:r>
            <a:r>
              <a:rPr lang="en-CA" sz="1700" dirty="0" smtClean="0"/>
              <a:t>?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err="1" smtClean="0"/>
              <a:t>Une</a:t>
            </a:r>
            <a:r>
              <a:rPr lang="en-CA" sz="1700" dirty="0" smtClean="0"/>
              <a:t> </a:t>
            </a:r>
            <a:r>
              <a:rPr lang="en-CA" sz="1700" dirty="0" err="1" smtClean="0"/>
              <a:t>telle</a:t>
            </a:r>
            <a:r>
              <a:rPr lang="en-CA" sz="1700" dirty="0" smtClean="0"/>
              <a:t> marge </a:t>
            </a:r>
            <a:r>
              <a:rPr lang="en-CA" sz="1700" dirty="0" err="1" smtClean="0"/>
              <a:t>est-elle</a:t>
            </a:r>
            <a:r>
              <a:rPr lang="en-CA" sz="1700" dirty="0" smtClean="0"/>
              <a:t> </a:t>
            </a:r>
            <a:r>
              <a:rPr lang="en-CA" sz="1700" dirty="0" err="1" smtClean="0"/>
              <a:t>optimale</a:t>
            </a:r>
            <a:r>
              <a:rPr lang="en-CA" sz="1700" dirty="0" smtClean="0"/>
              <a:t> </a:t>
            </a:r>
            <a:r>
              <a:rPr lang="en-CA" sz="1700" dirty="0" err="1" smtClean="0"/>
              <a:t>ou</a:t>
            </a:r>
            <a:r>
              <a:rPr lang="en-CA" sz="1700" dirty="0" smtClean="0"/>
              <a:t> trop </a:t>
            </a:r>
            <a:r>
              <a:rPr lang="en-CA" sz="1700" dirty="0" err="1" smtClean="0"/>
              <a:t>sécuritaire</a:t>
            </a:r>
            <a:r>
              <a:rPr lang="en-CA" sz="1700" dirty="0" smtClean="0"/>
              <a:t>?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smtClean="0"/>
              <a:t>Les </a:t>
            </a:r>
            <a:r>
              <a:rPr lang="en-CA" sz="1700" dirty="0" err="1" smtClean="0"/>
              <a:t>achats</a:t>
            </a:r>
            <a:r>
              <a:rPr lang="en-CA" sz="1700" dirty="0" smtClean="0"/>
              <a:t> </a:t>
            </a:r>
            <a:r>
              <a:rPr lang="en-CA" sz="1700" dirty="0" err="1" smtClean="0"/>
              <a:t>rappelables</a:t>
            </a:r>
            <a:r>
              <a:rPr lang="en-CA" sz="1700" dirty="0" smtClean="0"/>
              <a:t> </a:t>
            </a:r>
            <a:r>
              <a:rPr lang="en-CA" sz="1700" dirty="0" err="1" smtClean="0"/>
              <a:t>ont-ils</a:t>
            </a:r>
            <a:r>
              <a:rPr lang="en-CA" sz="1700" dirty="0" smtClean="0"/>
              <a:t> </a:t>
            </a:r>
            <a:r>
              <a:rPr lang="en-CA" sz="1700" dirty="0" err="1" smtClean="0"/>
              <a:t>souvent</a:t>
            </a:r>
            <a:r>
              <a:rPr lang="en-CA" sz="1700" dirty="0" smtClean="0"/>
              <a:t> </a:t>
            </a:r>
            <a:r>
              <a:rPr lang="en-CA" sz="1700" dirty="0" err="1" smtClean="0"/>
              <a:t>été</a:t>
            </a:r>
            <a:r>
              <a:rPr lang="en-CA" sz="1700" dirty="0" smtClean="0"/>
              <a:t> </a:t>
            </a:r>
            <a:r>
              <a:rPr lang="en-CA" sz="1700" dirty="0" err="1" smtClean="0"/>
              <a:t>rappelés</a:t>
            </a:r>
            <a:r>
              <a:rPr lang="en-CA" sz="1700" dirty="0" smtClean="0"/>
              <a:t>?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smtClean="0"/>
              <a:t>Les </a:t>
            </a:r>
            <a:r>
              <a:rPr lang="en-CA" sz="1700" dirty="0" err="1" smtClean="0"/>
              <a:t>recours</a:t>
            </a:r>
            <a:r>
              <a:rPr lang="en-CA" sz="1700" dirty="0" smtClean="0"/>
              <a:t> à plus court </a:t>
            </a:r>
            <a:r>
              <a:rPr lang="en-CA" sz="1700" dirty="0" err="1" smtClean="0"/>
              <a:t>terme</a:t>
            </a:r>
            <a:r>
              <a:rPr lang="en-CA" sz="1700" dirty="0" smtClean="0"/>
              <a:t> </a:t>
            </a:r>
            <a:r>
              <a:rPr lang="en-CA" sz="1700" dirty="0" err="1" smtClean="0"/>
              <a:t>sont-ils</a:t>
            </a:r>
            <a:r>
              <a:rPr lang="en-CA" sz="1700" dirty="0" smtClean="0"/>
              <a:t> </a:t>
            </a:r>
            <a:r>
              <a:rPr lang="en-CA" sz="1700" dirty="0" err="1" smtClean="0"/>
              <a:t>considérés</a:t>
            </a:r>
            <a:r>
              <a:rPr lang="en-CA" sz="1700" dirty="0" smtClean="0"/>
              <a:t> (ex. </a:t>
            </a:r>
            <a:r>
              <a:rPr lang="en-CA" sz="1700" dirty="0" err="1" smtClean="0"/>
              <a:t>Cyclable</a:t>
            </a:r>
            <a:r>
              <a:rPr lang="en-CA" sz="1700" dirty="0" smtClean="0"/>
              <a:t>, interruptible, </a:t>
            </a:r>
            <a:r>
              <a:rPr lang="en-CA" sz="1700" dirty="0" err="1" smtClean="0"/>
              <a:t>marché</a:t>
            </a:r>
            <a:r>
              <a:rPr lang="en-CA" sz="1700" dirty="0" smtClean="0"/>
              <a:t> temps </a:t>
            </a:r>
            <a:r>
              <a:rPr lang="en-CA" sz="1700" dirty="0" err="1" smtClean="0"/>
              <a:t>réel</a:t>
            </a:r>
            <a:r>
              <a:rPr lang="en-CA" sz="1700" dirty="0" smtClean="0"/>
              <a:t>, </a:t>
            </a:r>
            <a:r>
              <a:rPr lang="en-CA" sz="1700" dirty="0" err="1" smtClean="0"/>
              <a:t>flexibilité</a:t>
            </a:r>
            <a:r>
              <a:rPr lang="en-CA" sz="1700" dirty="0" smtClean="0"/>
              <a:t> de la production </a:t>
            </a:r>
            <a:r>
              <a:rPr lang="en-CA" sz="1700" dirty="0" err="1" smtClean="0"/>
              <a:t>hydroélectrique</a:t>
            </a:r>
            <a:r>
              <a:rPr lang="en-CA" sz="1700" dirty="0" smtClean="0"/>
              <a:t>)?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err="1" smtClean="0"/>
              <a:t>Mesure</a:t>
            </a:r>
            <a:r>
              <a:rPr lang="en-CA" sz="1700" dirty="0" smtClean="0"/>
              <a:t> de la </a:t>
            </a:r>
            <a:r>
              <a:rPr lang="en-CA" sz="1700" dirty="0" err="1" smtClean="0"/>
              <a:t>précision</a:t>
            </a:r>
            <a:r>
              <a:rPr lang="en-CA" sz="1700" dirty="0" smtClean="0"/>
              <a:t> des </a:t>
            </a:r>
            <a:r>
              <a:rPr lang="en-CA" sz="1700" dirty="0" err="1" smtClean="0"/>
              <a:t>prévisions</a:t>
            </a:r>
            <a:r>
              <a:rPr lang="en-CA" sz="1700" dirty="0" smtClean="0"/>
              <a:t> </a:t>
            </a:r>
            <a:r>
              <a:rPr lang="en-CA" sz="1700" dirty="0" err="1" smtClean="0"/>
              <a:t>météo</a:t>
            </a:r>
            <a:r>
              <a:rPr lang="en-CA" sz="1700" dirty="0" smtClean="0"/>
              <a:t> et de la </a:t>
            </a:r>
            <a:r>
              <a:rPr lang="en-CA" sz="1700" dirty="0" err="1" smtClean="0"/>
              <a:t>demande</a:t>
            </a:r>
            <a:r>
              <a:rPr lang="en-CA" sz="1700" dirty="0" smtClean="0"/>
              <a:t> </a:t>
            </a:r>
            <a:r>
              <a:rPr lang="en-CA" sz="1700" dirty="0" err="1" smtClean="0"/>
              <a:t>quelques</a:t>
            </a:r>
            <a:r>
              <a:rPr lang="en-CA" sz="1700" dirty="0" smtClean="0"/>
              <a:t> </a:t>
            </a:r>
            <a:r>
              <a:rPr lang="en-CA" sz="1700" dirty="0" err="1" smtClean="0"/>
              <a:t>jours</a:t>
            </a:r>
            <a:r>
              <a:rPr lang="en-CA" sz="1700" dirty="0" smtClean="0"/>
              <a:t> </a:t>
            </a:r>
            <a:r>
              <a:rPr lang="en-CA" sz="1700" dirty="0" err="1" smtClean="0"/>
              <a:t>d’avance</a:t>
            </a:r>
            <a:r>
              <a:rPr lang="en-CA" sz="1700" dirty="0" smtClean="0"/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00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en-CA" sz="2100" dirty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smtClean="0"/>
              <a:t>Le </a:t>
            </a:r>
            <a:r>
              <a:rPr lang="en-CA" sz="2100" dirty="0" err="1" smtClean="0"/>
              <a:t>Distributeur</a:t>
            </a:r>
            <a:r>
              <a:rPr lang="en-CA" sz="2100" dirty="0" smtClean="0"/>
              <a:t> a-t-</a:t>
            </a:r>
            <a:r>
              <a:rPr lang="en-CA" sz="2100" dirty="0" err="1" smtClean="0"/>
              <a:t>il</a:t>
            </a:r>
            <a:r>
              <a:rPr lang="en-CA" sz="2100" dirty="0" smtClean="0"/>
              <a:t> </a:t>
            </a:r>
            <a:r>
              <a:rPr lang="en-CA" sz="2100" dirty="0" err="1" smtClean="0"/>
              <a:t>une</a:t>
            </a:r>
            <a:r>
              <a:rPr lang="en-CA" sz="2100" dirty="0" smtClean="0"/>
              <a:t> </a:t>
            </a:r>
            <a:r>
              <a:rPr lang="en-CA" sz="2100" dirty="0" err="1" smtClean="0"/>
              <a:t>politique</a:t>
            </a:r>
            <a:r>
              <a:rPr lang="en-CA" sz="2100" dirty="0" smtClean="0"/>
              <a:t> de </a:t>
            </a:r>
            <a:r>
              <a:rPr lang="en-CA" sz="2100" dirty="0" err="1" smtClean="0"/>
              <a:t>risque</a:t>
            </a:r>
            <a:r>
              <a:rPr lang="en-CA" sz="2100" dirty="0" smtClean="0"/>
              <a:t> à court </a:t>
            </a:r>
            <a:r>
              <a:rPr lang="en-CA" sz="2100" dirty="0" err="1" smtClean="0"/>
              <a:t>terme</a:t>
            </a:r>
            <a:r>
              <a:rPr lang="en-CA" sz="2100" dirty="0" smtClean="0"/>
              <a:t>?</a:t>
            </a:r>
          </a:p>
          <a:p>
            <a:pPr algn="just" eaLnBrk="1" hangingPunct="1">
              <a:lnSpc>
                <a:spcPct val="90000"/>
              </a:lnSpc>
            </a:pPr>
            <a:r>
              <a:rPr lang="en-CA" sz="2100" dirty="0" smtClean="0"/>
              <a:t>Le </a:t>
            </a:r>
            <a:r>
              <a:rPr lang="en-CA" sz="2100" dirty="0" err="1" smtClean="0"/>
              <a:t>Distributeur</a:t>
            </a:r>
            <a:r>
              <a:rPr lang="en-CA" sz="2100" dirty="0" smtClean="0"/>
              <a:t> a-t-</a:t>
            </a:r>
            <a:r>
              <a:rPr lang="en-CA" sz="2100" dirty="0" err="1" smtClean="0"/>
              <a:t>il</a:t>
            </a:r>
            <a:r>
              <a:rPr lang="en-CA" sz="2100" dirty="0" smtClean="0"/>
              <a:t> </a:t>
            </a:r>
            <a:r>
              <a:rPr lang="en-CA" sz="2100" dirty="0" err="1" smtClean="0"/>
              <a:t>une</a:t>
            </a:r>
            <a:r>
              <a:rPr lang="en-CA" sz="2100" dirty="0" smtClean="0"/>
              <a:t> </a:t>
            </a:r>
            <a:r>
              <a:rPr lang="en-CA" sz="2100" dirty="0" err="1" smtClean="0"/>
              <a:t>politique</a:t>
            </a:r>
            <a:r>
              <a:rPr lang="en-CA" sz="2100" dirty="0" smtClean="0"/>
              <a:t> </a:t>
            </a:r>
            <a:r>
              <a:rPr lang="en-CA" sz="2100" u="sng" dirty="0" err="1" smtClean="0"/>
              <a:t>uniforme</a:t>
            </a:r>
            <a:r>
              <a:rPr lang="en-CA" sz="2100" dirty="0" smtClean="0"/>
              <a:t> de </a:t>
            </a:r>
            <a:r>
              <a:rPr lang="en-CA" sz="2100" dirty="0" err="1" smtClean="0"/>
              <a:t>risque</a:t>
            </a:r>
            <a:r>
              <a:rPr lang="en-CA" sz="2100" dirty="0" smtClean="0"/>
              <a:t> à court </a:t>
            </a:r>
            <a:r>
              <a:rPr lang="en-CA" sz="2100" dirty="0" err="1" smtClean="0"/>
              <a:t>terme</a:t>
            </a:r>
            <a:r>
              <a:rPr lang="en-CA" sz="2100" dirty="0" smtClean="0"/>
              <a:t>?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smtClean="0"/>
              <a:t>Non: (A-0060, NS 11 </a:t>
            </a:r>
            <a:r>
              <a:rPr lang="en-CA" sz="1700" dirty="0" err="1" smtClean="0"/>
              <a:t>décembre</a:t>
            </a:r>
            <a:r>
              <a:rPr lang="en-CA" sz="1700" dirty="0" smtClean="0"/>
              <a:t> 2014, pp. 153 et 154):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fr-CA" sz="1600" dirty="0" smtClean="0"/>
              <a:t>« </a:t>
            </a:r>
            <a:r>
              <a:rPr lang="fr-CA" sz="1600" i="1" dirty="0" smtClean="0"/>
              <a:t>Évidemment</a:t>
            </a:r>
            <a:r>
              <a:rPr lang="fr-CA" sz="1600" i="1" dirty="0"/>
              <a:t>, comme je vous mentionnais tantôt, on </a:t>
            </a:r>
            <a:r>
              <a:rPr lang="fr-CA" sz="1600" i="1" dirty="0" smtClean="0"/>
              <a:t>fait </a:t>
            </a:r>
            <a:r>
              <a:rPr lang="fr-CA" sz="1600" i="1" dirty="0"/>
              <a:t>les </a:t>
            </a:r>
            <a:r>
              <a:rPr lang="fr-CA" sz="1600" i="1" dirty="0" smtClean="0"/>
              <a:t>achats </a:t>
            </a:r>
            <a:r>
              <a:rPr lang="fr-CA" sz="1600" i="1" dirty="0"/>
              <a:t>qu’il faut, notamment </a:t>
            </a:r>
            <a:r>
              <a:rPr lang="fr-CA" sz="1600" i="1" dirty="0" smtClean="0"/>
              <a:t>	lorsque </a:t>
            </a:r>
            <a:r>
              <a:rPr lang="fr-CA" sz="1600" i="1" dirty="0"/>
              <a:t>la </a:t>
            </a:r>
            <a:r>
              <a:rPr lang="fr-CA" sz="1600" i="1" dirty="0" smtClean="0"/>
              <a:t>demande</a:t>
            </a:r>
            <a:r>
              <a:rPr lang="fr-CA" sz="1600" i="1" dirty="0"/>
              <a:t>, </a:t>
            </a:r>
            <a:r>
              <a:rPr lang="fr-CA" sz="1600" i="1" dirty="0" smtClean="0"/>
              <a:t>pas notamment</a:t>
            </a:r>
            <a:r>
              <a:rPr lang="fr-CA" sz="1600" i="1" dirty="0"/>
              <a:t>, à toutes les heures, on </a:t>
            </a:r>
            <a:r>
              <a:rPr lang="fr-CA" sz="1600" i="1" dirty="0" smtClean="0"/>
              <a:t>fait </a:t>
            </a:r>
            <a:r>
              <a:rPr lang="fr-CA" sz="1600" i="1" dirty="0"/>
              <a:t>les achats qu’il faut </a:t>
            </a:r>
            <a:r>
              <a:rPr lang="fr-CA" sz="1600" i="1" dirty="0" smtClean="0"/>
              <a:t>pour </a:t>
            </a:r>
            <a:r>
              <a:rPr lang="fr-CA" sz="1600" i="1" dirty="0"/>
              <a:t>répondre à la </a:t>
            </a:r>
            <a:r>
              <a:rPr lang="fr-CA" sz="1600" i="1" dirty="0" smtClean="0"/>
              <a:t>demande </a:t>
            </a:r>
            <a:r>
              <a:rPr lang="fr-CA" sz="1600" i="1" dirty="0"/>
              <a:t>du Québec mais, </a:t>
            </a:r>
            <a:r>
              <a:rPr lang="fr-CA" sz="1600" i="1" u="sng" dirty="0"/>
              <a:t>évidemment, il </a:t>
            </a:r>
            <a:r>
              <a:rPr lang="fr-CA" sz="1600" i="1" u="sng" dirty="0" smtClean="0"/>
              <a:t>y </a:t>
            </a:r>
            <a:r>
              <a:rPr lang="fr-CA" sz="1600" i="1" u="sng" dirty="0"/>
              <a:t>a </a:t>
            </a:r>
            <a:r>
              <a:rPr lang="fr-CA" sz="1600" i="1" u="sng" dirty="0" smtClean="0"/>
              <a:t>une incertitude </a:t>
            </a:r>
            <a:r>
              <a:rPr lang="fr-CA" sz="1600" i="1" u="sng" dirty="0"/>
              <a:t>qui est </a:t>
            </a:r>
            <a:r>
              <a:rPr lang="fr-CA" sz="1600" i="1" u="sng" dirty="0" smtClean="0"/>
              <a:t>plus </a:t>
            </a:r>
            <a:r>
              <a:rPr lang="fr-CA" sz="1600" i="1" u="sng" dirty="0"/>
              <a:t>élevée lorsque la demande </a:t>
            </a:r>
            <a:r>
              <a:rPr lang="fr-CA" sz="1600" i="1" u="sng" dirty="0" smtClean="0"/>
              <a:t>est plus </a:t>
            </a:r>
            <a:r>
              <a:rPr lang="fr-CA" sz="1600" i="1" u="sng" dirty="0"/>
              <a:t>chargée</a:t>
            </a:r>
            <a:r>
              <a:rPr lang="fr-CA" sz="1600" i="1" dirty="0"/>
              <a:t>. Autrement dit, </a:t>
            </a:r>
            <a:r>
              <a:rPr lang="fr-CA" sz="1600" i="1" u="sng" dirty="0"/>
              <a:t>on est beaucoup </a:t>
            </a:r>
            <a:r>
              <a:rPr lang="fr-CA" sz="1600" i="1" u="sng" dirty="0" smtClean="0"/>
              <a:t>plus prudent</a:t>
            </a:r>
            <a:r>
              <a:rPr lang="fr-CA" sz="1600" i="1" dirty="0"/>
              <a:t>, </a:t>
            </a:r>
            <a:r>
              <a:rPr lang="fr-CA" sz="1600" i="1" dirty="0" smtClean="0"/>
              <a:t>je </a:t>
            </a:r>
            <a:r>
              <a:rPr lang="fr-CA" sz="1600" i="1" dirty="0"/>
              <a:t>vais le dire comme ça, lorsque la </a:t>
            </a:r>
            <a:r>
              <a:rPr lang="fr-CA" sz="1600" i="1" dirty="0" smtClean="0"/>
              <a:t>demande </a:t>
            </a:r>
            <a:r>
              <a:rPr lang="fr-CA" sz="1600" i="1" dirty="0"/>
              <a:t>commence à dépasser certains </a:t>
            </a:r>
            <a:r>
              <a:rPr lang="fr-CA" sz="1600" i="1" dirty="0" smtClean="0"/>
              <a:t>niveaux.</a:t>
            </a:r>
            <a:r>
              <a:rPr lang="fr-CA" sz="1600" dirty="0" smtClean="0"/>
              <a:t> »  (Nous soulignons)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CA" sz="1600" dirty="0" smtClean="0"/>
              <a:t>Selon l’AHQ-ARQ, c’est plutôt l’inverse: l’incertitude sur le dépassement est moins grande lorsque la prévision est forte.</a:t>
            </a:r>
            <a:endParaRPr lang="en-CA" sz="16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54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indicateur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lvl="0" indent="0">
              <a:buNone/>
            </a:pPr>
            <a:endParaRPr lang="en-CA" sz="2100" dirty="0"/>
          </a:p>
          <a:p>
            <a:pPr algn="just" eaLnBrk="1" hangingPunct="1">
              <a:lnSpc>
                <a:spcPct val="90000"/>
              </a:lnSpc>
            </a:pPr>
            <a:r>
              <a:rPr lang="en-CA" sz="2100" dirty="0" smtClean="0"/>
              <a:t>Notre </a:t>
            </a:r>
            <a:r>
              <a:rPr lang="en-CA" sz="2100" dirty="0" err="1" smtClean="0"/>
              <a:t>recommandation</a:t>
            </a:r>
            <a:r>
              <a:rPr lang="en-CA" sz="2100" dirty="0" smtClean="0"/>
              <a:t> 16: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CA" sz="1700" dirty="0" err="1" smtClean="0"/>
              <a:t>Développer</a:t>
            </a:r>
            <a:r>
              <a:rPr lang="en-CA" sz="1700" dirty="0" smtClean="0"/>
              <a:t> et </a:t>
            </a:r>
            <a:r>
              <a:rPr lang="en-CA" sz="1700" dirty="0" err="1" smtClean="0"/>
              <a:t>suivre</a:t>
            </a:r>
            <a:r>
              <a:rPr lang="en-CA" sz="1700" dirty="0" smtClean="0"/>
              <a:t> un </a:t>
            </a:r>
            <a:r>
              <a:rPr lang="en-CA" sz="1700" dirty="0" err="1" smtClean="0"/>
              <a:t>nouvel</a:t>
            </a:r>
            <a:r>
              <a:rPr lang="en-CA" sz="1700" dirty="0" smtClean="0"/>
              <a:t> </a:t>
            </a:r>
            <a:r>
              <a:rPr lang="en-CA" sz="1700" dirty="0" err="1" smtClean="0"/>
              <a:t>indicateur</a:t>
            </a:r>
            <a:r>
              <a:rPr lang="en-CA" sz="1700" dirty="0" smtClean="0"/>
              <a:t> </a:t>
            </a:r>
            <a:r>
              <a:rPr lang="en-CA" sz="1700" dirty="0" err="1" smtClean="0"/>
              <a:t>annuel</a:t>
            </a:r>
            <a:r>
              <a:rPr lang="en-CA" sz="1700" dirty="0" smtClean="0"/>
              <a:t> </a:t>
            </a:r>
            <a:r>
              <a:rPr lang="en-CA" sz="1700" dirty="0" err="1" smtClean="0"/>
              <a:t>évalué</a:t>
            </a:r>
            <a:r>
              <a:rPr lang="en-CA" sz="1700" dirty="0" smtClean="0"/>
              <a:t> </a:t>
            </a:r>
            <a:r>
              <a:rPr lang="en-CA" sz="1700" i="1" dirty="0" smtClean="0"/>
              <a:t>a posteriori </a:t>
            </a:r>
            <a:r>
              <a:rPr lang="en-CA" sz="1700" dirty="0" err="1" smtClean="0"/>
              <a:t>sur</a:t>
            </a:r>
            <a:r>
              <a:rPr lang="en-CA" sz="1700" dirty="0" smtClean="0"/>
              <a:t> le </a:t>
            </a:r>
            <a:r>
              <a:rPr lang="en-CA" sz="1700" dirty="0" err="1" smtClean="0"/>
              <a:t>pourcentage</a:t>
            </a:r>
            <a:r>
              <a:rPr lang="en-CA" sz="1700" dirty="0" smtClean="0"/>
              <a:t> des </a:t>
            </a:r>
            <a:r>
              <a:rPr lang="en-CA" sz="1700" dirty="0" err="1" smtClean="0"/>
              <a:t>achats</a:t>
            </a:r>
            <a:r>
              <a:rPr lang="en-CA" sz="1700" dirty="0" smtClean="0"/>
              <a:t> </a:t>
            </a:r>
            <a:r>
              <a:rPr lang="en-CA" sz="1700" dirty="0" err="1" smtClean="0"/>
              <a:t>d’énergie</a:t>
            </a:r>
            <a:r>
              <a:rPr lang="en-CA" sz="1700" dirty="0" smtClean="0"/>
              <a:t> de court </a:t>
            </a:r>
            <a:r>
              <a:rPr lang="en-CA" sz="1700" dirty="0" err="1" smtClean="0"/>
              <a:t>terme</a:t>
            </a:r>
            <a:r>
              <a:rPr lang="en-CA" sz="1700" dirty="0" smtClean="0"/>
              <a:t> (</a:t>
            </a:r>
            <a:r>
              <a:rPr lang="en-CA" sz="1700" dirty="0" err="1" smtClean="0"/>
              <a:t>incluant</a:t>
            </a:r>
            <a:r>
              <a:rPr lang="en-CA" sz="1700" dirty="0" smtClean="0"/>
              <a:t> </a:t>
            </a:r>
            <a:r>
              <a:rPr lang="en-CA" sz="1700" dirty="0" err="1" smtClean="0"/>
              <a:t>l’utilisation</a:t>
            </a:r>
            <a:r>
              <a:rPr lang="en-CA" sz="1700" dirty="0" smtClean="0"/>
              <a:t> de </a:t>
            </a:r>
            <a:r>
              <a:rPr lang="en-CA" sz="1700" dirty="0" err="1" smtClean="0"/>
              <a:t>l’électricité</a:t>
            </a:r>
            <a:r>
              <a:rPr lang="en-CA" sz="1700" dirty="0" smtClean="0"/>
              <a:t> interruptible) qui se </a:t>
            </a:r>
            <a:r>
              <a:rPr lang="en-CA" sz="1700" dirty="0" err="1" smtClean="0"/>
              <a:t>retrouvent</a:t>
            </a:r>
            <a:r>
              <a:rPr lang="en-CA" sz="1700" dirty="0" smtClean="0"/>
              <a:t> </a:t>
            </a:r>
            <a:r>
              <a:rPr lang="en-CA" sz="1700" dirty="0" err="1" smtClean="0"/>
              <a:t>en</a:t>
            </a:r>
            <a:r>
              <a:rPr lang="en-CA" sz="1700" dirty="0" smtClean="0"/>
              <a:t> </a:t>
            </a:r>
            <a:r>
              <a:rPr lang="en-CA" sz="1700" dirty="0" err="1" smtClean="0"/>
              <a:t>électricité</a:t>
            </a:r>
            <a:r>
              <a:rPr lang="en-CA" sz="1700" dirty="0" smtClean="0"/>
              <a:t> </a:t>
            </a:r>
            <a:r>
              <a:rPr lang="en-CA" sz="1700" dirty="0" err="1" smtClean="0"/>
              <a:t>patrimoniale</a:t>
            </a:r>
            <a:r>
              <a:rPr lang="en-CA" sz="1700" dirty="0" smtClean="0"/>
              <a:t> </a:t>
            </a:r>
            <a:r>
              <a:rPr lang="en-CA" sz="1700" dirty="0" err="1" smtClean="0"/>
              <a:t>inutilisée</a:t>
            </a:r>
            <a:r>
              <a:rPr lang="en-CA" sz="17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CA" sz="21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07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400" dirty="0" err="1" smtClean="0"/>
              <a:t>Achats</a:t>
            </a:r>
            <a:r>
              <a:rPr lang="en-CA" sz="2400" dirty="0" smtClean="0"/>
              <a:t> </a:t>
            </a:r>
            <a:r>
              <a:rPr lang="en-CA" sz="2400" dirty="0" err="1" smtClean="0"/>
              <a:t>d’énergie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 smtClean="0"/>
              <a:t> - </a:t>
            </a:r>
            <a:r>
              <a:rPr lang="en-CA" sz="2400" dirty="0" err="1" smtClean="0"/>
              <a:t>Prévision</a:t>
            </a:r>
            <a:endParaRPr lang="fr-CA" sz="2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600" b="1" dirty="0" smtClean="0"/>
              <a:t>Tableau 11 </a:t>
            </a:r>
            <a:r>
              <a:rPr lang="en-CA" sz="1600" b="1" u="sng" dirty="0" err="1" smtClean="0"/>
              <a:t>modifié</a:t>
            </a:r>
            <a:r>
              <a:rPr lang="en-CA" sz="1600" b="1" dirty="0" smtClean="0"/>
              <a:t> (C-AHQ-ARQ-0019)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600" b="1" dirty="0" err="1" smtClean="0"/>
              <a:t>Achats</a:t>
            </a:r>
            <a:r>
              <a:rPr lang="en-CA" sz="1600" b="1" dirty="0" smtClean="0"/>
              <a:t> </a:t>
            </a:r>
            <a:r>
              <a:rPr lang="en-CA" sz="1600" b="1" dirty="0" err="1" smtClean="0"/>
              <a:t>d’énergie</a:t>
            </a:r>
            <a:r>
              <a:rPr lang="en-CA" sz="1600" b="1" dirty="0" smtClean="0"/>
              <a:t> de court </a:t>
            </a:r>
            <a:r>
              <a:rPr lang="en-CA" sz="1600" b="1" dirty="0" err="1" smtClean="0"/>
              <a:t>terme</a:t>
            </a:r>
            <a:endParaRPr lang="en-CA" sz="16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27</a:t>
            </a:fld>
            <a:endParaRPr lang="fr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455" y="2715510"/>
            <a:ext cx="5297227" cy="294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9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800" dirty="0" err="1" smtClean="0"/>
              <a:t>Achats</a:t>
            </a:r>
            <a:r>
              <a:rPr lang="en-CA" sz="2800" dirty="0" smtClean="0"/>
              <a:t> </a:t>
            </a:r>
            <a:r>
              <a:rPr lang="en-CA" sz="2800" dirty="0" err="1" smtClean="0"/>
              <a:t>d’énergie</a:t>
            </a:r>
            <a:r>
              <a:rPr lang="en-CA" sz="2800" dirty="0" smtClean="0"/>
              <a:t> de court </a:t>
            </a:r>
            <a:r>
              <a:rPr lang="en-CA" sz="2800" dirty="0" err="1" smtClean="0"/>
              <a:t>terme</a:t>
            </a:r>
            <a:r>
              <a:rPr lang="en-CA" sz="2800" dirty="0" smtClean="0"/>
              <a:t> - </a:t>
            </a:r>
            <a:r>
              <a:rPr lang="en-CA" sz="2800" dirty="0" err="1" smtClean="0"/>
              <a:t>Prévision</a:t>
            </a:r>
            <a:endParaRPr lang="fr-CA" sz="28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100" dirty="0" smtClean="0"/>
              <a:t>La sous-estimation des </a:t>
            </a:r>
            <a:r>
              <a:rPr lang="en-CA" sz="2100" dirty="0" err="1" smtClean="0"/>
              <a:t>achats</a:t>
            </a:r>
            <a:r>
              <a:rPr lang="en-CA" sz="2100" dirty="0" smtClean="0"/>
              <a:t> </a:t>
            </a:r>
            <a:r>
              <a:rPr lang="en-CA" sz="2100" dirty="0" err="1" smtClean="0"/>
              <a:t>d’énergie</a:t>
            </a:r>
            <a:r>
              <a:rPr lang="en-CA" sz="2100" dirty="0" smtClean="0"/>
              <a:t> de court </a:t>
            </a:r>
            <a:r>
              <a:rPr lang="en-CA" sz="2100" dirty="0" err="1" smtClean="0"/>
              <a:t>terme</a:t>
            </a:r>
            <a:r>
              <a:rPr lang="en-CA" sz="2100" dirty="0" smtClean="0"/>
              <a:t> </a:t>
            </a:r>
            <a:r>
              <a:rPr lang="en-CA" sz="2100" dirty="0" err="1" smtClean="0"/>
              <a:t>montrée</a:t>
            </a:r>
            <a:r>
              <a:rPr lang="en-CA" sz="2100" dirty="0" smtClean="0"/>
              <a:t> au tableau 11 </a:t>
            </a:r>
            <a:r>
              <a:rPr lang="en-CA" sz="2100" dirty="0" err="1" smtClean="0"/>
              <a:t>n’est</a:t>
            </a:r>
            <a:r>
              <a:rPr lang="en-CA" sz="2100" dirty="0" smtClean="0"/>
              <a:t> pas due au </a:t>
            </a:r>
            <a:r>
              <a:rPr lang="en-CA" sz="2100" dirty="0" err="1" smtClean="0"/>
              <a:t>hasard</a:t>
            </a:r>
            <a:r>
              <a:rPr lang="en-CA" sz="21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</a:pPr>
            <a:r>
              <a:rPr lang="en-CA" sz="2100" dirty="0" smtClean="0"/>
              <a:t>Le </a:t>
            </a:r>
            <a:r>
              <a:rPr lang="en-CA" sz="2100" dirty="0" err="1" smtClean="0"/>
              <a:t>Distributeur</a:t>
            </a:r>
            <a:r>
              <a:rPr lang="en-CA" sz="2100" dirty="0" smtClean="0"/>
              <a:t> vise à </a:t>
            </a:r>
            <a:r>
              <a:rPr lang="en-CA" sz="2100" dirty="0" err="1" smtClean="0"/>
              <a:t>centrer</a:t>
            </a:r>
            <a:r>
              <a:rPr lang="en-CA" sz="2100" dirty="0" smtClean="0"/>
              <a:t> la </a:t>
            </a:r>
            <a:r>
              <a:rPr lang="en-CA" sz="2100" dirty="0" err="1" smtClean="0"/>
              <a:t>prévision</a:t>
            </a:r>
            <a:r>
              <a:rPr lang="en-CA" sz="2100" dirty="0" smtClean="0"/>
              <a:t> </a:t>
            </a:r>
            <a:r>
              <a:rPr lang="en-CA" sz="2100" dirty="0"/>
              <a:t>de la </a:t>
            </a:r>
            <a:r>
              <a:rPr lang="en-CA" sz="2100" dirty="0" err="1" smtClean="0"/>
              <a:t>demande</a:t>
            </a:r>
            <a:r>
              <a:rPr lang="en-CA" sz="21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</a:pPr>
            <a:r>
              <a:rPr lang="en-CA" sz="2000" dirty="0" err="1" smtClean="0"/>
              <a:t>Mais</a:t>
            </a:r>
            <a:r>
              <a:rPr lang="en-CA" sz="2000" dirty="0" smtClean="0"/>
              <a:t> la </a:t>
            </a:r>
            <a:r>
              <a:rPr lang="en-CA" sz="2000" dirty="0" err="1" smtClean="0"/>
              <a:t>prévision</a:t>
            </a:r>
            <a:r>
              <a:rPr lang="en-CA" sz="2000" dirty="0" smtClean="0"/>
              <a:t> </a:t>
            </a:r>
            <a:r>
              <a:rPr lang="en-CA" sz="2000" dirty="0" err="1" smtClean="0"/>
              <a:t>déterministe</a:t>
            </a:r>
            <a:r>
              <a:rPr lang="en-CA" sz="2000" dirty="0" smtClean="0"/>
              <a:t> </a:t>
            </a:r>
            <a:r>
              <a:rPr lang="en-CA" sz="2000" dirty="0"/>
              <a:t>des </a:t>
            </a:r>
            <a:r>
              <a:rPr lang="en-CA" sz="2000" dirty="0" err="1" smtClean="0"/>
              <a:t>approvisionnements</a:t>
            </a:r>
            <a:r>
              <a:rPr lang="en-CA" sz="2000" dirty="0" smtClean="0"/>
              <a:t> de court </a:t>
            </a:r>
            <a:r>
              <a:rPr lang="en-CA" sz="2000" dirty="0" err="1" smtClean="0"/>
              <a:t>terme</a:t>
            </a:r>
            <a:r>
              <a:rPr lang="en-CA" sz="2000" dirty="0" smtClean="0"/>
              <a:t> de </a:t>
            </a:r>
            <a:r>
              <a:rPr lang="en-CA" sz="2000" dirty="0" err="1" smtClean="0"/>
              <a:t>l’année</a:t>
            </a:r>
            <a:r>
              <a:rPr lang="en-CA" sz="2000" dirty="0" smtClean="0"/>
              <a:t> </a:t>
            </a:r>
            <a:r>
              <a:rPr lang="en-CA" sz="2000" dirty="0" err="1" smtClean="0"/>
              <a:t>témoin</a:t>
            </a:r>
            <a:r>
              <a:rPr lang="en-CA" sz="2000" dirty="0" smtClean="0"/>
              <a:t> quant à </a:t>
            </a:r>
            <a:r>
              <a:rPr lang="en-CA" sz="2000" dirty="0" err="1" smtClean="0"/>
              <a:t>elle</a:t>
            </a:r>
            <a:r>
              <a:rPr lang="en-CA" sz="2000" dirty="0" smtClean="0"/>
              <a:t> </a:t>
            </a:r>
            <a:r>
              <a:rPr lang="en-CA" sz="2000" dirty="0" err="1" smtClean="0"/>
              <a:t>n’est</a:t>
            </a:r>
            <a:r>
              <a:rPr lang="en-CA" sz="2000" dirty="0" smtClean="0"/>
              <a:t> </a:t>
            </a:r>
            <a:r>
              <a:rPr lang="en-CA" sz="2000" dirty="0"/>
              <a:t>pas </a:t>
            </a:r>
            <a:r>
              <a:rPr lang="en-CA" sz="2000" dirty="0" err="1" smtClean="0"/>
              <a:t>centrée</a:t>
            </a:r>
            <a:r>
              <a:rPr lang="en-CA" sz="2000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1700" dirty="0" smtClean="0"/>
              <a:t>Les </a:t>
            </a:r>
            <a:r>
              <a:rPr lang="en-CA" sz="1700" dirty="0" err="1" smtClean="0"/>
              <a:t>achats</a:t>
            </a:r>
            <a:r>
              <a:rPr lang="en-CA" sz="1700" dirty="0" smtClean="0"/>
              <a:t> de court </a:t>
            </a:r>
            <a:r>
              <a:rPr lang="en-CA" sz="1700" dirty="0" err="1" smtClean="0"/>
              <a:t>terme</a:t>
            </a:r>
            <a:r>
              <a:rPr lang="en-CA" sz="1700" dirty="0" smtClean="0"/>
              <a:t> </a:t>
            </a:r>
            <a:r>
              <a:rPr lang="en-CA" sz="1700" dirty="0"/>
              <a:t>du </a:t>
            </a:r>
            <a:r>
              <a:rPr lang="en-CA" sz="1700" dirty="0" err="1" smtClean="0"/>
              <a:t>cas</a:t>
            </a:r>
            <a:r>
              <a:rPr lang="en-CA" sz="1700" dirty="0" smtClean="0"/>
              <a:t> </a:t>
            </a:r>
            <a:r>
              <a:rPr lang="en-CA" sz="1700" dirty="0" err="1"/>
              <a:t>moyen</a:t>
            </a:r>
            <a:r>
              <a:rPr lang="en-CA" sz="1700" dirty="0"/>
              <a:t> </a:t>
            </a:r>
            <a:r>
              <a:rPr lang="en-CA" sz="1700" dirty="0" err="1" smtClean="0"/>
              <a:t>n’égalent</a:t>
            </a:r>
            <a:r>
              <a:rPr lang="en-CA" sz="1700" dirty="0" smtClean="0"/>
              <a:t> </a:t>
            </a:r>
            <a:r>
              <a:rPr lang="en-CA" sz="1700" dirty="0"/>
              <a:t>pas la </a:t>
            </a:r>
            <a:r>
              <a:rPr lang="en-CA" sz="1700" dirty="0" err="1"/>
              <a:t>moyenne</a:t>
            </a:r>
            <a:r>
              <a:rPr lang="en-CA" sz="1700" dirty="0"/>
              <a:t> des </a:t>
            </a:r>
            <a:r>
              <a:rPr lang="en-CA" sz="1700" dirty="0" err="1" smtClean="0"/>
              <a:t>achats</a:t>
            </a:r>
            <a:r>
              <a:rPr lang="en-CA" sz="1700" dirty="0" smtClean="0"/>
              <a:t> de court </a:t>
            </a:r>
            <a:r>
              <a:rPr lang="en-CA" sz="1700" dirty="0" err="1" smtClean="0"/>
              <a:t>terme</a:t>
            </a:r>
            <a:r>
              <a:rPr lang="en-CA" sz="1700" dirty="0" smtClean="0"/>
              <a:t> </a:t>
            </a:r>
            <a:r>
              <a:rPr lang="en-CA" sz="1700" dirty="0"/>
              <a:t>de </a:t>
            </a:r>
            <a:r>
              <a:rPr lang="en-CA" sz="1700" dirty="0" err="1"/>
              <a:t>tous</a:t>
            </a:r>
            <a:r>
              <a:rPr lang="en-CA" sz="1700" dirty="0"/>
              <a:t> les </a:t>
            </a:r>
            <a:r>
              <a:rPr lang="en-CA" sz="1700" dirty="0" err="1" smtClean="0"/>
              <a:t>cas</a:t>
            </a:r>
            <a:r>
              <a:rPr lang="en-CA" sz="1700" dirty="0" smtClean="0"/>
              <a:t> </a:t>
            </a:r>
            <a:r>
              <a:rPr lang="en-CA" sz="1700" dirty="0" err="1" smtClean="0"/>
              <a:t>possibles</a:t>
            </a:r>
            <a:r>
              <a:rPr lang="en-CA" sz="17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1700" dirty="0" smtClean="0"/>
              <a:t>Pas de </a:t>
            </a:r>
            <a:r>
              <a:rPr lang="en-CA" sz="1700" dirty="0" err="1" smtClean="0"/>
              <a:t>symétrie</a:t>
            </a:r>
            <a:r>
              <a:rPr lang="en-CA" sz="1700" dirty="0" smtClean="0"/>
              <a:t> </a:t>
            </a:r>
            <a:r>
              <a:rPr lang="en-CA" sz="1700" dirty="0" err="1" smtClean="0"/>
              <a:t>dans</a:t>
            </a:r>
            <a:r>
              <a:rPr lang="en-CA" sz="1700" dirty="0" smtClean="0"/>
              <a:t> les </a:t>
            </a:r>
            <a:r>
              <a:rPr lang="en-CA" sz="1700" dirty="0" err="1" smtClean="0"/>
              <a:t>résultats</a:t>
            </a:r>
            <a:r>
              <a:rPr lang="en-CA" sz="1700" dirty="0" smtClean="0"/>
              <a:t> entre un hiver </a:t>
            </a:r>
            <a:r>
              <a:rPr lang="en-CA" sz="1700" dirty="0" err="1" smtClean="0"/>
              <a:t>chaud</a:t>
            </a:r>
            <a:r>
              <a:rPr lang="en-CA" sz="1700" dirty="0" smtClean="0"/>
              <a:t> et un hiver </a:t>
            </a:r>
            <a:r>
              <a:rPr lang="en-CA" sz="1700" dirty="0" err="1" smtClean="0"/>
              <a:t>froid</a:t>
            </a:r>
            <a:r>
              <a:rPr lang="en-CA" sz="1700" dirty="0" smtClean="0"/>
              <a:t>.</a:t>
            </a:r>
            <a:endParaRPr lang="en-CA" sz="21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7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2800" dirty="0" err="1" smtClean="0"/>
              <a:t>Achats</a:t>
            </a:r>
            <a:r>
              <a:rPr lang="en-CA" sz="2800" dirty="0" smtClean="0"/>
              <a:t> </a:t>
            </a:r>
            <a:r>
              <a:rPr lang="en-CA" sz="2800" dirty="0" err="1" smtClean="0"/>
              <a:t>d’énergie</a:t>
            </a:r>
            <a:r>
              <a:rPr lang="en-CA" sz="2800" dirty="0" smtClean="0"/>
              <a:t> de court </a:t>
            </a:r>
            <a:r>
              <a:rPr lang="en-CA" sz="2800" dirty="0" err="1" smtClean="0"/>
              <a:t>terme</a:t>
            </a:r>
            <a:r>
              <a:rPr lang="en-CA" sz="2800" dirty="0" smtClean="0"/>
              <a:t> - </a:t>
            </a:r>
            <a:r>
              <a:rPr lang="en-CA" sz="2800" dirty="0" err="1" smtClean="0"/>
              <a:t>Prévision</a:t>
            </a:r>
            <a:endParaRPr lang="fr-CA" sz="28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CA" sz="2400" dirty="0" smtClean="0"/>
              <a:t>Si </a:t>
            </a:r>
            <a:r>
              <a:rPr lang="en-CA" sz="2400" dirty="0"/>
              <a:t>la </a:t>
            </a:r>
            <a:r>
              <a:rPr lang="en-CA" sz="2400" dirty="0" err="1"/>
              <a:t>tendance</a:t>
            </a:r>
            <a:r>
              <a:rPr lang="en-CA" sz="2400" dirty="0"/>
              <a:t> du tableau 11 se </a:t>
            </a:r>
            <a:r>
              <a:rPr lang="en-CA" sz="2400" dirty="0" err="1"/>
              <a:t>maintient</a:t>
            </a:r>
            <a:r>
              <a:rPr lang="en-CA" sz="2400" dirty="0"/>
              <a:t>, le </a:t>
            </a:r>
            <a:r>
              <a:rPr lang="en-CA" sz="2400" dirty="0" err="1"/>
              <a:t>compte</a:t>
            </a:r>
            <a:r>
              <a:rPr lang="en-CA" sz="2400" dirty="0"/>
              <a:t> de </a:t>
            </a:r>
            <a:r>
              <a:rPr lang="en-CA" sz="2400" i="1" dirty="0"/>
              <a:t>pass-on</a:t>
            </a:r>
            <a:r>
              <a:rPr lang="en-CA" sz="2400" dirty="0"/>
              <a:t> </a:t>
            </a:r>
            <a:r>
              <a:rPr lang="en-CA" sz="2400" dirty="0" err="1"/>
              <a:t>continuera</a:t>
            </a:r>
            <a:r>
              <a:rPr lang="en-CA" sz="2400" dirty="0"/>
              <a:t> à augmenter avec le </a:t>
            </a:r>
            <a:r>
              <a:rPr lang="en-CA" sz="2400" dirty="0" err="1"/>
              <a:t>biais</a:t>
            </a:r>
            <a:r>
              <a:rPr lang="en-CA" sz="2400" dirty="0"/>
              <a:t> </a:t>
            </a:r>
            <a:r>
              <a:rPr lang="en-CA" sz="2400" dirty="0" err="1"/>
              <a:t>systématique</a:t>
            </a:r>
            <a:r>
              <a:rPr lang="en-CA" sz="2400" dirty="0"/>
              <a:t> </a:t>
            </a:r>
            <a:r>
              <a:rPr lang="en-CA" sz="2400" dirty="0" err="1"/>
              <a:t>sur</a:t>
            </a:r>
            <a:r>
              <a:rPr lang="en-CA" sz="2400" dirty="0"/>
              <a:t> la </a:t>
            </a:r>
            <a:r>
              <a:rPr lang="en-CA" sz="2400" dirty="0" err="1"/>
              <a:t>prévision</a:t>
            </a:r>
            <a:r>
              <a:rPr lang="en-CA" sz="2400" dirty="0"/>
              <a:t> des </a:t>
            </a:r>
            <a:r>
              <a:rPr lang="en-CA" sz="2400" dirty="0" err="1"/>
              <a:t>achats</a:t>
            </a:r>
            <a:r>
              <a:rPr lang="en-CA" sz="2400" dirty="0"/>
              <a:t> </a:t>
            </a:r>
            <a:r>
              <a:rPr lang="en-CA" sz="2400" dirty="0" err="1"/>
              <a:t>d’énergie</a:t>
            </a:r>
            <a:r>
              <a:rPr lang="en-CA" sz="2400" dirty="0"/>
              <a:t> à court </a:t>
            </a:r>
            <a:r>
              <a:rPr lang="en-CA" sz="2400" dirty="0" err="1"/>
              <a:t>terme</a:t>
            </a:r>
            <a:r>
              <a:rPr lang="en-CA" sz="24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400" dirty="0"/>
          </a:p>
          <a:p>
            <a:pPr algn="just" eaLnBrk="1" hangingPunct="1">
              <a:lnSpc>
                <a:spcPct val="90000"/>
              </a:lnSpc>
            </a:pPr>
            <a:r>
              <a:rPr lang="en-CA" sz="2400" dirty="0" err="1" smtClean="0"/>
              <a:t>L’analyse</a:t>
            </a:r>
            <a:r>
              <a:rPr lang="en-CA" sz="2400" dirty="0" smtClean="0"/>
              <a:t> </a:t>
            </a:r>
            <a:r>
              <a:rPr lang="en-CA" sz="2400" dirty="0" err="1" smtClean="0"/>
              <a:t>déterministe</a:t>
            </a:r>
            <a:r>
              <a:rPr lang="en-CA" sz="2400" dirty="0" smtClean="0"/>
              <a:t> </a:t>
            </a:r>
            <a:r>
              <a:rPr lang="en-CA" sz="2400" dirty="0" err="1" smtClean="0"/>
              <a:t>n’est</a:t>
            </a:r>
            <a:r>
              <a:rPr lang="en-CA" sz="2400" dirty="0" smtClean="0"/>
              <a:t> pas </a:t>
            </a:r>
            <a:r>
              <a:rPr lang="en-CA" sz="2400" dirty="0" err="1" smtClean="0"/>
              <a:t>suffisante</a:t>
            </a:r>
            <a:r>
              <a:rPr lang="en-CA" sz="24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CA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CA" sz="2400" dirty="0" smtClean="0"/>
              <a:t>Le </a:t>
            </a:r>
            <a:r>
              <a:rPr lang="en-CA" sz="2400" dirty="0" err="1" smtClean="0"/>
              <a:t>Distributeur</a:t>
            </a:r>
            <a:r>
              <a:rPr lang="en-CA" sz="2400" dirty="0" smtClean="0"/>
              <a:t> a </a:t>
            </a:r>
            <a:r>
              <a:rPr lang="en-CA" sz="2400" dirty="0" err="1" smtClean="0"/>
              <a:t>d’ailleurs</a:t>
            </a:r>
            <a:r>
              <a:rPr lang="en-CA" sz="2400" dirty="0" smtClean="0"/>
              <a:t> déjà </a:t>
            </a:r>
            <a:r>
              <a:rPr lang="en-CA" sz="2400" dirty="0" err="1" smtClean="0"/>
              <a:t>vanté</a:t>
            </a:r>
            <a:r>
              <a:rPr lang="en-CA" sz="2400" dirty="0" smtClean="0"/>
              <a:t> les </a:t>
            </a:r>
            <a:r>
              <a:rPr lang="en-CA" sz="2400" dirty="0" err="1" smtClean="0"/>
              <a:t>vertus</a:t>
            </a:r>
            <a:r>
              <a:rPr lang="en-CA" sz="2400" dirty="0" smtClean="0"/>
              <a:t> </a:t>
            </a:r>
            <a:r>
              <a:rPr lang="en-CA" sz="2400" dirty="0" err="1" smtClean="0"/>
              <a:t>d’une</a:t>
            </a:r>
            <a:r>
              <a:rPr lang="en-CA" sz="2400" dirty="0" smtClean="0"/>
              <a:t> analyse </a:t>
            </a:r>
            <a:r>
              <a:rPr lang="en-CA" sz="2400" u="sng" dirty="0" smtClean="0"/>
              <a:t>non </a:t>
            </a:r>
            <a:r>
              <a:rPr lang="en-CA" sz="2400" u="sng" dirty="0" err="1" smtClean="0"/>
              <a:t>déterministe</a:t>
            </a:r>
            <a:r>
              <a:rPr lang="en-CA" sz="2400" dirty="0" smtClean="0"/>
              <a:t> des </a:t>
            </a:r>
            <a:r>
              <a:rPr lang="en-CA" sz="2400" dirty="0" err="1" smtClean="0"/>
              <a:t>moyens</a:t>
            </a:r>
            <a:r>
              <a:rPr lang="en-CA" sz="2400" dirty="0" smtClean="0"/>
              <a:t> de court </a:t>
            </a:r>
            <a:r>
              <a:rPr lang="en-CA" sz="2400" dirty="0" err="1" smtClean="0"/>
              <a:t>terme</a:t>
            </a:r>
            <a:r>
              <a:rPr lang="en-CA" sz="2400" dirty="0"/>
              <a:t> </a:t>
            </a:r>
            <a:r>
              <a:rPr lang="en-CA" sz="2400" dirty="0" smtClean="0"/>
              <a:t>(R-3854-2013, A-0057, NS 10 </a:t>
            </a:r>
            <a:r>
              <a:rPr lang="en-CA" sz="2400" dirty="0" err="1" smtClean="0"/>
              <a:t>décembre</a:t>
            </a:r>
            <a:r>
              <a:rPr lang="en-CA" sz="2400" dirty="0" smtClean="0"/>
              <a:t> 2013, pp. 33 à 35). </a:t>
            </a:r>
            <a:endParaRPr lang="en-CA" sz="2400" dirty="0"/>
          </a:p>
          <a:p>
            <a:pPr lvl="1" algn="just" eaLnBrk="1" hangingPunct="1">
              <a:lnSpc>
                <a:spcPct val="90000"/>
              </a:lnSpc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z="2100" dirty="0" smtClean="0"/>
              <a:t> </a:t>
            </a: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29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7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err="1" smtClean="0"/>
              <a:t>Recommandations</a:t>
            </a:r>
            <a:r>
              <a:rPr lang="en-CA" dirty="0" smtClean="0"/>
              <a:t> </a:t>
            </a:r>
            <a:r>
              <a:rPr lang="en-CA" dirty="0" err="1" smtClean="0"/>
              <a:t>maintenues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err="1" smtClean="0"/>
              <a:t>Coûts</a:t>
            </a:r>
            <a:r>
              <a:rPr lang="en-CA" sz="2800" dirty="0" smtClean="0"/>
              <a:t> </a:t>
            </a:r>
            <a:r>
              <a:rPr lang="en-CA" sz="2800" dirty="0" err="1" smtClean="0"/>
              <a:t>évités</a:t>
            </a:r>
            <a:r>
              <a:rPr lang="en-CA" sz="2800" dirty="0" smtClean="0"/>
              <a:t> </a:t>
            </a:r>
            <a:r>
              <a:rPr lang="en-CA" sz="2800" dirty="0" err="1" smtClean="0"/>
              <a:t>en</a:t>
            </a:r>
            <a:r>
              <a:rPr lang="en-CA" sz="2800" dirty="0" smtClean="0"/>
              <a:t> </a:t>
            </a:r>
            <a:r>
              <a:rPr lang="en-CA" sz="2800" dirty="0" err="1" smtClean="0"/>
              <a:t>réseau</a:t>
            </a:r>
            <a:r>
              <a:rPr lang="en-CA" sz="2800" dirty="0" smtClean="0"/>
              <a:t> </a:t>
            </a:r>
            <a:r>
              <a:rPr lang="en-CA" sz="2800" dirty="0" err="1" smtClean="0"/>
              <a:t>intégré</a:t>
            </a:r>
            <a:r>
              <a:rPr lang="en-CA" sz="2800" dirty="0" smtClean="0"/>
              <a:t> </a:t>
            </a:r>
            <a:r>
              <a:rPr lang="en-CA" sz="2800" dirty="0" err="1" smtClean="0"/>
              <a:t>en</a:t>
            </a:r>
            <a:r>
              <a:rPr lang="en-CA" sz="2800" dirty="0" smtClean="0"/>
              <a:t> </a:t>
            </a:r>
            <a:r>
              <a:rPr lang="en-CA" sz="2800" u="sng" dirty="0" err="1" smtClean="0"/>
              <a:t>énergie</a:t>
            </a:r>
            <a:r>
              <a:rPr lang="en-CA" sz="2800" dirty="0" smtClean="0"/>
              <a:t> (</a:t>
            </a:r>
            <a:r>
              <a:rPr lang="en-CA" sz="2800" dirty="0" err="1" smtClean="0"/>
              <a:t>recomm</a:t>
            </a:r>
            <a:r>
              <a:rPr lang="en-CA" sz="2800" dirty="0" smtClean="0"/>
              <a:t>. 1)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Besoins</a:t>
            </a:r>
            <a:r>
              <a:rPr lang="en-CA" sz="2400" dirty="0" smtClean="0"/>
              <a:t> </a:t>
            </a:r>
            <a:r>
              <a:rPr lang="en-CA" sz="2400" dirty="0" err="1" smtClean="0"/>
              <a:t>additionnels</a:t>
            </a:r>
            <a:r>
              <a:rPr lang="en-CA" sz="2400" dirty="0" smtClean="0"/>
              <a:t> </a:t>
            </a:r>
            <a:r>
              <a:rPr lang="en-CA" sz="2400" dirty="0" err="1" smtClean="0"/>
              <a:t>en</a:t>
            </a:r>
            <a:r>
              <a:rPr lang="en-CA" sz="2400" dirty="0" smtClean="0"/>
              <a:t> </a:t>
            </a:r>
            <a:r>
              <a:rPr lang="en-CA" sz="2400" u="sng" dirty="0" err="1" smtClean="0"/>
              <a:t>énergie</a:t>
            </a:r>
            <a:r>
              <a:rPr lang="en-CA" sz="2400" dirty="0" smtClean="0"/>
              <a:t> à </a:t>
            </a:r>
            <a:r>
              <a:rPr lang="en-CA" sz="2400" dirty="0" err="1" smtClean="0"/>
              <a:t>compter</a:t>
            </a:r>
            <a:r>
              <a:rPr lang="en-CA" sz="2400" dirty="0" smtClean="0"/>
              <a:t> de 2027 (au lieu de 2024).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smtClean="0"/>
              <a:t>Signal de prix à </a:t>
            </a:r>
            <a:r>
              <a:rPr lang="en-CA" sz="2400" dirty="0" err="1" smtClean="0"/>
              <a:t>compter</a:t>
            </a:r>
            <a:r>
              <a:rPr lang="en-CA" sz="2400" dirty="0" smtClean="0"/>
              <a:t> de 2027 à 9,0 </a:t>
            </a:r>
            <a:r>
              <a:rPr lang="fr-CA" sz="2400" dirty="0"/>
              <a:t>¢/kWh ($ 2014) indexé à </a:t>
            </a:r>
            <a:r>
              <a:rPr lang="fr-CA" sz="2400" dirty="0" smtClean="0"/>
              <a:t>l’inflation (au lieu de 11,2).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82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3200" dirty="0" smtClean="0"/>
              <a:t>Retours </a:t>
            </a:r>
            <a:r>
              <a:rPr lang="en-CA" sz="3200" dirty="0" err="1" smtClean="0"/>
              <a:t>d’énergie</a:t>
            </a:r>
            <a:r>
              <a:rPr lang="en-CA" sz="3200" dirty="0" smtClean="0"/>
              <a:t> (</a:t>
            </a:r>
            <a:r>
              <a:rPr lang="en-CA" sz="3200" dirty="0" err="1" smtClean="0"/>
              <a:t>recomm</a:t>
            </a:r>
            <a:r>
              <a:rPr lang="en-CA" sz="3200" dirty="0" smtClean="0"/>
              <a:t>. 6 à 12)</a:t>
            </a:r>
            <a:endParaRPr lang="fr-CA" sz="32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600" b="1" dirty="0" smtClean="0"/>
              <a:t>Tableau 4 </a:t>
            </a:r>
            <a:r>
              <a:rPr lang="en-CA" sz="1600" b="1" u="sng" dirty="0" err="1" smtClean="0"/>
              <a:t>modifié</a:t>
            </a:r>
            <a:r>
              <a:rPr lang="en-CA" sz="1600" b="1" dirty="0" smtClean="0"/>
              <a:t> (C-AHQ-ARQ-0019)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600" b="1" dirty="0" smtClean="0"/>
              <a:t>Estimation des </a:t>
            </a:r>
            <a:r>
              <a:rPr lang="en-CA" sz="1600" b="1" dirty="0" err="1" smtClean="0"/>
              <a:t>achats</a:t>
            </a:r>
            <a:r>
              <a:rPr lang="en-CA" sz="1600" b="1" dirty="0" smtClean="0"/>
              <a:t> de court </a:t>
            </a:r>
            <a:r>
              <a:rPr lang="en-CA" sz="1600" b="1" dirty="0" err="1" smtClean="0"/>
              <a:t>terme</a:t>
            </a:r>
            <a:r>
              <a:rPr lang="en-CA" sz="1600" b="1" dirty="0" smtClean="0"/>
              <a:t> avec et sans rappels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600" b="1" dirty="0" err="1" smtClean="0"/>
              <a:t>Janvier</a:t>
            </a:r>
            <a:r>
              <a:rPr lang="en-CA" sz="1600" b="1" dirty="0" smtClean="0"/>
              <a:t> – </a:t>
            </a:r>
            <a:r>
              <a:rPr lang="en-CA" sz="1600" b="1" dirty="0" err="1" smtClean="0"/>
              <a:t>Février</a:t>
            </a:r>
            <a:r>
              <a:rPr lang="en-CA" sz="1600" b="1" dirty="0" smtClean="0"/>
              <a:t> – </a:t>
            </a:r>
            <a:r>
              <a:rPr lang="en-CA" sz="1600" b="1" dirty="0" err="1" smtClean="0"/>
              <a:t>Décembre</a:t>
            </a:r>
            <a:r>
              <a:rPr lang="en-CA" sz="1600" b="1" dirty="0" smtClean="0"/>
              <a:t> 2013</a:t>
            </a:r>
          </a:p>
          <a:p>
            <a:pPr algn="just" eaLnBrk="1" hangingPunct="1">
              <a:lnSpc>
                <a:spcPct val="90000"/>
              </a:lnSpc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30</a:t>
            </a:fld>
            <a:endParaRPr lang="fr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16" y="3151188"/>
            <a:ext cx="7791801" cy="218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3200" dirty="0" smtClean="0"/>
              <a:t>Retours </a:t>
            </a:r>
            <a:r>
              <a:rPr lang="en-CA" sz="3200" dirty="0" err="1" smtClean="0"/>
              <a:t>d’énergie</a:t>
            </a:r>
            <a:r>
              <a:rPr lang="en-CA" sz="3200" dirty="0" smtClean="0"/>
              <a:t> (</a:t>
            </a:r>
            <a:r>
              <a:rPr lang="en-CA" sz="3200" dirty="0" err="1" smtClean="0"/>
              <a:t>recomm</a:t>
            </a:r>
            <a:r>
              <a:rPr lang="en-CA" sz="3200" dirty="0" smtClean="0"/>
              <a:t>. 6 à 12)</a:t>
            </a:r>
            <a:endParaRPr lang="fr-CA" sz="32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400" b="1" dirty="0" smtClean="0"/>
              <a:t>Tableau 5 </a:t>
            </a:r>
            <a:r>
              <a:rPr lang="en-CA" sz="1400" b="1" u="sng" dirty="0" err="1" smtClean="0"/>
              <a:t>modifié</a:t>
            </a:r>
            <a:r>
              <a:rPr lang="en-CA" sz="1400" b="1" dirty="0" smtClean="0"/>
              <a:t> (C-AHQ-ARQ-0019)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400" b="1" dirty="0" smtClean="0"/>
              <a:t>Résumé du gain </a:t>
            </a:r>
            <a:r>
              <a:rPr lang="en-CA" sz="1400" b="1" dirty="0" err="1" smtClean="0"/>
              <a:t>économique</a:t>
            </a:r>
            <a:r>
              <a:rPr lang="en-CA" sz="1400" b="1" dirty="0" smtClean="0"/>
              <a:t> d’un rappel de 400 MW </a:t>
            </a:r>
            <a:r>
              <a:rPr lang="en-CA" sz="1400" b="1" dirty="0" err="1" smtClean="0"/>
              <a:t>en</a:t>
            </a:r>
            <a:r>
              <a:rPr lang="en-CA" sz="1400" b="1" dirty="0" smtClean="0"/>
              <a:t> </a:t>
            </a:r>
            <a:r>
              <a:rPr lang="en-CA" sz="1400" b="1" dirty="0" err="1" smtClean="0"/>
              <a:t>décembre</a:t>
            </a:r>
            <a:r>
              <a:rPr lang="en-CA" sz="1400" b="1" dirty="0" smtClean="0"/>
              <a:t> 2013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31</a:t>
            </a:fld>
            <a:endParaRPr lang="fr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90" y="2317862"/>
            <a:ext cx="4481068" cy="424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8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3200" dirty="0" smtClean="0"/>
              <a:t>Retours </a:t>
            </a:r>
            <a:r>
              <a:rPr lang="en-CA" sz="3200" dirty="0" err="1" smtClean="0"/>
              <a:t>d’énergie</a:t>
            </a:r>
            <a:r>
              <a:rPr lang="en-CA" sz="3200" dirty="0" smtClean="0"/>
              <a:t> (</a:t>
            </a:r>
            <a:r>
              <a:rPr lang="en-CA" sz="3200" dirty="0" err="1" smtClean="0"/>
              <a:t>recomm</a:t>
            </a:r>
            <a:r>
              <a:rPr lang="en-CA" sz="3200" dirty="0" smtClean="0"/>
              <a:t>. 6 à 12)</a:t>
            </a:r>
            <a:endParaRPr lang="fr-CA" sz="32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n-CA" sz="2100" dirty="0" smtClean="0"/>
          </a:p>
          <a:p>
            <a:pPr marL="471487" lvl="1" indent="0" algn="just" eaLnBrk="1" hangingPunct="1">
              <a:lnSpc>
                <a:spcPct val="90000"/>
              </a:lnSpc>
              <a:buNone/>
            </a:pPr>
            <a:r>
              <a:rPr lang="en-CA" sz="1700" dirty="0" err="1" smtClean="0"/>
              <a:t>Recommandation</a:t>
            </a:r>
            <a:r>
              <a:rPr lang="en-CA" sz="1700" dirty="0" smtClean="0"/>
              <a:t> no. 6 </a:t>
            </a:r>
            <a:r>
              <a:rPr lang="en-CA" sz="1700" u="sng" dirty="0" err="1" smtClean="0"/>
              <a:t>modifiée</a:t>
            </a:r>
            <a:r>
              <a:rPr lang="en-CA" sz="1700" dirty="0" smtClean="0"/>
              <a:t>:</a:t>
            </a:r>
          </a:p>
          <a:p>
            <a:pPr marL="471487" lvl="1" indent="0" algn="just" eaLnBrk="1" hangingPunct="1">
              <a:lnSpc>
                <a:spcPct val="90000"/>
              </a:lnSpc>
              <a:buNone/>
            </a:pPr>
            <a:endParaRPr lang="en-CA" sz="1700" dirty="0" smtClean="0"/>
          </a:p>
          <a:p>
            <a:pPr marL="471487" lvl="1" indent="0" algn="just" eaLnBrk="1" hangingPunct="1">
              <a:lnSpc>
                <a:spcPct val="90000"/>
              </a:lnSpc>
              <a:buNone/>
            </a:pPr>
            <a:r>
              <a:rPr lang="en-CA" sz="1700" dirty="0" smtClean="0"/>
              <a:t>6. L’AHQ-ARQ </a:t>
            </a:r>
            <a:r>
              <a:rPr lang="en-CA" sz="1700" dirty="0" err="1" smtClean="0"/>
              <a:t>recommande</a:t>
            </a:r>
            <a:r>
              <a:rPr lang="en-CA" sz="1700" dirty="0" smtClean="0"/>
              <a:t> à la </a:t>
            </a:r>
            <a:r>
              <a:rPr lang="en-CA" sz="1700" dirty="0" err="1" smtClean="0"/>
              <a:t>Régie</a:t>
            </a:r>
            <a:r>
              <a:rPr lang="en-CA" sz="1700" dirty="0" smtClean="0"/>
              <a:t> </a:t>
            </a:r>
            <a:r>
              <a:rPr lang="en-CA" sz="1700" dirty="0" err="1" smtClean="0"/>
              <a:t>qu’elle</a:t>
            </a:r>
            <a:r>
              <a:rPr lang="en-CA" sz="1700" dirty="0" smtClean="0"/>
              <a:t> ne </a:t>
            </a:r>
            <a:r>
              <a:rPr lang="en-CA" sz="1700" dirty="0" err="1" smtClean="0"/>
              <a:t>reconnaisse</a:t>
            </a:r>
            <a:r>
              <a:rPr lang="en-CA" sz="1700" dirty="0" smtClean="0"/>
              <a:t> pas la portion de </a:t>
            </a:r>
            <a:r>
              <a:rPr lang="en-CA" sz="1700" b="1" dirty="0" smtClean="0">
                <a:solidFill>
                  <a:srgbClr val="FF0000"/>
                </a:solidFill>
              </a:rPr>
              <a:t>16,7 M$</a:t>
            </a:r>
            <a:r>
              <a:rPr lang="en-CA" sz="1700" dirty="0" smtClean="0"/>
              <a:t> des </a:t>
            </a:r>
            <a:r>
              <a:rPr lang="en-CA" sz="1700" dirty="0" err="1" smtClean="0"/>
              <a:t>coûts</a:t>
            </a:r>
            <a:r>
              <a:rPr lang="en-CA" sz="1700" dirty="0" smtClean="0"/>
              <a:t> des </a:t>
            </a:r>
            <a:r>
              <a:rPr lang="en-CA" sz="1700" dirty="0" err="1" smtClean="0"/>
              <a:t>achats</a:t>
            </a:r>
            <a:r>
              <a:rPr lang="en-CA" sz="1700" dirty="0" smtClean="0"/>
              <a:t> de court </a:t>
            </a:r>
            <a:r>
              <a:rPr lang="en-CA" sz="1700" dirty="0" err="1" smtClean="0"/>
              <a:t>terme</a:t>
            </a:r>
            <a:r>
              <a:rPr lang="en-CA" sz="1700" dirty="0" smtClean="0"/>
              <a:t> de 166,3 M$ pour </a:t>
            </a:r>
            <a:r>
              <a:rPr lang="en-CA" sz="1700" dirty="0" err="1" smtClean="0"/>
              <a:t>l’année</a:t>
            </a:r>
            <a:r>
              <a:rPr lang="en-CA" sz="1700" dirty="0" smtClean="0"/>
              <a:t> 2013 et </a:t>
            </a:r>
            <a:r>
              <a:rPr lang="en-CA" sz="1700" dirty="0" err="1" smtClean="0"/>
              <a:t>qu’en</a:t>
            </a:r>
            <a:r>
              <a:rPr lang="en-CA" sz="1700" dirty="0" smtClean="0"/>
              <a:t> </a:t>
            </a:r>
            <a:r>
              <a:rPr lang="en-CA" sz="1700" dirty="0" err="1" smtClean="0"/>
              <a:t>contrepartie</a:t>
            </a:r>
            <a:r>
              <a:rPr lang="en-CA" sz="1700" dirty="0" smtClean="0"/>
              <a:t>, </a:t>
            </a:r>
            <a:r>
              <a:rPr lang="en-CA" sz="1700" dirty="0" err="1" smtClean="0"/>
              <a:t>elle</a:t>
            </a:r>
            <a:r>
              <a:rPr lang="en-CA" sz="1700" dirty="0" smtClean="0"/>
              <a:t> </a:t>
            </a:r>
            <a:r>
              <a:rPr lang="en-CA" sz="1700" dirty="0" err="1" smtClean="0"/>
              <a:t>reconnnaisse</a:t>
            </a:r>
            <a:r>
              <a:rPr lang="en-CA" sz="1700" dirty="0" smtClean="0"/>
              <a:t> un </a:t>
            </a:r>
            <a:r>
              <a:rPr lang="en-CA" sz="1700" dirty="0" err="1" smtClean="0"/>
              <a:t>montant</a:t>
            </a:r>
            <a:r>
              <a:rPr lang="en-CA" sz="1700" dirty="0" smtClean="0"/>
              <a:t> </a:t>
            </a:r>
            <a:r>
              <a:rPr lang="en-CA" sz="1700" dirty="0" err="1" smtClean="0"/>
              <a:t>additionnel</a:t>
            </a:r>
            <a:r>
              <a:rPr lang="en-CA" sz="1700" dirty="0" smtClean="0"/>
              <a:t> de 8,3 M$ </a:t>
            </a:r>
            <a:r>
              <a:rPr lang="en-CA" sz="1700" dirty="0" err="1" smtClean="0"/>
              <a:t>d’achats</a:t>
            </a:r>
            <a:r>
              <a:rPr lang="en-CA" sz="1700" dirty="0" smtClean="0"/>
              <a:t> du </a:t>
            </a:r>
            <a:r>
              <a:rPr lang="en-CA" sz="1700" dirty="0" err="1" smtClean="0"/>
              <a:t>contrat</a:t>
            </a:r>
            <a:r>
              <a:rPr lang="en-CA" sz="1700" dirty="0" smtClean="0"/>
              <a:t> de base </a:t>
            </a:r>
            <a:r>
              <a:rPr lang="en-CA" sz="1700" dirty="0" err="1" smtClean="0"/>
              <a:t>auprès</a:t>
            </a:r>
            <a:r>
              <a:rPr lang="en-CA" sz="1700" dirty="0" smtClean="0"/>
              <a:t> du </a:t>
            </a:r>
            <a:r>
              <a:rPr lang="en-CA" sz="1700" dirty="0" err="1" smtClean="0"/>
              <a:t>Producteur</a:t>
            </a:r>
            <a:r>
              <a:rPr lang="en-CA" sz="1700" dirty="0" smtClean="0"/>
              <a:t>.</a:t>
            </a:r>
          </a:p>
          <a:p>
            <a:pPr marL="471487" lvl="1" indent="0" algn="just" eaLnBrk="1" hangingPunct="1">
              <a:lnSpc>
                <a:spcPct val="90000"/>
              </a:lnSpc>
              <a:buNone/>
            </a:pPr>
            <a:endParaRPr lang="en-CA" sz="1700" dirty="0"/>
          </a:p>
          <a:p>
            <a:pPr marL="471487" lvl="1" indent="0" algn="just" eaLnBrk="1" hangingPunct="1">
              <a:lnSpc>
                <a:spcPct val="90000"/>
              </a:lnSpc>
              <a:buNone/>
            </a:pPr>
            <a:r>
              <a:rPr lang="en-CA" sz="1700" dirty="0" err="1" smtClean="0"/>
              <a:t>Voir</a:t>
            </a:r>
            <a:r>
              <a:rPr lang="en-CA" sz="1700" dirty="0" smtClean="0"/>
              <a:t> </a:t>
            </a:r>
            <a:r>
              <a:rPr lang="en-CA" sz="1700" dirty="0" err="1" smtClean="0"/>
              <a:t>aussi</a:t>
            </a:r>
            <a:r>
              <a:rPr lang="en-CA" sz="1700" dirty="0" smtClean="0"/>
              <a:t> les </a:t>
            </a:r>
            <a:r>
              <a:rPr lang="en-CA" sz="1700" dirty="0" err="1" smtClean="0"/>
              <a:t>recommandations</a:t>
            </a:r>
            <a:r>
              <a:rPr lang="en-CA" sz="1700" dirty="0" smtClean="0"/>
              <a:t> 7 à 12.</a:t>
            </a:r>
          </a:p>
          <a:p>
            <a:pPr algn="just" eaLnBrk="1" hangingPunct="1">
              <a:lnSpc>
                <a:spcPct val="90000"/>
              </a:lnSpc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0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927279"/>
          </a:xfrm>
        </p:spPr>
        <p:txBody>
          <a:bodyPr/>
          <a:lstStyle/>
          <a:p>
            <a:pPr eaLnBrk="1" hangingPunct="1"/>
            <a:r>
              <a:rPr lang="en-CA" sz="3200" dirty="0" smtClean="0"/>
              <a:t>Retours </a:t>
            </a:r>
            <a:r>
              <a:rPr lang="en-CA" sz="3200" dirty="0" err="1" smtClean="0"/>
              <a:t>d’énergie</a:t>
            </a:r>
            <a:r>
              <a:rPr lang="en-CA" sz="3200" dirty="0" smtClean="0"/>
              <a:t> (</a:t>
            </a:r>
            <a:r>
              <a:rPr lang="en-CA" sz="3200" dirty="0" err="1" smtClean="0"/>
              <a:t>recomm</a:t>
            </a:r>
            <a:r>
              <a:rPr lang="en-CA" sz="3200" dirty="0" smtClean="0"/>
              <a:t>. 6 à 12)</a:t>
            </a:r>
            <a:endParaRPr lang="fr-CA" sz="32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400" b="1" dirty="0" smtClean="0"/>
              <a:t>Tableau 9 (C-AHQ-ARQ-0019)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CA" sz="1400" b="1" dirty="0" smtClean="0"/>
              <a:t>Utilisation </a:t>
            </a:r>
            <a:r>
              <a:rPr lang="en-CA" sz="1400" b="1" dirty="0" err="1" smtClean="0"/>
              <a:t>en</a:t>
            </a:r>
            <a:r>
              <a:rPr lang="en-CA" sz="1400" b="1" dirty="0" smtClean="0"/>
              <a:t> </a:t>
            </a:r>
            <a:r>
              <a:rPr lang="en-CA" sz="1400" b="1" dirty="0" err="1" smtClean="0"/>
              <a:t>heures</a:t>
            </a:r>
            <a:r>
              <a:rPr lang="en-CA" sz="1400" b="1" dirty="0" smtClean="0"/>
              <a:t> de </a:t>
            </a:r>
            <a:r>
              <a:rPr lang="en-CA" sz="1400" b="1" dirty="0" err="1" smtClean="0"/>
              <a:t>l’énergie</a:t>
            </a:r>
            <a:r>
              <a:rPr lang="en-CA" sz="1400" b="1" dirty="0" smtClean="0"/>
              <a:t> </a:t>
            </a:r>
            <a:r>
              <a:rPr lang="en-CA" sz="1400" b="1" dirty="0" err="1" smtClean="0"/>
              <a:t>rappelée</a:t>
            </a:r>
            <a:r>
              <a:rPr lang="en-CA" sz="1400" b="1" dirty="0" smtClean="0"/>
              <a:t> (</a:t>
            </a:r>
            <a:r>
              <a:rPr lang="en-CA" sz="1400" b="1" dirty="0" err="1" smtClean="0"/>
              <a:t>réelle</a:t>
            </a:r>
            <a:r>
              <a:rPr lang="en-CA" sz="1400" b="1" dirty="0" smtClean="0"/>
              <a:t> et </a:t>
            </a:r>
            <a:r>
              <a:rPr lang="en-CA" sz="1400" b="1" dirty="0" err="1" smtClean="0"/>
              <a:t>projetée</a:t>
            </a:r>
            <a:r>
              <a:rPr lang="en-CA" sz="1400" b="1" dirty="0" smtClean="0"/>
              <a:t>) – 2011-2014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33</a:t>
            </a:fld>
            <a:endParaRPr lang="fr-C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44" y="2378998"/>
            <a:ext cx="4849448" cy="373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4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1022" y="474922"/>
            <a:ext cx="8001000" cy="641498"/>
          </a:xfrm>
        </p:spPr>
        <p:txBody>
          <a:bodyPr/>
          <a:lstStyle/>
          <a:p>
            <a:pPr eaLnBrk="1" hangingPunct="1"/>
            <a:r>
              <a:rPr lang="en-CA" dirty="0" err="1" smtClean="0"/>
              <a:t>Recommandations</a:t>
            </a:r>
            <a:r>
              <a:rPr lang="en-CA" dirty="0" smtClean="0"/>
              <a:t> </a:t>
            </a:r>
            <a:r>
              <a:rPr lang="en-CA" dirty="0" err="1" smtClean="0"/>
              <a:t>maintenues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4372"/>
            <a:ext cx="8001000" cy="42654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000" dirty="0" err="1" smtClean="0"/>
              <a:t>Coûts</a:t>
            </a:r>
            <a:r>
              <a:rPr lang="en-CA" sz="2000" dirty="0" smtClean="0"/>
              <a:t> </a:t>
            </a:r>
            <a:r>
              <a:rPr lang="en-CA" sz="2000" dirty="0" err="1" smtClean="0"/>
              <a:t>évités</a:t>
            </a:r>
            <a:r>
              <a:rPr lang="en-CA" sz="2000" dirty="0" smtClean="0"/>
              <a:t> </a:t>
            </a:r>
            <a:r>
              <a:rPr lang="en-CA" sz="2000" dirty="0" err="1" smtClean="0"/>
              <a:t>en</a:t>
            </a:r>
            <a:r>
              <a:rPr lang="en-CA" sz="2000" dirty="0" smtClean="0"/>
              <a:t> </a:t>
            </a:r>
            <a:r>
              <a:rPr lang="en-CA" sz="2000" dirty="0" err="1" smtClean="0"/>
              <a:t>réseau</a:t>
            </a:r>
            <a:r>
              <a:rPr lang="en-CA" sz="2000" dirty="0" smtClean="0"/>
              <a:t> </a:t>
            </a:r>
            <a:r>
              <a:rPr lang="en-CA" sz="2000" dirty="0" err="1" smtClean="0"/>
              <a:t>intégré</a:t>
            </a:r>
            <a:r>
              <a:rPr lang="en-CA" sz="2000" dirty="0" smtClean="0"/>
              <a:t> </a:t>
            </a:r>
            <a:r>
              <a:rPr lang="en-CA" sz="2000" dirty="0" err="1" smtClean="0"/>
              <a:t>en</a:t>
            </a:r>
            <a:r>
              <a:rPr lang="en-CA" sz="2000" dirty="0" smtClean="0"/>
              <a:t> </a:t>
            </a:r>
            <a:r>
              <a:rPr lang="en-CA" sz="2000" u="sng" dirty="0" smtClean="0"/>
              <a:t>puissance</a:t>
            </a:r>
            <a:r>
              <a:rPr lang="en-CA" sz="2000" dirty="0" smtClean="0"/>
              <a:t> (</a:t>
            </a:r>
            <a:r>
              <a:rPr lang="en-CA" sz="2000" dirty="0" err="1" smtClean="0"/>
              <a:t>recomm</a:t>
            </a:r>
            <a:r>
              <a:rPr lang="en-CA" sz="2000" dirty="0" smtClean="0"/>
              <a:t>. 2 et 3)</a:t>
            </a:r>
          </a:p>
          <a:p>
            <a:pPr lvl="1" eaLnBrk="1" hangingPunct="1">
              <a:lnSpc>
                <a:spcPct val="90000"/>
              </a:lnSpc>
            </a:pPr>
            <a:r>
              <a:rPr lang="fr-CA" sz="2000" dirty="0" smtClean="0"/>
              <a:t>Besoins additionnels en </a:t>
            </a:r>
            <a:r>
              <a:rPr lang="fr-CA" sz="2000" u="sng" dirty="0" smtClean="0"/>
              <a:t>puissance</a:t>
            </a:r>
            <a:r>
              <a:rPr lang="fr-CA" sz="2000" dirty="0" smtClean="0"/>
              <a:t> à compter de l’hiver 2020-2021 (au lieu de 2017-2018)</a:t>
            </a:r>
          </a:p>
          <a:p>
            <a:pPr lvl="2" eaLnBrk="1" hangingPunct="1">
              <a:lnSpc>
                <a:spcPct val="90000"/>
              </a:lnSpc>
            </a:pPr>
            <a:r>
              <a:rPr lang="fr-CA" sz="1600" dirty="0" smtClean="0"/>
              <a:t>Confirmé par décision D-2014-205, R-3864-2013, p. 54, tableau 9.</a:t>
            </a:r>
          </a:p>
          <a:p>
            <a:pPr lvl="2" eaLnBrk="1" hangingPunct="1">
              <a:lnSpc>
                <a:spcPct val="90000"/>
              </a:lnSpc>
            </a:pPr>
            <a:r>
              <a:rPr lang="fr-CA" sz="1600" dirty="0" smtClean="0"/>
              <a:t>TCE pourrait maintenant être entre 350 et 500 MW (A-0049, NS 5 décembre 2014, p. 44) au lieu des 300 MW du bilan du tableau 9 de la décision.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CA" sz="2000" dirty="0" smtClean="0"/>
              <a:t>Prendre en compte le résultat de l’A/O 2014-01 et les prix des contrats conclus suite à celui-ci pour les hivers 2014-2015 à 2017-2018</a:t>
            </a:r>
          </a:p>
          <a:p>
            <a:pPr lvl="2" eaLnBrk="1" hangingPunct="1">
              <a:lnSpc>
                <a:spcPct val="90000"/>
              </a:lnSpc>
            </a:pPr>
            <a:r>
              <a:rPr lang="fr-CA" sz="1600" dirty="0" smtClean="0"/>
              <a:t>Confirmé par décision D-2014-205, R-3864-2013, p. 31, par. 118.</a:t>
            </a:r>
          </a:p>
          <a:p>
            <a:pPr lvl="2" eaLnBrk="1" hangingPunct="1">
              <a:lnSpc>
                <a:spcPct val="90000"/>
              </a:lnSpc>
            </a:pPr>
            <a:r>
              <a:rPr lang="fr-CA" sz="1600" dirty="0" smtClean="0"/>
              <a:t>20 $ « </a:t>
            </a:r>
            <a:r>
              <a:rPr lang="fr-CA" sz="1600" i="1" dirty="0" smtClean="0"/>
              <a:t>optimiste</a:t>
            </a:r>
            <a:r>
              <a:rPr lang="fr-CA" sz="1600" dirty="0" smtClean="0"/>
              <a:t> », selon M. </a:t>
            </a:r>
            <a:r>
              <a:rPr lang="fr-CA" sz="1600" dirty="0" err="1" smtClean="0"/>
              <a:t>Zayat</a:t>
            </a:r>
            <a:r>
              <a:rPr lang="fr-CA" sz="1600" dirty="0" smtClean="0"/>
              <a:t> (A-0064, NS 15 décembre 2014, p. 21).</a:t>
            </a:r>
            <a:endParaRPr lang="en-CA" sz="16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57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err="1" smtClean="0"/>
              <a:t>Recommandations</a:t>
            </a:r>
            <a:r>
              <a:rPr lang="en-CA" dirty="0" smtClean="0"/>
              <a:t> </a:t>
            </a:r>
            <a:r>
              <a:rPr lang="en-CA" dirty="0" err="1" smtClean="0"/>
              <a:t>maintenues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Production </a:t>
            </a:r>
            <a:r>
              <a:rPr lang="en-CA" sz="2800" dirty="0" err="1" smtClean="0"/>
              <a:t>éolienne</a:t>
            </a:r>
            <a:r>
              <a:rPr lang="en-CA" sz="2800" dirty="0" smtClean="0"/>
              <a:t> (</a:t>
            </a:r>
            <a:r>
              <a:rPr lang="en-CA" sz="2800" dirty="0" err="1" smtClean="0"/>
              <a:t>recomm</a:t>
            </a:r>
            <a:r>
              <a:rPr lang="en-CA" sz="2800" dirty="0" smtClean="0"/>
              <a:t>. 4 et 5):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En</a:t>
            </a:r>
            <a:r>
              <a:rPr lang="en-CA" sz="2400" dirty="0" smtClean="0"/>
              <a:t> se </a:t>
            </a:r>
            <a:r>
              <a:rPr lang="en-CA" sz="2400" dirty="0" err="1" smtClean="0"/>
              <a:t>basant</a:t>
            </a:r>
            <a:r>
              <a:rPr lang="en-CA" sz="2400" dirty="0" smtClean="0"/>
              <a:t> </a:t>
            </a:r>
            <a:r>
              <a:rPr lang="en-CA" sz="2400" dirty="0" err="1" smtClean="0"/>
              <a:t>sur</a:t>
            </a:r>
            <a:r>
              <a:rPr lang="en-CA" sz="2400" dirty="0" smtClean="0"/>
              <a:t> un FU de 32% (vs </a:t>
            </a:r>
            <a:r>
              <a:rPr lang="en-CA" sz="2400" dirty="0" err="1" smtClean="0"/>
              <a:t>historique</a:t>
            </a:r>
            <a:r>
              <a:rPr lang="en-CA" sz="2400" dirty="0" smtClean="0"/>
              <a:t> de 31,5%): </a:t>
            </a:r>
            <a:r>
              <a:rPr lang="en-CA" sz="2400" dirty="0" err="1" smtClean="0"/>
              <a:t>notre</a:t>
            </a:r>
            <a:r>
              <a:rPr lang="en-CA" sz="2400" dirty="0" smtClean="0"/>
              <a:t> </a:t>
            </a:r>
            <a:r>
              <a:rPr lang="en-CA" sz="2400" dirty="0" err="1" smtClean="0"/>
              <a:t>prévision</a:t>
            </a:r>
            <a:r>
              <a:rPr lang="en-CA" sz="2400" dirty="0" smtClean="0"/>
              <a:t> de </a:t>
            </a:r>
            <a:r>
              <a:rPr lang="en-CA" sz="2400" dirty="0" err="1" smtClean="0"/>
              <a:t>coûts</a:t>
            </a:r>
            <a:r>
              <a:rPr lang="en-CA" sz="2400" dirty="0" smtClean="0"/>
              <a:t> non </a:t>
            </a:r>
            <a:r>
              <a:rPr lang="en-CA" sz="2400" dirty="0" err="1" smtClean="0"/>
              <a:t>requis</a:t>
            </a:r>
            <a:r>
              <a:rPr lang="en-CA" sz="2400" dirty="0" smtClean="0"/>
              <a:t> de 78,4 M$ </a:t>
            </a:r>
            <a:r>
              <a:rPr lang="en-CA" sz="2400" dirty="0" err="1" smtClean="0"/>
              <a:t>en</a:t>
            </a:r>
            <a:r>
              <a:rPr lang="en-CA" sz="2400" dirty="0" smtClean="0"/>
              <a:t> 2014 et de 97,5 M$ </a:t>
            </a:r>
            <a:r>
              <a:rPr lang="en-CA" sz="2400" dirty="0" err="1" smtClean="0"/>
              <a:t>en</a:t>
            </a:r>
            <a:r>
              <a:rPr lang="en-CA" sz="2400" dirty="0" smtClean="0"/>
              <a:t> 2015.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eaLnBrk="1" hangingPunct="1">
              <a:lnSpc>
                <a:spcPct val="90000"/>
              </a:lnSpc>
            </a:pPr>
            <a:endParaRPr lang="fr-CA" sz="2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620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err="1" smtClean="0"/>
              <a:t>Recommandations</a:t>
            </a:r>
            <a:r>
              <a:rPr lang="en-CA" dirty="0" smtClean="0"/>
              <a:t> </a:t>
            </a:r>
            <a:r>
              <a:rPr lang="en-CA" dirty="0" err="1" smtClean="0"/>
              <a:t>maintenues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err="1" smtClean="0"/>
              <a:t>Efficience</a:t>
            </a:r>
            <a:r>
              <a:rPr lang="en-CA" sz="2800" dirty="0" smtClean="0"/>
              <a:t> et performance (</a:t>
            </a:r>
            <a:r>
              <a:rPr lang="en-CA" sz="2800" dirty="0" err="1" smtClean="0"/>
              <a:t>recomm</a:t>
            </a:r>
            <a:r>
              <a:rPr lang="en-CA" sz="2800" dirty="0" smtClean="0"/>
              <a:t>. 17 à 19):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Besoin</a:t>
            </a:r>
            <a:r>
              <a:rPr lang="en-CA" sz="2400" dirty="0" smtClean="0"/>
              <a:t> de </a:t>
            </a:r>
            <a:r>
              <a:rPr lang="en-CA" sz="2400" dirty="0" err="1" smtClean="0"/>
              <a:t>poursuivre</a:t>
            </a:r>
            <a:r>
              <a:rPr lang="en-CA" sz="2400" dirty="0" smtClean="0"/>
              <a:t> la </a:t>
            </a:r>
            <a:r>
              <a:rPr lang="en-CA" sz="2400" dirty="0" err="1" smtClean="0"/>
              <a:t>réduction</a:t>
            </a:r>
            <a:r>
              <a:rPr lang="en-CA" sz="2400" dirty="0" smtClean="0"/>
              <a:t> des </a:t>
            </a:r>
            <a:r>
              <a:rPr lang="en-CA" sz="2400" dirty="0" err="1" smtClean="0"/>
              <a:t>coûts</a:t>
            </a:r>
            <a:r>
              <a:rPr lang="en-CA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Besoin</a:t>
            </a:r>
            <a:r>
              <a:rPr lang="en-CA" sz="2400" dirty="0" smtClean="0"/>
              <a:t> de </a:t>
            </a:r>
            <a:r>
              <a:rPr lang="en-CA" sz="2400" dirty="0" err="1" smtClean="0"/>
              <a:t>poursuivre</a:t>
            </a:r>
            <a:r>
              <a:rPr lang="en-CA" sz="2400" dirty="0" smtClean="0"/>
              <a:t> </a:t>
            </a:r>
            <a:r>
              <a:rPr lang="en-CA" sz="2400" dirty="0" err="1" smtClean="0"/>
              <a:t>l’amélioration</a:t>
            </a:r>
            <a:r>
              <a:rPr lang="en-CA" sz="2400" dirty="0" smtClean="0"/>
              <a:t> des </a:t>
            </a:r>
            <a:r>
              <a:rPr lang="en-CA" sz="2400" dirty="0" err="1" smtClean="0"/>
              <a:t>indicateurs</a:t>
            </a:r>
            <a:r>
              <a:rPr lang="en-CA" sz="2400" dirty="0" smtClean="0"/>
              <a:t> de </a:t>
            </a:r>
            <a:r>
              <a:rPr lang="en-CA" sz="2400" dirty="0" err="1" smtClean="0"/>
              <a:t>qualité</a:t>
            </a:r>
            <a:r>
              <a:rPr lang="en-CA" sz="2400" dirty="0" smtClean="0"/>
              <a:t> du service.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Rendre</a:t>
            </a:r>
            <a:r>
              <a:rPr lang="en-CA" sz="2400" dirty="0" smtClean="0"/>
              <a:t> </a:t>
            </a:r>
            <a:r>
              <a:rPr lang="en-CA" sz="2400" dirty="0" err="1" smtClean="0"/>
              <a:t>compte</a:t>
            </a:r>
            <a:r>
              <a:rPr lang="en-CA" sz="2400" dirty="0" smtClean="0"/>
              <a:t> du balisage </a:t>
            </a:r>
            <a:r>
              <a:rPr lang="en-CA" sz="2400" dirty="0" err="1" smtClean="0"/>
              <a:t>externe</a:t>
            </a:r>
            <a:r>
              <a:rPr lang="en-CA" sz="2400" dirty="0" smtClean="0"/>
              <a:t> </a:t>
            </a:r>
            <a:r>
              <a:rPr lang="en-CA" sz="2400" dirty="0" err="1" smtClean="0"/>
              <a:t>annuellement</a:t>
            </a:r>
            <a:r>
              <a:rPr lang="en-CA" sz="2400" dirty="0" smtClean="0"/>
              <a:t> (et non aux 5 </a:t>
            </a:r>
            <a:r>
              <a:rPr lang="en-CA" sz="2400" dirty="0" err="1" smtClean="0"/>
              <a:t>ans</a:t>
            </a:r>
            <a:r>
              <a:rPr lang="en-CA" sz="2400" dirty="0" smtClean="0"/>
              <a:t> </a:t>
            </a:r>
            <a:r>
              <a:rPr lang="en-CA" sz="2400" dirty="0" err="1" smtClean="0"/>
              <a:t>selon</a:t>
            </a:r>
            <a:r>
              <a:rPr lang="en-CA" sz="2400" dirty="0" smtClean="0"/>
              <a:t> la proposition du </a:t>
            </a:r>
            <a:r>
              <a:rPr lang="en-CA" sz="2400" dirty="0" err="1" smtClean="0"/>
              <a:t>Distributeur</a:t>
            </a:r>
            <a:r>
              <a:rPr lang="en-CA" sz="2400" dirty="0" smtClean="0"/>
              <a:t>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eaLnBrk="1" hangingPunct="1">
              <a:lnSpc>
                <a:spcPct val="90000"/>
              </a:lnSpc>
            </a:pPr>
            <a:endParaRPr lang="fr-CA" sz="2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90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err="1" smtClean="0"/>
              <a:t>Recommandations</a:t>
            </a:r>
            <a:r>
              <a:rPr lang="en-CA" dirty="0" smtClean="0"/>
              <a:t> </a:t>
            </a:r>
            <a:r>
              <a:rPr lang="en-CA" dirty="0" err="1" smtClean="0"/>
              <a:t>maintenues</a:t>
            </a:r>
            <a:endParaRPr lang="fr-CA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sz="2800" dirty="0" smtClean="0"/>
          </a:p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Services </a:t>
            </a:r>
            <a:r>
              <a:rPr lang="en-CA" sz="2800" dirty="0" err="1" smtClean="0"/>
              <a:t>externes</a:t>
            </a:r>
            <a:r>
              <a:rPr lang="en-CA" sz="2800" dirty="0" smtClean="0"/>
              <a:t> (</a:t>
            </a:r>
            <a:r>
              <a:rPr lang="en-CA" sz="2800" dirty="0" err="1" smtClean="0"/>
              <a:t>recomm</a:t>
            </a:r>
            <a:r>
              <a:rPr lang="en-CA" sz="2800" dirty="0" smtClean="0"/>
              <a:t>. 21):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Recommandation</a:t>
            </a:r>
            <a:r>
              <a:rPr lang="en-CA" sz="2400" dirty="0" smtClean="0"/>
              <a:t> de </a:t>
            </a:r>
            <a:r>
              <a:rPr lang="en-CA" sz="2400" dirty="0" err="1" smtClean="0"/>
              <a:t>réduction</a:t>
            </a:r>
            <a:r>
              <a:rPr lang="en-CA" sz="2400" dirty="0" smtClean="0"/>
              <a:t> de 13 M$ pour </a:t>
            </a:r>
            <a:r>
              <a:rPr lang="en-CA" sz="2400" dirty="0" err="1" smtClean="0"/>
              <a:t>l’année</a:t>
            </a:r>
            <a:r>
              <a:rPr lang="en-CA" sz="2400" dirty="0" smtClean="0"/>
              <a:t> </a:t>
            </a:r>
            <a:r>
              <a:rPr lang="en-CA" sz="2400" dirty="0" err="1" smtClean="0"/>
              <a:t>témoin</a:t>
            </a:r>
            <a:r>
              <a:rPr lang="en-CA" sz="2400" dirty="0" smtClean="0"/>
              <a:t> 2015.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smtClean="0"/>
              <a:t>Correspond </a:t>
            </a:r>
            <a:r>
              <a:rPr lang="en-CA" sz="2400" dirty="0" err="1" smtClean="0"/>
              <a:t>quand</a:t>
            </a:r>
            <a:r>
              <a:rPr lang="en-CA" sz="2400" dirty="0" smtClean="0"/>
              <a:t> </a:t>
            </a:r>
            <a:r>
              <a:rPr lang="en-CA" sz="2400" dirty="0" err="1" smtClean="0"/>
              <a:t>même</a:t>
            </a:r>
            <a:r>
              <a:rPr lang="en-CA" sz="2400" dirty="0" smtClean="0"/>
              <a:t> à </a:t>
            </a:r>
            <a:r>
              <a:rPr lang="en-CA" sz="2400" dirty="0" err="1" smtClean="0"/>
              <a:t>une</a:t>
            </a:r>
            <a:r>
              <a:rPr lang="en-CA" sz="2400" dirty="0" smtClean="0"/>
              <a:t> augmentation de 4 % par rapport au </a:t>
            </a:r>
            <a:r>
              <a:rPr lang="en-CA" sz="2400" dirty="0" err="1" smtClean="0"/>
              <a:t>montant</a:t>
            </a:r>
            <a:r>
              <a:rPr lang="en-CA" sz="2400" dirty="0" smtClean="0"/>
              <a:t> </a:t>
            </a:r>
            <a:r>
              <a:rPr lang="en-CA" sz="2400" dirty="0" err="1" smtClean="0"/>
              <a:t>autorisé</a:t>
            </a:r>
            <a:r>
              <a:rPr lang="en-CA" sz="2400" dirty="0" smtClean="0"/>
              <a:t> </a:t>
            </a:r>
            <a:r>
              <a:rPr lang="en-CA" sz="2400" dirty="0" err="1" smtClean="0"/>
              <a:t>ajusté</a:t>
            </a:r>
            <a:r>
              <a:rPr lang="en-CA" sz="2400" dirty="0" smtClean="0"/>
              <a:t> de 2014.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err="1" smtClean="0"/>
              <a:t>Surestimation</a:t>
            </a:r>
            <a:r>
              <a:rPr lang="en-CA" sz="2400" dirty="0" smtClean="0"/>
              <a:t> </a:t>
            </a:r>
            <a:r>
              <a:rPr lang="en-CA" sz="2400" dirty="0" err="1" smtClean="0"/>
              <a:t>confirmée</a:t>
            </a:r>
            <a:r>
              <a:rPr lang="en-CA" sz="2400" dirty="0" smtClean="0"/>
              <a:t> encore </a:t>
            </a:r>
            <a:r>
              <a:rPr lang="en-CA" sz="2400" dirty="0" err="1" smtClean="0"/>
              <a:t>en</a:t>
            </a:r>
            <a:r>
              <a:rPr lang="en-CA" sz="2400" dirty="0" smtClean="0"/>
              <a:t> 2014 à 10,8 M$ </a:t>
            </a:r>
            <a:r>
              <a:rPr lang="en-CA" sz="2400" dirty="0" err="1" smtClean="0"/>
              <a:t>dans</a:t>
            </a:r>
            <a:r>
              <a:rPr lang="en-CA" sz="2400" dirty="0" smtClean="0"/>
              <a:t> la </a:t>
            </a:r>
            <a:r>
              <a:rPr lang="en-CA" sz="2400" dirty="0" err="1" smtClean="0"/>
              <a:t>prévision</a:t>
            </a:r>
            <a:r>
              <a:rPr lang="en-CA" sz="2400" dirty="0" smtClean="0"/>
              <a:t> 10-2 (B-0178, HQD-18, document 1, page 4).</a:t>
            </a:r>
            <a:endParaRPr lang="en-CA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sz="2600" dirty="0"/>
          </a:p>
          <a:p>
            <a:pPr eaLnBrk="1" hangingPunct="1">
              <a:lnSpc>
                <a:spcPct val="90000"/>
              </a:lnSpc>
            </a:pPr>
            <a:endParaRPr lang="fr-CA" sz="2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0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773850"/>
          </a:xfrm>
        </p:spPr>
        <p:txBody>
          <a:bodyPr/>
          <a:lstStyle/>
          <a:p>
            <a:pPr eaLnBrk="1" hangingPunct="1"/>
            <a:r>
              <a:rPr lang="en-CA" sz="3400" dirty="0" err="1" smtClean="0"/>
              <a:t>Recommandations</a:t>
            </a:r>
            <a:r>
              <a:rPr lang="en-CA" sz="3400" dirty="0" smtClean="0"/>
              <a:t> </a:t>
            </a:r>
            <a:r>
              <a:rPr lang="en-CA" sz="3400" dirty="0" err="1" smtClean="0"/>
              <a:t>maintenues</a:t>
            </a:r>
            <a:endParaRPr lang="fr-CA" sz="3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sz="2100" dirty="0" err="1" smtClean="0"/>
              <a:t>Retombées</a:t>
            </a:r>
            <a:r>
              <a:rPr lang="en-CA" sz="2100" dirty="0" smtClean="0"/>
              <a:t> du </a:t>
            </a:r>
            <a:r>
              <a:rPr lang="en-CA" sz="2100" dirty="0" err="1" smtClean="0"/>
              <a:t>projet</a:t>
            </a:r>
            <a:r>
              <a:rPr lang="en-CA" sz="2100" dirty="0" smtClean="0"/>
              <a:t> LAD (</a:t>
            </a:r>
            <a:r>
              <a:rPr lang="en-CA" sz="2100" dirty="0" err="1" smtClean="0"/>
              <a:t>recomm</a:t>
            </a:r>
            <a:r>
              <a:rPr lang="en-CA" sz="2100" dirty="0" smtClean="0"/>
              <a:t>. 22 et 23):</a:t>
            </a:r>
          </a:p>
          <a:p>
            <a:pPr eaLnBrk="1" hangingPunct="1">
              <a:lnSpc>
                <a:spcPct val="90000"/>
              </a:lnSpc>
              <a:buNone/>
            </a:pPr>
            <a:endParaRPr lang="en-CA" sz="1600" dirty="0"/>
          </a:p>
          <a:p>
            <a:pPr marL="0" indent="0" algn="just">
              <a:buNone/>
            </a:pPr>
            <a:endParaRPr lang="fr-CA" sz="16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z="21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94" y="2279688"/>
            <a:ext cx="6129338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3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732" y="309093"/>
            <a:ext cx="8001000" cy="773850"/>
          </a:xfrm>
        </p:spPr>
        <p:txBody>
          <a:bodyPr/>
          <a:lstStyle/>
          <a:p>
            <a:pPr eaLnBrk="1" hangingPunct="1"/>
            <a:r>
              <a:rPr lang="en-CA" sz="3400" dirty="0" err="1" smtClean="0"/>
              <a:t>Recommandations</a:t>
            </a:r>
            <a:r>
              <a:rPr lang="en-CA" sz="3400" dirty="0" smtClean="0"/>
              <a:t> </a:t>
            </a:r>
            <a:r>
              <a:rPr lang="en-CA" sz="3400" dirty="0" err="1" smtClean="0"/>
              <a:t>maintenues</a:t>
            </a:r>
            <a:endParaRPr lang="fr-CA" sz="34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sz="1800" dirty="0" err="1" smtClean="0"/>
              <a:t>Retombées</a:t>
            </a:r>
            <a:r>
              <a:rPr lang="en-CA" sz="1800" dirty="0" smtClean="0"/>
              <a:t> du </a:t>
            </a:r>
            <a:r>
              <a:rPr lang="en-CA" sz="1800" dirty="0" err="1" smtClean="0"/>
              <a:t>projet</a:t>
            </a:r>
            <a:r>
              <a:rPr lang="en-CA" sz="1800" dirty="0" smtClean="0"/>
              <a:t> LAD (</a:t>
            </a:r>
            <a:r>
              <a:rPr lang="en-CA" sz="1800" dirty="0" err="1" smtClean="0"/>
              <a:t>recomm</a:t>
            </a:r>
            <a:r>
              <a:rPr lang="en-CA" sz="1800" dirty="0" smtClean="0"/>
              <a:t>. 22 et 23):</a:t>
            </a:r>
          </a:p>
          <a:p>
            <a:pPr lvl="1"/>
            <a:r>
              <a:rPr lang="en-CA" sz="1600" dirty="0" smtClean="0"/>
              <a:t>Faire un </a:t>
            </a:r>
            <a:r>
              <a:rPr lang="en-CA" sz="1600" dirty="0" err="1" smtClean="0"/>
              <a:t>suivi</a:t>
            </a:r>
            <a:r>
              <a:rPr lang="en-CA" sz="1600" dirty="0" smtClean="0"/>
              <a:t> </a:t>
            </a:r>
            <a:r>
              <a:rPr lang="en-CA" sz="1600" dirty="0" err="1" smtClean="0"/>
              <a:t>spécifique</a:t>
            </a:r>
            <a:r>
              <a:rPr lang="en-CA" sz="1600" dirty="0" smtClean="0"/>
              <a:t> des gains </a:t>
            </a:r>
            <a:r>
              <a:rPr lang="en-CA" sz="1600" dirty="0" err="1" smtClean="0"/>
              <a:t>éventuels</a:t>
            </a:r>
            <a:r>
              <a:rPr lang="en-CA" sz="1600" dirty="0" smtClean="0"/>
              <a:t> des </a:t>
            </a:r>
            <a:r>
              <a:rPr lang="en-CA" sz="1600" dirty="0" err="1" smtClean="0"/>
              <a:t>nouvelles</a:t>
            </a:r>
            <a:r>
              <a:rPr lang="en-CA" sz="1600" dirty="0" smtClean="0"/>
              <a:t> </a:t>
            </a:r>
            <a:r>
              <a:rPr lang="en-CA" sz="1600" dirty="0" err="1" smtClean="0"/>
              <a:t>fonctionnalités</a:t>
            </a:r>
            <a:r>
              <a:rPr lang="en-CA" sz="1600" dirty="0" smtClean="0"/>
              <a:t> </a:t>
            </a:r>
            <a:r>
              <a:rPr lang="en-CA" sz="1600" dirty="0" err="1" smtClean="0"/>
              <a:t>permises</a:t>
            </a:r>
            <a:r>
              <a:rPr lang="en-CA" sz="1600" dirty="0" smtClean="0"/>
              <a:t> par </a:t>
            </a:r>
            <a:r>
              <a:rPr lang="en-CA" sz="1600" dirty="0" err="1" smtClean="0"/>
              <a:t>l’IMA</a:t>
            </a:r>
            <a:r>
              <a:rPr lang="en-CA" sz="1600" dirty="0" smtClean="0"/>
              <a:t>.</a:t>
            </a:r>
          </a:p>
          <a:p>
            <a:pPr lvl="1" algn="just"/>
            <a:r>
              <a:rPr lang="en-CA" sz="1600" dirty="0" err="1" smtClean="0"/>
              <a:t>Produire</a:t>
            </a:r>
            <a:r>
              <a:rPr lang="en-CA" sz="1600" dirty="0" smtClean="0"/>
              <a:t> un plan </a:t>
            </a:r>
            <a:r>
              <a:rPr lang="en-CA" sz="1600" dirty="0" err="1" smtClean="0"/>
              <a:t>d’action</a:t>
            </a:r>
            <a:r>
              <a:rPr lang="en-CA" sz="1600" dirty="0" smtClean="0"/>
              <a:t> plus </a:t>
            </a:r>
            <a:r>
              <a:rPr lang="en-CA" sz="1600" dirty="0" err="1" smtClean="0"/>
              <a:t>détaillé</a:t>
            </a:r>
            <a:r>
              <a:rPr lang="en-CA" sz="1600" dirty="0" smtClean="0"/>
              <a:t> pour le </a:t>
            </a:r>
            <a:r>
              <a:rPr lang="en-CA" sz="1600" dirty="0" err="1" smtClean="0"/>
              <a:t>développement</a:t>
            </a:r>
            <a:r>
              <a:rPr lang="en-CA" sz="1600" dirty="0" smtClean="0"/>
              <a:t> et </a:t>
            </a:r>
            <a:r>
              <a:rPr lang="en-CA" sz="1600" dirty="0" err="1" smtClean="0"/>
              <a:t>l’implantation</a:t>
            </a:r>
            <a:r>
              <a:rPr lang="en-CA" sz="1600" dirty="0" smtClean="0"/>
              <a:t> de </a:t>
            </a:r>
            <a:r>
              <a:rPr lang="en-CA" sz="1600" dirty="0" err="1" smtClean="0"/>
              <a:t>fonctionnalités</a:t>
            </a:r>
            <a:r>
              <a:rPr lang="en-CA" sz="1600" dirty="0" smtClean="0"/>
              <a:t> </a:t>
            </a:r>
            <a:r>
              <a:rPr lang="en-CA" sz="1600" dirty="0" err="1" smtClean="0"/>
              <a:t>intelligentes</a:t>
            </a:r>
            <a:r>
              <a:rPr lang="en-CA" sz="1600" dirty="0" smtClean="0"/>
              <a:t> </a:t>
            </a:r>
            <a:r>
              <a:rPr lang="en-CA" sz="1600" dirty="0" err="1" smtClean="0"/>
              <a:t>permises</a:t>
            </a:r>
            <a:r>
              <a:rPr lang="en-CA" sz="1600" dirty="0" smtClean="0"/>
              <a:t> par </a:t>
            </a:r>
            <a:r>
              <a:rPr lang="en-CA" sz="1600" dirty="0" err="1" smtClean="0"/>
              <a:t>l’IMA</a:t>
            </a:r>
            <a:r>
              <a:rPr lang="en-CA" sz="1600" dirty="0" smtClean="0"/>
              <a:t> </a:t>
            </a:r>
            <a:r>
              <a:rPr lang="en-CA" sz="1600" dirty="0" err="1" smtClean="0"/>
              <a:t>en</a:t>
            </a:r>
            <a:r>
              <a:rPr lang="en-CA" sz="1600" dirty="0" smtClean="0"/>
              <a:t> </a:t>
            </a:r>
            <a:r>
              <a:rPr lang="en-CA" sz="1600" dirty="0" err="1" smtClean="0"/>
              <a:t>indiquant</a:t>
            </a:r>
            <a:r>
              <a:rPr lang="en-CA" sz="1600" dirty="0" smtClean="0"/>
              <a:t> </a:t>
            </a:r>
            <a:r>
              <a:rPr lang="en-CA" sz="1600" dirty="0" err="1" smtClean="0"/>
              <a:t>notamment</a:t>
            </a:r>
            <a:r>
              <a:rPr lang="en-CA" sz="1600" dirty="0" smtClean="0"/>
              <a:t> la progression des gains </a:t>
            </a:r>
            <a:r>
              <a:rPr lang="en-CA" sz="1600" dirty="0" err="1" smtClean="0"/>
              <a:t>annuels</a:t>
            </a:r>
            <a:r>
              <a:rPr lang="en-CA" sz="1600" dirty="0" smtClean="0"/>
              <a:t> </a:t>
            </a:r>
            <a:r>
              <a:rPr lang="en-CA" sz="1600" dirty="0" err="1" smtClean="0"/>
              <a:t>espérés</a:t>
            </a:r>
            <a:r>
              <a:rPr lang="en-CA" sz="1600" dirty="0" smtClean="0"/>
              <a:t> par </a:t>
            </a:r>
            <a:r>
              <a:rPr lang="en-CA" sz="1600" dirty="0" err="1" smtClean="0"/>
              <a:t>fonctionnalité</a:t>
            </a:r>
            <a:r>
              <a:rPr lang="en-CA" sz="1600" dirty="0" smtClean="0"/>
              <a:t> à </a:t>
            </a:r>
            <a:r>
              <a:rPr lang="en-CA" sz="1600" dirty="0" err="1" smtClean="0"/>
              <a:t>partir</a:t>
            </a:r>
            <a:r>
              <a:rPr lang="en-CA" sz="1600" dirty="0" smtClean="0"/>
              <a:t> de 2013.</a:t>
            </a:r>
          </a:p>
          <a:p>
            <a:pPr algn="just"/>
            <a:r>
              <a:rPr lang="fr-CA" sz="1800" dirty="0" smtClean="0"/>
              <a:t>Peu de nouveau lors des audiences (A-0049, NS du 15 décembre 2014, pp. 141 à 148).</a:t>
            </a:r>
          </a:p>
          <a:p>
            <a:pPr algn="just"/>
            <a:r>
              <a:rPr lang="fr-CA" sz="1800" dirty="0" smtClean="0"/>
              <a:t>Le Distributeur n’avait pas « monétisé » les attributs intelligents alors que BC Hydro l’a fait. Le Distributeur mentionne qu’il n’en avait pas besoin pour justifier son cas d’affaires (A-0049, NS du 5 décembre 2014, pp. 144 à 147).</a:t>
            </a:r>
          </a:p>
          <a:p>
            <a:pPr algn="just"/>
            <a:r>
              <a:rPr lang="fr-CA" sz="1800" dirty="0" smtClean="0"/>
              <a:t>Nos recommandations sont appuyées par la décision D-2014-205, pp. 30 et 31, par. 115 et 116.</a:t>
            </a:r>
            <a:endParaRPr lang="en-CA" sz="1800" dirty="0"/>
          </a:p>
          <a:p>
            <a:pPr eaLnBrk="1" hangingPunct="1">
              <a:lnSpc>
                <a:spcPct val="90000"/>
              </a:lnSpc>
              <a:buNone/>
            </a:pPr>
            <a:endParaRPr lang="en-CA" sz="1600" dirty="0"/>
          </a:p>
          <a:p>
            <a:pPr marL="0" indent="0" algn="just">
              <a:buNone/>
            </a:pPr>
            <a:endParaRPr lang="fr-CA" sz="16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z="21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1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2DE40-BEB4-4188-AF69-AF5C1A9D051D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31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">
  <a:themeElements>
    <a:clrScheme name="1_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16 décembre 2014</Sujet>
    <Confidentiel xmlns="a091097b-8ae3-4832-a2b2-51f9a78aeacd">3</Confidentiel>
    <Projet xmlns="a091097b-8ae3-4832-a2b2-51f9a78aeacd">781</Projet>
    <Provenance xmlns="a091097b-8ae3-4832-a2b2-51f9a78aeacd">2</Provenance>
    <Hidden_UploadedAt xmlns="a091097b-8ae3-4832-a2b2-51f9a78aeacd">2023-02-09T21:37:48+00:00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10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567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24</Catégorie_x0020_de_x0020_document>
    <Date_x0020_de_x0020_confidentialité_x0020_relevée xmlns="a091097b-8ae3-4832-a2b2-51f9a78aeacd" xsi:nil="true"/>
    <Hidden_ApprovedAt xmlns="a091097b-8ae3-4832-a2b2-51f9a78aeacd">2023-02-09T21:37:48+00:00</Hidden_ApprovedAt>
    <Cote_x0020_de_x0020_piéce xmlns="a091097b-8ae3-4832-a2b2-51f9a78aeacd">C-AHQ-ARQ-0021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W2HFWTQUJJY6-748558497-177</_dlc_DocId>
    <_dlc_DocIdUrl xmlns="a84ed267-86d5-4fa1-a3cb-2fed497fe84f">
      <Url>http://s10mtlweb:8081/781/_layouts/15/DocIdRedir.aspx?ID=W2HFWTQUJJY6-748558497-177</Url>
      <Description>W2HFWTQUJJY6-748558497-177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6CC39602F4807446B7A248A6CA98D530" ma:contentTypeVersion="0" ma:contentTypeDescription="" ma:contentTypeScope="" ma:versionID="77f7d7e5499eab3a2737e3863977f6e8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28B0CD-FB99-46F2-80DE-A719933BCCB6}"/>
</file>

<file path=customXml/itemProps2.xml><?xml version="1.0" encoding="utf-8"?>
<ds:datastoreItem xmlns:ds="http://schemas.openxmlformats.org/officeDocument/2006/customXml" ds:itemID="{8BC9DF31-9EEB-44DF-B195-6A4AA3B7F90B}"/>
</file>

<file path=customXml/itemProps3.xml><?xml version="1.0" encoding="utf-8"?>
<ds:datastoreItem xmlns:ds="http://schemas.openxmlformats.org/officeDocument/2006/customXml" ds:itemID="{01E323C5-C457-4E8B-B2FA-4B91CDEF2DE7}"/>
</file>

<file path=customXml/itemProps4.xml><?xml version="1.0" encoding="utf-8"?>
<ds:datastoreItem xmlns:ds="http://schemas.openxmlformats.org/officeDocument/2006/customXml" ds:itemID="{1E492B9A-0550-4FBC-B6BD-82DDCA4C3588}"/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4338</TotalTime>
  <Words>1873</Words>
  <Application>Microsoft Office PowerPoint</Application>
  <PresentationFormat>Format US (216 x 279 mm)</PresentationFormat>
  <Paragraphs>385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35" baseType="lpstr">
      <vt:lpstr>1_Profil</vt:lpstr>
      <vt:lpstr>Profil</vt:lpstr>
      <vt:lpstr>Régie de l’Énergie R-3905-2014</vt:lpstr>
      <vt:lpstr>Plan de la présentation</vt:lpstr>
      <vt:lpstr>Recommandations maintenues</vt:lpstr>
      <vt:lpstr>Recommandations maintenues</vt:lpstr>
      <vt:lpstr>Recommandations maintenues</vt:lpstr>
      <vt:lpstr>Recommandations maintenues</vt:lpstr>
      <vt:lpstr>Recommandations maintenues</vt:lpstr>
      <vt:lpstr>Recommandations maintenues</vt:lpstr>
      <vt:lpstr>Recommandations maintenues</vt:lpstr>
      <vt:lpstr>Masse salariale (Recomm. 20)</vt:lpstr>
      <vt:lpstr>Masse salariale (Recomm. 20)</vt:lpstr>
      <vt:lpstr>Masse salariale (Recomm. 20)</vt:lpstr>
      <vt:lpstr>Achats de puissance de court terme (MW)</vt:lpstr>
      <vt:lpstr>Achats de puissance de court terme</vt:lpstr>
      <vt:lpstr>Achats de puissance de court terme</vt:lpstr>
      <vt:lpstr>Achats de puissance de court terme</vt:lpstr>
      <vt:lpstr>Achats de puissance de court terme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indicateur</vt:lpstr>
      <vt:lpstr>Achats d’énergie de court terme - Prévision</vt:lpstr>
      <vt:lpstr>Achats d’énergie de court terme - Prévision</vt:lpstr>
      <vt:lpstr>Achats d’énergie de court terme - Prévision</vt:lpstr>
      <vt:lpstr>Retours d’énergie (recomm. 6 à 12)</vt:lpstr>
      <vt:lpstr>Retours d’énergie (recomm. 6 à 12)</vt:lpstr>
      <vt:lpstr>Retours d’énergie (recomm. 6 à 12)</vt:lpstr>
      <vt:lpstr>Retours d’énergie (recomm. 6 à 12)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de la preuve 16 décembre 2014</dc:subject>
  <dc:creator>Normand Blondeau</dc:creator>
  <cp:lastModifiedBy>Marcel-Paul Raymond</cp:lastModifiedBy>
  <cp:revision>224</cp:revision>
  <cp:lastPrinted>2014-12-16T16:21:27Z</cp:lastPrinted>
  <dcterms:created xsi:type="dcterms:W3CDTF">2014-06-19T10:27:30Z</dcterms:created>
  <dcterms:modified xsi:type="dcterms:W3CDTF">2014-12-16T17:07:03Z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0x010100F6681E3BDF397F418586AC591ADC81BB006CC39602F4807446B7A248A6CA98D530</vt:lpwstr>
  </property>
  <property fmtid="{D5CDD505-2E9C-101B-9397-08002B2CF9AE}" pid="4" name="Order">
    <vt:r8>1258800</vt:r8>
  </property>
  <property fmtid="{D5CDD505-2E9C-101B-9397-08002B2CF9AE}" pid="5" name="_dlc_DocIdItemGuid">
    <vt:lpwstr>3fe1e30a-a79f-4788-9943-0cdaf6569b3e</vt:lpwstr>
  </property>
</Properties>
</file>