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2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2.xml" ContentType="application/vnd.openxmlformats-officedocument.presentationml.tags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docProps/app.xml" ContentType="application/vnd.openxmlformats-officedocument.extended-properties+xml"/>
  <Override PartName="/ppt/tags/tag25.xml" ContentType="application/vnd.openxmlformats-officedocument.presentationml.tags+xml"/>
  <Override PartName="/ppt/tags/tag24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8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56" r:id="rId2"/>
    <p:sldId id="258" r:id="rId3"/>
    <p:sldId id="257" r:id="rId4"/>
    <p:sldId id="261" r:id="rId5"/>
    <p:sldId id="268" r:id="rId6"/>
    <p:sldId id="259" r:id="rId7"/>
    <p:sldId id="262" r:id="rId8"/>
    <p:sldId id="264" r:id="rId9"/>
    <p:sldId id="269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5BA7D-6C50-431D-BF78-C1E6C5FF437F}" type="datetimeFigureOut">
              <a:rPr lang="fr-CA" smtClean="0"/>
              <a:t>2014-12-12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DE7BD-BEFB-4A0A-A36D-0BF8758B61A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434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485-CAD3-4A2A-B5B1-6549349413F1}" type="datetime1">
              <a:rPr lang="fr-CA" smtClean="0"/>
              <a:t>2014-12-12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698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770E3-FF59-494D-A77A-55139C9B48AB}" type="datetime1">
              <a:rPr lang="fr-CA" smtClean="0"/>
              <a:t>2014-12-12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744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A164-1C44-4FC8-A39D-EB3FB6E80465}" type="datetime1">
              <a:rPr lang="fr-CA" smtClean="0"/>
              <a:t>2014-12-12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881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5987-FAF6-4CF5-A955-C65A69ED9559}" type="datetime1">
              <a:rPr lang="fr-CA" smtClean="0"/>
              <a:t>2014-12-12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790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F2FE-4779-40C7-9D72-F813156B944D}" type="datetime1">
              <a:rPr lang="fr-CA" smtClean="0"/>
              <a:t>2014-12-12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625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B6052-CE2C-48CA-9E8E-C92A8429C696}" type="datetime1">
              <a:rPr lang="fr-CA" smtClean="0"/>
              <a:t>2014-12-12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908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BEE2-99E2-467F-BF36-DAC266AB9C22}" type="datetime1">
              <a:rPr lang="fr-CA" smtClean="0"/>
              <a:t>2014-12-12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923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D5F0-2533-4468-8AE4-0E77A2F12540}" type="datetime1">
              <a:rPr lang="fr-CA" smtClean="0"/>
              <a:t>2014-12-12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476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251F-9DC7-4CE8-B995-D1486474ED20}" type="datetime1">
              <a:rPr lang="fr-CA" smtClean="0"/>
              <a:t>2014-12-12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293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6A35D-6847-4AFD-A701-F404A8E39B34}" type="datetime1">
              <a:rPr lang="fr-CA" smtClean="0"/>
              <a:t>2014-12-12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381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701-1EAF-4417-8E59-44E1C955BA2D}" type="datetime1">
              <a:rPr lang="fr-CA" smtClean="0"/>
              <a:t>2014-12-12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00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199D0-B7B6-4367-BADC-DF69E59C45FF}" type="datetime1">
              <a:rPr lang="fr-CA" smtClean="0"/>
              <a:t>2014-12-12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9A52-FA6C-4675-B719-5719378788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679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6.emf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4.emf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5.emf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r>
              <a:rPr lang="en-C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Mémoire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C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l’AREQ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4293096"/>
            <a:ext cx="6400800" cy="1752600"/>
          </a:xfrm>
        </p:spPr>
        <p:txBody>
          <a:bodyPr/>
          <a:lstStyle/>
          <a:p>
            <a:r>
              <a:rPr lang="en-C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la </a:t>
            </a:r>
            <a:r>
              <a:rPr lang="en-C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Régie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C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l’énergie</a:t>
            </a:r>
            <a:endParaRPr lang="en-C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enconstruction3.com/areq/wp-content/uploads/2014/06/logo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40957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859645" y="1241380"/>
            <a:ext cx="5488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CA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Association des </a:t>
            </a:r>
            <a:r>
              <a:rPr lang="fr-CA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redistributeurs</a:t>
            </a:r>
            <a:r>
              <a:rPr lang="fr-CA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d'électricité du Québec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44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>
            <p:custDataLst>
              <p:tags r:id="rId1"/>
            </p:custDataLst>
          </p:nvPr>
        </p:nvSpPr>
        <p:spPr>
          <a:xfrm>
            <a:off x="79883" y="6447819"/>
            <a:ext cx="8964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Note : </a:t>
            </a:r>
            <a:r>
              <a:rPr lang="en-CA" sz="1200" dirty="0" err="1" smtClean="0"/>
              <a:t>Notamment</a:t>
            </a:r>
            <a:r>
              <a:rPr lang="en-CA" sz="1200" dirty="0" smtClean="0"/>
              <a:t>, plus le prix de </a:t>
            </a:r>
            <a:r>
              <a:rPr lang="en-CA" sz="1200" dirty="0" err="1" smtClean="0"/>
              <a:t>l’électricité</a:t>
            </a:r>
            <a:r>
              <a:rPr lang="en-CA" sz="1200" dirty="0" smtClean="0"/>
              <a:t> </a:t>
            </a:r>
            <a:r>
              <a:rPr lang="en-CA" sz="1200" dirty="0" err="1" smtClean="0"/>
              <a:t>patrimoniale</a:t>
            </a:r>
            <a:r>
              <a:rPr lang="en-CA" sz="1200" dirty="0" smtClean="0"/>
              <a:t> </a:t>
            </a:r>
            <a:r>
              <a:rPr lang="en-CA" sz="1200" dirty="0" err="1" smtClean="0"/>
              <a:t>augmentera</a:t>
            </a:r>
            <a:r>
              <a:rPr lang="en-CA" sz="1200" dirty="0" smtClean="0"/>
              <a:t> plus le </a:t>
            </a:r>
            <a:r>
              <a:rPr lang="en-CA" sz="1200" dirty="0" err="1" smtClean="0"/>
              <a:t>manque</a:t>
            </a:r>
            <a:r>
              <a:rPr lang="en-CA" sz="1200" dirty="0" smtClean="0"/>
              <a:t> à </a:t>
            </a:r>
            <a:r>
              <a:rPr lang="en-CA" sz="1200" dirty="0" err="1" smtClean="0"/>
              <a:t>gagner</a:t>
            </a:r>
            <a:r>
              <a:rPr lang="en-CA" sz="1200" dirty="0" smtClean="0"/>
              <a:t> sera grand</a:t>
            </a:r>
            <a:endParaRPr lang="fr-CA" sz="12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10</a:t>
            </a:fld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323428"/>
            <a:ext cx="6524625" cy="60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74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66" y="2060848"/>
            <a:ext cx="7076612" cy="385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CA" b="1" dirty="0" smtClean="0"/>
              <a:t>Les </a:t>
            </a:r>
            <a:r>
              <a:rPr lang="en-CA" b="1" dirty="0" err="1" smtClean="0"/>
              <a:t>réseaux</a:t>
            </a:r>
            <a:r>
              <a:rPr lang="en-CA" b="1" dirty="0" smtClean="0"/>
              <a:t> de </a:t>
            </a:r>
            <a:r>
              <a:rPr lang="en-CA" b="1" dirty="0" err="1" smtClean="0"/>
              <a:t>l’AREQ</a:t>
            </a:r>
            <a:r>
              <a:rPr lang="en-CA" b="1" dirty="0" smtClean="0"/>
              <a:t> au </a:t>
            </a:r>
            <a:r>
              <a:rPr lang="en-CA" b="1" dirty="0" err="1" smtClean="0"/>
              <a:t>tarif</a:t>
            </a:r>
            <a:r>
              <a:rPr lang="en-CA" b="1" dirty="0" smtClean="0"/>
              <a:t> LG</a:t>
            </a:r>
            <a:endParaRPr lang="fr-CA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84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Les </a:t>
            </a:r>
            <a:r>
              <a:rPr lang="en-CA" b="1" dirty="0" err="1" smtClean="0"/>
              <a:t>réseaux</a:t>
            </a:r>
            <a:r>
              <a:rPr lang="en-CA" b="1" dirty="0" smtClean="0"/>
              <a:t> de </a:t>
            </a:r>
            <a:r>
              <a:rPr lang="en-CA" b="1" dirty="0" err="1" smtClean="0"/>
              <a:t>l’AREQ</a:t>
            </a:r>
            <a:r>
              <a:rPr lang="en-CA" b="1" dirty="0" smtClean="0"/>
              <a:t> au </a:t>
            </a:r>
            <a:r>
              <a:rPr lang="en-CA" b="1" dirty="0" err="1" smtClean="0"/>
              <a:t>tarif</a:t>
            </a:r>
            <a:r>
              <a:rPr lang="en-CA" b="1" dirty="0" smtClean="0"/>
              <a:t> LG</a:t>
            </a:r>
            <a:endParaRPr lang="fr-CA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1842"/>
            <a:ext cx="6470133" cy="3656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637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CA" b="1" dirty="0" err="1"/>
              <a:t>Rééquilibrage</a:t>
            </a:r>
            <a:r>
              <a:rPr lang="en-CA" b="1" dirty="0"/>
              <a:t> des </a:t>
            </a:r>
            <a:r>
              <a:rPr lang="en-CA" b="1" dirty="0" err="1"/>
              <a:t>tarifs</a:t>
            </a:r>
            <a:r>
              <a:rPr lang="en-CA" b="1" dirty="0"/>
              <a:t> </a:t>
            </a:r>
            <a:r>
              <a:rPr lang="en-CA" b="1" dirty="0" err="1"/>
              <a:t>généraux</a:t>
            </a:r>
            <a:endParaRPr lang="en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9512" y="1556792"/>
            <a:ext cx="8784976" cy="45259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fr-CA" sz="2000" dirty="0" smtClean="0"/>
          </a:p>
          <a:p>
            <a:pPr marL="457200" lvl="1" indent="0">
              <a:buNone/>
            </a:pPr>
            <a:endParaRPr lang="fr-CA" sz="2400" dirty="0"/>
          </a:p>
          <a:p>
            <a:pPr marL="457200" lvl="1" indent="0">
              <a:buNone/>
            </a:pPr>
            <a:r>
              <a:rPr lang="en-C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Est-</a:t>
            </a:r>
            <a:r>
              <a:rPr lang="en-C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</a:t>
            </a:r>
            <a:r>
              <a:rPr lang="en-C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en-C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l’efficience</a:t>
            </a:r>
            <a:r>
              <a:rPr lang="en-C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en-C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membres</a:t>
            </a:r>
            <a:r>
              <a:rPr lang="en-C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C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l’AREQ</a:t>
            </a:r>
            <a:r>
              <a:rPr lang="en-C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</a:t>
            </a:r>
            <a:r>
              <a:rPr lang="en-C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financer les </a:t>
            </a:r>
            <a:r>
              <a:rPr lang="en-C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</a:t>
            </a:r>
            <a:r>
              <a:rPr lang="en-C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tarifs</a:t>
            </a:r>
            <a:r>
              <a:rPr lang="en-C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d’HQD</a:t>
            </a:r>
            <a:r>
              <a:rPr lang="en-C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C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83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CA" b="1" dirty="0" err="1"/>
              <a:t>Mesures</a:t>
            </a:r>
            <a:r>
              <a:rPr lang="en-CA" b="1" dirty="0"/>
              <a:t> </a:t>
            </a:r>
            <a:r>
              <a:rPr lang="en-CA" b="1" dirty="0" err="1"/>
              <a:t>transitoires</a:t>
            </a:r>
            <a:endParaRPr lang="en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b="1" dirty="0" err="1" smtClean="0"/>
              <a:t>Recommandations</a:t>
            </a:r>
            <a:r>
              <a:rPr lang="en-CA" b="1" dirty="0" smtClean="0"/>
              <a:t> de </a:t>
            </a:r>
            <a:r>
              <a:rPr lang="en-CA" b="1" dirty="0" err="1" smtClean="0"/>
              <a:t>l’AREQ</a:t>
            </a:r>
            <a:endParaRPr lang="en-CA" b="1" dirty="0" smtClean="0"/>
          </a:p>
          <a:p>
            <a:pPr marL="0" lvl="1" indent="0">
              <a:buNone/>
            </a:pPr>
            <a:endParaRPr lang="en-CA" b="1" dirty="0" smtClean="0"/>
          </a:p>
          <a:p>
            <a:pPr lvl="1" algn="just"/>
            <a:r>
              <a:rPr lang="fr-CA" dirty="0" smtClean="0"/>
              <a:t>Autoriser la prolongation des mesures transitoires de </a:t>
            </a:r>
            <a:r>
              <a:rPr lang="fr-CA" dirty="0"/>
              <a:t>trois à cinq </a:t>
            </a:r>
            <a:r>
              <a:rPr lang="fr-CA" dirty="0" smtClean="0"/>
              <a:t>ans;</a:t>
            </a:r>
          </a:p>
          <a:p>
            <a:pPr marL="457200" lvl="1" indent="0">
              <a:buNone/>
            </a:pPr>
            <a:endParaRPr lang="fr-CA" dirty="0" smtClean="0"/>
          </a:p>
          <a:p>
            <a:pPr lvl="1" algn="just"/>
            <a:r>
              <a:rPr lang="en-CA" dirty="0" err="1" smtClean="0"/>
              <a:t>Permettre</a:t>
            </a:r>
            <a:r>
              <a:rPr lang="en-CA" dirty="0" smtClean="0"/>
              <a:t> un </a:t>
            </a:r>
            <a:r>
              <a:rPr lang="en-CA" dirty="0" err="1" smtClean="0"/>
              <a:t>redressement</a:t>
            </a:r>
            <a:r>
              <a:rPr lang="en-CA" dirty="0" smtClean="0"/>
              <a:t> </a:t>
            </a:r>
            <a:r>
              <a:rPr lang="en-CA" dirty="0" err="1" smtClean="0"/>
              <a:t>administratif</a:t>
            </a:r>
            <a:r>
              <a:rPr lang="en-CA" dirty="0" smtClean="0"/>
              <a:t> </a:t>
            </a:r>
            <a:r>
              <a:rPr lang="en-CA" dirty="0" err="1" smtClean="0"/>
              <a:t>linéaire</a:t>
            </a:r>
            <a:r>
              <a:rPr lang="en-CA" dirty="0"/>
              <a:t> </a:t>
            </a:r>
            <a:r>
              <a:rPr lang="en-CA" dirty="0" smtClean="0"/>
              <a:t>qui </a:t>
            </a:r>
            <a:r>
              <a:rPr lang="en-CA" dirty="0" err="1" smtClean="0"/>
              <a:t>favorise</a:t>
            </a:r>
            <a:r>
              <a:rPr lang="en-CA" dirty="0" smtClean="0"/>
              <a:t> </a:t>
            </a:r>
            <a:r>
              <a:rPr lang="en-CA" dirty="0" err="1" smtClean="0"/>
              <a:t>dès</a:t>
            </a:r>
            <a:r>
              <a:rPr lang="en-CA" dirty="0" smtClean="0"/>
              <a:t> </a:t>
            </a:r>
            <a:r>
              <a:rPr lang="en-CA" dirty="0" err="1" smtClean="0"/>
              <a:t>maintenant</a:t>
            </a:r>
            <a:r>
              <a:rPr lang="en-CA" dirty="0" smtClean="0"/>
              <a:t> la </a:t>
            </a:r>
            <a:r>
              <a:rPr lang="en-CA" dirty="0" err="1" smtClean="0"/>
              <a:t>gestion</a:t>
            </a:r>
            <a:r>
              <a:rPr lang="en-CA" dirty="0" smtClean="0"/>
              <a:t> de la puissance (fine pointe).</a:t>
            </a:r>
          </a:p>
          <a:p>
            <a:pPr lvl="1"/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34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783" y="692696"/>
            <a:ext cx="6603515" cy="58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059832" y="0"/>
            <a:ext cx="2952328" cy="648072"/>
          </a:xfrm>
        </p:spPr>
        <p:txBody>
          <a:bodyPr>
            <a:normAutofit/>
          </a:bodyPr>
          <a:lstStyle/>
          <a:p>
            <a:r>
              <a:rPr lang="en-CA" sz="2000" b="1" dirty="0" smtClean="0"/>
              <a:t>Annexe 1 (page 1 de 2)</a:t>
            </a:r>
            <a:endParaRPr lang="fr-CA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456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1106488"/>
            <a:ext cx="663892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059832" y="0"/>
            <a:ext cx="2952328" cy="648072"/>
          </a:xfrm>
        </p:spPr>
        <p:txBody>
          <a:bodyPr>
            <a:normAutofit/>
          </a:bodyPr>
          <a:lstStyle/>
          <a:p>
            <a:r>
              <a:rPr lang="en-CA" sz="2000" b="1" dirty="0" smtClean="0"/>
              <a:t>Annexe 1 (page 2 de 2)</a:t>
            </a:r>
            <a:endParaRPr lang="fr-CA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99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b="1" dirty="0"/>
              <a:t>Modalités applicables aux réseaux municipaux (article 5.21)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CA" b="1" dirty="0"/>
              <a:t>Recommandations de l’AREQ</a:t>
            </a:r>
          </a:p>
          <a:p>
            <a:pPr marL="0" lvl="1" indent="0">
              <a:buNone/>
            </a:pPr>
            <a:endParaRPr lang="en-CA" b="1" dirty="0" smtClean="0"/>
          </a:p>
          <a:p>
            <a:pPr lvl="1" algn="just"/>
            <a:r>
              <a:rPr lang="fr-CA" dirty="0" smtClean="0"/>
              <a:t>Maintenir </a:t>
            </a:r>
            <a:r>
              <a:rPr lang="fr-CA" dirty="0"/>
              <a:t>les modalités prévues à l’article 5.21 des Tarifs et conditions et de rejeter la demande du </a:t>
            </a:r>
            <a:r>
              <a:rPr lang="fr-CA" dirty="0" smtClean="0"/>
              <a:t>Distributeur d’ajouter une limite à 12MW;</a:t>
            </a:r>
          </a:p>
          <a:p>
            <a:pPr marL="457200" lvl="1" indent="0" algn="just">
              <a:buNone/>
            </a:pPr>
            <a:endParaRPr lang="fr-CA" dirty="0" smtClean="0"/>
          </a:p>
          <a:p>
            <a:pPr lvl="1" algn="just"/>
            <a:r>
              <a:rPr lang="fr-CA" dirty="0" smtClean="0"/>
              <a:t>Autoriser que l’écart </a:t>
            </a:r>
            <a:r>
              <a:rPr lang="fr-CA" dirty="0"/>
              <a:t>entre les tarifs L et LG </a:t>
            </a:r>
            <a:r>
              <a:rPr lang="fr-CA" dirty="0" smtClean="0"/>
              <a:t>soit </a:t>
            </a:r>
            <a:r>
              <a:rPr lang="fr-CA" dirty="0"/>
              <a:t>compensé peu importe le niveau puissance appelée du </a:t>
            </a:r>
            <a:r>
              <a:rPr lang="fr-CA" dirty="0" smtClean="0"/>
              <a:t>client.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893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600" b="1" dirty="0" smtClean="0"/>
              <a:t>Remboursement pour coût de distribution </a:t>
            </a:r>
            <a:r>
              <a:rPr lang="fr-CA" sz="2000" b="1" dirty="0" smtClean="0"/>
              <a:t>(article 5.21 des tarifs et conditions du Distributeur)</a:t>
            </a:r>
            <a:endParaRPr lang="fr-CA" sz="2000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1115616" y="1844824"/>
          <a:ext cx="6419055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685"/>
                <a:gridCol w="2139685"/>
                <a:gridCol w="2139685"/>
              </a:tblGrid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Éléments</a:t>
                      </a:r>
                      <a:r>
                        <a:rPr lang="fr-CA" baseline="0" dirty="0" smtClean="0"/>
                        <a:t> et caractéristiques constituants le remboursement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Puissances / éléments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Rabais pour coût de 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Différence entre </a:t>
                      </a:r>
                    </a:p>
                    <a:p>
                      <a:pPr algn="ctr"/>
                      <a:r>
                        <a:rPr lang="fr-CA" dirty="0" smtClean="0"/>
                        <a:t>L et LG</a:t>
                      </a:r>
                      <a:endParaRPr lang="fr-CA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&gt; 5.0 MW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dirty="0" smtClean="0"/>
                        <a:t>100 %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Entre 4.3 et 5.0 MW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 à 15 %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solidFill>
                            <a:srgbClr val="C00000"/>
                          </a:solidFill>
                        </a:rPr>
                        <a:t>100 %</a:t>
                      </a:r>
                      <a:endParaRPr lang="fr-CA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&lt; 4.3MW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0 %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800" b="1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0 %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1043608" y="5229200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/>
            <a:r>
              <a:rPr lang="fr-CA" sz="1600" b="1" dirty="0" smtClean="0"/>
              <a:t>     Note: 	Un client qui a un appel de puissance de 3.8 MW et plus avec 	certaines conditions de consommation est plus avantagé avec 	le tarif L ou LG que le tarif M.</a:t>
            </a:r>
            <a:endParaRPr lang="fr-CA" sz="16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9A52-FA6C-4675-B719-57193787886B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1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Document Power Point - Mémoire de l'AREQ </Sujet>
    <Confidentiel xmlns="a091097b-8ae3-4832-a2b2-51f9a78aeacd">3</Confidentiel>
    <Projet xmlns="a091097b-8ae3-4832-a2b2-51f9a78aeacd">781</Projet>
    <Provenance xmlns="a091097b-8ae3-4832-a2b2-51f9a78aeacd">2</Provenance>
    <Hidden_UploadedAt xmlns="a091097b-8ae3-4832-a2b2-51f9a78aeacd">2023-02-09T21:38:17+00:00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23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538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2023-02-09T21:38:17+00:00</Hidden_ApprovedAt>
    <Cote_x0020_de_x0020_piéce xmlns="a091097b-8ae3-4832-a2b2-51f9a78aeacd">C-AREQ-0011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W2HFWTQUJJY6-748558497-261</_dlc_DocId>
    <_dlc_DocIdUrl xmlns="a84ed267-86d5-4fa1-a3cb-2fed497fe84f">
      <Url>http://s10mtlweb:8081/781/_layouts/15/DocIdRedir.aspx?ID=W2HFWTQUJJY6-748558497-261</Url>
      <Description>W2HFWTQUJJY6-748558497-261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6CC39602F4807446B7A248A6CA98D530" ma:contentTypeVersion="0" ma:contentTypeDescription="" ma:contentTypeScope="" ma:versionID="77f7d7e5499eab3a2737e3863977f6e8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319898-6149-48F5-B5C8-D568A274AD55}"/>
</file>

<file path=customXml/itemProps2.xml><?xml version="1.0" encoding="utf-8"?>
<ds:datastoreItem xmlns:ds="http://schemas.openxmlformats.org/officeDocument/2006/customXml" ds:itemID="{76EDA42B-6408-492C-BFAE-6872B6340895}"/>
</file>

<file path=customXml/itemProps3.xml><?xml version="1.0" encoding="utf-8"?>
<ds:datastoreItem xmlns:ds="http://schemas.openxmlformats.org/officeDocument/2006/customXml" ds:itemID="{B2DE51D2-5DAE-4585-9E9B-C47358E13A56}"/>
</file>

<file path=customXml/itemProps4.xml><?xml version="1.0" encoding="utf-8"?>
<ds:datastoreItem xmlns:ds="http://schemas.openxmlformats.org/officeDocument/2006/customXml" ds:itemID="{A55BC552-D6A1-4DE7-AFF7-54EBA358133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244</Words>
  <Application>Microsoft Office PowerPoint</Application>
  <PresentationFormat>Affichage à l'écran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Mémoire de l’AREQ </vt:lpstr>
      <vt:lpstr>Les réseaux de l’AREQ au tarif LG</vt:lpstr>
      <vt:lpstr>Les réseaux de l’AREQ au tarif LG</vt:lpstr>
      <vt:lpstr>Rééquilibrage des tarifs généraux</vt:lpstr>
      <vt:lpstr>Mesures transitoires</vt:lpstr>
      <vt:lpstr>Annexe 1 (page 1 de 2)</vt:lpstr>
      <vt:lpstr>Annexe 1 (page 2 de 2)</vt:lpstr>
      <vt:lpstr>Modalités applicables aux réseaux municipaux (article 5.21)</vt:lpstr>
      <vt:lpstr>Remboursement pour coût de distribution (article 5.21 des tarifs et conditions du Distributeur)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Mémoire de l’AREQ</dc:title>
  <dc:subject>Document Power Point - Mémoire de l'AREQ</dc:subject>
  <dc:creator>Utilisateur</dc:creator>
  <cp:lastModifiedBy>Utilisateur</cp:lastModifiedBy>
  <cp:revision>45</cp:revision>
  <dcterms:created xsi:type="dcterms:W3CDTF">2014-12-03T22:37:10Z</dcterms:created>
  <dcterms:modified xsi:type="dcterms:W3CDTF">2014-12-12T15:40:03Z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0x010100F6681E3BDF397F418586AC591ADC81BB006CC39602F4807446B7A248A6CA98D530</vt:lpwstr>
  </property>
  <property fmtid="{D5CDD505-2E9C-101B-9397-08002B2CF9AE}" pid="4" name="Order">
    <vt:r8>1247200</vt:r8>
  </property>
  <property fmtid="{D5CDD505-2E9C-101B-9397-08002B2CF9AE}" pid="5" name="_dlc_DocIdItemGuid">
    <vt:lpwstr>486cc55b-df01-4dcc-a5fb-1d52788b58e1</vt:lpwstr>
  </property>
</Properties>
</file>