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slides/slide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drawing1.xml" ContentType="application/vnd.ms-office.drawingml.diagramDrawing+xml"/>
  <Override PartName="/ppt/diagrams/colors1.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79" r:id="rId2"/>
    <p:sldId id="340" r:id="rId3"/>
    <p:sldId id="342" r:id="rId4"/>
    <p:sldId id="319" r:id="rId5"/>
    <p:sldId id="334" r:id="rId6"/>
    <p:sldId id="331" r:id="rId7"/>
    <p:sldId id="339" r:id="rId8"/>
    <p:sldId id="323" r:id="rId9"/>
    <p:sldId id="343" r:id="rId10"/>
    <p:sldId id="344" r:id="rId11"/>
  </p:sldIdLst>
  <p:sldSz cx="9144000" cy="6858000" type="screen4x3"/>
  <p:notesSz cx="6950075" cy="9236075"/>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66"/>
    <a:srgbClr val="CBDD87"/>
    <a:srgbClr val="EF982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2" autoAdjust="0"/>
    <p:restoredTop sz="94629" autoAdjust="0"/>
  </p:normalViewPr>
  <p:slideViewPr>
    <p:cSldViewPr>
      <p:cViewPr>
        <p:scale>
          <a:sx n="89" d="100"/>
          <a:sy n="89" d="100"/>
        </p:scale>
        <p:origin x="-1301"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ustomXml" Target="../customXml/item4.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BB6BA2-1AB0-493D-8F59-E3F4D104175E}"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fr-CA"/>
        </a:p>
      </dgm:t>
    </dgm:pt>
    <dgm:pt modelId="{CA28BD4E-6BD7-4684-81BC-2979D0455B5B}">
      <dgm:prSet phldrT="[Texte]" custT="1"/>
      <dgm:spPr/>
      <dgm:t>
        <a:bodyPr/>
        <a:lstStyle/>
        <a:p>
          <a:r>
            <a:rPr lang="fr-CA" sz="1900" dirty="0" smtClean="0">
              <a:latin typeface="Arial" pitchFamily="34" charset="0"/>
              <a:cs typeface="Arial" pitchFamily="34" charset="0"/>
            </a:rPr>
            <a:t>R # 4 - REFUSER L’AJOUT CAR TROP IMPRÉCIS </a:t>
          </a:r>
        </a:p>
        <a:p>
          <a:r>
            <a:rPr lang="fr-CA" sz="1900" dirty="0" smtClean="0">
              <a:latin typeface="Arial" pitchFamily="34" charset="0"/>
              <a:cs typeface="Arial" pitchFamily="34" charset="0"/>
            </a:rPr>
            <a:t>(Nb. appels par client) </a:t>
          </a:r>
          <a:endParaRPr lang="fr-CA" sz="1900" dirty="0">
            <a:latin typeface="Arial" pitchFamily="34" charset="0"/>
            <a:cs typeface="Arial" pitchFamily="34" charset="0"/>
          </a:endParaRPr>
        </a:p>
      </dgm:t>
    </dgm:pt>
    <dgm:pt modelId="{11CD32E9-BCFF-4B48-85E1-488C880DA3FD}" type="parTrans" cxnId="{3C161967-8C1F-46AA-9340-C5F33BF22875}">
      <dgm:prSet/>
      <dgm:spPr/>
      <dgm:t>
        <a:bodyPr/>
        <a:lstStyle/>
        <a:p>
          <a:endParaRPr lang="fr-CA"/>
        </a:p>
      </dgm:t>
    </dgm:pt>
    <dgm:pt modelId="{707D84B9-9268-4415-A384-43555A8B5A6B}" type="sibTrans" cxnId="{3C161967-8C1F-46AA-9340-C5F33BF22875}">
      <dgm:prSet/>
      <dgm:spPr/>
      <dgm:t>
        <a:bodyPr/>
        <a:lstStyle/>
        <a:p>
          <a:endParaRPr lang="fr-CA"/>
        </a:p>
      </dgm:t>
    </dgm:pt>
    <dgm:pt modelId="{D0E23B90-C738-4950-A15C-480B720D63E6}">
      <dgm:prSet phldrT="[Texte]"/>
      <dgm:spPr/>
      <dgm:t>
        <a:bodyPr/>
        <a:lstStyle/>
        <a:p>
          <a:r>
            <a:rPr lang="fr-CA" dirty="0" smtClean="0">
              <a:latin typeface="Arial" pitchFamily="34" charset="0"/>
              <a:cs typeface="Arial" pitchFamily="34" charset="0"/>
            </a:rPr>
            <a:t>R # 5 – AMÉLIORER L’INDICATEUR</a:t>
          </a:r>
        </a:p>
        <a:p>
          <a:r>
            <a:rPr lang="fr-CA" dirty="0" smtClean="0">
              <a:latin typeface="Arial" pitchFamily="34" charset="0"/>
              <a:cs typeface="Arial" pitchFamily="34" charset="0"/>
            </a:rPr>
            <a:t>(taux de respect des interruptions planifiées)</a:t>
          </a:r>
          <a:endParaRPr lang="fr-CA" dirty="0">
            <a:latin typeface="Arial" pitchFamily="34" charset="0"/>
            <a:cs typeface="Arial" pitchFamily="34" charset="0"/>
          </a:endParaRPr>
        </a:p>
      </dgm:t>
    </dgm:pt>
    <dgm:pt modelId="{A67F4118-5990-4256-BC17-D33DF53CF872}" type="parTrans" cxnId="{586E1704-F049-42EA-A97A-5A802AD1FB3B}">
      <dgm:prSet/>
      <dgm:spPr/>
      <dgm:t>
        <a:bodyPr/>
        <a:lstStyle/>
        <a:p>
          <a:endParaRPr lang="fr-CA"/>
        </a:p>
      </dgm:t>
    </dgm:pt>
    <dgm:pt modelId="{37B0FEDE-A72A-428D-879C-6A463C27D93D}" type="sibTrans" cxnId="{586E1704-F049-42EA-A97A-5A802AD1FB3B}">
      <dgm:prSet/>
      <dgm:spPr/>
      <dgm:t>
        <a:bodyPr/>
        <a:lstStyle/>
        <a:p>
          <a:endParaRPr lang="fr-CA"/>
        </a:p>
      </dgm:t>
    </dgm:pt>
    <dgm:pt modelId="{0764BD4D-2C68-4466-A486-3F82B14065E8}">
      <dgm:prSet phldrT="[Texte]"/>
      <dgm:spPr/>
      <dgm:t>
        <a:bodyPr/>
        <a:lstStyle/>
        <a:p>
          <a:r>
            <a:rPr lang="fr-CA" dirty="0" smtClean="0">
              <a:latin typeface="Arial" pitchFamily="34" charset="0"/>
              <a:cs typeface="Arial" pitchFamily="34" charset="0"/>
            </a:rPr>
            <a:t>R # 6 – OK AVEC RETRAIT ET TRANSFERT AU PROJET LAD</a:t>
          </a:r>
        </a:p>
        <a:p>
          <a:r>
            <a:rPr lang="fr-CA" dirty="0" smtClean="0">
              <a:latin typeface="Arial" pitchFamily="34" charset="0"/>
              <a:cs typeface="Arial" pitchFamily="34" charset="0"/>
            </a:rPr>
            <a:t>(taux de relève des compteurs)</a:t>
          </a:r>
          <a:endParaRPr lang="fr-CA" dirty="0">
            <a:latin typeface="Arial" pitchFamily="34" charset="0"/>
            <a:cs typeface="Arial" pitchFamily="34" charset="0"/>
          </a:endParaRPr>
        </a:p>
      </dgm:t>
    </dgm:pt>
    <dgm:pt modelId="{9F8C1F8B-2189-4CFF-87FB-DF6C412BDD71}" type="parTrans" cxnId="{0827FE18-1675-4A83-BB0B-DD3FF69CEED8}">
      <dgm:prSet/>
      <dgm:spPr/>
      <dgm:t>
        <a:bodyPr/>
        <a:lstStyle/>
        <a:p>
          <a:endParaRPr lang="fr-CA"/>
        </a:p>
      </dgm:t>
    </dgm:pt>
    <dgm:pt modelId="{AB6E9BB4-171E-42B6-9030-E3C19A7690D7}" type="sibTrans" cxnId="{0827FE18-1675-4A83-BB0B-DD3FF69CEED8}">
      <dgm:prSet/>
      <dgm:spPr/>
      <dgm:t>
        <a:bodyPr/>
        <a:lstStyle/>
        <a:p>
          <a:endParaRPr lang="fr-CA"/>
        </a:p>
      </dgm:t>
    </dgm:pt>
    <dgm:pt modelId="{7F1B891D-339E-41A8-BAB2-297292A23541}">
      <dgm:prSet phldrT="[Texte]"/>
      <dgm:spPr/>
      <dgm:t>
        <a:bodyPr/>
        <a:lstStyle/>
        <a:p>
          <a:r>
            <a:rPr lang="fr-CA" dirty="0" smtClean="0">
              <a:latin typeface="Arial" pitchFamily="34" charset="0"/>
              <a:cs typeface="Arial" pitchFamily="34" charset="0"/>
            </a:rPr>
            <a:t>R # 7 – REFUSER LE RETRAIT ET PRÉCISER L’INDICATEUR</a:t>
          </a:r>
        </a:p>
        <a:p>
          <a:r>
            <a:rPr lang="fr-CA" dirty="0" smtClean="0">
              <a:latin typeface="Arial" pitchFamily="34" charset="0"/>
              <a:cs typeface="Arial" pitchFamily="34" charset="0"/>
            </a:rPr>
            <a:t>(taux de réalisation des demandes dans les délais convenus)</a:t>
          </a:r>
          <a:endParaRPr lang="fr-CA" dirty="0">
            <a:latin typeface="Arial" pitchFamily="34" charset="0"/>
            <a:cs typeface="Arial" pitchFamily="34" charset="0"/>
          </a:endParaRPr>
        </a:p>
      </dgm:t>
    </dgm:pt>
    <dgm:pt modelId="{84EF6E62-B1A1-4F83-912C-29F2F1C8A6C7}" type="parTrans" cxnId="{6FFDBD2A-875C-4C69-8493-93CD73BD8965}">
      <dgm:prSet/>
      <dgm:spPr/>
      <dgm:t>
        <a:bodyPr/>
        <a:lstStyle/>
        <a:p>
          <a:endParaRPr lang="fr-CA"/>
        </a:p>
      </dgm:t>
    </dgm:pt>
    <dgm:pt modelId="{AF19FC5A-C59E-4975-A79B-AAE4A3AE6171}" type="sibTrans" cxnId="{6FFDBD2A-875C-4C69-8493-93CD73BD8965}">
      <dgm:prSet/>
      <dgm:spPr/>
      <dgm:t>
        <a:bodyPr/>
        <a:lstStyle/>
        <a:p>
          <a:endParaRPr lang="fr-CA"/>
        </a:p>
      </dgm:t>
    </dgm:pt>
    <dgm:pt modelId="{35A018AD-9CC6-4DDB-8068-6DD6A10ADEB0}" type="pres">
      <dgm:prSet presAssocID="{B4BB6BA2-1AB0-493D-8F59-E3F4D104175E}" presName="diagram" presStyleCnt="0">
        <dgm:presLayoutVars>
          <dgm:dir/>
          <dgm:resizeHandles val="exact"/>
        </dgm:presLayoutVars>
      </dgm:prSet>
      <dgm:spPr/>
      <dgm:t>
        <a:bodyPr/>
        <a:lstStyle/>
        <a:p>
          <a:endParaRPr lang="fr-CA"/>
        </a:p>
      </dgm:t>
    </dgm:pt>
    <dgm:pt modelId="{28E2DD7F-AEC5-474C-919A-7C96C1447ADD}" type="pres">
      <dgm:prSet presAssocID="{CA28BD4E-6BD7-4684-81BC-2979D0455B5B}" presName="node" presStyleLbl="node1" presStyleIdx="0" presStyleCnt="4" custLinFactNeighborX="-26" custLinFactNeighborY="-467">
        <dgm:presLayoutVars>
          <dgm:bulletEnabled val="1"/>
        </dgm:presLayoutVars>
      </dgm:prSet>
      <dgm:spPr/>
      <dgm:t>
        <a:bodyPr/>
        <a:lstStyle/>
        <a:p>
          <a:endParaRPr lang="fr-CA"/>
        </a:p>
      </dgm:t>
    </dgm:pt>
    <dgm:pt modelId="{2D3564E4-4476-4BC1-B774-1F4DCD4BDA3D}" type="pres">
      <dgm:prSet presAssocID="{707D84B9-9268-4415-A384-43555A8B5A6B}" presName="sibTrans" presStyleCnt="0"/>
      <dgm:spPr/>
    </dgm:pt>
    <dgm:pt modelId="{4A260C9D-6A79-4114-BE48-66D9C210C440}" type="pres">
      <dgm:prSet presAssocID="{D0E23B90-C738-4950-A15C-480B720D63E6}" presName="node" presStyleLbl="node1" presStyleIdx="1" presStyleCnt="4">
        <dgm:presLayoutVars>
          <dgm:bulletEnabled val="1"/>
        </dgm:presLayoutVars>
      </dgm:prSet>
      <dgm:spPr/>
      <dgm:t>
        <a:bodyPr/>
        <a:lstStyle/>
        <a:p>
          <a:endParaRPr lang="fr-CA"/>
        </a:p>
      </dgm:t>
    </dgm:pt>
    <dgm:pt modelId="{AC1D626F-B666-4F69-8C5B-AEDD9BD878E1}" type="pres">
      <dgm:prSet presAssocID="{37B0FEDE-A72A-428D-879C-6A463C27D93D}" presName="sibTrans" presStyleCnt="0"/>
      <dgm:spPr/>
    </dgm:pt>
    <dgm:pt modelId="{2589B7B9-3A93-4102-86A7-6E24BDBF216F}" type="pres">
      <dgm:prSet presAssocID="{0764BD4D-2C68-4466-A486-3F82B14065E8}" presName="node" presStyleLbl="node1" presStyleIdx="2" presStyleCnt="4">
        <dgm:presLayoutVars>
          <dgm:bulletEnabled val="1"/>
        </dgm:presLayoutVars>
      </dgm:prSet>
      <dgm:spPr/>
      <dgm:t>
        <a:bodyPr/>
        <a:lstStyle/>
        <a:p>
          <a:endParaRPr lang="fr-CA"/>
        </a:p>
      </dgm:t>
    </dgm:pt>
    <dgm:pt modelId="{11ABD33E-4C99-4877-9A6D-4E4E2AEB81ED}" type="pres">
      <dgm:prSet presAssocID="{AB6E9BB4-171E-42B6-9030-E3C19A7690D7}" presName="sibTrans" presStyleCnt="0"/>
      <dgm:spPr/>
    </dgm:pt>
    <dgm:pt modelId="{81D5B51C-C9AB-422D-AB5A-A77F9C1C5943}" type="pres">
      <dgm:prSet presAssocID="{7F1B891D-339E-41A8-BAB2-297292A23541}" presName="node" presStyleLbl="node1" presStyleIdx="3" presStyleCnt="4">
        <dgm:presLayoutVars>
          <dgm:bulletEnabled val="1"/>
        </dgm:presLayoutVars>
      </dgm:prSet>
      <dgm:spPr/>
      <dgm:t>
        <a:bodyPr/>
        <a:lstStyle/>
        <a:p>
          <a:endParaRPr lang="fr-CA"/>
        </a:p>
      </dgm:t>
    </dgm:pt>
  </dgm:ptLst>
  <dgm:cxnLst>
    <dgm:cxn modelId="{4A119197-97D6-4E71-9D97-F69FBCCDE427}" type="presOf" srcId="{D0E23B90-C738-4950-A15C-480B720D63E6}" destId="{4A260C9D-6A79-4114-BE48-66D9C210C440}" srcOrd="0" destOrd="0" presId="urn:microsoft.com/office/officeart/2005/8/layout/default#1"/>
    <dgm:cxn modelId="{D184B5F4-3965-4EAD-A70F-3B6F953026D7}" type="presOf" srcId="{7F1B891D-339E-41A8-BAB2-297292A23541}" destId="{81D5B51C-C9AB-422D-AB5A-A77F9C1C5943}" srcOrd="0" destOrd="0" presId="urn:microsoft.com/office/officeart/2005/8/layout/default#1"/>
    <dgm:cxn modelId="{2F14E8FE-A8AC-484D-A83C-B9807B165587}" type="presOf" srcId="{B4BB6BA2-1AB0-493D-8F59-E3F4D104175E}" destId="{35A018AD-9CC6-4DDB-8068-6DD6A10ADEB0}" srcOrd="0" destOrd="0" presId="urn:microsoft.com/office/officeart/2005/8/layout/default#1"/>
    <dgm:cxn modelId="{0F1BB273-A8EC-4534-A04F-7AA7138B277A}" type="presOf" srcId="{0764BD4D-2C68-4466-A486-3F82B14065E8}" destId="{2589B7B9-3A93-4102-86A7-6E24BDBF216F}" srcOrd="0" destOrd="0" presId="urn:microsoft.com/office/officeart/2005/8/layout/default#1"/>
    <dgm:cxn modelId="{586E1704-F049-42EA-A97A-5A802AD1FB3B}" srcId="{B4BB6BA2-1AB0-493D-8F59-E3F4D104175E}" destId="{D0E23B90-C738-4950-A15C-480B720D63E6}" srcOrd="1" destOrd="0" parTransId="{A67F4118-5990-4256-BC17-D33DF53CF872}" sibTransId="{37B0FEDE-A72A-428D-879C-6A463C27D93D}"/>
    <dgm:cxn modelId="{6FFDBD2A-875C-4C69-8493-93CD73BD8965}" srcId="{B4BB6BA2-1AB0-493D-8F59-E3F4D104175E}" destId="{7F1B891D-339E-41A8-BAB2-297292A23541}" srcOrd="3" destOrd="0" parTransId="{84EF6E62-B1A1-4F83-912C-29F2F1C8A6C7}" sibTransId="{AF19FC5A-C59E-4975-A79B-AAE4A3AE6171}"/>
    <dgm:cxn modelId="{3C161967-8C1F-46AA-9340-C5F33BF22875}" srcId="{B4BB6BA2-1AB0-493D-8F59-E3F4D104175E}" destId="{CA28BD4E-6BD7-4684-81BC-2979D0455B5B}" srcOrd="0" destOrd="0" parTransId="{11CD32E9-BCFF-4B48-85E1-488C880DA3FD}" sibTransId="{707D84B9-9268-4415-A384-43555A8B5A6B}"/>
    <dgm:cxn modelId="{53CFCAA2-A1A9-454F-9CCA-BD0B500C92BF}" type="presOf" srcId="{CA28BD4E-6BD7-4684-81BC-2979D0455B5B}" destId="{28E2DD7F-AEC5-474C-919A-7C96C1447ADD}" srcOrd="0" destOrd="0" presId="urn:microsoft.com/office/officeart/2005/8/layout/default#1"/>
    <dgm:cxn modelId="{0827FE18-1675-4A83-BB0B-DD3FF69CEED8}" srcId="{B4BB6BA2-1AB0-493D-8F59-E3F4D104175E}" destId="{0764BD4D-2C68-4466-A486-3F82B14065E8}" srcOrd="2" destOrd="0" parTransId="{9F8C1F8B-2189-4CFF-87FB-DF6C412BDD71}" sibTransId="{AB6E9BB4-171E-42B6-9030-E3C19A7690D7}"/>
    <dgm:cxn modelId="{42DF1B10-48D7-4FFE-9A08-C9673C74B7D0}" type="presParOf" srcId="{35A018AD-9CC6-4DDB-8068-6DD6A10ADEB0}" destId="{28E2DD7F-AEC5-474C-919A-7C96C1447ADD}" srcOrd="0" destOrd="0" presId="urn:microsoft.com/office/officeart/2005/8/layout/default#1"/>
    <dgm:cxn modelId="{9E8BCCE3-C344-4CCF-9DC2-0C0C34577660}" type="presParOf" srcId="{35A018AD-9CC6-4DDB-8068-6DD6A10ADEB0}" destId="{2D3564E4-4476-4BC1-B774-1F4DCD4BDA3D}" srcOrd="1" destOrd="0" presId="urn:microsoft.com/office/officeart/2005/8/layout/default#1"/>
    <dgm:cxn modelId="{1FB3C786-7F1A-46BB-9CEF-740B1B323BAA}" type="presParOf" srcId="{35A018AD-9CC6-4DDB-8068-6DD6A10ADEB0}" destId="{4A260C9D-6A79-4114-BE48-66D9C210C440}" srcOrd="2" destOrd="0" presId="urn:microsoft.com/office/officeart/2005/8/layout/default#1"/>
    <dgm:cxn modelId="{FF57E38B-12F4-4A3F-8457-43DC4D7569C7}" type="presParOf" srcId="{35A018AD-9CC6-4DDB-8068-6DD6A10ADEB0}" destId="{AC1D626F-B666-4F69-8C5B-AEDD9BD878E1}" srcOrd="3" destOrd="0" presId="urn:microsoft.com/office/officeart/2005/8/layout/default#1"/>
    <dgm:cxn modelId="{E8E217EA-5615-4D26-9CF2-F5DB1657EE56}" type="presParOf" srcId="{35A018AD-9CC6-4DDB-8068-6DD6A10ADEB0}" destId="{2589B7B9-3A93-4102-86A7-6E24BDBF216F}" srcOrd="4" destOrd="0" presId="urn:microsoft.com/office/officeart/2005/8/layout/default#1"/>
    <dgm:cxn modelId="{B668D894-A882-48E9-9C5D-1B6D4EDB79D7}" type="presParOf" srcId="{35A018AD-9CC6-4DDB-8068-6DD6A10ADEB0}" destId="{11ABD33E-4C99-4877-9A6D-4E4E2AEB81ED}" srcOrd="5" destOrd="0" presId="urn:microsoft.com/office/officeart/2005/8/layout/default#1"/>
    <dgm:cxn modelId="{2A26999A-90AA-43EF-8FEA-002F86872846}" type="presParOf" srcId="{35A018AD-9CC6-4DDB-8068-6DD6A10ADEB0}" destId="{81D5B51C-C9AB-422D-AB5A-A77F9C1C5943}" srcOrd="6"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E2DD7F-AEC5-474C-919A-7C96C1447ADD}">
      <dsp:nvSpPr>
        <dsp:cNvPr id="0" name=""/>
        <dsp:cNvSpPr/>
      </dsp:nvSpPr>
      <dsp:spPr>
        <a:xfrm>
          <a:off x="0" y="137471"/>
          <a:ext cx="2902148" cy="1741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CA" sz="1900" kern="1200" dirty="0" smtClean="0">
              <a:latin typeface="Arial" pitchFamily="34" charset="0"/>
              <a:cs typeface="Arial" pitchFamily="34" charset="0"/>
            </a:rPr>
            <a:t>R # 4 - REFUSER L’AJOUT CAR TROP IMPRÉCIS </a:t>
          </a:r>
        </a:p>
        <a:p>
          <a:pPr lvl="0" algn="ctr" defTabSz="844550">
            <a:lnSpc>
              <a:spcPct val="90000"/>
            </a:lnSpc>
            <a:spcBef>
              <a:spcPct val="0"/>
            </a:spcBef>
            <a:spcAft>
              <a:spcPct val="35000"/>
            </a:spcAft>
          </a:pPr>
          <a:r>
            <a:rPr lang="fr-CA" sz="1900" kern="1200" dirty="0" smtClean="0">
              <a:latin typeface="Arial" pitchFamily="34" charset="0"/>
              <a:cs typeface="Arial" pitchFamily="34" charset="0"/>
            </a:rPr>
            <a:t>(Nb. appels par client) </a:t>
          </a:r>
          <a:endParaRPr lang="fr-CA" sz="1900" kern="1200" dirty="0">
            <a:latin typeface="Arial" pitchFamily="34" charset="0"/>
            <a:cs typeface="Arial" pitchFamily="34" charset="0"/>
          </a:endParaRPr>
        </a:p>
      </dsp:txBody>
      <dsp:txXfrm>
        <a:off x="0" y="137471"/>
        <a:ext cx="2902148" cy="1741289"/>
      </dsp:txXfrm>
    </dsp:sp>
    <dsp:sp modelId="{4A260C9D-6A79-4114-BE48-66D9C210C440}">
      <dsp:nvSpPr>
        <dsp:cNvPr id="0" name=""/>
        <dsp:cNvSpPr/>
      </dsp:nvSpPr>
      <dsp:spPr>
        <a:xfrm>
          <a:off x="3193107" y="145603"/>
          <a:ext cx="2902148" cy="1741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CA" sz="1900" kern="1200" dirty="0" smtClean="0">
              <a:latin typeface="Arial" pitchFamily="34" charset="0"/>
              <a:cs typeface="Arial" pitchFamily="34" charset="0"/>
            </a:rPr>
            <a:t>R # 5 – AMÉLIORER L’INDICATEUR</a:t>
          </a:r>
        </a:p>
        <a:p>
          <a:pPr lvl="0" algn="ctr" defTabSz="844550">
            <a:lnSpc>
              <a:spcPct val="90000"/>
            </a:lnSpc>
            <a:spcBef>
              <a:spcPct val="0"/>
            </a:spcBef>
            <a:spcAft>
              <a:spcPct val="35000"/>
            </a:spcAft>
          </a:pPr>
          <a:r>
            <a:rPr lang="fr-CA" sz="1900" kern="1200" dirty="0" smtClean="0">
              <a:latin typeface="Arial" pitchFamily="34" charset="0"/>
              <a:cs typeface="Arial" pitchFamily="34" charset="0"/>
            </a:rPr>
            <a:t>(taux de respect des interruptions planifiées)</a:t>
          </a:r>
          <a:endParaRPr lang="fr-CA" sz="1900" kern="1200" dirty="0">
            <a:latin typeface="Arial" pitchFamily="34" charset="0"/>
            <a:cs typeface="Arial" pitchFamily="34" charset="0"/>
          </a:endParaRPr>
        </a:p>
      </dsp:txBody>
      <dsp:txXfrm>
        <a:off x="3193107" y="145603"/>
        <a:ext cx="2902148" cy="1741289"/>
      </dsp:txXfrm>
    </dsp:sp>
    <dsp:sp modelId="{2589B7B9-3A93-4102-86A7-6E24BDBF216F}">
      <dsp:nvSpPr>
        <dsp:cNvPr id="0" name=""/>
        <dsp:cNvSpPr/>
      </dsp:nvSpPr>
      <dsp:spPr>
        <a:xfrm>
          <a:off x="744" y="2177107"/>
          <a:ext cx="2902148" cy="1741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CA" sz="1900" kern="1200" dirty="0" smtClean="0">
              <a:latin typeface="Arial" pitchFamily="34" charset="0"/>
              <a:cs typeface="Arial" pitchFamily="34" charset="0"/>
            </a:rPr>
            <a:t>R # 6 – OK AVEC RETRAIT ET TRANSFERT AU PROJET LAD</a:t>
          </a:r>
        </a:p>
        <a:p>
          <a:pPr lvl="0" algn="ctr" defTabSz="844550">
            <a:lnSpc>
              <a:spcPct val="90000"/>
            </a:lnSpc>
            <a:spcBef>
              <a:spcPct val="0"/>
            </a:spcBef>
            <a:spcAft>
              <a:spcPct val="35000"/>
            </a:spcAft>
          </a:pPr>
          <a:r>
            <a:rPr lang="fr-CA" sz="1900" kern="1200" dirty="0" smtClean="0">
              <a:latin typeface="Arial" pitchFamily="34" charset="0"/>
              <a:cs typeface="Arial" pitchFamily="34" charset="0"/>
            </a:rPr>
            <a:t>(taux de relève des compteurs)</a:t>
          </a:r>
          <a:endParaRPr lang="fr-CA" sz="1900" kern="1200" dirty="0">
            <a:latin typeface="Arial" pitchFamily="34" charset="0"/>
            <a:cs typeface="Arial" pitchFamily="34" charset="0"/>
          </a:endParaRPr>
        </a:p>
      </dsp:txBody>
      <dsp:txXfrm>
        <a:off x="744" y="2177107"/>
        <a:ext cx="2902148" cy="1741289"/>
      </dsp:txXfrm>
    </dsp:sp>
    <dsp:sp modelId="{81D5B51C-C9AB-422D-AB5A-A77F9C1C5943}">
      <dsp:nvSpPr>
        <dsp:cNvPr id="0" name=""/>
        <dsp:cNvSpPr/>
      </dsp:nvSpPr>
      <dsp:spPr>
        <a:xfrm>
          <a:off x="3193107" y="2177107"/>
          <a:ext cx="2902148" cy="1741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CA" sz="1900" kern="1200" dirty="0" smtClean="0">
              <a:latin typeface="Arial" pitchFamily="34" charset="0"/>
              <a:cs typeface="Arial" pitchFamily="34" charset="0"/>
            </a:rPr>
            <a:t>R # 7 – REFUSER LE RETRAIT ET PRÉCISER L’INDICATEUR</a:t>
          </a:r>
        </a:p>
        <a:p>
          <a:pPr lvl="0" algn="ctr" defTabSz="844550">
            <a:lnSpc>
              <a:spcPct val="90000"/>
            </a:lnSpc>
            <a:spcBef>
              <a:spcPct val="0"/>
            </a:spcBef>
            <a:spcAft>
              <a:spcPct val="35000"/>
            </a:spcAft>
          </a:pPr>
          <a:r>
            <a:rPr lang="fr-CA" sz="1900" kern="1200" dirty="0" smtClean="0">
              <a:latin typeface="Arial" pitchFamily="34" charset="0"/>
              <a:cs typeface="Arial" pitchFamily="34" charset="0"/>
            </a:rPr>
            <a:t>(taux de réalisation des demandes dans les délais convenus)</a:t>
          </a:r>
          <a:endParaRPr lang="fr-CA" sz="1900" kern="1200" dirty="0">
            <a:latin typeface="Arial" pitchFamily="34" charset="0"/>
            <a:cs typeface="Arial" pitchFamily="34" charset="0"/>
          </a:endParaRPr>
        </a:p>
      </dsp:txBody>
      <dsp:txXfrm>
        <a:off x="3193107" y="2177107"/>
        <a:ext cx="2902148" cy="1741289"/>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11699" cy="461804"/>
          </a:xfrm>
          <a:prstGeom prst="rect">
            <a:avLst/>
          </a:prstGeom>
        </p:spPr>
        <p:txBody>
          <a:bodyPr vert="horz" lIns="92489" tIns="46245" rIns="92489" bIns="46245" rtlCol="0"/>
          <a:lstStyle>
            <a:lvl1pPr algn="l">
              <a:defRPr sz="1200"/>
            </a:lvl1pPr>
          </a:lstStyle>
          <a:p>
            <a:endParaRPr lang="fr-CA"/>
          </a:p>
        </p:txBody>
      </p:sp>
      <p:sp>
        <p:nvSpPr>
          <p:cNvPr id="3" name="Espace réservé de la date 2"/>
          <p:cNvSpPr>
            <a:spLocks noGrp="1"/>
          </p:cNvSpPr>
          <p:nvPr>
            <p:ph type="dt" sz="quarter" idx="1"/>
          </p:nvPr>
        </p:nvSpPr>
        <p:spPr>
          <a:xfrm>
            <a:off x="3936768" y="0"/>
            <a:ext cx="3011699" cy="461804"/>
          </a:xfrm>
          <a:prstGeom prst="rect">
            <a:avLst/>
          </a:prstGeom>
        </p:spPr>
        <p:txBody>
          <a:bodyPr vert="horz" lIns="92489" tIns="46245" rIns="92489" bIns="46245" rtlCol="0"/>
          <a:lstStyle>
            <a:lvl1pPr algn="r">
              <a:defRPr sz="1200"/>
            </a:lvl1pPr>
          </a:lstStyle>
          <a:p>
            <a:fld id="{D30E04AF-20C0-4EA8-AF66-123D97D6AB57}" type="datetimeFigureOut">
              <a:rPr lang="fr-CA" smtClean="0"/>
              <a:pPr/>
              <a:t>2014-12-16</a:t>
            </a:fld>
            <a:endParaRPr lang="fr-CA"/>
          </a:p>
        </p:txBody>
      </p:sp>
      <p:sp>
        <p:nvSpPr>
          <p:cNvPr id="4" name="Espace réservé du pied de page 3"/>
          <p:cNvSpPr>
            <a:spLocks noGrp="1"/>
          </p:cNvSpPr>
          <p:nvPr>
            <p:ph type="ftr" sz="quarter" idx="2"/>
          </p:nvPr>
        </p:nvSpPr>
        <p:spPr>
          <a:xfrm>
            <a:off x="0" y="8772669"/>
            <a:ext cx="3011699" cy="461804"/>
          </a:xfrm>
          <a:prstGeom prst="rect">
            <a:avLst/>
          </a:prstGeom>
        </p:spPr>
        <p:txBody>
          <a:bodyPr vert="horz" lIns="92489" tIns="46245" rIns="92489" bIns="46245"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36768" y="8772669"/>
            <a:ext cx="3011699" cy="461804"/>
          </a:xfrm>
          <a:prstGeom prst="rect">
            <a:avLst/>
          </a:prstGeom>
        </p:spPr>
        <p:txBody>
          <a:bodyPr vert="horz" lIns="92489" tIns="46245" rIns="92489" bIns="46245" rtlCol="0" anchor="b"/>
          <a:lstStyle>
            <a:lvl1pPr algn="r">
              <a:defRPr sz="1200"/>
            </a:lvl1pPr>
          </a:lstStyle>
          <a:p>
            <a:fld id="{31CFECE2-BA53-4FED-9076-2FFBC9CA18C7}" type="slidenum">
              <a:rPr lang="fr-CA" smtClean="0"/>
              <a:pPr/>
              <a:t>‹N°›</a:t>
            </a:fld>
            <a:endParaRPr lang="fr-CA"/>
          </a:p>
        </p:txBody>
      </p:sp>
    </p:spTree>
    <p:extLst>
      <p:ext uri="{BB962C8B-B14F-4D97-AF65-F5344CB8AC3E}">
        <p14:creationId xmlns="" xmlns:p14="http://schemas.microsoft.com/office/powerpoint/2010/main" val="2882174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11699" cy="461804"/>
          </a:xfrm>
          <a:prstGeom prst="rect">
            <a:avLst/>
          </a:prstGeom>
        </p:spPr>
        <p:txBody>
          <a:bodyPr vert="horz" lIns="92489" tIns="46245" rIns="92489" bIns="46245" rtlCol="0"/>
          <a:lstStyle>
            <a:lvl1pPr algn="l">
              <a:defRPr sz="1200"/>
            </a:lvl1pPr>
          </a:lstStyle>
          <a:p>
            <a:pPr>
              <a:defRPr/>
            </a:pPr>
            <a:endParaRPr lang="fr-CA"/>
          </a:p>
        </p:txBody>
      </p:sp>
      <p:sp>
        <p:nvSpPr>
          <p:cNvPr id="3" name="Espace réservé de la date 2"/>
          <p:cNvSpPr>
            <a:spLocks noGrp="1"/>
          </p:cNvSpPr>
          <p:nvPr>
            <p:ph type="dt" idx="1"/>
          </p:nvPr>
        </p:nvSpPr>
        <p:spPr>
          <a:xfrm>
            <a:off x="3936768" y="0"/>
            <a:ext cx="3011699" cy="461804"/>
          </a:xfrm>
          <a:prstGeom prst="rect">
            <a:avLst/>
          </a:prstGeom>
        </p:spPr>
        <p:txBody>
          <a:bodyPr vert="horz" lIns="92489" tIns="46245" rIns="92489" bIns="46245" rtlCol="0"/>
          <a:lstStyle>
            <a:lvl1pPr algn="r">
              <a:defRPr sz="1200"/>
            </a:lvl1pPr>
          </a:lstStyle>
          <a:p>
            <a:pPr>
              <a:defRPr/>
            </a:pPr>
            <a:fld id="{142CAE93-7ADA-42F8-9006-F478FCE5D1CF}" type="datetimeFigureOut">
              <a:rPr lang="fr-CA"/>
              <a:pPr>
                <a:defRPr/>
              </a:pPr>
              <a:t>2014-12-16</a:t>
            </a:fld>
            <a:endParaRPr lang="fr-CA"/>
          </a:p>
        </p:txBody>
      </p:sp>
      <p:sp>
        <p:nvSpPr>
          <p:cNvPr id="4" name="Espace réservé de l'image des diapositives 3"/>
          <p:cNvSpPr>
            <a:spLocks noGrp="1" noRot="1" noChangeAspect="1"/>
          </p:cNvSpPr>
          <p:nvPr>
            <p:ph type="sldImg" idx="2"/>
          </p:nvPr>
        </p:nvSpPr>
        <p:spPr>
          <a:xfrm>
            <a:off x="1166813" y="692150"/>
            <a:ext cx="4618037" cy="3463925"/>
          </a:xfrm>
          <a:prstGeom prst="rect">
            <a:avLst/>
          </a:prstGeom>
          <a:noFill/>
          <a:ln w="12700">
            <a:solidFill>
              <a:prstClr val="black"/>
            </a:solidFill>
          </a:ln>
        </p:spPr>
        <p:txBody>
          <a:bodyPr vert="horz" lIns="92489" tIns="46245" rIns="92489" bIns="46245" rtlCol="0" anchor="ctr"/>
          <a:lstStyle/>
          <a:p>
            <a:pPr lvl="0"/>
            <a:endParaRPr lang="fr-CA" noProof="0" smtClean="0"/>
          </a:p>
        </p:txBody>
      </p:sp>
      <p:sp>
        <p:nvSpPr>
          <p:cNvPr id="5" name="Espace réservé des commentaires 4"/>
          <p:cNvSpPr>
            <a:spLocks noGrp="1"/>
          </p:cNvSpPr>
          <p:nvPr>
            <p:ph type="body" sz="quarter" idx="3"/>
          </p:nvPr>
        </p:nvSpPr>
        <p:spPr>
          <a:xfrm>
            <a:off x="695008" y="4387136"/>
            <a:ext cx="5560060" cy="4156234"/>
          </a:xfrm>
          <a:prstGeom prst="rect">
            <a:avLst/>
          </a:prstGeom>
        </p:spPr>
        <p:txBody>
          <a:bodyPr vert="horz" lIns="92489" tIns="46245" rIns="92489" bIns="46245"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CA" noProof="0" smtClean="0"/>
          </a:p>
        </p:txBody>
      </p:sp>
      <p:sp>
        <p:nvSpPr>
          <p:cNvPr id="6" name="Espace réservé du pied de page 5"/>
          <p:cNvSpPr>
            <a:spLocks noGrp="1"/>
          </p:cNvSpPr>
          <p:nvPr>
            <p:ph type="ftr" sz="quarter" idx="4"/>
          </p:nvPr>
        </p:nvSpPr>
        <p:spPr>
          <a:xfrm>
            <a:off x="0" y="8772669"/>
            <a:ext cx="3011699" cy="461804"/>
          </a:xfrm>
          <a:prstGeom prst="rect">
            <a:avLst/>
          </a:prstGeom>
        </p:spPr>
        <p:txBody>
          <a:bodyPr vert="horz" lIns="92489" tIns="46245" rIns="92489" bIns="46245" rtlCol="0" anchor="b"/>
          <a:lstStyle>
            <a:lvl1pPr algn="l">
              <a:defRPr sz="1200"/>
            </a:lvl1pPr>
          </a:lstStyle>
          <a:p>
            <a:pPr>
              <a:defRPr/>
            </a:pPr>
            <a:endParaRPr lang="fr-CA"/>
          </a:p>
        </p:txBody>
      </p:sp>
      <p:sp>
        <p:nvSpPr>
          <p:cNvPr id="7" name="Espace réservé du numéro de diapositive 6"/>
          <p:cNvSpPr>
            <a:spLocks noGrp="1"/>
          </p:cNvSpPr>
          <p:nvPr>
            <p:ph type="sldNum" sz="quarter" idx="5"/>
          </p:nvPr>
        </p:nvSpPr>
        <p:spPr>
          <a:xfrm>
            <a:off x="3936768" y="8772669"/>
            <a:ext cx="3011699" cy="461804"/>
          </a:xfrm>
          <a:prstGeom prst="rect">
            <a:avLst/>
          </a:prstGeom>
        </p:spPr>
        <p:txBody>
          <a:bodyPr vert="horz" lIns="92489" tIns="46245" rIns="92489" bIns="46245" rtlCol="0" anchor="b"/>
          <a:lstStyle>
            <a:lvl1pPr algn="r">
              <a:defRPr sz="1200"/>
            </a:lvl1pPr>
          </a:lstStyle>
          <a:p>
            <a:pPr>
              <a:defRPr/>
            </a:pPr>
            <a:fld id="{0798FD46-F9CF-4D11-84C2-12BA0C6630DE}" type="slidenum">
              <a:rPr lang="fr-CA"/>
              <a:pPr>
                <a:defRPr/>
              </a:pPr>
              <a:t>‹N°›</a:t>
            </a:fld>
            <a:endParaRPr lang="fr-CA"/>
          </a:p>
        </p:txBody>
      </p:sp>
    </p:spTree>
    <p:extLst>
      <p:ext uri="{BB962C8B-B14F-4D97-AF65-F5344CB8AC3E}">
        <p14:creationId xmlns="" xmlns:p14="http://schemas.microsoft.com/office/powerpoint/2010/main" val="36811964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7"/>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4AA1A6EF-E893-425A-AA1A-9FF12FA3A2E2}" type="datetime1">
              <a:rPr lang="fr-CA" smtClean="0"/>
              <a:pPr>
                <a:defRPr/>
              </a:pPr>
              <a:t>2014-12-16</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C9C17939-9F4A-4A83-8A3B-E6380F287320}" type="slidenum">
              <a:rPr lang="fr-CA"/>
              <a:pPr>
                <a:defRPr/>
              </a:pPr>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E12D0C4C-FF24-48BF-8C08-2D898BF58596}" type="datetime1">
              <a:rPr lang="fr-CA" smtClean="0"/>
              <a:pPr>
                <a:defRPr/>
              </a:pPr>
              <a:t>2014-12-16</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487D6B1E-1F2D-4039-AA2C-DC068022E75E}" type="slidenum">
              <a:rPr lang="fr-CA"/>
              <a:pPr>
                <a:defRPr/>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0"/>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40"/>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4B02C38F-5CEF-43F9-8D56-B74AEE24D3C0}" type="datetime1">
              <a:rPr lang="fr-CA" smtClean="0"/>
              <a:pPr>
                <a:defRPr/>
              </a:pPr>
              <a:t>2014-12-16</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544343A1-5CF9-4D6D-A8F8-117385CF34C7}" type="slidenum">
              <a:rPr lang="fr-CA"/>
              <a:pPr>
                <a:defRPr/>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11FAB7D7-077B-4E4E-9588-1D39D43C2C62}" type="datetime1">
              <a:rPr lang="fr-CA" smtClean="0"/>
              <a:pPr>
                <a:defRPr/>
              </a:pPr>
              <a:t>2014-12-16</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C2B769DE-21E1-4429-94D8-AE269E1DBEF7}" type="slidenum">
              <a:rPr lang="fr-CA"/>
              <a:pPr>
                <a:defRPr/>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CD7DE22-8A4A-4E1E-A45C-FB9B894A47B0}" type="datetime1">
              <a:rPr lang="fr-CA" smtClean="0"/>
              <a:pPr>
                <a:defRPr/>
              </a:pPr>
              <a:t>2014-12-16</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C46C7CC7-DBB4-4AD0-B485-A1FC87642813}" type="slidenum">
              <a:rPr lang="fr-CA"/>
              <a:pPr>
                <a:defRPr/>
              </a:pPr>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79FC0158-D150-4A56-9703-C2D8A5C9D668}" type="datetime1">
              <a:rPr lang="fr-CA" smtClean="0"/>
              <a:pPr>
                <a:defRPr/>
              </a:pPr>
              <a:t>2014-12-16</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1061F758-BD77-4E03-898F-CB820C8E850F}" type="slidenum">
              <a:rPr lang="fr-CA"/>
              <a:pPr>
                <a:defRPr/>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E759D150-521C-471A-92DD-2606B085E2AB}" type="datetime1">
              <a:rPr lang="fr-CA" smtClean="0"/>
              <a:pPr>
                <a:defRPr/>
              </a:pPr>
              <a:t>2014-12-16</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87F77701-E971-43E2-BDB1-043B27D769CC}" type="slidenum">
              <a:rPr lang="fr-CA"/>
              <a:pPr>
                <a:defRPr/>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C60CF650-FF98-475F-BF1B-BF1ABF65CABA}" type="datetime1">
              <a:rPr lang="fr-CA" smtClean="0"/>
              <a:pPr>
                <a:defRPr/>
              </a:pPr>
              <a:t>2014-12-16</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7CFB2BAD-7300-4B69-A452-30EDC5422AF9}" type="slidenum">
              <a:rPr lang="fr-CA"/>
              <a:pPr>
                <a:defRPr/>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0CF971C2-24FF-4D94-9999-C4A8CAD38853}" type="datetime1">
              <a:rPr lang="fr-CA" smtClean="0"/>
              <a:pPr>
                <a:defRPr/>
              </a:pPr>
              <a:t>2014-12-16</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03BFEB89-2BD0-4A93-A4A3-6C5886C84367}" type="slidenum">
              <a:rPr lang="fr-CA"/>
              <a:pPr>
                <a:defRPr/>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5ECDAB82-2D93-4907-AC51-41A470C6FAE4}" type="datetime1">
              <a:rPr lang="fr-CA" smtClean="0"/>
              <a:pPr>
                <a:defRPr/>
              </a:pPr>
              <a:t>2014-12-16</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F8A786FA-558B-42AC-8E00-E4EE0D9C960B}" type="slidenum">
              <a:rPr lang="fr-CA"/>
              <a:pPr>
                <a:defRPr/>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6C62344-1C07-4E10-AB58-ACBD2476CB66}" type="datetime1">
              <a:rPr lang="fr-CA" smtClean="0"/>
              <a:pPr>
                <a:defRPr/>
              </a:pPr>
              <a:t>2014-12-16</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F5DF174C-C4E4-4B8B-B9F4-B4041E80F8F4}" type="slidenum">
              <a:rPr lang="fr-CA"/>
              <a:pPr>
                <a:defRPr/>
              </a:pPr>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endParaRPr lang="fr-CA" altLang="fr-FR"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fr-CA" altLang="fr-FR"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E966A98-9695-43E9-B25E-808B903608A9}" type="datetime1">
              <a:rPr lang="fr-CA" smtClean="0"/>
              <a:pPr>
                <a:defRPr/>
              </a:pPr>
              <a:t>2014-12-16</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E237114-1309-40B5-825D-9922A88E29F4}" type="slidenum">
              <a:rPr lang="fr-CA"/>
              <a:pPr>
                <a:defRPr/>
              </a:pPr>
              <a:t>‹N°›</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476375" y="692150"/>
            <a:ext cx="6453188" cy="1639888"/>
          </a:xfrm>
          <a:prstGeom prst="rect">
            <a:avLst/>
          </a:prstGeom>
          <a:noFill/>
          <a:ln w="9525">
            <a:noFill/>
            <a:miter lim="800000"/>
            <a:headEnd/>
            <a:tailEnd/>
          </a:ln>
        </p:spPr>
      </p:pic>
      <p:pic>
        <p:nvPicPr>
          <p:cNvPr id="2051" name="Picture 3" descr="Fond recto"/>
          <p:cNvPicPr>
            <a:picLocks noChangeAspect="1" noChangeArrowheads="1"/>
          </p:cNvPicPr>
          <p:nvPr/>
        </p:nvPicPr>
        <p:blipFill>
          <a:blip r:embed="rId3" cstate="print"/>
          <a:srcRect/>
          <a:stretch>
            <a:fillRect/>
          </a:stretch>
        </p:blipFill>
        <p:spPr bwMode="auto">
          <a:xfrm>
            <a:off x="0" y="0"/>
            <a:ext cx="9180513" cy="68580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2484438" y="0"/>
            <a:ext cx="4410075" cy="1095375"/>
          </a:xfrm>
          <a:prstGeom prst="rect">
            <a:avLst/>
          </a:prstGeom>
          <a:noFill/>
          <a:ln w="9525">
            <a:noFill/>
            <a:miter lim="800000"/>
            <a:headEnd/>
            <a:tailEnd/>
          </a:ln>
        </p:spPr>
      </p:pic>
      <p:sp>
        <p:nvSpPr>
          <p:cNvPr id="2053" name="ZoneTexte 7"/>
          <p:cNvSpPr txBox="1">
            <a:spLocks noChangeArrowheads="1"/>
          </p:cNvSpPr>
          <p:nvPr/>
        </p:nvSpPr>
        <p:spPr bwMode="auto">
          <a:xfrm>
            <a:off x="1692275" y="4868863"/>
            <a:ext cx="5903913" cy="1754187"/>
          </a:xfrm>
          <a:prstGeom prst="rect">
            <a:avLst/>
          </a:prstGeom>
          <a:noFill/>
          <a:ln w="9525">
            <a:noFill/>
            <a:miter lim="800000"/>
            <a:headEnd/>
            <a:tailEnd/>
          </a:ln>
        </p:spPr>
        <p:txBody>
          <a:bodyPr>
            <a:spAutoFit/>
          </a:bodyPr>
          <a:lstStyle/>
          <a:p>
            <a:pPr algn="ctr"/>
            <a:r>
              <a:rPr lang="fr-CA" altLang="fr-FR" dirty="0">
                <a:solidFill>
                  <a:schemeClr val="bg1"/>
                </a:solidFill>
                <a:latin typeface="Arial" pitchFamily="34" charset="0"/>
                <a:cs typeface="Arial" pitchFamily="34" charset="0"/>
              </a:rPr>
              <a:t>Présentation de la preuve de l’UMQ </a:t>
            </a:r>
          </a:p>
          <a:p>
            <a:pPr algn="ctr"/>
            <a:r>
              <a:rPr lang="fr-CA" altLang="fr-FR" dirty="0">
                <a:solidFill>
                  <a:schemeClr val="bg1"/>
                </a:solidFill>
                <a:latin typeface="Arial" pitchFamily="34" charset="0"/>
                <a:cs typeface="Arial" pitchFamily="34" charset="0"/>
              </a:rPr>
              <a:t>déposée à la Régie de l’énergie </a:t>
            </a:r>
            <a:br>
              <a:rPr lang="fr-CA" altLang="fr-FR" dirty="0">
                <a:solidFill>
                  <a:schemeClr val="bg1"/>
                </a:solidFill>
                <a:latin typeface="Arial" pitchFamily="34" charset="0"/>
                <a:cs typeface="Arial" pitchFamily="34" charset="0"/>
              </a:rPr>
            </a:br>
            <a:r>
              <a:rPr lang="fr-CA" altLang="fr-FR" dirty="0">
                <a:solidFill>
                  <a:schemeClr val="bg1"/>
                </a:solidFill>
                <a:latin typeface="Arial" pitchFamily="34" charset="0"/>
                <a:cs typeface="Arial" pitchFamily="34" charset="0"/>
              </a:rPr>
              <a:t>dans le cadre du dossier </a:t>
            </a:r>
            <a:r>
              <a:rPr lang="fr-CA" altLang="fr-FR" dirty="0" smtClean="0">
                <a:solidFill>
                  <a:schemeClr val="bg1"/>
                </a:solidFill>
                <a:latin typeface="Arial" pitchFamily="34" charset="0"/>
                <a:cs typeface="Arial" pitchFamily="34" charset="0"/>
              </a:rPr>
              <a:t>R-3905-2014</a:t>
            </a:r>
            <a:endParaRPr lang="fr-CA" altLang="fr-FR" dirty="0">
              <a:solidFill>
                <a:schemeClr val="bg1"/>
              </a:solidFill>
              <a:latin typeface="Arial" pitchFamily="34" charset="0"/>
              <a:cs typeface="Arial" pitchFamily="34" charset="0"/>
            </a:endParaRPr>
          </a:p>
          <a:p>
            <a:pPr algn="ctr"/>
            <a:endParaRPr lang="fr-CA" altLang="fr-FR" dirty="0">
              <a:solidFill>
                <a:schemeClr val="bg1"/>
              </a:solidFill>
              <a:latin typeface="Cambria" panose="02040503050406030204" pitchFamily="18" charset="0"/>
            </a:endParaRPr>
          </a:p>
          <a:p>
            <a:pPr algn="ctr"/>
            <a:endParaRPr lang="fr-CA" altLang="fr-FR" dirty="0">
              <a:solidFill>
                <a:schemeClr val="bg1"/>
              </a:solidFill>
              <a:latin typeface="Cambria" panose="02040503050406030204" pitchFamily="18" charset="0"/>
            </a:endParaRPr>
          </a:p>
          <a:p>
            <a:pPr algn="ctr"/>
            <a:r>
              <a:rPr lang="fr-CA" altLang="fr-FR" dirty="0">
                <a:solidFill>
                  <a:schemeClr val="bg1"/>
                </a:solidFill>
                <a:latin typeface="Cambria" panose="02040503050406030204" pitchFamily="18" charset="0"/>
              </a:rPr>
              <a:t>Décembre </a:t>
            </a:r>
            <a:r>
              <a:rPr lang="fr-CA" altLang="fr-FR" dirty="0" smtClean="0">
                <a:solidFill>
                  <a:schemeClr val="bg1"/>
                </a:solidFill>
                <a:latin typeface="Cambria" panose="02040503050406030204" pitchFamily="18" charset="0"/>
              </a:rPr>
              <a:t>2014</a:t>
            </a:r>
            <a:endParaRPr lang="fr-CA" altLang="fr-FR" dirty="0">
              <a:solidFill>
                <a:schemeClr val="bg1"/>
              </a:solidFill>
              <a:latin typeface="Cambria" panose="02040503050406030204" pitchFamily="18" charset="0"/>
            </a:endParaRPr>
          </a:p>
        </p:txBody>
      </p:sp>
      <p:sp>
        <p:nvSpPr>
          <p:cNvPr id="2" name="Espace réservé du numéro de diapositive 1"/>
          <p:cNvSpPr>
            <a:spLocks noGrp="1"/>
          </p:cNvSpPr>
          <p:nvPr>
            <p:ph type="sldNum" sz="quarter" idx="12"/>
          </p:nvPr>
        </p:nvSpPr>
        <p:spPr/>
        <p:txBody>
          <a:bodyPr/>
          <a:lstStyle/>
          <a:p>
            <a:pPr>
              <a:defRPr/>
            </a:pPr>
            <a:fld id="{D99024FA-74B7-43E6-A3D0-CD3B5C251E87}" type="slidenum">
              <a:rPr lang="fr-CA" smtClean="0"/>
              <a:pPr>
                <a:defRPr/>
              </a:pPr>
              <a:t>1</a:t>
            </a:fld>
            <a:endParaRPr lang="fr-CA"/>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03BFEB89-2BD0-4A93-A4A3-6C5886C84367}" type="slidenum">
              <a:rPr lang="fr-CA" smtClean="0"/>
              <a:pPr>
                <a:defRPr/>
              </a:pPr>
              <a:t>10</a:t>
            </a:fld>
            <a:endParaRPr lang="fr-CA"/>
          </a:p>
        </p:txBody>
      </p:sp>
      <p:sp>
        <p:nvSpPr>
          <p:cNvPr id="3" name="Rectangle 2"/>
          <p:cNvSpPr/>
          <p:nvPr/>
        </p:nvSpPr>
        <p:spPr>
          <a:xfrm>
            <a:off x="930428" y="3192967"/>
            <a:ext cx="7530004" cy="3385542"/>
          </a:xfrm>
          <a:prstGeom prst="rect">
            <a:avLst/>
          </a:prstGeom>
        </p:spPr>
        <p:txBody>
          <a:bodyPr wrap="square">
            <a:spAutoFit/>
          </a:bodyPr>
          <a:lstStyle/>
          <a:p>
            <a:pPr marL="285750" indent="-285750">
              <a:buFont typeface="Wingdings" panose="05000000000000000000" pitchFamily="2" charset="2"/>
              <a:buChar char="Ø"/>
            </a:pPr>
            <a:r>
              <a:rPr lang="fr-CA" dirty="0" smtClean="0">
                <a:latin typeface="Arial" pitchFamily="34" charset="0"/>
                <a:cs typeface="Arial" pitchFamily="34" charset="0"/>
              </a:rPr>
              <a:t>L’UMQ accueille favorablement l’approche d’ouverture adoptée par le Distributeur au cours de la présente audience, mais :</a:t>
            </a:r>
          </a:p>
          <a:p>
            <a:endParaRPr lang="fr-CA" sz="1600" dirty="0">
              <a:latin typeface="Arial" pitchFamily="34" charset="0"/>
              <a:cs typeface="Arial" pitchFamily="34" charset="0"/>
            </a:endParaRPr>
          </a:p>
          <a:p>
            <a:pPr marL="742950" lvl="1" indent="-285750">
              <a:buFont typeface="Courier New" panose="02070309020205020404" pitchFamily="49" charset="0"/>
              <a:buChar char="o"/>
            </a:pPr>
            <a:r>
              <a:rPr lang="fr-CA" dirty="0" smtClean="0">
                <a:latin typeface="Arial" pitchFamily="34" charset="0"/>
                <a:cs typeface="Arial" pitchFamily="34" charset="0"/>
              </a:rPr>
              <a:t>Cette approche d’ouverture doit être mise en application.</a:t>
            </a:r>
          </a:p>
          <a:p>
            <a:pPr lvl="1"/>
            <a:endParaRPr lang="fr-CA" sz="1400" dirty="0" smtClean="0">
              <a:latin typeface="Arial" pitchFamily="34" charset="0"/>
              <a:cs typeface="Arial" pitchFamily="34" charset="0"/>
            </a:endParaRPr>
          </a:p>
          <a:p>
            <a:pPr marL="742950" lvl="1" indent="-285750">
              <a:buFont typeface="Courier New" panose="02070309020205020404" pitchFamily="49" charset="0"/>
              <a:buChar char="o"/>
            </a:pPr>
            <a:r>
              <a:rPr lang="fr-CA" dirty="0" smtClean="0">
                <a:latin typeface="Arial" pitchFamily="34" charset="0"/>
                <a:cs typeface="Arial" pitchFamily="34" charset="0"/>
              </a:rPr>
              <a:t>Verrons-nous s’établir des canaux plus performants en amont des causes à la Régie ?</a:t>
            </a:r>
          </a:p>
          <a:p>
            <a:endParaRPr lang="fr-CA" sz="1600" dirty="0">
              <a:latin typeface="Arial" pitchFamily="34" charset="0"/>
              <a:cs typeface="Arial" pitchFamily="34" charset="0"/>
            </a:endParaRPr>
          </a:p>
          <a:p>
            <a:pPr marL="1200150" lvl="2" indent="-285750">
              <a:buFont typeface="Arial" panose="020B0604020202020204" pitchFamily="34" charset="0"/>
              <a:buChar char="•"/>
            </a:pPr>
            <a:r>
              <a:rPr lang="fr-CA" dirty="0" smtClean="0">
                <a:latin typeface="Arial" pitchFamily="34" charset="0"/>
                <a:cs typeface="Arial" pitchFamily="34" charset="0"/>
              </a:rPr>
              <a:t>le rôle du </a:t>
            </a:r>
            <a:r>
              <a:rPr lang="fr-CA" dirty="0">
                <a:latin typeface="Arial" pitchFamily="34" charset="0"/>
                <a:cs typeface="Arial" pitchFamily="34" charset="0"/>
              </a:rPr>
              <a:t>comité de liaison </a:t>
            </a:r>
            <a:r>
              <a:rPr lang="fr-CA" dirty="0" smtClean="0">
                <a:latin typeface="Arial" pitchFamily="34" charset="0"/>
                <a:cs typeface="Arial" pitchFamily="34" charset="0"/>
              </a:rPr>
              <a:t>UMQ-HQ</a:t>
            </a:r>
          </a:p>
          <a:p>
            <a:pPr marL="1200150" lvl="2" indent="-285750">
              <a:buFont typeface="Arial" panose="020B0604020202020204" pitchFamily="34" charset="0"/>
              <a:buChar char="•"/>
            </a:pPr>
            <a:endParaRPr lang="fr-CA" dirty="0" smtClean="0">
              <a:latin typeface="Arial" pitchFamily="34" charset="0"/>
              <a:cs typeface="Arial" pitchFamily="34" charset="0"/>
            </a:endParaRPr>
          </a:p>
          <a:p>
            <a:pPr marL="1200150" lvl="2" indent="-285750">
              <a:buFont typeface="Arial" panose="020B0604020202020204" pitchFamily="34" charset="0"/>
              <a:buChar char="•"/>
            </a:pPr>
            <a:r>
              <a:rPr lang="fr-CA" dirty="0" smtClean="0">
                <a:latin typeface="Arial" pitchFamily="34" charset="0"/>
                <a:cs typeface="Arial" pitchFamily="34" charset="0"/>
              </a:rPr>
              <a:t>le rôle des </a:t>
            </a:r>
            <a:r>
              <a:rPr lang="fr-CA" dirty="0">
                <a:latin typeface="Arial" pitchFamily="34" charset="0"/>
                <a:cs typeface="Arial" pitchFamily="34" charset="0"/>
              </a:rPr>
              <a:t>comités de travail </a:t>
            </a:r>
            <a:r>
              <a:rPr lang="fr-CA" i="1" dirty="0">
                <a:latin typeface="Arial" pitchFamily="34" charset="0"/>
                <a:cs typeface="Arial" pitchFamily="34" charset="0"/>
              </a:rPr>
              <a:t>ad </a:t>
            </a:r>
            <a:r>
              <a:rPr lang="fr-CA" i="1" dirty="0" smtClean="0">
                <a:latin typeface="Arial" pitchFamily="34" charset="0"/>
                <a:cs typeface="Arial" pitchFamily="34" charset="0"/>
              </a:rPr>
              <a:t>hoc</a:t>
            </a:r>
          </a:p>
          <a:p>
            <a:pPr lvl="2"/>
            <a:endParaRPr lang="fr-CA" sz="2400" i="1" dirty="0">
              <a:latin typeface="Cambria" panose="02040503050406030204" pitchFamily="18" charset="0"/>
            </a:endParaRPr>
          </a:p>
        </p:txBody>
      </p:sp>
      <p:sp>
        <p:nvSpPr>
          <p:cNvPr id="4" name="ZoneTexte 3"/>
          <p:cNvSpPr txBox="1"/>
          <p:nvPr/>
        </p:nvSpPr>
        <p:spPr>
          <a:xfrm>
            <a:off x="899592" y="1161642"/>
            <a:ext cx="7416824" cy="2031325"/>
          </a:xfrm>
          <a:prstGeom prst="rect">
            <a:avLst/>
          </a:prstGeom>
          <a:noFill/>
        </p:spPr>
        <p:txBody>
          <a:bodyPr wrap="square" rtlCol="0">
            <a:spAutoFit/>
          </a:bodyPr>
          <a:lstStyle/>
          <a:p>
            <a:pPr marL="285750" indent="-285750">
              <a:buFont typeface="Wingdings" panose="05000000000000000000" pitchFamily="2" charset="2"/>
              <a:buChar char="Ø"/>
            </a:pPr>
            <a:r>
              <a:rPr lang="fr-CA" dirty="0" smtClean="0">
                <a:latin typeface="Arial" pitchFamily="34" charset="0"/>
                <a:cs typeface="Arial" pitchFamily="34" charset="0"/>
              </a:rPr>
              <a:t>Présence de l’UMQ devant la Régie depuis 2003 : dossiers tarifaires, d’investissements, génériques, etc.</a:t>
            </a:r>
          </a:p>
          <a:p>
            <a:endParaRPr lang="fr-CA" dirty="0">
              <a:latin typeface="Arial" pitchFamily="34" charset="0"/>
              <a:cs typeface="Arial" pitchFamily="34" charset="0"/>
            </a:endParaRPr>
          </a:p>
          <a:p>
            <a:pPr marL="742950" lvl="1" indent="-285750">
              <a:buFont typeface="Courier New" panose="02070309020205020404" pitchFamily="49" charset="0"/>
              <a:buChar char="o"/>
            </a:pPr>
            <a:r>
              <a:rPr lang="fr-CA" dirty="0" smtClean="0">
                <a:latin typeface="Arial" pitchFamily="34" charset="0"/>
                <a:cs typeface="Arial" pitchFamily="34" charset="0"/>
              </a:rPr>
              <a:t>Depuis trois ans : une présence moins systématique mais des préoccupations de plus en plus marquées sur les CDSÉ, les frais liés à l’alimentation électrique et les tarifs</a:t>
            </a:r>
          </a:p>
          <a:p>
            <a:endParaRPr lang="fr-CA" dirty="0" smtClean="0">
              <a:latin typeface="Arial" pitchFamily="34" charset="0"/>
              <a:cs typeface="Arial"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220663" y="260350"/>
            <a:ext cx="2335212" cy="593725"/>
          </a:xfrm>
          <a:prstGeom prst="rect">
            <a:avLst/>
          </a:prstGeom>
          <a:noFill/>
          <a:ln w="9525">
            <a:noFill/>
            <a:miter lim="800000"/>
            <a:headEnd/>
            <a:tailEnd/>
          </a:ln>
        </p:spPr>
      </p:pic>
    </p:spTree>
    <p:extLst>
      <p:ext uri="{BB962C8B-B14F-4D97-AF65-F5344CB8AC3E}">
        <p14:creationId xmlns="" xmlns:p14="http://schemas.microsoft.com/office/powerpoint/2010/main" val="4133541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8550" y="980728"/>
            <a:ext cx="8584309" cy="1143000"/>
          </a:xfrm>
        </p:spPr>
        <p:txBody>
          <a:bodyPr/>
          <a:lstStyle/>
          <a:p>
            <a:pPr algn="just"/>
            <a:r>
              <a:rPr lang="fr-CA" sz="2800" b="1" u="sng" dirty="0">
                <a:latin typeface="Arial" pitchFamily="34" charset="0"/>
                <a:ea typeface="+mn-ea"/>
                <a:cs typeface="Arial" pitchFamily="34" charset="0"/>
              </a:rPr>
              <a:t>Une audience qui a modifié les </a:t>
            </a:r>
            <a:r>
              <a:rPr lang="fr-CA" sz="2800" b="1" u="sng" dirty="0" smtClean="0">
                <a:latin typeface="Arial" pitchFamily="34" charset="0"/>
                <a:ea typeface="+mn-ea"/>
                <a:cs typeface="Arial" pitchFamily="34" charset="0"/>
              </a:rPr>
              <a:t>attentes de l’UMQ</a:t>
            </a:r>
            <a:endParaRPr lang="fr-CA" sz="2800" b="1" u="sng" dirty="0">
              <a:latin typeface="Arial" pitchFamily="34" charset="0"/>
              <a:ea typeface="+mn-ea"/>
              <a:cs typeface="Arial" pitchFamily="34" charset="0"/>
            </a:endParaRPr>
          </a:p>
        </p:txBody>
      </p:sp>
      <p:sp>
        <p:nvSpPr>
          <p:cNvPr id="3" name="Espace réservé du contenu 2"/>
          <p:cNvSpPr>
            <a:spLocks noGrp="1"/>
          </p:cNvSpPr>
          <p:nvPr>
            <p:ph idx="1"/>
          </p:nvPr>
        </p:nvSpPr>
        <p:spPr>
          <a:xfrm>
            <a:off x="236163" y="2204864"/>
            <a:ext cx="8424936" cy="3960440"/>
          </a:xfrm>
        </p:spPr>
        <p:txBody>
          <a:bodyPr/>
          <a:lstStyle/>
          <a:p>
            <a:pPr algn="just"/>
            <a:r>
              <a:rPr lang="fr-CA" sz="2800" dirty="0" smtClean="0">
                <a:latin typeface="Arial" pitchFamily="34" charset="0"/>
                <a:cs typeface="Arial" pitchFamily="34" charset="0"/>
              </a:rPr>
              <a:t>Une ouverture du Distributeur (panel 3) qui est intéressante eu égard à la révision :</a:t>
            </a:r>
          </a:p>
          <a:p>
            <a:endParaRPr lang="fr-CA" sz="2000" dirty="0">
              <a:latin typeface="Arial" pitchFamily="34" charset="0"/>
              <a:cs typeface="Arial" pitchFamily="34" charset="0"/>
            </a:endParaRPr>
          </a:p>
          <a:p>
            <a:pPr lvl="1">
              <a:buFont typeface="Wingdings" panose="05000000000000000000" pitchFamily="2" charset="2"/>
              <a:buChar char="Ø"/>
            </a:pPr>
            <a:r>
              <a:rPr lang="fr-CA" sz="2000" dirty="0">
                <a:latin typeface="Arial" pitchFamily="34" charset="0"/>
                <a:cs typeface="Arial" pitchFamily="34" charset="0"/>
              </a:rPr>
              <a:t>d</a:t>
            </a:r>
            <a:r>
              <a:rPr lang="fr-CA" sz="2000" dirty="0" smtClean="0">
                <a:latin typeface="Arial" pitchFamily="34" charset="0"/>
                <a:cs typeface="Arial" pitchFamily="34" charset="0"/>
              </a:rPr>
              <a:t>e plusieurs dispositions des CDSÉ</a:t>
            </a:r>
          </a:p>
          <a:p>
            <a:pPr lvl="1">
              <a:buFont typeface="Wingdings" panose="05000000000000000000" pitchFamily="2" charset="2"/>
              <a:buChar char="Ø"/>
            </a:pPr>
            <a:r>
              <a:rPr lang="fr-CA" sz="2000" dirty="0">
                <a:latin typeface="Arial" pitchFamily="34" charset="0"/>
                <a:cs typeface="Arial" pitchFamily="34" charset="0"/>
              </a:rPr>
              <a:t>d</a:t>
            </a:r>
            <a:r>
              <a:rPr lang="fr-CA" sz="2000" dirty="0" smtClean="0">
                <a:latin typeface="Arial" pitchFamily="34" charset="0"/>
                <a:cs typeface="Arial" pitchFamily="34" charset="0"/>
              </a:rPr>
              <a:t>e l’ensemble des frais liés à l’alimentation électrique</a:t>
            </a:r>
          </a:p>
          <a:p>
            <a:pPr lvl="1">
              <a:buFont typeface="Wingdings" panose="05000000000000000000" pitchFamily="2" charset="2"/>
              <a:buChar char="Ø"/>
            </a:pPr>
            <a:r>
              <a:rPr lang="fr-CA" sz="2000" dirty="0">
                <a:latin typeface="Arial" pitchFamily="34" charset="0"/>
                <a:cs typeface="Arial" pitchFamily="34" charset="0"/>
              </a:rPr>
              <a:t>d</a:t>
            </a:r>
            <a:r>
              <a:rPr lang="fr-CA" sz="2000" dirty="0" smtClean="0">
                <a:latin typeface="Arial" pitchFamily="34" charset="0"/>
                <a:cs typeface="Arial" pitchFamily="34" charset="0"/>
              </a:rPr>
              <a:t>es indicateurs de qualité de service et de satisfaction</a:t>
            </a:r>
          </a:p>
          <a:p>
            <a:pPr marL="457200" lvl="1" indent="0">
              <a:buNone/>
            </a:pPr>
            <a:endParaRPr lang="fr-CA" sz="1600" dirty="0" smtClean="0">
              <a:latin typeface="Arial" pitchFamily="34" charset="0"/>
              <a:cs typeface="Arial" pitchFamily="34" charset="0"/>
            </a:endParaRPr>
          </a:p>
          <a:p>
            <a:pPr marL="457200" lvl="1" indent="0" algn="just">
              <a:buNone/>
            </a:pPr>
            <a:r>
              <a:rPr lang="fr-CA" dirty="0" smtClean="0">
                <a:latin typeface="Arial" pitchFamily="34" charset="0"/>
                <a:cs typeface="Arial" pitchFamily="34" charset="0"/>
              </a:rPr>
              <a:t>Ces révisions seront à coordonner avec la révision possible de l’offre de référence </a:t>
            </a:r>
            <a:r>
              <a:rPr lang="fr-CA" u="sng" dirty="0" smtClean="0">
                <a:latin typeface="Arial" pitchFamily="34" charset="0"/>
                <a:cs typeface="Arial" pitchFamily="34" charset="0"/>
              </a:rPr>
              <a:t>ET</a:t>
            </a:r>
            <a:r>
              <a:rPr lang="fr-CA" dirty="0" smtClean="0">
                <a:latin typeface="Arial" pitchFamily="34" charset="0"/>
                <a:cs typeface="Arial" pitchFamily="34" charset="0"/>
              </a:rPr>
              <a:t> de la révision tarifaire (D-2014-037, para. 835).</a:t>
            </a:r>
          </a:p>
        </p:txBody>
      </p:sp>
      <p:sp>
        <p:nvSpPr>
          <p:cNvPr id="4" name="Espace réservé du numéro de diapositive 3"/>
          <p:cNvSpPr>
            <a:spLocks noGrp="1"/>
          </p:cNvSpPr>
          <p:nvPr>
            <p:ph type="sldNum" sz="quarter" idx="12"/>
          </p:nvPr>
        </p:nvSpPr>
        <p:spPr/>
        <p:txBody>
          <a:bodyPr/>
          <a:lstStyle/>
          <a:p>
            <a:pPr>
              <a:defRPr/>
            </a:pPr>
            <a:fld id="{C2B769DE-21E1-4429-94D8-AE269E1DBEF7}" type="slidenum">
              <a:rPr lang="fr-CA" smtClean="0"/>
              <a:pPr>
                <a:defRPr/>
              </a:pPr>
              <a:t>2</a:t>
            </a:fld>
            <a:endParaRPr lang="fr-CA"/>
          </a:p>
        </p:txBody>
      </p:sp>
      <p:pic>
        <p:nvPicPr>
          <p:cNvPr id="5" name="Picture 2"/>
          <p:cNvPicPr>
            <a:picLocks noChangeAspect="1" noChangeArrowheads="1"/>
          </p:cNvPicPr>
          <p:nvPr/>
        </p:nvPicPr>
        <p:blipFill>
          <a:blip r:embed="rId2" cstate="print"/>
          <a:srcRect/>
          <a:stretch>
            <a:fillRect/>
          </a:stretch>
        </p:blipFill>
        <p:spPr bwMode="auto">
          <a:xfrm>
            <a:off x="236163" y="116632"/>
            <a:ext cx="2335336" cy="593018"/>
          </a:xfrm>
          <a:prstGeom prst="rect">
            <a:avLst/>
          </a:prstGeom>
          <a:noFill/>
          <a:ln w="9525">
            <a:noFill/>
            <a:miter lim="800000"/>
            <a:headEnd/>
            <a:tailEnd/>
          </a:ln>
        </p:spPr>
      </p:pic>
    </p:spTree>
    <p:extLst>
      <p:ext uri="{BB962C8B-B14F-4D97-AF65-F5344CB8AC3E}">
        <p14:creationId xmlns="" xmlns:p14="http://schemas.microsoft.com/office/powerpoint/2010/main" val="1412846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2800" b="1" dirty="0" smtClean="0">
                <a:latin typeface="Arial" pitchFamily="34" charset="0"/>
                <a:cs typeface="Arial" pitchFamily="34" charset="0"/>
              </a:rPr>
              <a:t>En conséquence, quelques ajustements…</a:t>
            </a:r>
            <a:endParaRPr lang="fr-CA" sz="2800" b="1" dirty="0">
              <a:latin typeface="Arial" pitchFamily="34" charset="0"/>
              <a:cs typeface="Arial" pitchFamily="34" charset="0"/>
            </a:endParaRPr>
          </a:p>
        </p:txBody>
      </p:sp>
      <p:sp>
        <p:nvSpPr>
          <p:cNvPr id="3" name="Espace réservé du contenu 2"/>
          <p:cNvSpPr>
            <a:spLocks noGrp="1"/>
          </p:cNvSpPr>
          <p:nvPr>
            <p:ph idx="1"/>
          </p:nvPr>
        </p:nvSpPr>
        <p:spPr>
          <a:xfrm>
            <a:off x="323528" y="1340768"/>
            <a:ext cx="8568952" cy="4525963"/>
          </a:xfrm>
        </p:spPr>
        <p:txBody>
          <a:bodyPr/>
          <a:lstStyle/>
          <a:p>
            <a:pPr marL="0" indent="0">
              <a:buNone/>
            </a:pPr>
            <a:r>
              <a:rPr lang="fr-CA" sz="2400" b="1" u="sng" dirty="0" smtClean="0">
                <a:latin typeface="Arial" pitchFamily="34" charset="0"/>
                <a:cs typeface="Arial" pitchFamily="34" charset="0"/>
              </a:rPr>
              <a:t>Recommandations sur lesquelles il n’est pas nécessaire d’insister :</a:t>
            </a:r>
          </a:p>
          <a:p>
            <a:endParaRPr lang="fr-CA" sz="1200" dirty="0" smtClean="0">
              <a:latin typeface="Arial" pitchFamily="34" charset="0"/>
              <a:cs typeface="Arial" pitchFamily="34" charset="0"/>
            </a:endParaRPr>
          </a:p>
          <a:p>
            <a:r>
              <a:rPr lang="fr-CA" sz="2400" dirty="0" smtClean="0">
                <a:latin typeface="Arial" pitchFamily="34" charset="0"/>
                <a:cs typeface="Arial" pitchFamily="34" charset="0"/>
              </a:rPr>
              <a:t>Dépôt d’un plan d’ensemble de la mesure de satisfaction de la clientèle (R # 8)</a:t>
            </a:r>
          </a:p>
          <a:p>
            <a:r>
              <a:rPr lang="fr-CA" sz="2400" dirty="0" smtClean="0">
                <a:latin typeface="Arial" pitchFamily="34" charset="0"/>
                <a:cs typeface="Arial" pitchFamily="34" charset="0"/>
              </a:rPr>
              <a:t>Abandon de projets (R # 11)</a:t>
            </a:r>
          </a:p>
          <a:p>
            <a:pPr marL="0" lvl="1" indent="0" algn="just">
              <a:buNone/>
            </a:pPr>
            <a:endParaRPr lang="fr-CA" sz="1600" b="1" u="sng" dirty="0" smtClean="0">
              <a:latin typeface="Arial" pitchFamily="34" charset="0"/>
              <a:cs typeface="Arial" pitchFamily="34" charset="0"/>
            </a:endParaRPr>
          </a:p>
          <a:p>
            <a:pPr marL="0" lvl="1" indent="0" algn="just">
              <a:buNone/>
            </a:pPr>
            <a:r>
              <a:rPr lang="fr-CA" sz="2400" b="1" u="sng" dirty="0">
                <a:latin typeface="Arial" pitchFamily="34" charset="0"/>
                <a:cs typeface="Arial" pitchFamily="34" charset="0"/>
              </a:rPr>
              <a:t>Ajout d’une nouvelle recommandation (# 12</a:t>
            </a:r>
            <a:r>
              <a:rPr lang="fr-CA" sz="2400" b="1" u="sng" dirty="0" smtClean="0">
                <a:latin typeface="Arial" pitchFamily="34" charset="0"/>
                <a:cs typeface="Arial" pitchFamily="34" charset="0"/>
              </a:rPr>
              <a:t>) :</a:t>
            </a:r>
            <a:endParaRPr lang="fr-CA" sz="2400" b="1" u="sng" dirty="0">
              <a:latin typeface="Arial" pitchFamily="34" charset="0"/>
              <a:cs typeface="Arial" pitchFamily="34" charset="0"/>
            </a:endParaRPr>
          </a:p>
          <a:p>
            <a:pPr marL="0" lvl="1" algn="just"/>
            <a:endParaRPr lang="fr-CA" sz="1400" b="1" u="sng" dirty="0">
              <a:latin typeface="Arial" pitchFamily="34" charset="0"/>
              <a:cs typeface="Arial" pitchFamily="34" charset="0"/>
            </a:endParaRPr>
          </a:p>
          <a:p>
            <a:pPr marL="0" lvl="1" algn="just"/>
            <a:r>
              <a:rPr lang="fr-CA" sz="2000" dirty="0">
                <a:latin typeface="Arial" pitchFamily="34" charset="0"/>
                <a:cs typeface="Arial" pitchFamily="34" charset="0"/>
              </a:rPr>
              <a:t>L’UMQ recommande à la Régie de l’énergie d’exiger du Distributeur qu’il dépose rapidement un calendrier complet </a:t>
            </a:r>
            <a:r>
              <a:rPr lang="fr-CA" sz="2000" dirty="0" smtClean="0">
                <a:latin typeface="Arial" pitchFamily="34" charset="0"/>
                <a:cs typeface="Arial" pitchFamily="34" charset="0"/>
              </a:rPr>
              <a:t>relatif à </a:t>
            </a:r>
            <a:r>
              <a:rPr lang="fr-CA" sz="2000" dirty="0">
                <a:latin typeface="Arial" pitchFamily="34" charset="0"/>
                <a:cs typeface="Arial" pitchFamily="34" charset="0"/>
              </a:rPr>
              <a:t>ses initiatives en matière de révision (CDSÉ, frais d’alimentation, offre de référence, indices de qualité de service et de satisfaction) </a:t>
            </a:r>
            <a:r>
              <a:rPr lang="fr-CA" sz="2000" dirty="0" smtClean="0">
                <a:latin typeface="Arial" pitchFamily="34" charset="0"/>
                <a:cs typeface="Arial" pitchFamily="34" charset="0"/>
              </a:rPr>
              <a:t>complété par </a:t>
            </a:r>
            <a:r>
              <a:rPr lang="fr-CA" sz="2000" dirty="0">
                <a:latin typeface="Arial" pitchFamily="34" charset="0"/>
                <a:cs typeface="Arial" pitchFamily="34" charset="0"/>
              </a:rPr>
              <a:t>une stratégie ordonnée d’implication de la clientèle dans ce processus.</a:t>
            </a:r>
          </a:p>
          <a:p>
            <a:endParaRPr lang="fr-CA" dirty="0">
              <a:latin typeface="Cambria" panose="02040503050406030204" pitchFamily="18" charset="0"/>
            </a:endParaRPr>
          </a:p>
        </p:txBody>
      </p:sp>
      <p:sp>
        <p:nvSpPr>
          <p:cNvPr id="4" name="Espace réservé du numéro de diapositive 3"/>
          <p:cNvSpPr>
            <a:spLocks noGrp="1"/>
          </p:cNvSpPr>
          <p:nvPr>
            <p:ph type="sldNum" sz="quarter" idx="12"/>
          </p:nvPr>
        </p:nvSpPr>
        <p:spPr/>
        <p:txBody>
          <a:bodyPr/>
          <a:lstStyle/>
          <a:p>
            <a:pPr>
              <a:defRPr/>
            </a:pPr>
            <a:fld id="{C2B769DE-21E1-4429-94D8-AE269E1DBEF7}" type="slidenum">
              <a:rPr lang="fr-CA" smtClean="0"/>
              <a:pPr>
                <a:defRPr/>
              </a:pPr>
              <a:t>3</a:t>
            </a:fld>
            <a:endParaRPr lang="fr-CA"/>
          </a:p>
        </p:txBody>
      </p:sp>
    </p:spTree>
    <p:extLst>
      <p:ext uri="{BB962C8B-B14F-4D97-AF65-F5344CB8AC3E}">
        <p14:creationId xmlns="" xmlns:p14="http://schemas.microsoft.com/office/powerpoint/2010/main" val="2595293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03BFEB89-2BD0-4A93-A4A3-6C5886C84367}" type="slidenum">
              <a:rPr lang="fr-CA" smtClean="0"/>
              <a:pPr>
                <a:defRPr/>
              </a:pPr>
              <a:t>4</a:t>
            </a:fld>
            <a:endParaRPr lang="fr-CA"/>
          </a:p>
        </p:txBody>
      </p:sp>
      <p:pic>
        <p:nvPicPr>
          <p:cNvPr id="3" name="Picture 2"/>
          <p:cNvPicPr>
            <a:picLocks noChangeAspect="1" noChangeArrowheads="1"/>
          </p:cNvPicPr>
          <p:nvPr/>
        </p:nvPicPr>
        <p:blipFill>
          <a:blip r:embed="rId2" cstate="print"/>
          <a:srcRect/>
          <a:stretch>
            <a:fillRect/>
          </a:stretch>
        </p:blipFill>
        <p:spPr bwMode="auto">
          <a:xfrm>
            <a:off x="189377" y="187213"/>
            <a:ext cx="2335212" cy="593725"/>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2529308"/>
            <a:ext cx="7760033" cy="39240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402127" y="908720"/>
            <a:ext cx="8280920" cy="1477328"/>
          </a:xfrm>
          <a:prstGeom prst="rect">
            <a:avLst/>
          </a:prstGeom>
          <a:noFill/>
        </p:spPr>
        <p:txBody>
          <a:bodyPr wrap="square" rtlCol="0">
            <a:spAutoFit/>
          </a:bodyPr>
          <a:lstStyle/>
          <a:p>
            <a:r>
              <a:rPr lang="fr-CA" b="1" u="sng" dirty="0" smtClean="0">
                <a:latin typeface="Arial" pitchFamily="34" charset="0"/>
                <a:cs typeface="Arial" pitchFamily="34" charset="0"/>
              </a:rPr>
              <a:t>Section 1.2 - Coûts et frais liés à l’alimentation électrique</a:t>
            </a:r>
            <a:endParaRPr lang="fr-CA" b="1" dirty="0" smtClean="0">
              <a:latin typeface="Arial" pitchFamily="34" charset="0"/>
              <a:cs typeface="Arial" pitchFamily="34" charset="0"/>
            </a:endParaRPr>
          </a:p>
          <a:p>
            <a:endParaRPr lang="fr-CA" dirty="0">
              <a:latin typeface="Arial" pitchFamily="34" charset="0"/>
              <a:cs typeface="Arial" pitchFamily="34" charset="0"/>
            </a:endParaRPr>
          </a:p>
          <a:p>
            <a:pPr algn="just"/>
            <a:r>
              <a:rPr lang="fr-CA" dirty="0" smtClean="0">
                <a:latin typeface="Arial" pitchFamily="34" charset="0"/>
                <a:cs typeface="Arial" pitchFamily="34" charset="0"/>
              </a:rPr>
              <a:t>À quand un rendre-compte sur les coûts et frais liés à l’alimentation </a:t>
            </a:r>
            <a:r>
              <a:rPr lang="fr-CA" dirty="0">
                <a:latin typeface="Arial" pitchFamily="34" charset="0"/>
                <a:cs typeface="Arial" pitchFamily="34" charset="0"/>
              </a:rPr>
              <a:t>électrique identique à </a:t>
            </a:r>
            <a:r>
              <a:rPr lang="fr-CA" dirty="0" smtClean="0">
                <a:latin typeface="Arial" pitchFamily="34" charset="0"/>
                <a:cs typeface="Arial" pitchFamily="34" charset="0"/>
              </a:rPr>
              <a:t>celui sur l’ajustement tarifaire (comme ci-après), avec identification claire des gains obtenus ?</a:t>
            </a:r>
            <a:endParaRPr lang="fr-CA" dirty="0">
              <a:latin typeface="Arial" pitchFamily="34" charset="0"/>
              <a:cs typeface="Arial" pitchFamily="34" charset="0"/>
            </a:endParaRPr>
          </a:p>
        </p:txBody>
      </p:sp>
      <p:sp>
        <p:nvSpPr>
          <p:cNvPr id="5" name="Flèche vers le bas 4"/>
          <p:cNvSpPr/>
          <p:nvPr/>
        </p:nvSpPr>
        <p:spPr>
          <a:xfrm>
            <a:off x="5364088" y="2996952"/>
            <a:ext cx="432048" cy="201622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Flèche vers le haut 5"/>
          <p:cNvSpPr/>
          <p:nvPr/>
        </p:nvSpPr>
        <p:spPr>
          <a:xfrm>
            <a:off x="5364088" y="6237312"/>
            <a:ext cx="432048" cy="504056"/>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 xmlns:p14="http://schemas.microsoft.com/office/powerpoint/2010/main" val="2735150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03BFEB89-2BD0-4A93-A4A3-6C5886C84367}" type="slidenum">
              <a:rPr lang="fr-CA" smtClean="0"/>
              <a:pPr>
                <a:defRPr/>
              </a:pPr>
              <a:t>5</a:t>
            </a:fld>
            <a:endParaRPr lang="fr-CA"/>
          </a:p>
        </p:txBody>
      </p:sp>
      <p:sp>
        <p:nvSpPr>
          <p:cNvPr id="3" name="Rectangle 2"/>
          <p:cNvSpPr/>
          <p:nvPr/>
        </p:nvSpPr>
        <p:spPr>
          <a:xfrm>
            <a:off x="395536" y="1556792"/>
            <a:ext cx="8280920" cy="4370427"/>
          </a:xfrm>
          <a:prstGeom prst="rect">
            <a:avLst/>
          </a:prstGeom>
        </p:spPr>
        <p:txBody>
          <a:bodyPr wrap="square">
            <a:spAutoFit/>
          </a:bodyPr>
          <a:lstStyle/>
          <a:p>
            <a:r>
              <a:rPr lang="fr-CA" b="1" u="sng" dirty="0" smtClean="0">
                <a:latin typeface="Arial" pitchFamily="34" charset="0"/>
                <a:cs typeface="Arial" pitchFamily="34" charset="0"/>
              </a:rPr>
              <a:t>Recommandation # 2 :</a:t>
            </a:r>
          </a:p>
          <a:p>
            <a:endParaRPr lang="fr-CA" dirty="0">
              <a:latin typeface="Arial" pitchFamily="34" charset="0"/>
              <a:cs typeface="Arial" pitchFamily="34" charset="0"/>
            </a:endParaRPr>
          </a:p>
          <a:p>
            <a:pPr algn="just"/>
            <a:r>
              <a:rPr lang="fr-CA" dirty="0" smtClean="0">
                <a:latin typeface="Arial" pitchFamily="34" charset="0"/>
                <a:cs typeface="Arial" pitchFamily="34" charset="0"/>
              </a:rPr>
              <a:t>L’UMQ </a:t>
            </a:r>
            <a:r>
              <a:rPr lang="fr-CA" dirty="0">
                <a:latin typeface="Arial" pitchFamily="34" charset="0"/>
                <a:cs typeface="Arial" pitchFamily="34" charset="0"/>
              </a:rPr>
              <a:t>recommande à la Régie de l’énergie d'ordonner au Distributeur de déposer une preuve dans le prochain dossier tarifaire proposant une </a:t>
            </a:r>
            <a:r>
              <a:rPr lang="fr-CA" u="sng" dirty="0">
                <a:latin typeface="Arial" pitchFamily="34" charset="0"/>
                <a:cs typeface="Arial" pitchFamily="34" charset="0"/>
              </a:rPr>
              <a:t>révision complète </a:t>
            </a:r>
            <a:r>
              <a:rPr lang="fr-CA" dirty="0">
                <a:latin typeface="Arial" pitchFamily="34" charset="0"/>
                <a:cs typeface="Arial" pitchFamily="34" charset="0"/>
              </a:rPr>
              <a:t>des « Frais associés à l'alimentation électrique » appuyée sur les gains d'efficience qu'il a réalisés et de supporter cette révision par une analyse détaillée qui permettra d'évaluer la justesse des frais qui seront alors proposés</a:t>
            </a:r>
            <a:r>
              <a:rPr lang="fr-CA" dirty="0" smtClean="0">
                <a:latin typeface="Arial" pitchFamily="34" charset="0"/>
                <a:cs typeface="Arial" pitchFamily="34" charset="0"/>
              </a:rPr>
              <a:t>.</a:t>
            </a:r>
          </a:p>
          <a:p>
            <a:pPr algn="just"/>
            <a:endParaRPr lang="fr-CA" sz="800" dirty="0" smtClean="0">
              <a:latin typeface="Arial" pitchFamily="34" charset="0"/>
              <a:cs typeface="Arial" pitchFamily="34" charset="0"/>
            </a:endParaRPr>
          </a:p>
          <a:p>
            <a:pPr algn="just"/>
            <a:endParaRPr lang="fr-CA" dirty="0">
              <a:latin typeface="Arial" pitchFamily="34" charset="0"/>
              <a:cs typeface="Arial" pitchFamily="34" charset="0"/>
            </a:endParaRPr>
          </a:p>
          <a:p>
            <a:pPr marL="0" lvl="1" algn="just"/>
            <a:r>
              <a:rPr lang="fr-CA" b="1" u="sng" dirty="0" smtClean="0">
                <a:latin typeface="Arial" pitchFamily="34" charset="0"/>
                <a:cs typeface="Arial" pitchFamily="34" charset="0"/>
              </a:rPr>
              <a:t>Recommandation # 2.1 (AJOUT) :</a:t>
            </a:r>
          </a:p>
          <a:p>
            <a:pPr marL="0" lvl="1" algn="just"/>
            <a:endParaRPr lang="fr-CA" dirty="0">
              <a:latin typeface="Arial" pitchFamily="34" charset="0"/>
              <a:cs typeface="Arial" pitchFamily="34" charset="0"/>
            </a:endParaRPr>
          </a:p>
          <a:p>
            <a:pPr marL="0" lvl="1" algn="just"/>
            <a:r>
              <a:rPr lang="fr-CA" dirty="0" smtClean="0">
                <a:latin typeface="Arial" pitchFamily="34" charset="0"/>
                <a:cs typeface="Arial" pitchFamily="34" charset="0"/>
              </a:rPr>
              <a:t>Si le Distributeur ne dépose pas une preuve complète sur ce sujet lors du prochain dossier tarifaire, l’UMQ </a:t>
            </a:r>
            <a:r>
              <a:rPr lang="fr-CA" dirty="0">
                <a:latin typeface="Arial" pitchFamily="34" charset="0"/>
                <a:cs typeface="Arial" pitchFamily="34" charset="0"/>
              </a:rPr>
              <a:t>recommande à la Régie de </a:t>
            </a:r>
            <a:r>
              <a:rPr lang="fr-CA" dirty="0" smtClean="0">
                <a:latin typeface="Arial" pitchFamily="34" charset="0"/>
                <a:cs typeface="Arial" pitchFamily="34" charset="0"/>
              </a:rPr>
              <a:t>l’énergie de lui ordonner dès à présent d’ajuster à la baisse ces frais lors du prochain dossier tarifaire, reflétant ses gains d’efficience, en fonction d’un facteur uniforme établi selon la moyenne des baisses constatées des coûts pour une année donnée.</a:t>
            </a:r>
          </a:p>
        </p:txBody>
      </p:sp>
      <p:pic>
        <p:nvPicPr>
          <p:cNvPr id="4" name="Picture 2"/>
          <p:cNvPicPr>
            <a:picLocks noChangeAspect="1" noChangeArrowheads="1"/>
          </p:cNvPicPr>
          <p:nvPr/>
        </p:nvPicPr>
        <p:blipFill>
          <a:blip r:embed="rId2" cstate="print"/>
          <a:srcRect/>
          <a:stretch>
            <a:fillRect/>
          </a:stretch>
        </p:blipFill>
        <p:spPr bwMode="auto">
          <a:xfrm>
            <a:off x="220440" y="260648"/>
            <a:ext cx="2335336" cy="593018"/>
          </a:xfrm>
          <a:prstGeom prst="rect">
            <a:avLst/>
          </a:prstGeom>
          <a:noFill/>
          <a:ln w="9525">
            <a:noFill/>
            <a:miter lim="800000"/>
            <a:headEnd/>
            <a:tailEnd/>
          </a:ln>
        </p:spPr>
      </p:pic>
    </p:spTree>
    <p:extLst>
      <p:ext uri="{BB962C8B-B14F-4D97-AF65-F5344CB8AC3E}">
        <p14:creationId xmlns="" xmlns:p14="http://schemas.microsoft.com/office/powerpoint/2010/main" val="2042050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03BFEB89-2BD0-4A93-A4A3-6C5886C84367}" type="slidenum">
              <a:rPr lang="fr-CA" smtClean="0"/>
              <a:pPr>
                <a:defRPr/>
              </a:pPr>
              <a:t>6</a:t>
            </a:fld>
            <a:endParaRPr lang="fr-CA"/>
          </a:p>
        </p:txBody>
      </p:sp>
      <p:pic>
        <p:nvPicPr>
          <p:cNvPr id="3" name="Picture 2"/>
          <p:cNvPicPr>
            <a:picLocks noChangeAspect="1" noChangeArrowheads="1"/>
          </p:cNvPicPr>
          <p:nvPr/>
        </p:nvPicPr>
        <p:blipFill>
          <a:blip r:embed="rId2" cstate="print"/>
          <a:srcRect/>
          <a:stretch>
            <a:fillRect/>
          </a:stretch>
        </p:blipFill>
        <p:spPr bwMode="auto">
          <a:xfrm>
            <a:off x="220663" y="260350"/>
            <a:ext cx="2335212" cy="593725"/>
          </a:xfrm>
          <a:prstGeom prst="rect">
            <a:avLst/>
          </a:prstGeom>
          <a:noFill/>
          <a:ln w="9525">
            <a:noFill/>
            <a:miter lim="800000"/>
            <a:headEnd/>
            <a:tailEnd/>
          </a:ln>
        </p:spPr>
      </p:pic>
      <p:sp>
        <p:nvSpPr>
          <p:cNvPr id="4" name="ZoneTexte 3"/>
          <p:cNvSpPr txBox="1"/>
          <p:nvPr/>
        </p:nvSpPr>
        <p:spPr>
          <a:xfrm>
            <a:off x="624438" y="1340768"/>
            <a:ext cx="7488832" cy="4431983"/>
          </a:xfrm>
          <a:prstGeom prst="rect">
            <a:avLst/>
          </a:prstGeom>
          <a:noFill/>
        </p:spPr>
        <p:txBody>
          <a:bodyPr wrap="square" rtlCol="0">
            <a:spAutoFit/>
          </a:bodyPr>
          <a:lstStyle/>
          <a:p>
            <a:pPr algn="just"/>
            <a:r>
              <a:rPr lang="fr-CA" b="1" u="sng" dirty="0" smtClean="0">
                <a:latin typeface="Arial" pitchFamily="34" charset="0"/>
                <a:cs typeface="Arial" pitchFamily="34" charset="0"/>
              </a:rPr>
              <a:t>Section 1.3 - Modifications au programme de balisage externe du Distributeur</a:t>
            </a:r>
          </a:p>
          <a:p>
            <a:endParaRPr lang="fr-CA" dirty="0" smtClean="0">
              <a:latin typeface="Arial" pitchFamily="34" charset="0"/>
              <a:cs typeface="Arial" pitchFamily="34" charset="0"/>
            </a:endParaRPr>
          </a:p>
          <a:p>
            <a:endParaRPr lang="fr-CA" dirty="0">
              <a:latin typeface="Arial" pitchFamily="34" charset="0"/>
              <a:cs typeface="Arial" pitchFamily="34" charset="0"/>
            </a:endParaRPr>
          </a:p>
          <a:p>
            <a:pPr algn="just"/>
            <a:r>
              <a:rPr lang="fr-CA" u="sng" dirty="0" smtClean="0">
                <a:latin typeface="Arial" pitchFamily="34" charset="0"/>
                <a:cs typeface="Arial" pitchFamily="34" charset="0"/>
              </a:rPr>
              <a:t>Proposition</a:t>
            </a:r>
            <a:r>
              <a:rPr lang="fr-CA" dirty="0" smtClean="0">
                <a:latin typeface="Arial" pitchFamily="34" charset="0"/>
                <a:cs typeface="Arial" pitchFamily="34" charset="0"/>
              </a:rPr>
              <a:t> : rendre compte du programme de balisage aux cinq ans plutôt qu’annuellement</a:t>
            </a:r>
          </a:p>
          <a:p>
            <a:pPr algn="just"/>
            <a:endParaRPr lang="fr-CA" sz="2400" dirty="0">
              <a:latin typeface="Arial" pitchFamily="34" charset="0"/>
              <a:cs typeface="Arial" pitchFamily="34" charset="0"/>
            </a:endParaRPr>
          </a:p>
          <a:p>
            <a:pPr algn="just"/>
            <a:r>
              <a:rPr lang="fr-CA" b="1" u="sng" dirty="0" smtClean="0">
                <a:latin typeface="Arial" pitchFamily="34" charset="0"/>
                <a:cs typeface="Arial" pitchFamily="34" charset="0"/>
              </a:rPr>
              <a:t>Recommandation # 3</a:t>
            </a:r>
            <a:r>
              <a:rPr lang="fr-CA" b="1" dirty="0" smtClean="0">
                <a:latin typeface="Arial" pitchFamily="34" charset="0"/>
                <a:cs typeface="Arial" pitchFamily="34" charset="0"/>
              </a:rPr>
              <a:t> :</a:t>
            </a:r>
            <a:r>
              <a:rPr lang="fr-CA" dirty="0" smtClean="0">
                <a:latin typeface="Arial" pitchFamily="34" charset="0"/>
                <a:cs typeface="Arial" pitchFamily="34" charset="0"/>
              </a:rPr>
              <a:t>  d’accord en principe, mais à chaque deux ans</a:t>
            </a:r>
          </a:p>
          <a:p>
            <a:pPr algn="just"/>
            <a:endParaRPr lang="fr-CA" sz="2400" dirty="0">
              <a:latin typeface="Arial" pitchFamily="34" charset="0"/>
              <a:cs typeface="Arial" pitchFamily="34" charset="0"/>
            </a:endParaRPr>
          </a:p>
          <a:p>
            <a:pPr algn="just"/>
            <a:r>
              <a:rPr lang="fr-CA" u="sng" dirty="0" smtClean="0">
                <a:latin typeface="Arial" pitchFamily="34" charset="0"/>
                <a:cs typeface="Arial" pitchFamily="34" charset="0"/>
              </a:rPr>
              <a:t>Raisons</a:t>
            </a:r>
            <a:r>
              <a:rPr lang="fr-CA" dirty="0" smtClean="0">
                <a:latin typeface="Arial" pitchFamily="34" charset="0"/>
                <a:cs typeface="Arial" pitchFamily="34" charset="0"/>
              </a:rPr>
              <a:t> :</a:t>
            </a:r>
          </a:p>
          <a:p>
            <a:pPr algn="just"/>
            <a:endParaRPr lang="fr-CA" dirty="0" smtClean="0">
              <a:latin typeface="Arial" pitchFamily="34" charset="0"/>
              <a:cs typeface="Arial" pitchFamily="34" charset="0"/>
            </a:endParaRPr>
          </a:p>
          <a:p>
            <a:pPr marL="285750" indent="-285750" algn="just">
              <a:buFont typeface="Wingdings" panose="05000000000000000000" pitchFamily="2" charset="2"/>
              <a:buChar char="Ø"/>
            </a:pPr>
            <a:r>
              <a:rPr lang="fr-CA" dirty="0" smtClean="0">
                <a:latin typeface="Arial" pitchFamily="34" charset="0"/>
                <a:cs typeface="Arial" pitchFamily="34" charset="0"/>
              </a:rPr>
              <a:t>Aucune garantie sur la qualité des processus de veille à l’interne</a:t>
            </a:r>
          </a:p>
          <a:p>
            <a:pPr marL="285750" indent="-285750" algn="just">
              <a:buFont typeface="Wingdings" panose="05000000000000000000" pitchFamily="2" charset="2"/>
              <a:buChar char="Ø"/>
            </a:pPr>
            <a:endParaRPr lang="fr-CA" dirty="0" smtClean="0">
              <a:latin typeface="Arial" pitchFamily="34" charset="0"/>
              <a:cs typeface="Arial" pitchFamily="34" charset="0"/>
            </a:endParaRPr>
          </a:p>
          <a:p>
            <a:pPr marL="285750" indent="-285750" algn="just">
              <a:buFont typeface="Wingdings" panose="05000000000000000000" pitchFamily="2" charset="2"/>
              <a:buChar char="Ø"/>
            </a:pPr>
            <a:r>
              <a:rPr lang="fr-CA" dirty="0" smtClean="0">
                <a:latin typeface="Arial" pitchFamily="34" charset="0"/>
                <a:cs typeface="Arial" pitchFamily="34" charset="0"/>
              </a:rPr>
              <a:t>Intégration des « mouvements » de l’industrie risque d’être retardée indûment si la lecture se fait sur une période trop espacée</a:t>
            </a:r>
            <a:endParaRPr lang="fr-CA" dirty="0">
              <a:latin typeface="Arial" pitchFamily="34" charset="0"/>
              <a:cs typeface="Arial" pitchFamily="34" charset="0"/>
            </a:endParaRPr>
          </a:p>
        </p:txBody>
      </p:sp>
    </p:spTree>
    <p:extLst>
      <p:ext uri="{BB962C8B-B14F-4D97-AF65-F5344CB8AC3E}">
        <p14:creationId xmlns="" xmlns:p14="http://schemas.microsoft.com/office/powerpoint/2010/main" val="1694178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03BFEB89-2BD0-4A93-A4A3-6C5886C84367}" type="slidenum">
              <a:rPr lang="fr-CA" smtClean="0"/>
              <a:pPr>
                <a:defRPr/>
              </a:pPr>
              <a:t>7</a:t>
            </a:fld>
            <a:endParaRPr lang="fr-CA"/>
          </a:p>
        </p:txBody>
      </p:sp>
      <p:graphicFrame>
        <p:nvGraphicFramePr>
          <p:cNvPr id="3" name="Diagramme 2"/>
          <p:cNvGraphicFramePr/>
          <p:nvPr>
            <p:extLst>
              <p:ext uri="{D42A27DB-BD31-4B8C-83A1-F6EECF244321}">
                <p14:modId xmlns="" xmlns:p14="http://schemas.microsoft.com/office/powerpoint/2010/main" val="874117569"/>
              </p:ext>
            </p:extLst>
          </p:nvPr>
        </p:nvGraphicFramePr>
        <p:xfrm>
          <a:off x="2411760" y="191683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409561" y="908720"/>
            <a:ext cx="8352928" cy="456535"/>
          </a:xfrm>
          <a:prstGeom prst="rect">
            <a:avLst/>
          </a:prstGeom>
          <a:noFill/>
        </p:spPr>
        <p:txBody>
          <a:bodyPr wrap="square" rtlCol="0">
            <a:spAutoFit/>
          </a:bodyPr>
          <a:lstStyle/>
          <a:p>
            <a:pPr algn="just">
              <a:lnSpc>
                <a:spcPct val="150000"/>
              </a:lnSpc>
              <a:defRPr/>
            </a:pPr>
            <a:r>
              <a:rPr lang="fr-CA" altLang="fr-FR" b="1" dirty="0">
                <a:solidFill>
                  <a:prstClr val="black"/>
                </a:solidFill>
                <a:latin typeface="Arial" pitchFamily="34" charset="0"/>
                <a:cs typeface="Arial" pitchFamily="34" charset="0"/>
              </a:rPr>
              <a:t>Section 1.4 – Modifications à certains indicateurs de qualité de service</a:t>
            </a:r>
            <a:endParaRPr lang="fr-FR" altLang="fr-FR" b="1" dirty="0">
              <a:solidFill>
                <a:prstClr val="black"/>
              </a:solidFill>
              <a:latin typeface="Arial" pitchFamily="34" charset="0"/>
              <a:cs typeface="Arial" pitchFamily="34" charset="0"/>
            </a:endParaRPr>
          </a:p>
        </p:txBody>
      </p:sp>
      <p:sp>
        <p:nvSpPr>
          <p:cNvPr id="6" name="Accolade ouvrante 5"/>
          <p:cNvSpPr/>
          <p:nvPr/>
        </p:nvSpPr>
        <p:spPr>
          <a:xfrm>
            <a:off x="1907704" y="2060848"/>
            <a:ext cx="288032" cy="367240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7" name="ZoneTexte 6"/>
          <p:cNvSpPr txBox="1"/>
          <p:nvPr/>
        </p:nvSpPr>
        <p:spPr>
          <a:xfrm>
            <a:off x="0" y="3496386"/>
            <a:ext cx="1907704" cy="584775"/>
          </a:xfrm>
          <a:prstGeom prst="rect">
            <a:avLst/>
          </a:prstGeom>
          <a:noFill/>
        </p:spPr>
        <p:txBody>
          <a:bodyPr wrap="square" rtlCol="0">
            <a:spAutoFit/>
          </a:bodyPr>
          <a:lstStyle/>
          <a:p>
            <a:pPr algn="ctr"/>
            <a:r>
              <a:rPr lang="fr-CA" sz="1600" dirty="0" smtClean="0">
                <a:latin typeface="Cambria" panose="02040503050406030204" pitchFamily="18" charset="0"/>
              </a:rPr>
              <a:t>Recommandations # 4 à # 7</a:t>
            </a:r>
            <a:endParaRPr lang="fr-CA" sz="1600" dirty="0">
              <a:latin typeface="Cambria" panose="02040503050406030204" pitchFamily="18" charset="0"/>
            </a:endParaRPr>
          </a:p>
        </p:txBody>
      </p:sp>
      <p:pic>
        <p:nvPicPr>
          <p:cNvPr id="8" name="Picture 2"/>
          <p:cNvPicPr>
            <a:picLocks noChangeAspect="1" noChangeArrowheads="1"/>
          </p:cNvPicPr>
          <p:nvPr/>
        </p:nvPicPr>
        <p:blipFill>
          <a:blip r:embed="rId7" cstate="print"/>
          <a:srcRect/>
          <a:stretch>
            <a:fillRect/>
          </a:stretch>
        </p:blipFill>
        <p:spPr bwMode="auto">
          <a:xfrm>
            <a:off x="194778" y="188640"/>
            <a:ext cx="2335212" cy="593725"/>
          </a:xfrm>
          <a:prstGeom prst="rect">
            <a:avLst/>
          </a:prstGeom>
          <a:noFill/>
          <a:ln w="9525">
            <a:noFill/>
            <a:miter lim="800000"/>
            <a:headEnd/>
            <a:tailEnd/>
          </a:ln>
        </p:spPr>
      </p:pic>
    </p:spTree>
    <p:extLst>
      <p:ext uri="{BB962C8B-B14F-4D97-AF65-F5344CB8AC3E}">
        <p14:creationId xmlns="" xmlns:p14="http://schemas.microsoft.com/office/powerpoint/2010/main" val="19535755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03BFEB89-2BD0-4A93-A4A3-6C5886C84367}" type="slidenum">
              <a:rPr lang="fr-CA" smtClean="0"/>
              <a:pPr>
                <a:defRPr/>
              </a:pPr>
              <a:t>8</a:t>
            </a:fld>
            <a:endParaRPr lang="fr-CA"/>
          </a:p>
        </p:txBody>
      </p:sp>
      <p:pic>
        <p:nvPicPr>
          <p:cNvPr id="3" name="Picture 2"/>
          <p:cNvPicPr>
            <a:picLocks noChangeAspect="1" noChangeArrowheads="1"/>
          </p:cNvPicPr>
          <p:nvPr/>
        </p:nvPicPr>
        <p:blipFill>
          <a:blip r:embed="rId2" cstate="print"/>
          <a:srcRect/>
          <a:stretch>
            <a:fillRect/>
          </a:stretch>
        </p:blipFill>
        <p:spPr bwMode="auto">
          <a:xfrm>
            <a:off x="220663" y="260350"/>
            <a:ext cx="2335212" cy="593725"/>
          </a:xfrm>
          <a:prstGeom prst="rect">
            <a:avLst/>
          </a:prstGeom>
          <a:noFill/>
          <a:ln w="9525">
            <a:noFill/>
            <a:miter lim="800000"/>
            <a:headEnd/>
            <a:tailEnd/>
          </a:ln>
        </p:spPr>
      </p:pic>
      <p:sp>
        <p:nvSpPr>
          <p:cNvPr id="4" name="Rectangle 3"/>
          <p:cNvSpPr/>
          <p:nvPr/>
        </p:nvSpPr>
        <p:spPr>
          <a:xfrm>
            <a:off x="539552" y="1340768"/>
            <a:ext cx="7848872" cy="4216539"/>
          </a:xfrm>
          <a:prstGeom prst="rect">
            <a:avLst/>
          </a:prstGeom>
        </p:spPr>
        <p:txBody>
          <a:bodyPr wrap="square">
            <a:spAutoFit/>
          </a:bodyPr>
          <a:lstStyle/>
          <a:p>
            <a:pPr algn="just"/>
            <a:r>
              <a:rPr lang="fr-CA" b="1" dirty="0" smtClean="0">
                <a:latin typeface="Arial" pitchFamily="34" charset="0"/>
                <a:cs typeface="Arial" pitchFamily="34" charset="0"/>
              </a:rPr>
              <a:t>Section 2.1 – Proposition de report de la disposition du solde du compte de « </a:t>
            </a:r>
            <a:r>
              <a:rPr lang="fr-CA" b="1" dirty="0" err="1" smtClean="0">
                <a:latin typeface="Arial" pitchFamily="34" charset="0"/>
                <a:cs typeface="Arial" pitchFamily="34" charset="0"/>
              </a:rPr>
              <a:t>pass</a:t>
            </a:r>
            <a:r>
              <a:rPr lang="fr-CA" b="1" dirty="0" smtClean="0">
                <a:latin typeface="Arial" pitchFamily="34" charset="0"/>
                <a:cs typeface="Arial" pitchFamily="34" charset="0"/>
              </a:rPr>
              <a:t> on »</a:t>
            </a:r>
          </a:p>
          <a:p>
            <a:endParaRPr lang="fr-CA" sz="2800" dirty="0">
              <a:latin typeface="Arial" pitchFamily="34" charset="0"/>
              <a:cs typeface="Arial" pitchFamily="34" charset="0"/>
            </a:endParaRPr>
          </a:p>
          <a:p>
            <a:pPr marL="285750" indent="-285750">
              <a:buFont typeface="Wingdings" panose="05000000000000000000" pitchFamily="2" charset="2"/>
              <a:buChar char="Ø"/>
            </a:pPr>
            <a:r>
              <a:rPr lang="fr-CA" dirty="0" smtClean="0">
                <a:latin typeface="Arial" pitchFamily="34" charset="0"/>
                <a:cs typeface="Arial" pitchFamily="34" charset="0"/>
              </a:rPr>
              <a:t>Principe réglementaire bien établi depuis 2005</a:t>
            </a:r>
          </a:p>
          <a:p>
            <a:endParaRPr lang="fr-CA" dirty="0" smtClean="0">
              <a:latin typeface="Arial" pitchFamily="34" charset="0"/>
              <a:cs typeface="Arial" pitchFamily="34" charset="0"/>
            </a:endParaRPr>
          </a:p>
          <a:p>
            <a:pPr marL="285750" indent="-285750">
              <a:buFont typeface="Wingdings" panose="05000000000000000000" pitchFamily="2" charset="2"/>
              <a:buChar char="Ø"/>
            </a:pPr>
            <a:r>
              <a:rPr lang="fr-CA" dirty="0" smtClean="0">
                <a:latin typeface="Arial" pitchFamily="34" charset="0"/>
                <a:cs typeface="Arial" pitchFamily="34" charset="0"/>
              </a:rPr>
              <a:t>Report du solde ne serait pas cohérent avec le principe d’équité intergénérationnelle, ni avec le maintien de pratiques prudentes</a:t>
            </a:r>
          </a:p>
          <a:p>
            <a:endParaRPr lang="fr-CA" dirty="0" smtClean="0">
              <a:latin typeface="Arial" pitchFamily="34" charset="0"/>
              <a:cs typeface="Arial" pitchFamily="34" charset="0"/>
            </a:endParaRPr>
          </a:p>
          <a:p>
            <a:pPr marL="742950" lvl="1" indent="-285750">
              <a:buFont typeface="Wingdings" panose="05000000000000000000" pitchFamily="2" charset="2"/>
              <a:buChar char="Ø"/>
            </a:pPr>
            <a:r>
              <a:rPr lang="fr-CA" dirty="0" smtClean="0">
                <a:latin typeface="Arial" pitchFamily="34" charset="0"/>
                <a:cs typeface="Arial" pitchFamily="34" charset="0"/>
              </a:rPr>
              <a:t>Tout report pose la question de l’occurrence des aléas climatiques</a:t>
            </a:r>
          </a:p>
          <a:p>
            <a:endParaRPr lang="fr-CA" sz="2400" u="sng" dirty="0" smtClean="0">
              <a:latin typeface="Arial" pitchFamily="34" charset="0"/>
              <a:cs typeface="Arial" pitchFamily="34" charset="0"/>
            </a:endParaRPr>
          </a:p>
          <a:p>
            <a:pPr algn="just"/>
            <a:r>
              <a:rPr lang="fr-CA" b="1" u="sng" dirty="0" smtClean="0">
                <a:latin typeface="Arial" pitchFamily="34" charset="0"/>
                <a:cs typeface="Arial" pitchFamily="34" charset="0"/>
              </a:rPr>
              <a:t>Recommandation # 9</a:t>
            </a:r>
            <a:r>
              <a:rPr lang="fr-CA" b="1" dirty="0" smtClean="0">
                <a:latin typeface="Arial" pitchFamily="34" charset="0"/>
                <a:cs typeface="Arial" pitchFamily="34" charset="0"/>
              </a:rPr>
              <a:t> </a:t>
            </a:r>
            <a:r>
              <a:rPr lang="fr-CA" dirty="0" smtClean="0">
                <a:latin typeface="Arial" pitchFamily="34" charset="0"/>
                <a:cs typeface="Arial" pitchFamily="34" charset="0"/>
              </a:rPr>
              <a:t>: L’UMQ </a:t>
            </a:r>
            <a:r>
              <a:rPr lang="fr-CA" dirty="0">
                <a:latin typeface="Arial" pitchFamily="34" charset="0"/>
                <a:cs typeface="Arial" pitchFamily="34" charset="0"/>
              </a:rPr>
              <a:t>recommande à la Régie </a:t>
            </a:r>
            <a:r>
              <a:rPr lang="fr-CA" dirty="0" smtClean="0">
                <a:latin typeface="Arial" pitchFamily="34" charset="0"/>
                <a:cs typeface="Arial" pitchFamily="34" charset="0"/>
              </a:rPr>
              <a:t>de </a:t>
            </a:r>
            <a:r>
              <a:rPr lang="fr-CA" dirty="0">
                <a:latin typeface="Arial" pitchFamily="34" charset="0"/>
                <a:cs typeface="Arial" pitchFamily="34" charset="0"/>
              </a:rPr>
              <a:t>ne pas reporter la prise en compte de dépenses constatées dans le solde du compte de </a:t>
            </a:r>
            <a:r>
              <a:rPr lang="fr-CA" dirty="0" smtClean="0">
                <a:latin typeface="Arial" pitchFamily="34" charset="0"/>
                <a:cs typeface="Arial" pitchFamily="34" charset="0"/>
              </a:rPr>
              <a:t> « </a:t>
            </a:r>
            <a:r>
              <a:rPr lang="fr-CA" i="1" dirty="0" err="1" smtClean="0">
                <a:latin typeface="Arial" pitchFamily="34" charset="0"/>
                <a:cs typeface="Arial" pitchFamily="34" charset="0"/>
              </a:rPr>
              <a:t>pass</a:t>
            </a:r>
            <a:r>
              <a:rPr lang="fr-CA" i="1" dirty="0" smtClean="0">
                <a:latin typeface="Arial" pitchFamily="34" charset="0"/>
                <a:cs typeface="Arial" pitchFamily="34" charset="0"/>
              </a:rPr>
              <a:t> on </a:t>
            </a:r>
            <a:r>
              <a:rPr lang="fr-CA" dirty="0" smtClean="0">
                <a:latin typeface="Arial" pitchFamily="34" charset="0"/>
                <a:cs typeface="Arial" pitchFamily="34" charset="0"/>
              </a:rPr>
              <a:t>» </a:t>
            </a:r>
            <a:r>
              <a:rPr lang="fr-CA" dirty="0">
                <a:latin typeface="Arial" pitchFamily="34" charset="0"/>
                <a:cs typeface="Arial" pitchFamily="34" charset="0"/>
              </a:rPr>
              <a:t>pour réduire en 2015-2016 la hausse requise des tarifs </a:t>
            </a:r>
            <a:r>
              <a:rPr lang="fr-CA" dirty="0" smtClean="0">
                <a:latin typeface="Arial" pitchFamily="34" charset="0"/>
                <a:cs typeface="Arial" pitchFamily="34" charset="0"/>
              </a:rPr>
              <a:t>d’électricité (plutôt réduire les hausses ailleurs si possible).</a:t>
            </a:r>
            <a:endParaRPr lang="fr-CA" dirty="0">
              <a:latin typeface="Arial" pitchFamily="34" charset="0"/>
              <a:cs typeface="Arial" pitchFamily="34" charset="0"/>
            </a:endParaRPr>
          </a:p>
        </p:txBody>
      </p:sp>
    </p:spTree>
    <p:extLst>
      <p:ext uri="{BB962C8B-B14F-4D97-AF65-F5344CB8AC3E}">
        <p14:creationId xmlns="" xmlns:p14="http://schemas.microsoft.com/office/powerpoint/2010/main" val="1018428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03BFEB89-2BD0-4A93-A4A3-6C5886C84367}" type="slidenum">
              <a:rPr lang="fr-CA" smtClean="0"/>
              <a:pPr>
                <a:defRPr/>
              </a:pPr>
              <a:t>9</a:t>
            </a:fld>
            <a:endParaRPr lang="fr-CA"/>
          </a:p>
        </p:txBody>
      </p:sp>
      <p:pic>
        <p:nvPicPr>
          <p:cNvPr id="3" name="Picture 2"/>
          <p:cNvPicPr>
            <a:picLocks noChangeAspect="1" noChangeArrowheads="1"/>
          </p:cNvPicPr>
          <p:nvPr/>
        </p:nvPicPr>
        <p:blipFill>
          <a:blip r:embed="rId2" cstate="print"/>
          <a:srcRect/>
          <a:stretch>
            <a:fillRect/>
          </a:stretch>
        </p:blipFill>
        <p:spPr bwMode="auto">
          <a:xfrm>
            <a:off x="220663" y="260350"/>
            <a:ext cx="2335212" cy="593725"/>
          </a:xfrm>
          <a:prstGeom prst="rect">
            <a:avLst/>
          </a:prstGeom>
          <a:noFill/>
          <a:ln w="9525">
            <a:noFill/>
            <a:miter lim="800000"/>
            <a:headEnd/>
            <a:tailEnd/>
          </a:ln>
        </p:spPr>
      </p:pic>
      <p:sp>
        <p:nvSpPr>
          <p:cNvPr id="5" name="ZoneTexte 4"/>
          <p:cNvSpPr txBox="1"/>
          <p:nvPr/>
        </p:nvSpPr>
        <p:spPr>
          <a:xfrm>
            <a:off x="1413951" y="1049393"/>
            <a:ext cx="5472608" cy="400110"/>
          </a:xfrm>
          <a:prstGeom prst="rect">
            <a:avLst/>
          </a:prstGeom>
          <a:noFill/>
        </p:spPr>
        <p:txBody>
          <a:bodyPr wrap="square" rtlCol="0">
            <a:spAutoFit/>
          </a:bodyPr>
          <a:lstStyle/>
          <a:p>
            <a:r>
              <a:rPr lang="fr-CA" sz="2000" b="1" dirty="0" smtClean="0">
                <a:latin typeface="Arial" pitchFamily="34" charset="0"/>
                <a:cs typeface="Arial" pitchFamily="34" charset="0"/>
              </a:rPr>
              <a:t>Les interfaces entre l’UMQ et le Distributeur</a:t>
            </a:r>
            <a:endParaRPr lang="fr-CA" sz="2000" b="1" dirty="0">
              <a:latin typeface="Arial" pitchFamily="34" charset="0"/>
              <a:cs typeface="Arial" pitchFamily="34" charset="0"/>
            </a:endParaRPr>
          </a:p>
        </p:txBody>
      </p:sp>
      <p:sp>
        <p:nvSpPr>
          <p:cNvPr id="6" name="ZoneTexte 5"/>
          <p:cNvSpPr txBox="1"/>
          <p:nvPr/>
        </p:nvSpPr>
        <p:spPr>
          <a:xfrm>
            <a:off x="834295" y="1556792"/>
            <a:ext cx="7128792" cy="1477328"/>
          </a:xfrm>
          <a:prstGeom prst="rect">
            <a:avLst/>
          </a:prstGeom>
          <a:noFill/>
        </p:spPr>
        <p:txBody>
          <a:bodyPr wrap="square" rtlCol="0">
            <a:spAutoFit/>
          </a:bodyPr>
          <a:lstStyle/>
          <a:p>
            <a:pPr algn="just"/>
            <a:r>
              <a:rPr lang="fr-CA" dirty="0" smtClean="0">
                <a:latin typeface="Arial" pitchFamily="34" charset="0"/>
                <a:cs typeface="Arial" pitchFamily="34" charset="0"/>
              </a:rPr>
              <a:t>Un intérêt dicté par les enjeux et préoccupations des membres de l’UMQ et marqué par la diversité des usages, une diversité de situations (plaintes, etc.), un grand nombre de dossiers d’emprise publique (déplacements de réseaux, enfouissement, etc.).</a:t>
            </a:r>
          </a:p>
          <a:p>
            <a:endParaRPr lang="fr-CA" dirty="0"/>
          </a:p>
        </p:txBody>
      </p:sp>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2852936"/>
            <a:ext cx="8280920" cy="341618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Accolade fermante 7"/>
          <p:cNvSpPr/>
          <p:nvPr/>
        </p:nvSpPr>
        <p:spPr>
          <a:xfrm>
            <a:off x="8508974" y="4676346"/>
            <a:ext cx="125699" cy="148895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9" name="ZoneTexte 8"/>
          <p:cNvSpPr txBox="1"/>
          <p:nvPr/>
        </p:nvSpPr>
        <p:spPr>
          <a:xfrm>
            <a:off x="8634673" y="5282324"/>
            <a:ext cx="756592" cy="276999"/>
          </a:xfrm>
          <a:prstGeom prst="rect">
            <a:avLst/>
          </a:prstGeom>
          <a:noFill/>
        </p:spPr>
        <p:txBody>
          <a:bodyPr wrap="square" rtlCol="0">
            <a:spAutoFit/>
          </a:bodyPr>
          <a:lstStyle/>
          <a:p>
            <a:r>
              <a:rPr lang="fr-CA" sz="1200" dirty="0" smtClean="0"/>
              <a:t>80 %</a:t>
            </a:r>
            <a:endParaRPr lang="fr-CA" sz="1200" dirty="0"/>
          </a:p>
        </p:txBody>
      </p:sp>
    </p:spTree>
    <p:extLst>
      <p:ext uri="{BB962C8B-B14F-4D97-AF65-F5344CB8AC3E}">
        <p14:creationId xmlns="" xmlns:p14="http://schemas.microsoft.com/office/powerpoint/2010/main" val="2219129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hase xmlns="a091097b-8ae3-4832-a2b2-51f9a78aeacd">1</Phase>
    <Sujet xmlns="a091097b-8ae3-4832-a2b2-51f9a78aeacd">Présentation de la preuve de l'UMQ</Sujet>
    <Confidentiel xmlns="a091097b-8ae3-4832-a2b2-51f9a78aeacd">3</Confidentiel>
    <Projet xmlns="a091097b-8ae3-4832-a2b2-51f9a78aeacd">781</Projet>
    <Provenance xmlns="a091097b-8ae3-4832-a2b2-51f9a78aeacd">2</Provenance>
    <Hidden_UploadedAt xmlns="a091097b-8ae3-4832-a2b2-51f9a78aeacd">2023-02-09T21:39:58+00:00</Hidden_UploadedAt>
    <Accés_x0020_restreint xmlns="a091097b-8ae3-4832-a2b2-51f9a78aeacd">false</Accés_x0020_restreint>
    <Précision_x0020_de_x0020_document xmlns="a091097b-8ae3-4832-a2b2-51f9a78aeacd" xsi:nil="true"/>
    <Déposant xmlns="a091097b-8ae3-4832-a2b2-51f9a78aeacd">158</Déposant>
    <Sous-catégorie xmlns="a091097b-8ae3-4832-a2b2-51f9a78aeacd" xsi:nil="true"/>
    <Copie_x0020_papier_x0020_reçue xmlns="a091097b-8ae3-4832-a2b2-51f9a78aeacd">false</Copie_x0020_papier_x0020_reçue>
    <Cote_x0020_de_x0020_déposant xmlns="a091097b-8ae3-4832-a2b2-51f9a78aeacd" xsi:nil="true"/>
    <Inscrit_x0020_au_x0020_plumitif xmlns="a091097b-8ae3-4832-a2b2-51f9a78aeacd">true</Inscrit_x0020_au_x0020_plumitif>
    <Numéro_x0020_plumitif xmlns="a091097b-8ae3-4832-a2b2-51f9a78aeacd">593</Numéro_x0020_plumitif>
    <Hidden_UploadedBy xmlns="a091097b-8ae3-4832-a2b2-51f9a78aeacd" xsi:nil="true"/>
    <Hidden_ApprovedBy xmlns="a091097b-8ae3-4832-a2b2-51f9a78aeacd" xsi:nil="true"/>
    <Statut xmlns="a091097b-8ae3-4832-a2b2-51f9a78aeacd" xsi:nil="true"/>
    <Catégorie_x0020_de_x0020_document xmlns="a091097b-8ae3-4832-a2b2-51f9a78aeacd">2</Catégorie_x0020_de_x0020_document>
    <Date_x0020_de_x0020_confidentialité_x0020_relevée xmlns="a091097b-8ae3-4832-a2b2-51f9a78aeacd" xsi:nil="true"/>
    <Hidden_ApprovedAt xmlns="a091097b-8ae3-4832-a2b2-51f9a78aeacd">2023-02-09T21:39:58+00:00</Hidden_ApprovedAt>
    <Cote_x0020_de_x0020_piéce xmlns="a091097b-8ae3-4832-a2b2-51f9a78aeacd">C-UMQ-0018</Cote_x0020_de_x0020_piéce>
    <Diffusable_x0020_sur_x0020_le_x0020_Web xmlns="a091097b-8ae3-4832-a2b2-51f9a78aeacd">true</Diffusable_x0020_sur_x0020_le_x0020_Web>
    <Date_x0020_de_x0020_réception_x0020_copie_x0020_papier xmlns="a091097b-8ae3-4832-a2b2-51f9a78aeacd" xsi:nil="true"/>
    <Ne_x0020_pas_x0020_envoyer_x0020_d_x0027_alerte xmlns="a091097b-8ae3-4832-a2b2-51f9a78aeacd">false</Ne_x0020_pas_x0020_envoyer_x0020_d_x0027_alerte>
    <_dlc_DocId xmlns="a84ed267-86d5-4fa1-a3cb-2fed497fe84f">W2HFWTQUJJY6-748558497-553</_dlc_DocId>
    <_dlc_DocIdUrl xmlns="a84ed267-86d5-4fa1-a3cb-2fed497fe84f">
      <Url>http://s10mtlweb:8081/781/_layouts/15/DocIdRedir.aspx?ID=W2HFWTQUJJY6-748558497-553</Url>
      <Description>W2HFWTQUJJY6-748558497-553</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de projet" ma:contentTypeID="0x010100F6681E3BDF397F418586AC591ADC81BB006CC39602F4807446B7A248A6CA98D530" ma:contentTypeVersion="0" ma:contentTypeDescription="" ma:contentTypeScope="" ma:versionID="77f7d7e5499eab3a2737e3863977f6e8">
  <xsd:schema xmlns:xsd="http://www.w3.org/2001/XMLSchema" xmlns:xs="http://www.w3.org/2001/XMLSchema" xmlns:p="http://schemas.microsoft.com/office/2006/metadata/properties" xmlns:ns2="a091097b-8ae3-4832-a2b2-51f9a78aeacd" xmlns:ns3="a84ed267-86d5-4fa1-a3cb-2fed497fe84f" targetNamespace="http://schemas.microsoft.com/office/2006/metadata/properties" ma:root="true" ma:fieldsID="b7e9dbe386427f7c04dd1b10a57eb55d" ns2:_="" ns3:_="">
    <xsd:import namespace="a091097b-8ae3-4832-a2b2-51f9a78aeacd"/>
    <xsd:import namespace="a84ed267-86d5-4fa1-a3cb-2fed497fe84f"/>
    <xsd:element name="properties">
      <xsd:complexType>
        <xsd:sequence>
          <xsd:element name="documentManagement">
            <xsd:complexType>
              <xsd:all>
                <xsd:element ref="ns2:Projet"/>
                <xsd:element ref="ns2:Provenance" minOccurs="0"/>
                <xsd:element ref="ns2:Déposant"/>
                <xsd:element ref="ns2:Catégorie_x0020_de_x0020_document" minOccurs="0"/>
                <xsd:element ref="ns2:Sous-catégorie" minOccurs="0"/>
                <xsd:element ref="ns2:Phase"/>
                <xsd:element ref="ns2:Précision_x0020_de_x0020_document" minOccurs="0"/>
                <xsd:element ref="ns2:Sujet" minOccurs="0"/>
                <xsd:element ref="ns2:Cote_x0020_de_x0020_déposant" minOccurs="0"/>
                <xsd:element ref="ns2:Accés_x0020_restreint" minOccurs="0"/>
                <xsd:element ref="ns2:Cote_x0020_de_x0020_piéce" minOccurs="0"/>
                <xsd:element ref="ns2:Inscrit_x0020_au_x0020_plumitif" minOccurs="0"/>
                <xsd:element ref="ns2:Numéro_x0020_plumitif" minOccurs="0"/>
                <xsd:element ref="ns2:Diffusable_x0020_sur_x0020_le_x0020_Web" minOccurs="0"/>
                <xsd:element ref="ns2:Ne_x0020_pas_x0020_envoyer_x0020_d_x0027_alerte" minOccurs="0"/>
                <xsd:element ref="ns2:Confidentiel"/>
                <xsd:element ref="ns2:Date_x0020_de_x0020_confidentialité_x0020_relevée" minOccurs="0"/>
                <xsd:element ref="ns2:Copie_x0020_papier_x0020_reçue" minOccurs="0"/>
                <xsd:element ref="ns2:Date_x0020_de_x0020_réception_x0020_copie_x0020_papier" minOccurs="0"/>
                <xsd:element ref="ns3:_dlc_DocId" minOccurs="0"/>
                <xsd:element ref="ns3:_dlc_DocIdUrl" minOccurs="0"/>
                <xsd:element ref="ns3:_dlc_DocIdPersistId" minOccurs="0"/>
                <xsd:element ref="ns2:Hidden_UploadedBy" minOccurs="0"/>
                <xsd:element ref="ns2:Hidden_UploadedAt" minOccurs="0"/>
                <xsd:element ref="ns2:Hidden_ApprovedBy" minOccurs="0"/>
                <xsd:element ref="ns2:Hidden_ApprovedAt" minOccurs="0"/>
                <xsd:element ref="ns2:Statu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91097b-8ae3-4832-a2b2-51f9a78aeacd" elementFormDefault="qualified">
    <xsd:import namespace="http://schemas.microsoft.com/office/2006/documentManagement/types"/>
    <xsd:import namespace="http://schemas.microsoft.com/office/infopath/2007/PartnerControls"/>
    <xsd:element name="Projet" ma:index="1" ma:displayName="Projet" ma:list="{CE87CB4F-F3B1-42AD-9CE0-0125D6B4080B}" ma:internalName="Projet" ma:readOnly="false" ma:showField="Num_x00e9_ro_x0020_du_x0020_proj" ma:web="{76ddd5ea-d475-414e-8091-4675c7a4bd1a}">
      <xsd:simpleType>
        <xsd:restriction base="dms:Lookup"/>
      </xsd:simpleType>
    </xsd:element>
    <xsd:element name="Provenance" ma:index="2" nillable="true" ma:displayName="Provenance" ma:list="{3A1A4597-1672-4F84-9DE7-FBA0AEBF9CE3}" ma:internalName="Provenance" ma:showField="Title" ma:web="{76ddd5ea-d475-414e-8091-4675c7a4bd1a}">
      <xsd:simpleType>
        <xsd:restriction base="dms:Lookup"/>
      </xsd:simpleType>
    </xsd:element>
    <xsd:element name="Déposant" ma:index="3" ma:displayName="Déposant" ma:list="{A2D4550E-DC70-4FE1-8010-4C446E5D8D2C}" ma:internalName="D_x00e9_posant" ma:showField="Title" ma:web="{76ddd5ea-d475-414e-8091-4675c7a4bd1a}">
      <xsd:simpleType>
        <xsd:restriction base="dms:Lookup"/>
      </xsd:simpleType>
    </xsd:element>
    <xsd:element name="Catégorie_x0020_de_x0020_document" ma:index="4" nillable="true" ma:displayName="Catégorie de document" ma:list="{F7545102-6201-4483-9929-E858F36BE31E}" ma:internalName="Cat_x00e9_gorie_x0020_de_x0020_document" ma:showField="Title" ma:web="{76ddd5ea-d475-414e-8091-4675c7a4bd1a}">
      <xsd:simpleType>
        <xsd:restriction base="dms:Lookup"/>
      </xsd:simpleType>
    </xsd:element>
    <xsd:element name="Sous-catégorie" ma:index="5" nillable="true" ma:displayName="Sous-catégorie" ma:list="{8F61632E-9A95-48F5-95F9-D05D88255F44}" ma:internalName="Sous_x002d_cat_x00e9_gorie" ma:showField="Title" ma:web="{76ddd5ea-d475-414e-8091-4675c7a4bd1a}">
      <xsd:simpleType>
        <xsd:restriction base="dms:Lookup"/>
      </xsd:simpleType>
    </xsd:element>
    <xsd:element name="Phase" ma:index="6" ma:displayName="Phase" ma:list="{1721197D-7382-4457-968B-EC653058772A}" ma:internalName="Phase" ma:showField="Title" ma:web="{76ddd5ea-d475-414e-8091-4675c7a4bd1a}">
      <xsd:simpleType>
        <xsd:restriction base="dms:Lookup"/>
      </xsd:simpleType>
    </xsd:element>
    <xsd:element name="Précision_x0020_de_x0020_document" ma:index="7" nillable="true" ma:displayName="Précisions de document" ma:hidden="true" ma:list="{CD8F73AF-CF7D-4F56-B7C5-E37D10A86459}" ma:internalName="Pr_x00e9_cision_x0020_de_x0020_document" ma:readOnly="false" ma:showField="Title" ma:web="{76ddd5ea-d475-414e-8091-4675c7a4bd1a}">
      <xsd:simpleType>
        <xsd:restriction base="dms:Lookup"/>
      </xsd:simpleType>
    </xsd:element>
    <xsd:element name="Sujet" ma:index="8" nillable="true" ma:displayName="Sujet" ma:internalName="Sujet">
      <xsd:simpleType>
        <xsd:restriction base="dms:Note">
          <xsd:maxLength value="255"/>
        </xsd:restriction>
      </xsd:simpleType>
    </xsd:element>
    <xsd:element name="Cote_x0020_de_x0020_déposant" ma:index="9" nillable="true" ma:displayName="Cote déposant" ma:internalName="Cote_x0020_de_x0020_d_x00e9_posant">
      <xsd:simpleType>
        <xsd:restriction base="dms:Text">
          <xsd:maxLength value="255"/>
        </xsd:restriction>
      </xsd:simpleType>
    </xsd:element>
    <xsd:element name="Accés_x0020_restreint" ma:index="10" nillable="true" ma:displayName="Accès restreint" ma:default="0" ma:internalName="Acc_x00e9_s_x0020_restreint">
      <xsd:simpleType>
        <xsd:restriction base="dms:Boolean"/>
      </xsd:simpleType>
    </xsd:element>
    <xsd:element name="Cote_x0020_de_x0020_piéce" ma:index="11" nillable="true" ma:displayName="Cote de pièce" ma:internalName="Cote_x0020_de_x0020_pi_x00e9_ce">
      <xsd:simpleType>
        <xsd:restriction base="dms:Text">
          <xsd:maxLength value="255"/>
        </xsd:restriction>
      </xsd:simpleType>
    </xsd:element>
    <xsd:element name="Inscrit_x0020_au_x0020_plumitif" ma:index="12" nillable="true" ma:displayName="Inscrit au plumitif" ma:default="1" ma:internalName="Inscrit_x0020_au_x0020_plumitif">
      <xsd:simpleType>
        <xsd:restriction base="dms:Boolean"/>
      </xsd:simpleType>
    </xsd:element>
    <xsd:element name="Numéro_x0020_plumitif" ma:index="13" nillable="true" ma:displayName="Numéro plumitif" ma:decimals="0" ma:internalName="Num_x00e9_ro_x0020_plumitif">
      <xsd:simpleType>
        <xsd:restriction base="dms:Number">
          <xsd:maxInclusive value="9999"/>
          <xsd:minInclusive value="1"/>
        </xsd:restriction>
      </xsd:simpleType>
    </xsd:element>
    <xsd:element name="Diffusable_x0020_sur_x0020_le_x0020_Web" ma:index="14" nillable="true" ma:displayName="Diffusable sur le Web" ma:default="1" ma:internalName="Diffusable_x0020_sur_x0020_le_x0020_Web">
      <xsd:simpleType>
        <xsd:restriction base="dms:Boolean"/>
      </xsd:simpleType>
    </xsd:element>
    <xsd:element name="Ne_x0020_pas_x0020_envoyer_x0020_d_x0027_alerte" ma:index="15" nillable="true" ma:displayName="Ne pas envoyer d'alerte" ma:default="1" ma:internalName="Ne_x0020_pas_x0020_envoyer_x0020_d_x0027_alerte">
      <xsd:simpleType>
        <xsd:restriction base="dms:Boolean"/>
      </xsd:simpleType>
    </xsd:element>
    <xsd:element name="Confidentiel" ma:index="16" ma:displayName="Confidentiel" ma:list="{79B26B89-E55A-4B03-BEFA-7EE3A90275CF}" ma:internalName="Confidentiel" ma:showField="Title" ma:web="{76ddd5ea-d475-414e-8091-4675c7a4bd1a}">
      <xsd:simpleType>
        <xsd:restriction base="dms:Lookup"/>
      </xsd:simpleType>
    </xsd:element>
    <xsd:element name="Date_x0020_de_x0020_confidentialité_x0020_relevée" ma:index="17" nillable="true" ma:displayName="Date de confidentialité relevée" ma:format="DateOnly" ma:internalName="Date_x0020_de_x0020_confidentialit_x00e9__x0020_relev_x00e9_e">
      <xsd:simpleType>
        <xsd:restriction base="dms:DateTime"/>
      </xsd:simpleType>
    </xsd:element>
    <xsd:element name="Copie_x0020_papier_x0020_reçue" ma:index="18" nillable="true" ma:displayName="Copie papier reçue" ma:default="0" ma:internalName="Copie_x0020_papier_x0020_re_x00e7_ue">
      <xsd:simpleType>
        <xsd:restriction base="dms:Boolean"/>
      </xsd:simpleType>
    </xsd:element>
    <xsd:element name="Date_x0020_de_x0020_réception_x0020_copie_x0020_papier" ma:index="19" nillable="true" ma:displayName="Date de réception copie papier" ma:format="DateOnly" ma:internalName="Date_x0020_de_x0020_r_x00e9_ception_x0020_copie_x0020_papier">
      <xsd:simpleType>
        <xsd:restriction base="dms:DateTime"/>
      </xsd:simpleType>
    </xsd:element>
    <xsd:element name="Hidden_UploadedBy" ma:index="33" nillable="true" ma:displayName="Hidden_UploadedBy" ma:hidden="true" ma:internalName="Hidden_UploadedBy" ma:readOnly="false">
      <xsd:simpleType>
        <xsd:restriction base="dms:Text">
          <xsd:maxLength value="100"/>
        </xsd:restriction>
      </xsd:simpleType>
    </xsd:element>
    <xsd:element name="Hidden_UploadedAt" ma:index="34" nillable="true" ma:displayName="Hidden_UploadedAt" ma:default="[today]" ma:format="DateTime" ma:hidden="true" ma:internalName="Hidden_UploadedAt" ma:readOnly="false">
      <xsd:simpleType>
        <xsd:restriction base="dms:DateTime"/>
      </xsd:simpleType>
    </xsd:element>
    <xsd:element name="Hidden_ApprovedBy" ma:index="35" nillable="true" ma:displayName="Hidden_ApprovedBy" ma:hidden="true" ma:internalName="Hidden_ApprovedBy" ma:readOnly="false">
      <xsd:simpleType>
        <xsd:restriction base="dms:Text">
          <xsd:maxLength value="100"/>
        </xsd:restriction>
      </xsd:simpleType>
    </xsd:element>
    <xsd:element name="Hidden_ApprovedAt" ma:index="36" nillable="true" ma:displayName="Hidden_ApprovedAt" ma:default="[today]" ma:format="DateTime" ma:hidden="true" ma:internalName="Hidden_ApprovedAt" ma:readOnly="false">
      <xsd:simpleType>
        <xsd:restriction base="dms:DateTime"/>
      </xsd:simpleType>
    </xsd:element>
    <xsd:element name="Statut" ma:index="37" nillable="true" ma:displayName="Statut" ma:hidden="true" ma:internalName="Statut" ma:readOnly="false">
      <xsd:simpleType>
        <xsd:restriction base="dms:Text">
          <xsd:maxLength value="10"/>
        </xsd:restriction>
      </xsd:simpleType>
    </xsd:element>
  </xsd:schema>
  <xsd:schema xmlns:xsd="http://www.w3.org/2001/XMLSchema" xmlns:xs="http://www.w3.org/2001/XMLSchema" xmlns:dms="http://schemas.microsoft.com/office/2006/documentManagement/types" xmlns:pc="http://schemas.microsoft.com/office/infopath/2007/PartnerControls" targetNamespace="a84ed267-86d5-4fa1-a3cb-2fed497fe84f" elementFormDefault="qualified">
    <xsd:import namespace="http://schemas.microsoft.com/office/2006/documentManagement/types"/>
    <xsd:import namespace="http://schemas.microsoft.com/office/infopath/2007/PartnerControls"/>
    <xsd:element name="_dlc_DocId" ma:index="22" nillable="true" ma:displayName="Valeur d’ID de document" ma:description="Valeur de l’ID de document affecté à cet élément." ma:internalName="_dlc_DocId" ma:readOnly="true">
      <xsd:simpleType>
        <xsd:restriction base="dms:Text"/>
      </xsd:simpleType>
    </xsd:element>
    <xsd:element name="_dlc_DocIdUrl" ma:index="23"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Conserver l’ID" ma:description="Conserver l’ID lors de l’ajout."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Type de contenu"/>
        <xsd:element ref="dc:title" minOccurs="0" maxOccurs="1"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5FE98B-9588-4433-8C91-DEB665ECD163}"/>
</file>

<file path=customXml/itemProps2.xml><?xml version="1.0" encoding="utf-8"?>
<ds:datastoreItem xmlns:ds="http://schemas.openxmlformats.org/officeDocument/2006/customXml" ds:itemID="{1ECEDD41-A4B2-4D21-B0A5-C247DB5EB7D1}"/>
</file>

<file path=customXml/itemProps3.xml><?xml version="1.0" encoding="utf-8"?>
<ds:datastoreItem xmlns:ds="http://schemas.openxmlformats.org/officeDocument/2006/customXml" ds:itemID="{0698B61F-C07E-4768-9A66-01F81631A501}"/>
</file>

<file path=customXml/itemProps4.xml><?xml version="1.0" encoding="utf-8"?>
<ds:datastoreItem xmlns:ds="http://schemas.openxmlformats.org/officeDocument/2006/customXml" ds:itemID="{FD2FEFF6-1DEE-4626-AEFB-BFCC521B8B83}"/>
</file>

<file path=docProps/app.xml><?xml version="1.0" encoding="utf-8"?>
<Properties xmlns="http://schemas.openxmlformats.org/officeDocument/2006/extended-properties" xmlns:vt="http://schemas.openxmlformats.org/officeDocument/2006/docPropsVTypes">
  <TotalTime>1868</TotalTime>
  <Words>689</Words>
  <Application>Microsoft Office PowerPoint</Application>
  <PresentationFormat>Affichage à l'écran (4:3)</PresentationFormat>
  <Paragraphs>89</Paragraphs>
  <Slides>10</Slides>
  <Notes>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Thème Office</vt:lpstr>
      <vt:lpstr>Diapositive 1</vt:lpstr>
      <vt:lpstr>Une audience qui a modifié les attentes de l’UMQ</vt:lpstr>
      <vt:lpstr>En conséquence, quelques ajustements…</vt:lpstr>
      <vt:lpstr>Diapositive 4</vt:lpstr>
      <vt:lpstr>Diapositive 5</vt:lpstr>
      <vt:lpstr>Diapositive 6</vt:lpstr>
      <vt:lpstr>Diapositive 7</vt:lpstr>
      <vt:lpstr>Diapositive 8</vt:lpstr>
      <vt:lpstr>Diapositive 9</vt:lpstr>
      <vt:lpstr>Diapositive 10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subject>Présentation de la preuve de l'UMQ</dc:subject>
  <dc:creator>Pierre Prévost</dc:creator>
  <cp:lastModifiedBy>icomtois</cp:lastModifiedBy>
  <cp:revision>175</cp:revision>
  <cp:lastPrinted>2014-12-10T19:50:35Z</cp:lastPrinted>
  <dcterms:created xsi:type="dcterms:W3CDTF">2012-12-08T15:02:20Z</dcterms:created>
  <dcterms:modified xsi:type="dcterms:W3CDTF">2014-12-16T16:20:19Z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0x010100F6681E3BDF397F418586AC591ADC81BB006CC39602F4807446B7A248A6CA98D530</vt:lpwstr>
  </property>
  <property fmtid="{D5CDD505-2E9C-101B-9397-08002B2CF9AE}" pid="4" name="Order">
    <vt:r8>1263200</vt:r8>
  </property>
  <property fmtid="{D5CDD505-2E9C-101B-9397-08002B2CF9AE}" pid="5" name="_dlc_DocIdItemGuid">
    <vt:lpwstr>ca8b3f27-606f-44da-9f31-1bd0caf45660</vt:lpwstr>
  </property>
</Properties>
</file>