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5.xml" ContentType="application/vnd.openxmlformats-officedocument.presentationml.slide+xml"/>
  <Override PartName="/ppt/slides/slide12.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6.xml" ContentType="application/vnd.openxmlformats-officedocument.presentationml.slide+xml"/>
  <Override PartName="/ppt/slides/slide4.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7.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notesSlides/notesSlide4.xml" ContentType="application/vnd.openxmlformats-officedocument.presentationml.notesSlide+xml"/>
  <Override PartName="/ppt/notesSlides/notesSlide2.xml" ContentType="application/vnd.openxmlformats-officedocument.presentationml.notesSlide+xml"/>
  <Override PartName="/ppt/notesSlides/notesSlide6.xml" ContentType="application/vnd.openxmlformats-officedocument.presentationml.notesSlide+xml"/>
  <Override PartName="/ppt/notesSlides/notesSlide5.xml" ContentType="application/vnd.openxmlformats-officedocument.presentationml.notesSlide+xml"/>
  <Override PartName="/ppt/notesSlides/notesSlide11.xml" ContentType="application/vnd.openxmlformats-officedocument.presentationml.notesSlide+xml"/>
  <Override PartName="/ppt/notesSlides/notesSlide10.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8.xml" ContentType="application/vnd.openxmlformats-officedocument.presentationml.notesSlide+xml"/>
  <Override PartName="/ppt/notesSlides/notesSlide7.xml" ContentType="application/vnd.openxmlformats-officedocument.presentationml.notesSlide+xml"/>
  <Override PartName="/ppt/theme/theme2.xml" ContentType="application/vnd.openxmlformats-officedocument.theme+xml"/>
  <Override PartName="/ppt/theme/theme1.xml" ContentType="application/vnd.openxmlformats-officedocument.theme+xml"/>
  <Override PartName="/ppt/notesMasters/notesMaster1.xml" ContentType="application/vnd.openxmlformats-officedocument.presentationml.notesMaster+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70" r:id="rId3"/>
    <p:sldId id="271" r:id="rId4"/>
    <p:sldId id="272" r:id="rId5"/>
    <p:sldId id="262" r:id="rId6"/>
    <p:sldId id="263" r:id="rId7"/>
    <p:sldId id="264" r:id="rId8"/>
    <p:sldId id="265" r:id="rId9"/>
    <p:sldId id="266" r:id="rId10"/>
    <p:sldId id="268" r:id="rId11"/>
    <p:sldId id="267" r:id="rId12"/>
    <p:sldId id="273" r:id="rId13"/>
  </p:sldIdLst>
  <p:sldSz cx="12192000" cy="6858000"/>
  <p:notesSz cx="6858000" cy="9947275"/>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3" d="100"/>
          <a:sy n="63" d="100"/>
        </p:scale>
        <p:origin x="77" y="427"/>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customXml" Target="../customXml/item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 Id="rId22" Type="http://schemas.openxmlformats.org/officeDocument/2006/relationships/customXml" Target="../customXml/item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99091"/>
          </a:xfrm>
          <a:prstGeom prst="rect">
            <a:avLst/>
          </a:prstGeom>
        </p:spPr>
        <p:txBody>
          <a:bodyPr vert="horz" lIns="91440" tIns="45720" rIns="91440" bIns="45720" rtlCol="0"/>
          <a:lstStyle>
            <a:lvl1pPr algn="l">
              <a:defRPr sz="1200"/>
            </a:lvl1pPr>
          </a:lstStyle>
          <a:p>
            <a:endParaRPr lang="fr-CA"/>
          </a:p>
        </p:txBody>
      </p:sp>
      <p:sp>
        <p:nvSpPr>
          <p:cNvPr id="3" name="Espace réservé de la date 2"/>
          <p:cNvSpPr>
            <a:spLocks noGrp="1"/>
          </p:cNvSpPr>
          <p:nvPr>
            <p:ph type="dt" idx="1"/>
          </p:nvPr>
        </p:nvSpPr>
        <p:spPr>
          <a:xfrm>
            <a:off x="3884613" y="0"/>
            <a:ext cx="2971800" cy="499091"/>
          </a:xfrm>
          <a:prstGeom prst="rect">
            <a:avLst/>
          </a:prstGeom>
        </p:spPr>
        <p:txBody>
          <a:bodyPr vert="horz" lIns="91440" tIns="45720" rIns="91440" bIns="45720" rtlCol="0"/>
          <a:lstStyle>
            <a:lvl1pPr algn="r">
              <a:defRPr sz="1200"/>
            </a:lvl1pPr>
          </a:lstStyle>
          <a:p>
            <a:fld id="{A85259BE-AAD1-4B62-BF54-CCB8635914E9}" type="datetimeFigureOut">
              <a:rPr lang="fr-CA" smtClean="0"/>
              <a:t>2016-03-31</a:t>
            </a:fld>
            <a:endParaRPr lang="fr-CA"/>
          </a:p>
        </p:txBody>
      </p:sp>
      <p:sp>
        <p:nvSpPr>
          <p:cNvPr id="4" name="Espace réservé de l'image des diapositives 3"/>
          <p:cNvSpPr>
            <a:spLocks noGrp="1" noRot="1" noChangeAspect="1"/>
          </p:cNvSpPr>
          <p:nvPr>
            <p:ph type="sldImg" idx="2"/>
          </p:nvPr>
        </p:nvSpPr>
        <p:spPr>
          <a:xfrm>
            <a:off x="444500" y="1243013"/>
            <a:ext cx="5969000" cy="3357562"/>
          </a:xfrm>
          <a:prstGeom prst="rect">
            <a:avLst/>
          </a:prstGeom>
          <a:noFill/>
          <a:ln w="12700">
            <a:solidFill>
              <a:prstClr val="black"/>
            </a:solidFill>
          </a:ln>
        </p:spPr>
        <p:txBody>
          <a:bodyPr vert="horz" lIns="91440" tIns="45720" rIns="91440" bIns="45720" rtlCol="0" anchor="ctr"/>
          <a:lstStyle/>
          <a:p>
            <a:endParaRPr lang="fr-CA"/>
          </a:p>
        </p:txBody>
      </p:sp>
      <p:sp>
        <p:nvSpPr>
          <p:cNvPr id="5" name="Espace réservé des notes 4"/>
          <p:cNvSpPr>
            <a:spLocks noGrp="1"/>
          </p:cNvSpPr>
          <p:nvPr>
            <p:ph type="body" sz="quarter" idx="3"/>
          </p:nvPr>
        </p:nvSpPr>
        <p:spPr>
          <a:xfrm>
            <a:off x="685800" y="4787126"/>
            <a:ext cx="5486400" cy="391674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6" name="Espace réservé du pied de page 5"/>
          <p:cNvSpPr>
            <a:spLocks noGrp="1"/>
          </p:cNvSpPr>
          <p:nvPr>
            <p:ph type="ftr" sz="quarter" idx="4"/>
          </p:nvPr>
        </p:nvSpPr>
        <p:spPr>
          <a:xfrm>
            <a:off x="0" y="9448185"/>
            <a:ext cx="2971800" cy="499090"/>
          </a:xfrm>
          <a:prstGeom prst="rect">
            <a:avLst/>
          </a:prstGeom>
        </p:spPr>
        <p:txBody>
          <a:bodyPr vert="horz" lIns="91440" tIns="45720" rIns="91440" bIns="45720" rtlCol="0" anchor="b"/>
          <a:lstStyle>
            <a:lvl1pPr algn="l">
              <a:defRPr sz="1200"/>
            </a:lvl1pPr>
          </a:lstStyle>
          <a:p>
            <a:endParaRPr lang="fr-CA"/>
          </a:p>
        </p:txBody>
      </p:sp>
      <p:sp>
        <p:nvSpPr>
          <p:cNvPr id="7" name="Espace réservé du numéro de diapositive 6"/>
          <p:cNvSpPr>
            <a:spLocks noGrp="1"/>
          </p:cNvSpPr>
          <p:nvPr>
            <p:ph type="sldNum" sz="quarter" idx="5"/>
          </p:nvPr>
        </p:nvSpPr>
        <p:spPr>
          <a:xfrm>
            <a:off x="3884613" y="9448185"/>
            <a:ext cx="2971800" cy="499090"/>
          </a:xfrm>
          <a:prstGeom prst="rect">
            <a:avLst/>
          </a:prstGeom>
        </p:spPr>
        <p:txBody>
          <a:bodyPr vert="horz" lIns="91440" tIns="45720" rIns="91440" bIns="45720" rtlCol="0" anchor="b"/>
          <a:lstStyle>
            <a:lvl1pPr algn="r">
              <a:defRPr sz="1200"/>
            </a:lvl1pPr>
          </a:lstStyle>
          <a:p>
            <a:fld id="{617A0975-17B4-40CF-ACAE-B3AADE196B5E}" type="slidenum">
              <a:rPr lang="fr-CA" smtClean="0"/>
              <a:t>‹N°›</a:t>
            </a:fld>
            <a:endParaRPr lang="fr-CA"/>
          </a:p>
        </p:txBody>
      </p:sp>
    </p:spTree>
    <p:extLst>
      <p:ext uri="{BB962C8B-B14F-4D97-AF65-F5344CB8AC3E}">
        <p14:creationId xmlns:p14="http://schemas.microsoft.com/office/powerpoint/2010/main" val="5156299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a:p>
        </p:txBody>
      </p:sp>
      <p:sp>
        <p:nvSpPr>
          <p:cNvPr id="4" name="Espace réservé du numéro de diapositive 3"/>
          <p:cNvSpPr>
            <a:spLocks noGrp="1"/>
          </p:cNvSpPr>
          <p:nvPr>
            <p:ph type="sldNum" sz="quarter" idx="10"/>
          </p:nvPr>
        </p:nvSpPr>
        <p:spPr/>
        <p:txBody>
          <a:bodyPr/>
          <a:lstStyle/>
          <a:p>
            <a:fld id="{617A0975-17B4-40CF-ACAE-B3AADE196B5E}" type="slidenum">
              <a:rPr lang="fr-CA" smtClean="0"/>
              <a:t>1</a:t>
            </a:fld>
            <a:endParaRPr lang="fr-CA"/>
          </a:p>
        </p:txBody>
      </p:sp>
    </p:spTree>
    <p:extLst>
      <p:ext uri="{BB962C8B-B14F-4D97-AF65-F5344CB8AC3E}">
        <p14:creationId xmlns:p14="http://schemas.microsoft.com/office/powerpoint/2010/main" val="61351773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a:p>
        </p:txBody>
      </p:sp>
      <p:sp>
        <p:nvSpPr>
          <p:cNvPr id="4" name="Espace réservé du numéro de diapositive 3"/>
          <p:cNvSpPr>
            <a:spLocks noGrp="1"/>
          </p:cNvSpPr>
          <p:nvPr>
            <p:ph type="sldNum" sz="quarter" idx="10"/>
          </p:nvPr>
        </p:nvSpPr>
        <p:spPr/>
        <p:txBody>
          <a:bodyPr/>
          <a:lstStyle/>
          <a:p>
            <a:fld id="{617A0975-17B4-40CF-ACAE-B3AADE196B5E}" type="slidenum">
              <a:rPr lang="fr-CA" smtClean="0"/>
              <a:t>10</a:t>
            </a:fld>
            <a:endParaRPr lang="fr-CA"/>
          </a:p>
        </p:txBody>
      </p:sp>
    </p:spTree>
    <p:extLst>
      <p:ext uri="{BB962C8B-B14F-4D97-AF65-F5344CB8AC3E}">
        <p14:creationId xmlns:p14="http://schemas.microsoft.com/office/powerpoint/2010/main" val="428402094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a:p>
        </p:txBody>
      </p:sp>
      <p:sp>
        <p:nvSpPr>
          <p:cNvPr id="4" name="Espace réservé du numéro de diapositive 3"/>
          <p:cNvSpPr>
            <a:spLocks noGrp="1"/>
          </p:cNvSpPr>
          <p:nvPr>
            <p:ph type="sldNum" sz="quarter" idx="10"/>
          </p:nvPr>
        </p:nvSpPr>
        <p:spPr/>
        <p:txBody>
          <a:bodyPr/>
          <a:lstStyle/>
          <a:p>
            <a:fld id="{617A0975-17B4-40CF-ACAE-B3AADE196B5E}" type="slidenum">
              <a:rPr lang="fr-CA" smtClean="0"/>
              <a:t>11</a:t>
            </a:fld>
            <a:endParaRPr lang="fr-CA"/>
          </a:p>
        </p:txBody>
      </p:sp>
    </p:spTree>
    <p:extLst>
      <p:ext uri="{BB962C8B-B14F-4D97-AF65-F5344CB8AC3E}">
        <p14:creationId xmlns:p14="http://schemas.microsoft.com/office/powerpoint/2010/main" val="364801874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a:p>
        </p:txBody>
      </p:sp>
      <p:sp>
        <p:nvSpPr>
          <p:cNvPr id="4" name="Espace réservé du numéro de diapositive 3"/>
          <p:cNvSpPr>
            <a:spLocks noGrp="1"/>
          </p:cNvSpPr>
          <p:nvPr>
            <p:ph type="sldNum" sz="quarter" idx="10"/>
          </p:nvPr>
        </p:nvSpPr>
        <p:spPr/>
        <p:txBody>
          <a:bodyPr/>
          <a:lstStyle/>
          <a:p>
            <a:fld id="{617A0975-17B4-40CF-ACAE-B3AADE196B5E}" type="slidenum">
              <a:rPr lang="fr-CA" smtClean="0"/>
              <a:t>12</a:t>
            </a:fld>
            <a:endParaRPr lang="fr-CA"/>
          </a:p>
        </p:txBody>
      </p:sp>
    </p:spTree>
    <p:extLst>
      <p:ext uri="{BB962C8B-B14F-4D97-AF65-F5344CB8AC3E}">
        <p14:creationId xmlns:p14="http://schemas.microsoft.com/office/powerpoint/2010/main" val="33313447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a:p>
        </p:txBody>
      </p:sp>
      <p:sp>
        <p:nvSpPr>
          <p:cNvPr id="4" name="Espace réservé du numéro de diapositive 3"/>
          <p:cNvSpPr>
            <a:spLocks noGrp="1"/>
          </p:cNvSpPr>
          <p:nvPr>
            <p:ph type="sldNum" sz="quarter" idx="10"/>
          </p:nvPr>
        </p:nvSpPr>
        <p:spPr/>
        <p:txBody>
          <a:bodyPr/>
          <a:lstStyle/>
          <a:p>
            <a:fld id="{617A0975-17B4-40CF-ACAE-B3AADE196B5E}" type="slidenum">
              <a:rPr lang="fr-CA" smtClean="0"/>
              <a:t>2</a:t>
            </a:fld>
            <a:endParaRPr lang="fr-CA"/>
          </a:p>
        </p:txBody>
      </p:sp>
    </p:spTree>
    <p:extLst>
      <p:ext uri="{BB962C8B-B14F-4D97-AF65-F5344CB8AC3E}">
        <p14:creationId xmlns:p14="http://schemas.microsoft.com/office/powerpoint/2010/main" val="1725736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a:p>
        </p:txBody>
      </p:sp>
      <p:sp>
        <p:nvSpPr>
          <p:cNvPr id="4" name="Espace réservé du numéro de diapositive 3"/>
          <p:cNvSpPr>
            <a:spLocks noGrp="1"/>
          </p:cNvSpPr>
          <p:nvPr>
            <p:ph type="sldNum" sz="quarter" idx="10"/>
          </p:nvPr>
        </p:nvSpPr>
        <p:spPr/>
        <p:txBody>
          <a:bodyPr/>
          <a:lstStyle/>
          <a:p>
            <a:fld id="{617A0975-17B4-40CF-ACAE-B3AADE196B5E}" type="slidenum">
              <a:rPr lang="fr-CA" smtClean="0"/>
              <a:t>3</a:t>
            </a:fld>
            <a:endParaRPr lang="fr-CA"/>
          </a:p>
        </p:txBody>
      </p:sp>
    </p:spTree>
    <p:extLst>
      <p:ext uri="{BB962C8B-B14F-4D97-AF65-F5344CB8AC3E}">
        <p14:creationId xmlns:p14="http://schemas.microsoft.com/office/powerpoint/2010/main" val="16104750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a:p>
        </p:txBody>
      </p:sp>
      <p:sp>
        <p:nvSpPr>
          <p:cNvPr id="4" name="Espace réservé du numéro de diapositive 3"/>
          <p:cNvSpPr>
            <a:spLocks noGrp="1"/>
          </p:cNvSpPr>
          <p:nvPr>
            <p:ph type="sldNum" sz="quarter" idx="10"/>
          </p:nvPr>
        </p:nvSpPr>
        <p:spPr/>
        <p:txBody>
          <a:bodyPr/>
          <a:lstStyle/>
          <a:p>
            <a:fld id="{617A0975-17B4-40CF-ACAE-B3AADE196B5E}" type="slidenum">
              <a:rPr lang="fr-CA" smtClean="0"/>
              <a:t>4</a:t>
            </a:fld>
            <a:endParaRPr lang="fr-CA"/>
          </a:p>
        </p:txBody>
      </p:sp>
    </p:spTree>
    <p:extLst>
      <p:ext uri="{BB962C8B-B14F-4D97-AF65-F5344CB8AC3E}">
        <p14:creationId xmlns:p14="http://schemas.microsoft.com/office/powerpoint/2010/main" val="28679796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a:p>
        </p:txBody>
      </p:sp>
      <p:sp>
        <p:nvSpPr>
          <p:cNvPr id="4" name="Espace réservé du numéro de diapositive 3"/>
          <p:cNvSpPr>
            <a:spLocks noGrp="1"/>
          </p:cNvSpPr>
          <p:nvPr>
            <p:ph type="sldNum" sz="quarter" idx="10"/>
          </p:nvPr>
        </p:nvSpPr>
        <p:spPr/>
        <p:txBody>
          <a:bodyPr/>
          <a:lstStyle/>
          <a:p>
            <a:fld id="{617A0975-17B4-40CF-ACAE-B3AADE196B5E}" type="slidenum">
              <a:rPr lang="fr-CA" smtClean="0"/>
              <a:t>5</a:t>
            </a:fld>
            <a:endParaRPr lang="fr-CA"/>
          </a:p>
        </p:txBody>
      </p:sp>
    </p:spTree>
    <p:extLst>
      <p:ext uri="{BB962C8B-B14F-4D97-AF65-F5344CB8AC3E}">
        <p14:creationId xmlns:p14="http://schemas.microsoft.com/office/powerpoint/2010/main" val="28678908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a:p>
        </p:txBody>
      </p:sp>
      <p:sp>
        <p:nvSpPr>
          <p:cNvPr id="4" name="Espace réservé du numéro de diapositive 3"/>
          <p:cNvSpPr>
            <a:spLocks noGrp="1"/>
          </p:cNvSpPr>
          <p:nvPr>
            <p:ph type="sldNum" sz="quarter" idx="10"/>
          </p:nvPr>
        </p:nvSpPr>
        <p:spPr/>
        <p:txBody>
          <a:bodyPr/>
          <a:lstStyle/>
          <a:p>
            <a:fld id="{617A0975-17B4-40CF-ACAE-B3AADE196B5E}" type="slidenum">
              <a:rPr lang="fr-CA" smtClean="0"/>
              <a:t>6</a:t>
            </a:fld>
            <a:endParaRPr lang="fr-CA"/>
          </a:p>
        </p:txBody>
      </p:sp>
    </p:spTree>
    <p:extLst>
      <p:ext uri="{BB962C8B-B14F-4D97-AF65-F5344CB8AC3E}">
        <p14:creationId xmlns:p14="http://schemas.microsoft.com/office/powerpoint/2010/main" val="10866676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a:p>
        </p:txBody>
      </p:sp>
      <p:sp>
        <p:nvSpPr>
          <p:cNvPr id="4" name="Espace réservé du numéro de diapositive 3"/>
          <p:cNvSpPr>
            <a:spLocks noGrp="1"/>
          </p:cNvSpPr>
          <p:nvPr>
            <p:ph type="sldNum" sz="quarter" idx="10"/>
          </p:nvPr>
        </p:nvSpPr>
        <p:spPr/>
        <p:txBody>
          <a:bodyPr/>
          <a:lstStyle/>
          <a:p>
            <a:fld id="{617A0975-17B4-40CF-ACAE-B3AADE196B5E}" type="slidenum">
              <a:rPr lang="fr-CA" smtClean="0"/>
              <a:t>7</a:t>
            </a:fld>
            <a:endParaRPr lang="fr-CA"/>
          </a:p>
        </p:txBody>
      </p:sp>
    </p:spTree>
    <p:extLst>
      <p:ext uri="{BB962C8B-B14F-4D97-AF65-F5344CB8AC3E}">
        <p14:creationId xmlns:p14="http://schemas.microsoft.com/office/powerpoint/2010/main" val="27545862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a:p>
        </p:txBody>
      </p:sp>
      <p:sp>
        <p:nvSpPr>
          <p:cNvPr id="4" name="Espace réservé du numéro de diapositive 3"/>
          <p:cNvSpPr>
            <a:spLocks noGrp="1"/>
          </p:cNvSpPr>
          <p:nvPr>
            <p:ph type="sldNum" sz="quarter" idx="10"/>
          </p:nvPr>
        </p:nvSpPr>
        <p:spPr/>
        <p:txBody>
          <a:bodyPr/>
          <a:lstStyle/>
          <a:p>
            <a:fld id="{617A0975-17B4-40CF-ACAE-B3AADE196B5E}" type="slidenum">
              <a:rPr lang="fr-CA" smtClean="0"/>
              <a:t>8</a:t>
            </a:fld>
            <a:endParaRPr lang="fr-CA"/>
          </a:p>
        </p:txBody>
      </p:sp>
    </p:spTree>
    <p:extLst>
      <p:ext uri="{BB962C8B-B14F-4D97-AF65-F5344CB8AC3E}">
        <p14:creationId xmlns:p14="http://schemas.microsoft.com/office/powerpoint/2010/main" val="3817734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a:p>
        </p:txBody>
      </p:sp>
      <p:sp>
        <p:nvSpPr>
          <p:cNvPr id="4" name="Espace réservé du numéro de diapositive 3"/>
          <p:cNvSpPr>
            <a:spLocks noGrp="1"/>
          </p:cNvSpPr>
          <p:nvPr>
            <p:ph type="sldNum" sz="quarter" idx="10"/>
          </p:nvPr>
        </p:nvSpPr>
        <p:spPr/>
        <p:txBody>
          <a:bodyPr/>
          <a:lstStyle/>
          <a:p>
            <a:fld id="{617A0975-17B4-40CF-ACAE-B3AADE196B5E}" type="slidenum">
              <a:rPr lang="fr-CA" smtClean="0"/>
              <a:t>9</a:t>
            </a:fld>
            <a:endParaRPr lang="fr-CA"/>
          </a:p>
        </p:txBody>
      </p:sp>
    </p:spTree>
    <p:extLst>
      <p:ext uri="{BB962C8B-B14F-4D97-AF65-F5344CB8AC3E}">
        <p14:creationId xmlns:p14="http://schemas.microsoft.com/office/powerpoint/2010/main" val="30105558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fr-CA"/>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Modifier le style des sous-titres du masque</a:t>
            </a:r>
            <a:endParaRPr lang="fr-CA"/>
          </a:p>
        </p:txBody>
      </p:sp>
      <p:sp>
        <p:nvSpPr>
          <p:cNvPr id="4" name="Espace réservé de la date 3"/>
          <p:cNvSpPr>
            <a:spLocks noGrp="1"/>
          </p:cNvSpPr>
          <p:nvPr>
            <p:ph type="dt" sz="half" idx="10"/>
          </p:nvPr>
        </p:nvSpPr>
        <p:spPr/>
        <p:txBody>
          <a:bodyPr/>
          <a:lstStyle/>
          <a:p>
            <a:fld id="{E2F5FBC5-9CDF-4238-8262-404E0D95FE0B}" type="datetime1">
              <a:rPr lang="fr-CA" smtClean="0"/>
              <a:t>2016-03-31</a:t>
            </a:fld>
            <a:endParaRPr lang="fr-CA"/>
          </a:p>
        </p:txBody>
      </p:sp>
      <p:sp>
        <p:nvSpPr>
          <p:cNvPr id="5" name="Espace réservé du pied de page 4"/>
          <p:cNvSpPr>
            <a:spLocks noGrp="1"/>
          </p:cNvSpPr>
          <p:nvPr>
            <p:ph type="ftr" sz="quarter" idx="11"/>
          </p:nvPr>
        </p:nvSpPr>
        <p:spPr/>
        <p:txBody>
          <a:bodyPr/>
          <a:lstStyle/>
          <a:p>
            <a:endParaRPr lang="fr-CA"/>
          </a:p>
        </p:txBody>
      </p:sp>
      <p:sp>
        <p:nvSpPr>
          <p:cNvPr id="6" name="Espace réservé du numéro de diapositive 5"/>
          <p:cNvSpPr>
            <a:spLocks noGrp="1"/>
          </p:cNvSpPr>
          <p:nvPr>
            <p:ph type="sldNum" sz="quarter" idx="12"/>
          </p:nvPr>
        </p:nvSpPr>
        <p:spPr/>
        <p:txBody>
          <a:bodyPr/>
          <a:lstStyle/>
          <a:p>
            <a:fld id="{798B71CD-BA45-4602-897F-4A6EEC4CCC75}" type="slidenum">
              <a:rPr lang="fr-CA" smtClean="0"/>
              <a:t>‹N°›</a:t>
            </a:fld>
            <a:endParaRPr lang="fr-CA"/>
          </a:p>
        </p:txBody>
      </p:sp>
    </p:spTree>
    <p:extLst>
      <p:ext uri="{BB962C8B-B14F-4D97-AF65-F5344CB8AC3E}">
        <p14:creationId xmlns:p14="http://schemas.microsoft.com/office/powerpoint/2010/main" val="8939537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fr-CA"/>
          </a:p>
        </p:txBody>
      </p:sp>
      <p:sp>
        <p:nvSpPr>
          <p:cNvPr id="3" name="Espace réservé du texte vertical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4" name="Espace réservé de la date 3"/>
          <p:cNvSpPr>
            <a:spLocks noGrp="1"/>
          </p:cNvSpPr>
          <p:nvPr>
            <p:ph type="dt" sz="half" idx="10"/>
          </p:nvPr>
        </p:nvSpPr>
        <p:spPr/>
        <p:txBody>
          <a:bodyPr/>
          <a:lstStyle/>
          <a:p>
            <a:fld id="{41DEA280-43CF-4060-82EA-03B00CA9F35A}" type="datetime1">
              <a:rPr lang="fr-CA" smtClean="0"/>
              <a:t>2016-03-31</a:t>
            </a:fld>
            <a:endParaRPr lang="fr-CA"/>
          </a:p>
        </p:txBody>
      </p:sp>
      <p:sp>
        <p:nvSpPr>
          <p:cNvPr id="5" name="Espace réservé du pied de page 4"/>
          <p:cNvSpPr>
            <a:spLocks noGrp="1"/>
          </p:cNvSpPr>
          <p:nvPr>
            <p:ph type="ftr" sz="quarter" idx="11"/>
          </p:nvPr>
        </p:nvSpPr>
        <p:spPr/>
        <p:txBody>
          <a:bodyPr/>
          <a:lstStyle/>
          <a:p>
            <a:endParaRPr lang="fr-CA"/>
          </a:p>
        </p:txBody>
      </p:sp>
      <p:sp>
        <p:nvSpPr>
          <p:cNvPr id="6" name="Espace réservé du numéro de diapositive 5"/>
          <p:cNvSpPr>
            <a:spLocks noGrp="1"/>
          </p:cNvSpPr>
          <p:nvPr>
            <p:ph type="sldNum" sz="quarter" idx="12"/>
          </p:nvPr>
        </p:nvSpPr>
        <p:spPr/>
        <p:txBody>
          <a:bodyPr/>
          <a:lstStyle/>
          <a:p>
            <a:fld id="{798B71CD-BA45-4602-897F-4A6EEC4CCC75}" type="slidenum">
              <a:rPr lang="fr-CA" smtClean="0"/>
              <a:t>‹N°›</a:t>
            </a:fld>
            <a:endParaRPr lang="fr-CA"/>
          </a:p>
        </p:txBody>
      </p:sp>
    </p:spTree>
    <p:extLst>
      <p:ext uri="{BB962C8B-B14F-4D97-AF65-F5344CB8AC3E}">
        <p14:creationId xmlns:p14="http://schemas.microsoft.com/office/powerpoint/2010/main" val="14014791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a:t>Modifiez le style du titre</a:t>
            </a:r>
            <a:endParaRPr lang="fr-CA"/>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4" name="Espace réservé de la date 3"/>
          <p:cNvSpPr>
            <a:spLocks noGrp="1"/>
          </p:cNvSpPr>
          <p:nvPr>
            <p:ph type="dt" sz="half" idx="10"/>
          </p:nvPr>
        </p:nvSpPr>
        <p:spPr/>
        <p:txBody>
          <a:bodyPr/>
          <a:lstStyle/>
          <a:p>
            <a:fld id="{3F3352B8-5A01-4536-974E-7D2483941710}" type="datetime1">
              <a:rPr lang="fr-CA" smtClean="0"/>
              <a:t>2016-03-31</a:t>
            </a:fld>
            <a:endParaRPr lang="fr-CA"/>
          </a:p>
        </p:txBody>
      </p:sp>
      <p:sp>
        <p:nvSpPr>
          <p:cNvPr id="5" name="Espace réservé du pied de page 4"/>
          <p:cNvSpPr>
            <a:spLocks noGrp="1"/>
          </p:cNvSpPr>
          <p:nvPr>
            <p:ph type="ftr" sz="quarter" idx="11"/>
          </p:nvPr>
        </p:nvSpPr>
        <p:spPr/>
        <p:txBody>
          <a:bodyPr/>
          <a:lstStyle/>
          <a:p>
            <a:endParaRPr lang="fr-CA"/>
          </a:p>
        </p:txBody>
      </p:sp>
      <p:sp>
        <p:nvSpPr>
          <p:cNvPr id="6" name="Espace réservé du numéro de diapositive 5"/>
          <p:cNvSpPr>
            <a:spLocks noGrp="1"/>
          </p:cNvSpPr>
          <p:nvPr>
            <p:ph type="sldNum" sz="quarter" idx="12"/>
          </p:nvPr>
        </p:nvSpPr>
        <p:spPr/>
        <p:txBody>
          <a:bodyPr/>
          <a:lstStyle/>
          <a:p>
            <a:fld id="{798B71CD-BA45-4602-897F-4A6EEC4CCC75}" type="slidenum">
              <a:rPr lang="fr-CA" smtClean="0"/>
              <a:t>‹N°›</a:t>
            </a:fld>
            <a:endParaRPr lang="fr-CA"/>
          </a:p>
        </p:txBody>
      </p:sp>
    </p:spTree>
    <p:extLst>
      <p:ext uri="{BB962C8B-B14F-4D97-AF65-F5344CB8AC3E}">
        <p14:creationId xmlns:p14="http://schemas.microsoft.com/office/powerpoint/2010/main" val="21432493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fr-CA"/>
          </a:p>
        </p:txBody>
      </p:sp>
      <p:sp>
        <p:nvSpPr>
          <p:cNvPr id="3" name="Espace réservé du contenu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4" name="Espace réservé de la date 3"/>
          <p:cNvSpPr>
            <a:spLocks noGrp="1"/>
          </p:cNvSpPr>
          <p:nvPr>
            <p:ph type="dt" sz="half" idx="10"/>
          </p:nvPr>
        </p:nvSpPr>
        <p:spPr/>
        <p:txBody>
          <a:bodyPr/>
          <a:lstStyle/>
          <a:p>
            <a:fld id="{1038A89B-4E42-44F2-AD1C-A39B9BA8E244}" type="datetime1">
              <a:rPr lang="fr-CA" smtClean="0"/>
              <a:t>2016-03-31</a:t>
            </a:fld>
            <a:endParaRPr lang="fr-CA"/>
          </a:p>
        </p:txBody>
      </p:sp>
      <p:sp>
        <p:nvSpPr>
          <p:cNvPr id="5" name="Espace réservé du pied de page 4"/>
          <p:cNvSpPr>
            <a:spLocks noGrp="1"/>
          </p:cNvSpPr>
          <p:nvPr>
            <p:ph type="ftr" sz="quarter" idx="11"/>
          </p:nvPr>
        </p:nvSpPr>
        <p:spPr/>
        <p:txBody>
          <a:bodyPr/>
          <a:lstStyle/>
          <a:p>
            <a:endParaRPr lang="fr-CA"/>
          </a:p>
        </p:txBody>
      </p:sp>
      <p:sp>
        <p:nvSpPr>
          <p:cNvPr id="6" name="Espace réservé du numéro de diapositive 5"/>
          <p:cNvSpPr>
            <a:spLocks noGrp="1"/>
          </p:cNvSpPr>
          <p:nvPr>
            <p:ph type="sldNum" sz="quarter" idx="12"/>
          </p:nvPr>
        </p:nvSpPr>
        <p:spPr/>
        <p:txBody>
          <a:bodyPr/>
          <a:lstStyle/>
          <a:p>
            <a:fld id="{798B71CD-BA45-4602-897F-4A6EEC4CCC75}" type="slidenum">
              <a:rPr lang="fr-CA" smtClean="0"/>
              <a:t>‹N°›</a:t>
            </a:fld>
            <a:endParaRPr lang="fr-CA"/>
          </a:p>
        </p:txBody>
      </p:sp>
    </p:spTree>
    <p:extLst>
      <p:ext uri="{BB962C8B-B14F-4D97-AF65-F5344CB8AC3E}">
        <p14:creationId xmlns:p14="http://schemas.microsoft.com/office/powerpoint/2010/main" val="9329259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fr-CA"/>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Espace réservé de la date 3"/>
          <p:cNvSpPr>
            <a:spLocks noGrp="1"/>
          </p:cNvSpPr>
          <p:nvPr>
            <p:ph type="dt" sz="half" idx="10"/>
          </p:nvPr>
        </p:nvSpPr>
        <p:spPr/>
        <p:txBody>
          <a:bodyPr/>
          <a:lstStyle/>
          <a:p>
            <a:fld id="{E0C61757-170D-4F15-9F51-241D4E32E60E}" type="datetime1">
              <a:rPr lang="fr-CA" smtClean="0"/>
              <a:t>2016-03-31</a:t>
            </a:fld>
            <a:endParaRPr lang="fr-CA"/>
          </a:p>
        </p:txBody>
      </p:sp>
      <p:sp>
        <p:nvSpPr>
          <p:cNvPr id="5" name="Espace réservé du pied de page 4"/>
          <p:cNvSpPr>
            <a:spLocks noGrp="1"/>
          </p:cNvSpPr>
          <p:nvPr>
            <p:ph type="ftr" sz="quarter" idx="11"/>
          </p:nvPr>
        </p:nvSpPr>
        <p:spPr/>
        <p:txBody>
          <a:bodyPr/>
          <a:lstStyle/>
          <a:p>
            <a:endParaRPr lang="fr-CA"/>
          </a:p>
        </p:txBody>
      </p:sp>
      <p:sp>
        <p:nvSpPr>
          <p:cNvPr id="6" name="Espace réservé du numéro de diapositive 5"/>
          <p:cNvSpPr>
            <a:spLocks noGrp="1"/>
          </p:cNvSpPr>
          <p:nvPr>
            <p:ph type="sldNum" sz="quarter" idx="12"/>
          </p:nvPr>
        </p:nvSpPr>
        <p:spPr/>
        <p:txBody>
          <a:bodyPr/>
          <a:lstStyle/>
          <a:p>
            <a:fld id="{798B71CD-BA45-4602-897F-4A6EEC4CCC75}" type="slidenum">
              <a:rPr lang="fr-CA" smtClean="0"/>
              <a:t>‹N°›</a:t>
            </a:fld>
            <a:endParaRPr lang="fr-CA"/>
          </a:p>
        </p:txBody>
      </p:sp>
    </p:spTree>
    <p:extLst>
      <p:ext uri="{BB962C8B-B14F-4D97-AF65-F5344CB8AC3E}">
        <p14:creationId xmlns:p14="http://schemas.microsoft.com/office/powerpoint/2010/main" val="37709532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fr-CA"/>
          </a:p>
        </p:txBody>
      </p:sp>
      <p:sp>
        <p:nvSpPr>
          <p:cNvPr id="3" name="Espace réservé du contenu 2"/>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4" name="Espace réservé du contenu 3"/>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5" name="Espace réservé de la date 4"/>
          <p:cNvSpPr>
            <a:spLocks noGrp="1"/>
          </p:cNvSpPr>
          <p:nvPr>
            <p:ph type="dt" sz="half" idx="10"/>
          </p:nvPr>
        </p:nvSpPr>
        <p:spPr/>
        <p:txBody>
          <a:bodyPr/>
          <a:lstStyle/>
          <a:p>
            <a:fld id="{04792E83-BD57-42C8-9313-18684E33FED1}" type="datetime1">
              <a:rPr lang="fr-CA" smtClean="0"/>
              <a:t>2016-03-31</a:t>
            </a:fld>
            <a:endParaRPr lang="fr-CA"/>
          </a:p>
        </p:txBody>
      </p:sp>
      <p:sp>
        <p:nvSpPr>
          <p:cNvPr id="6" name="Espace réservé du pied de page 5"/>
          <p:cNvSpPr>
            <a:spLocks noGrp="1"/>
          </p:cNvSpPr>
          <p:nvPr>
            <p:ph type="ftr" sz="quarter" idx="11"/>
          </p:nvPr>
        </p:nvSpPr>
        <p:spPr/>
        <p:txBody>
          <a:bodyPr/>
          <a:lstStyle/>
          <a:p>
            <a:endParaRPr lang="fr-CA"/>
          </a:p>
        </p:txBody>
      </p:sp>
      <p:sp>
        <p:nvSpPr>
          <p:cNvPr id="7" name="Espace réservé du numéro de diapositive 6"/>
          <p:cNvSpPr>
            <a:spLocks noGrp="1"/>
          </p:cNvSpPr>
          <p:nvPr>
            <p:ph type="sldNum" sz="quarter" idx="12"/>
          </p:nvPr>
        </p:nvSpPr>
        <p:spPr/>
        <p:txBody>
          <a:bodyPr/>
          <a:lstStyle/>
          <a:p>
            <a:fld id="{798B71CD-BA45-4602-897F-4A6EEC4CCC75}" type="slidenum">
              <a:rPr lang="fr-CA" smtClean="0"/>
              <a:t>‹N°›</a:t>
            </a:fld>
            <a:endParaRPr lang="fr-CA"/>
          </a:p>
        </p:txBody>
      </p:sp>
    </p:spTree>
    <p:extLst>
      <p:ext uri="{BB962C8B-B14F-4D97-AF65-F5344CB8AC3E}">
        <p14:creationId xmlns:p14="http://schemas.microsoft.com/office/powerpoint/2010/main" val="13216995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a:t>Modifiez le style du titre</a:t>
            </a:r>
            <a:endParaRPr lang="fr-CA"/>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7" name="Espace réservé de la date 6"/>
          <p:cNvSpPr>
            <a:spLocks noGrp="1"/>
          </p:cNvSpPr>
          <p:nvPr>
            <p:ph type="dt" sz="half" idx="10"/>
          </p:nvPr>
        </p:nvSpPr>
        <p:spPr/>
        <p:txBody>
          <a:bodyPr/>
          <a:lstStyle/>
          <a:p>
            <a:fld id="{7CFD869C-F0F0-458A-8572-78E1350DCAA8}" type="datetime1">
              <a:rPr lang="fr-CA" smtClean="0"/>
              <a:t>2016-03-31</a:t>
            </a:fld>
            <a:endParaRPr lang="fr-CA"/>
          </a:p>
        </p:txBody>
      </p:sp>
      <p:sp>
        <p:nvSpPr>
          <p:cNvPr id="8" name="Espace réservé du pied de page 7"/>
          <p:cNvSpPr>
            <a:spLocks noGrp="1"/>
          </p:cNvSpPr>
          <p:nvPr>
            <p:ph type="ftr" sz="quarter" idx="11"/>
          </p:nvPr>
        </p:nvSpPr>
        <p:spPr/>
        <p:txBody>
          <a:bodyPr/>
          <a:lstStyle/>
          <a:p>
            <a:endParaRPr lang="fr-CA"/>
          </a:p>
        </p:txBody>
      </p:sp>
      <p:sp>
        <p:nvSpPr>
          <p:cNvPr id="9" name="Espace réservé du numéro de diapositive 8"/>
          <p:cNvSpPr>
            <a:spLocks noGrp="1"/>
          </p:cNvSpPr>
          <p:nvPr>
            <p:ph type="sldNum" sz="quarter" idx="12"/>
          </p:nvPr>
        </p:nvSpPr>
        <p:spPr/>
        <p:txBody>
          <a:bodyPr/>
          <a:lstStyle/>
          <a:p>
            <a:fld id="{798B71CD-BA45-4602-897F-4A6EEC4CCC75}" type="slidenum">
              <a:rPr lang="fr-CA" smtClean="0"/>
              <a:t>‹N°›</a:t>
            </a:fld>
            <a:endParaRPr lang="fr-CA"/>
          </a:p>
        </p:txBody>
      </p:sp>
    </p:spTree>
    <p:extLst>
      <p:ext uri="{BB962C8B-B14F-4D97-AF65-F5344CB8AC3E}">
        <p14:creationId xmlns:p14="http://schemas.microsoft.com/office/powerpoint/2010/main" val="21359364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fr-CA"/>
          </a:p>
        </p:txBody>
      </p:sp>
      <p:sp>
        <p:nvSpPr>
          <p:cNvPr id="3" name="Espace réservé de la date 2"/>
          <p:cNvSpPr>
            <a:spLocks noGrp="1"/>
          </p:cNvSpPr>
          <p:nvPr>
            <p:ph type="dt" sz="half" idx="10"/>
          </p:nvPr>
        </p:nvSpPr>
        <p:spPr/>
        <p:txBody>
          <a:bodyPr/>
          <a:lstStyle/>
          <a:p>
            <a:fld id="{1DD3E3A4-3B79-47D8-B1C9-41F31CF264AA}" type="datetime1">
              <a:rPr lang="fr-CA" smtClean="0"/>
              <a:t>2016-03-31</a:t>
            </a:fld>
            <a:endParaRPr lang="fr-CA"/>
          </a:p>
        </p:txBody>
      </p:sp>
      <p:sp>
        <p:nvSpPr>
          <p:cNvPr id="4" name="Espace réservé du pied de page 3"/>
          <p:cNvSpPr>
            <a:spLocks noGrp="1"/>
          </p:cNvSpPr>
          <p:nvPr>
            <p:ph type="ftr" sz="quarter" idx="11"/>
          </p:nvPr>
        </p:nvSpPr>
        <p:spPr/>
        <p:txBody>
          <a:bodyPr/>
          <a:lstStyle/>
          <a:p>
            <a:endParaRPr lang="fr-CA"/>
          </a:p>
        </p:txBody>
      </p:sp>
      <p:sp>
        <p:nvSpPr>
          <p:cNvPr id="5" name="Espace réservé du numéro de diapositive 4"/>
          <p:cNvSpPr>
            <a:spLocks noGrp="1"/>
          </p:cNvSpPr>
          <p:nvPr>
            <p:ph type="sldNum" sz="quarter" idx="12"/>
          </p:nvPr>
        </p:nvSpPr>
        <p:spPr/>
        <p:txBody>
          <a:bodyPr/>
          <a:lstStyle/>
          <a:p>
            <a:fld id="{798B71CD-BA45-4602-897F-4A6EEC4CCC75}" type="slidenum">
              <a:rPr lang="fr-CA" smtClean="0"/>
              <a:t>‹N°›</a:t>
            </a:fld>
            <a:endParaRPr lang="fr-CA"/>
          </a:p>
        </p:txBody>
      </p:sp>
    </p:spTree>
    <p:extLst>
      <p:ext uri="{BB962C8B-B14F-4D97-AF65-F5344CB8AC3E}">
        <p14:creationId xmlns:p14="http://schemas.microsoft.com/office/powerpoint/2010/main" val="13366605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918C835B-20B5-45FB-9CDE-8C77AB9BAD29}" type="datetime1">
              <a:rPr lang="fr-CA" smtClean="0"/>
              <a:t>2016-03-31</a:t>
            </a:fld>
            <a:endParaRPr lang="fr-CA"/>
          </a:p>
        </p:txBody>
      </p:sp>
      <p:sp>
        <p:nvSpPr>
          <p:cNvPr id="3" name="Espace réservé du pied de page 2"/>
          <p:cNvSpPr>
            <a:spLocks noGrp="1"/>
          </p:cNvSpPr>
          <p:nvPr>
            <p:ph type="ftr" sz="quarter" idx="11"/>
          </p:nvPr>
        </p:nvSpPr>
        <p:spPr/>
        <p:txBody>
          <a:bodyPr/>
          <a:lstStyle/>
          <a:p>
            <a:endParaRPr lang="fr-CA"/>
          </a:p>
        </p:txBody>
      </p:sp>
      <p:sp>
        <p:nvSpPr>
          <p:cNvPr id="4" name="Espace réservé du numéro de diapositive 3"/>
          <p:cNvSpPr>
            <a:spLocks noGrp="1"/>
          </p:cNvSpPr>
          <p:nvPr>
            <p:ph type="sldNum" sz="quarter" idx="12"/>
          </p:nvPr>
        </p:nvSpPr>
        <p:spPr/>
        <p:txBody>
          <a:bodyPr/>
          <a:lstStyle/>
          <a:p>
            <a:fld id="{798B71CD-BA45-4602-897F-4A6EEC4CCC75}" type="slidenum">
              <a:rPr lang="fr-CA" smtClean="0"/>
              <a:t>‹N°›</a:t>
            </a:fld>
            <a:endParaRPr lang="fr-CA"/>
          </a:p>
        </p:txBody>
      </p:sp>
    </p:spTree>
    <p:extLst>
      <p:ext uri="{BB962C8B-B14F-4D97-AF65-F5344CB8AC3E}">
        <p14:creationId xmlns:p14="http://schemas.microsoft.com/office/powerpoint/2010/main" val="36875273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CA"/>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p>
            <a:fld id="{BA40E868-5FF9-4D19-A101-53CF9EC8F430}" type="datetime1">
              <a:rPr lang="fr-CA" smtClean="0"/>
              <a:t>2016-03-31</a:t>
            </a:fld>
            <a:endParaRPr lang="fr-CA"/>
          </a:p>
        </p:txBody>
      </p:sp>
      <p:sp>
        <p:nvSpPr>
          <p:cNvPr id="6" name="Espace réservé du pied de page 5"/>
          <p:cNvSpPr>
            <a:spLocks noGrp="1"/>
          </p:cNvSpPr>
          <p:nvPr>
            <p:ph type="ftr" sz="quarter" idx="11"/>
          </p:nvPr>
        </p:nvSpPr>
        <p:spPr/>
        <p:txBody>
          <a:bodyPr/>
          <a:lstStyle/>
          <a:p>
            <a:endParaRPr lang="fr-CA"/>
          </a:p>
        </p:txBody>
      </p:sp>
      <p:sp>
        <p:nvSpPr>
          <p:cNvPr id="7" name="Espace réservé du numéro de diapositive 6"/>
          <p:cNvSpPr>
            <a:spLocks noGrp="1"/>
          </p:cNvSpPr>
          <p:nvPr>
            <p:ph type="sldNum" sz="quarter" idx="12"/>
          </p:nvPr>
        </p:nvSpPr>
        <p:spPr/>
        <p:txBody>
          <a:bodyPr/>
          <a:lstStyle/>
          <a:p>
            <a:fld id="{798B71CD-BA45-4602-897F-4A6EEC4CCC75}" type="slidenum">
              <a:rPr lang="fr-CA" smtClean="0"/>
              <a:t>‹N°›</a:t>
            </a:fld>
            <a:endParaRPr lang="fr-CA"/>
          </a:p>
        </p:txBody>
      </p:sp>
    </p:spTree>
    <p:extLst>
      <p:ext uri="{BB962C8B-B14F-4D97-AF65-F5344CB8AC3E}">
        <p14:creationId xmlns:p14="http://schemas.microsoft.com/office/powerpoint/2010/main" val="28864355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CA"/>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CA"/>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p>
            <a:fld id="{E3DFB36F-34F0-4542-9A19-72E0B7C6B879}" type="datetime1">
              <a:rPr lang="fr-CA" smtClean="0"/>
              <a:t>2016-03-31</a:t>
            </a:fld>
            <a:endParaRPr lang="fr-CA"/>
          </a:p>
        </p:txBody>
      </p:sp>
      <p:sp>
        <p:nvSpPr>
          <p:cNvPr id="6" name="Espace réservé du pied de page 5"/>
          <p:cNvSpPr>
            <a:spLocks noGrp="1"/>
          </p:cNvSpPr>
          <p:nvPr>
            <p:ph type="ftr" sz="quarter" idx="11"/>
          </p:nvPr>
        </p:nvSpPr>
        <p:spPr/>
        <p:txBody>
          <a:bodyPr/>
          <a:lstStyle/>
          <a:p>
            <a:endParaRPr lang="fr-CA"/>
          </a:p>
        </p:txBody>
      </p:sp>
      <p:sp>
        <p:nvSpPr>
          <p:cNvPr id="7" name="Espace réservé du numéro de diapositive 6"/>
          <p:cNvSpPr>
            <a:spLocks noGrp="1"/>
          </p:cNvSpPr>
          <p:nvPr>
            <p:ph type="sldNum" sz="quarter" idx="12"/>
          </p:nvPr>
        </p:nvSpPr>
        <p:spPr/>
        <p:txBody>
          <a:bodyPr/>
          <a:lstStyle/>
          <a:p>
            <a:fld id="{798B71CD-BA45-4602-897F-4A6EEC4CCC75}" type="slidenum">
              <a:rPr lang="fr-CA" smtClean="0"/>
              <a:t>‹N°›</a:t>
            </a:fld>
            <a:endParaRPr lang="fr-CA"/>
          </a:p>
        </p:txBody>
      </p:sp>
    </p:spTree>
    <p:extLst>
      <p:ext uri="{BB962C8B-B14F-4D97-AF65-F5344CB8AC3E}">
        <p14:creationId xmlns:p14="http://schemas.microsoft.com/office/powerpoint/2010/main" val="34522614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fr-CA"/>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450469-571C-42F5-8ADA-811C89D0E712}" type="datetime1">
              <a:rPr lang="fr-CA" smtClean="0"/>
              <a:t>2016-03-31</a:t>
            </a:fld>
            <a:endParaRPr lang="fr-CA"/>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CA"/>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98B71CD-BA45-4602-897F-4A6EEC4CCC75}" type="slidenum">
              <a:rPr lang="fr-CA" smtClean="0"/>
              <a:t>‹N°›</a:t>
            </a:fld>
            <a:endParaRPr lang="fr-CA"/>
          </a:p>
        </p:txBody>
      </p:sp>
    </p:spTree>
    <p:extLst>
      <p:ext uri="{BB962C8B-B14F-4D97-AF65-F5344CB8AC3E}">
        <p14:creationId xmlns:p14="http://schemas.microsoft.com/office/powerpoint/2010/main" val="22719237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566203" y="1970186"/>
            <a:ext cx="9144000" cy="1655762"/>
          </a:xfrm>
        </p:spPr>
        <p:txBody>
          <a:bodyPr>
            <a:normAutofit fontScale="25000" lnSpcReduction="20000"/>
          </a:bodyPr>
          <a:lstStyle/>
          <a:p>
            <a:r>
              <a:rPr lang="fr-CA" sz="12800" b="1" dirty="0" err="1"/>
              <a:t>Gazifère</a:t>
            </a:r>
            <a:r>
              <a:rPr lang="fr-CA" sz="12800" b="1" dirty="0"/>
              <a:t>  </a:t>
            </a:r>
          </a:p>
          <a:p>
            <a:r>
              <a:rPr lang="fr-CA" sz="12800" b="1" dirty="0"/>
              <a:t>R-3924-2015 – Phase 4</a:t>
            </a:r>
          </a:p>
          <a:p>
            <a:endParaRPr lang="en-CA" sz="12800" b="1" dirty="0"/>
          </a:p>
          <a:p>
            <a:endParaRPr lang="en-CA" sz="12800" b="1" dirty="0"/>
          </a:p>
          <a:p>
            <a:endParaRPr lang="en-CA" sz="12800" b="1" dirty="0"/>
          </a:p>
          <a:p>
            <a:r>
              <a:rPr lang="en-CA" sz="12800" b="1" dirty="0" err="1"/>
              <a:t>Présentation</a:t>
            </a:r>
            <a:r>
              <a:rPr lang="en-CA" sz="12800" b="1" dirty="0"/>
              <a:t> de </a:t>
            </a:r>
          </a:p>
          <a:p>
            <a:endParaRPr lang="en-CA" sz="12800" b="1" dirty="0"/>
          </a:p>
          <a:p>
            <a:r>
              <a:rPr lang="fr-CA" sz="12800" b="1" dirty="0"/>
              <a:t>l’Association des Consommateurs Industriels de Gaz</a:t>
            </a:r>
          </a:p>
          <a:p>
            <a:endParaRPr lang="fr-CA" dirty="0"/>
          </a:p>
        </p:txBody>
      </p:sp>
      <p:pic>
        <p:nvPicPr>
          <p:cNvPr id="6" name="Picture 12" descr="IGUA"/>
          <p:cNvPicPr/>
          <p:nvPr/>
        </p:nvPicPr>
        <p:blipFill>
          <a:blip r:embed="rId3" cstate="print"/>
          <a:srcRect/>
          <a:stretch>
            <a:fillRect/>
          </a:stretch>
        </p:blipFill>
        <p:spPr bwMode="auto">
          <a:xfrm>
            <a:off x="5242169" y="5831352"/>
            <a:ext cx="1229360" cy="541020"/>
          </a:xfrm>
          <a:prstGeom prst="rect">
            <a:avLst/>
          </a:prstGeom>
          <a:noFill/>
          <a:ln w="9525">
            <a:noFill/>
            <a:miter lim="800000"/>
            <a:headEnd/>
            <a:tailEnd/>
          </a:ln>
        </p:spPr>
      </p:pic>
      <p:sp>
        <p:nvSpPr>
          <p:cNvPr id="2" name="Espace réservé du numéro de diapositive 1"/>
          <p:cNvSpPr>
            <a:spLocks noGrp="1"/>
          </p:cNvSpPr>
          <p:nvPr>
            <p:ph type="sldNum" sz="quarter" idx="12"/>
          </p:nvPr>
        </p:nvSpPr>
        <p:spPr/>
        <p:txBody>
          <a:bodyPr/>
          <a:lstStyle/>
          <a:p>
            <a:fld id="{798B71CD-BA45-4602-897F-4A6EEC4CCC75}" type="slidenum">
              <a:rPr lang="fr-CA" smtClean="0"/>
              <a:t>1</a:t>
            </a:fld>
            <a:endParaRPr lang="fr-CA"/>
          </a:p>
        </p:txBody>
      </p:sp>
    </p:spTree>
    <p:extLst>
      <p:ext uri="{BB962C8B-B14F-4D97-AF65-F5344CB8AC3E}">
        <p14:creationId xmlns:p14="http://schemas.microsoft.com/office/powerpoint/2010/main" val="20789055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CA" sz="3600" dirty="0" err="1"/>
              <a:t>Références</a:t>
            </a:r>
            <a:endParaRPr lang="fr-CA" sz="3600" dirty="0"/>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3862911951"/>
              </p:ext>
            </p:extLst>
          </p:nvPr>
        </p:nvGraphicFramePr>
        <p:xfrm>
          <a:off x="342313" y="1954591"/>
          <a:ext cx="11507373" cy="3897630"/>
        </p:xfrm>
        <a:graphic>
          <a:graphicData uri="http://schemas.openxmlformats.org/drawingml/2006/table">
            <a:tbl>
              <a:tblPr>
                <a:tableStyleId>{5C22544A-7EE6-4342-B048-85BDC9FD1C3A}</a:tableStyleId>
              </a:tblPr>
              <a:tblGrid>
                <a:gridCol w="11507373">
                  <a:extLst>
                    <a:ext uri="{9D8B030D-6E8A-4147-A177-3AD203B41FA5}">
                      <a16:colId xmlns:a16="http://schemas.microsoft.com/office/drawing/2014/main" xmlns="" val="264030554"/>
                    </a:ext>
                  </a:extLst>
                </a:gridCol>
              </a:tblGrid>
              <a:tr h="190500">
                <a:tc>
                  <a:txBody>
                    <a:bodyPr/>
                    <a:lstStyle/>
                    <a:p>
                      <a:pPr algn="l" fontAlgn="b"/>
                      <a:r>
                        <a:rPr lang="en-US" sz="3600" u="none" strike="noStrike" dirty="0">
                          <a:effectLst/>
                        </a:rPr>
                        <a:t>(1):  Review of 2014 Regulatory Financial Statements/2016 Rate Application, schedule 6,1, page 1</a:t>
                      </a:r>
                      <a:endParaRPr lang="en-US" sz="3600" b="0" i="0" u="none" strike="noStrike" dirty="0">
                        <a:solidFill>
                          <a:srgbClr val="000000"/>
                        </a:solidFill>
                        <a:effectLst/>
                        <a:latin typeface="Calibri" panose="020F0502020204030204" pitchFamily="34" charset="0"/>
                      </a:endParaRPr>
                    </a:p>
                  </a:txBody>
                  <a:tcPr marL="9525" marR="9525" marT="9525" marB="0" anchor="b">
                    <a:noFill/>
                  </a:tcPr>
                </a:tc>
                <a:extLst>
                  <a:ext uri="{0D108BD9-81ED-4DB2-BD59-A6C34878D82A}">
                    <a16:rowId xmlns:a16="http://schemas.microsoft.com/office/drawing/2014/main" xmlns="" val="685079043"/>
                  </a:ext>
                </a:extLst>
              </a:tr>
              <a:tr h="190500">
                <a:tc>
                  <a:txBody>
                    <a:bodyPr/>
                    <a:lstStyle/>
                    <a:p>
                      <a:pPr algn="l" fontAlgn="b"/>
                      <a:r>
                        <a:rPr lang="fr-CA" sz="3600" u="none" strike="noStrike" dirty="0">
                          <a:effectLst/>
                        </a:rPr>
                        <a:t>(2):  R-3867-2013, B-0039, </a:t>
                      </a:r>
                      <a:r>
                        <a:rPr lang="fr-CA" sz="3600" u="none" strike="noStrike" dirty="0" err="1">
                          <a:effectLst/>
                        </a:rPr>
                        <a:t>Condprin</a:t>
                      </a:r>
                      <a:r>
                        <a:rPr lang="fr-CA" sz="3600" u="none" strike="noStrike" dirty="0">
                          <a:effectLst/>
                        </a:rPr>
                        <a:t> et GM-2, doc. 1</a:t>
                      </a:r>
                      <a:r>
                        <a:rPr lang="fr-CA" sz="3600" u="none" strike="noStrike">
                          <a:effectLst/>
                        </a:rPr>
                        <a:t>,</a:t>
                      </a:r>
                      <a:r>
                        <a:rPr lang="fr-CA" sz="3600" u="none" strike="noStrike" baseline="0">
                          <a:effectLst/>
                        </a:rPr>
                        <a:t> page 15</a:t>
                      </a:r>
                      <a:endParaRPr lang="fr-CA" sz="3600" b="0" i="0" u="none" strike="noStrike">
                        <a:solidFill>
                          <a:srgbClr val="000000"/>
                        </a:solidFill>
                        <a:effectLst/>
                        <a:latin typeface="Calibri" panose="020F0502020204030204" pitchFamily="34" charset="0"/>
                      </a:endParaRPr>
                    </a:p>
                  </a:txBody>
                  <a:tcPr marL="9525" marR="9525" marT="9525" marB="0" anchor="b">
                    <a:noFill/>
                  </a:tcPr>
                </a:tc>
                <a:extLst>
                  <a:ext uri="{0D108BD9-81ED-4DB2-BD59-A6C34878D82A}">
                    <a16:rowId xmlns:a16="http://schemas.microsoft.com/office/drawing/2014/main" xmlns="" val="417910814"/>
                  </a:ext>
                </a:extLst>
              </a:tr>
              <a:tr h="190500">
                <a:tc>
                  <a:txBody>
                    <a:bodyPr/>
                    <a:lstStyle/>
                    <a:p>
                      <a:pPr algn="l" fontAlgn="b"/>
                      <a:r>
                        <a:rPr lang="pt-BR" sz="3600" u="none" strike="noStrike">
                          <a:effectLst/>
                        </a:rPr>
                        <a:t>(3):  R-3924-2015, B-0536, page 16</a:t>
                      </a:r>
                      <a:endParaRPr lang="pt-BR" sz="3600" b="0" i="0" u="none" strike="noStrike">
                        <a:solidFill>
                          <a:srgbClr val="000000"/>
                        </a:solidFill>
                        <a:effectLst/>
                        <a:latin typeface="Calibri" panose="020F0502020204030204" pitchFamily="34" charset="0"/>
                      </a:endParaRPr>
                    </a:p>
                  </a:txBody>
                  <a:tcPr marL="9525" marR="9525" marT="9525" marB="0" anchor="b">
                    <a:noFill/>
                  </a:tcPr>
                </a:tc>
                <a:extLst>
                  <a:ext uri="{0D108BD9-81ED-4DB2-BD59-A6C34878D82A}">
                    <a16:rowId xmlns:a16="http://schemas.microsoft.com/office/drawing/2014/main" xmlns="" val="3442093075"/>
                  </a:ext>
                </a:extLst>
              </a:tr>
              <a:tr h="190500">
                <a:tc>
                  <a:txBody>
                    <a:bodyPr/>
                    <a:lstStyle/>
                    <a:p>
                      <a:pPr algn="l" fontAlgn="b"/>
                      <a:r>
                        <a:rPr lang="en-US" sz="3600" u="none" strike="noStrike">
                          <a:effectLst/>
                        </a:rPr>
                        <a:t>(4):  EB-2011-0210, Exhibit G3, Tab 4, Schedule 9, Page 2 of 8</a:t>
                      </a:r>
                      <a:endParaRPr lang="en-US" sz="3600" b="0" i="0" u="none" strike="noStrike">
                        <a:solidFill>
                          <a:srgbClr val="000000"/>
                        </a:solidFill>
                        <a:effectLst/>
                        <a:latin typeface="Calibri" panose="020F0502020204030204" pitchFamily="34" charset="0"/>
                      </a:endParaRPr>
                    </a:p>
                  </a:txBody>
                  <a:tcPr marL="9525" marR="9525" marT="9525" marB="0" anchor="b">
                    <a:noFill/>
                  </a:tcPr>
                </a:tc>
                <a:extLst>
                  <a:ext uri="{0D108BD9-81ED-4DB2-BD59-A6C34878D82A}">
                    <a16:rowId xmlns:a16="http://schemas.microsoft.com/office/drawing/2014/main" xmlns="" val="3188427024"/>
                  </a:ext>
                </a:extLst>
              </a:tr>
              <a:tr h="190500">
                <a:tc>
                  <a:txBody>
                    <a:bodyPr/>
                    <a:lstStyle/>
                    <a:p>
                      <a:pPr algn="l" fontAlgn="b"/>
                      <a:r>
                        <a:rPr lang="en-US" sz="3600" u="none" strike="noStrike">
                          <a:effectLst/>
                        </a:rPr>
                        <a:t>(5):  EB-2011-0210 Exhibit G3, Tab 4, Schedule 9, Page 1 of 8</a:t>
                      </a:r>
                      <a:endParaRPr lang="en-US" sz="3600" b="0" i="0" u="none" strike="noStrike">
                        <a:solidFill>
                          <a:srgbClr val="000000"/>
                        </a:solidFill>
                        <a:effectLst/>
                        <a:latin typeface="Calibri" panose="020F0502020204030204" pitchFamily="34" charset="0"/>
                      </a:endParaRPr>
                    </a:p>
                  </a:txBody>
                  <a:tcPr marL="9525" marR="9525" marT="9525" marB="0" anchor="b">
                    <a:noFill/>
                  </a:tcPr>
                </a:tc>
                <a:extLst>
                  <a:ext uri="{0D108BD9-81ED-4DB2-BD59-A6C34878D82A}">
                    <a16:rowId xmlns:a16="http://schemas.microsoft.com/office/drawing/2014/main" xmlns="" val="922420910"/>
                  </a:ext>
                </a:extLst>
              </a:tr>
              <a:tr h="190500">
                <a:tc>
                  <a:txBody>
                    <a:bodyPr/>
                    <a:lstStyle/>
                    <a:p>
                      <a:pPr algn="l" fontAlgn="b"/>
                      <a:r>
                        <a:rPr lang="en-US" sz="3600" u="none" strike="noStrike" dirty="0">
                          <a:effectLst/>
                        </a:rPr>
                        <a:t>(6):  EB-2015-0114 Exhibit G2 Tab 1 Schedule 1 Page 13 of 28</a:t>
                      </a:r>
                      <a:endParaRPr lang="en-US" sz="3600" b="0" i="0" u="none" strike="noStrike" dirty="0">
                        <a:solidFill>
                          <a:srgbClr val="000000"/>
                        </a:solidFill>
                        <a:effectLst/>
                        <a:latin typeface="Calibri" panose="020F0502020204030204" pitchFamily="34" charset="0"/>
                      </a:endParaRPr>
                    </a:p>
                  </a:txBody>
                  <a:tcPr marL="9525" marR="9525" marT="9525" marB="0" anchor="b">
                    <a:noFill/>
                  </a:tcPr>
                </a:tc>
                <a:extLst>
                  <a:ext uri="{0D108BD9-81ED-4DB2-BD59-A6C34878D82A}">
                    <a16:rowId xmlns:a16="http://schemas.microsoft.com/office/drawing/2014/main" xmlns="" val="3141919092"/>
                  </a:ext>
                </a:extLst>
              </a:tr>
            </a:tbl>
          </a:graphicData>
        </a:graphic>
      </p:graphicFrame>
      <p:sp>
        <p:nvSpPr>
          <p:cNvPr id="3" name="Espace réservé du numéro de diapositive 2"/>
          <p:cNvSpPr>
            <a:spLocks noGrp="1"/>
          </p:cNvSpPr>
          <p:nvPr>
            <p:ph type="sldNum" sz="quarter" idx="12"/>
          </p:nvPr>
        </p:nvSpPr>
        <p:spPr/>
        <p:txBody>
          <a:bodyPr/>
          <a:lstStyle/>
          <a:p>
            <a:fld id="{798B71CD-BA45-4602-897F-4A6EEC4CCC75}" type="slidenum">
              <a:rPr lang="fr-CA" smtClean="0"/>
              <a:t>10</a:t>
            </a:fld>
            <a:endParaRPr lang="fr-CA"/>
          </a:p>
        </p:txBody>
      </p:sp>
    </p:spTree>
    <p:extLst>
      <p:ext uri="{BB962C8B-B14F-4D97-AF65-F5344CB8AC3E}">
        <p14:creationId xmlns:p14="http://schemas.microsoft.com/office/powerpoint/2010/main" val="3826708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CA" dirty="0" err="1"/>
              <a:t>Recommandations</a:t>
            </a:r>
            <a:r>
              <a:rPr lang="en-CA" dirty="0"/>
              <a:t> de </a:t>
            </a:r>
            <a:r>
              <a:rPr lang="en-CA" dirty="0" err="1"/>
              <a:t>l’ACIG</a:t>
            </a:r>
            <a:endParaRPr lang="fr-CA" dirty="0"/>
          </a:p>
        </p:txBody>
      </p:sp>
      <p:sp>
        <p:nvSpPr>
          <p:cNvPr id="3" name="Espace réservé du contenu 2"/>
          <p:cNvSpPr>
            <a:spLocks noGrp="1"/>
          </p:cNvSpPr>
          <p:nvPr>
            <p:ph idx="1"/>
          </p:nvPr>
        </p:nvSpPr>
        <p:spPr/>
        <p:txBody>
          <a:bodyPr/>
          <a:lstStyle/>
          <a:p>
            <a:pPr marL="0" indent="0">
              <a:buNone/>
            </a:pPr>
            <a:r>
              <a:rPr lang="fr-CA" dirty="0"/>
              <a:t>Valider que l’approche de l’intercepte zéro utilisée par </a:t>
            </a:r>
            <a:r>
              <a:rPr lang="fr-CA" dirty="0" err="1"/>
              <a:t>Gazifère</a:t>
            </a:r>
            <a:r>
              <a:rPr lang="fr-CA" dirty="0"/>
              <a:t> pour la classification des coûts des conduites de distribution est encore appropriée et produise un résultat raisonnable. </a:t>
            </a:r>
          </a:p>
          <a:p>
            <a:pPr marL="0" indent="0">
              <a:buNone/>
            </a:pPr>
            <a:endParaRPr lang="fr-CA" dirty="0"/>
          </a:p>
          <a:p>
            <a:pPr marL="0" indent="0">
              <a:buNone/>
            </a:pPr>
            <a:r>
              <a:rPr lang="fr-CA" dirty="0"/>
              <a:t>Dans l’attente d’une telle validation, fixer la composante accès à 45 % pour le réseau basse pression. </a:t>
            </a:r>
          </a:p>
          <a:p>
            <a:pPr marL="0" indent="0">
              <a:buNone/>
            </a:pPr>
            <a:endParaRPr lang="en-CA" dirty="0"/>
          </a:p>
        </p:txBody>
      </p:sp>
      <p:sp>
        <p:nvSpPr>
          <p:cNvPr id="4" name="Espace réservé du numéro de diapositive 3"/>
          <p:cNvSpPr>
            <a:spLocks noGrp="1"/>
          </p:cNvSpPr>
          <p:nvPr>
            <p:ph type="sldNum" sz="quarter" idx="12"/>
          </p:nvPr>
        </p:nvSpPr>
        <p:spPr/>
        <p:txBody>
          <a:bodyPr/>
          <a:lstStyle/>
          <a:p>
            <a:fld id="{798B71CD-BA45-4602-897F-4A6EEC4CCC75}" type="slidenum">
              <a:rPr lang="fr-CA" smtClean="0"/>
              <a:t>11</a:t>
            </a:fld>
            <a:endParaRPr lang="fr-CA"/>
          </a:p>
        </p:txBody>
      </p:sp>
    </p:spTree>
    <p:extLst>
      <p:ext uri="{BB962C8B-B14F-4D97-AF65-F5344CB8AC3E}">
        <p14:creationId xmlns:p14="http://schemas.microsoft.com/office/powerpoint/2010/main" val="14833786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CA" dirty="0" err="1"/>
              <a:t>L’interfinancement</a:t>
            </a:r>
            <a:r>
              <a:rPr lang="en-CA" dirty="0"/>
              <a:t> entre </a:t>
            </a:r>
            <a:r>
              <a:rPr lang="en-CA" dirty="0" err="1"/>
              <a:t>tarifs</a:t>
            </a:r>
            <a:endParaRPr lang="fr-CA" dirty="0"/>
          </a:p>
        </p:txBody>
      </p:sp>
      <p:sp>
        <p:nvSpPr>
          <p:cNvPr id="3" name="Espace réservé du contenu 2"/>
          <p:cNvSpPr>
            <a:spLocks noGrp="1"/>
          </p:cNvSpPr>
          <p:nvPr>
            <p:ph idx="1"/>
          </p:nvPr>
        </p:nvSpPr>
        <p:spPr/>
        <p:txBody>
          <a:bodyPr/>
          <a:lstStyle/>
          <a:p>
            <a:pPr marL="0" indent="0">
              <a:buNone/>
            </a:pPr>
            <a:r>
              <a:rPr lang="fr-CA" dirty="0"/>
              <a:t>«</a:t>
            </a:r>
            <a:r>
              <a:rPr lang="fr-CA" i="1" dirty="0"/>
              <a:t> </a:t>
            </a:r>
            <a:r>
              <a:rPr lang="fr-CA" sz="2400" i="1" dirty="0"/>
              <a:t>Le constat de la situation d’</a:t>
            </a:r>
            <a:r>
              <a:rPr lang="fr-CA" sz="2400" i="1" dirty="0" err="1"/>
              <a:t>interfinancement</a:t>
            </a:r>
            <a:r>
              <a:rPr lang="fr-CA" sz="2400" i="1" dirty="0"/>
              <a:t>, qui existe entre les classes tarifaires, repose sur la méthodologie d’allocation du coût de service qui fera l’objet d’une révision. Suite à la décision que rendra la Régie dans ce futur dossier, le portrait de l’</a:t>
            </a:r>
            <a:r>
              <a:rPr lang="fr-CA" sz="2400" i="1" dirty="0" err="1"/>
              <a:t>interfinancement</a:t>
            </a:r>
            <a:r>
              <a:rPr lang="fr-CA" sz="2400" i="1" dirty="0"/>
              <a:t> pourrait être modifié.</a:t>
            </a:r>
            <a:r>
              <a:rPr lang="fr-CA" dirty="0"/>
              <a:t> » </a:t>
            </a:r>
            <a:r>
              <a:rPr lang="fr-CA" sz="2000" dirty="0"/>
              <a:t>D-97-46, page 18</a:t>
            </a:r>
          </a:p>
          <a:p>
            <a:pPr marL="0" indent="0">
              <a:buNone/>
            </a:pPr>
            <a:endParaRPr lang="en-CA" dirty="0"/>
          </a:p>
          <a:p>
            <a:pPr marL="0" indent="0">
              <a:buNone/>
            </a:pPr>
            <a:endParaRPr lang="fr-CA" dirty="0"/>
          </a:p>
        </p:txBody>
      </p:sp>
      <p:sp>
        <p:nvSpPr>
          <p:cNvPr id="4" name="Espace réservé du numéro de diapositive 3"/>
          <p:cNvSpPr>
            <a:spLocks noGrp="1"/>
          </p:cNvSpPr>
          <p:nvPr>
            <p:ph type="sldNum" sz="quarter" idx="12"/>
          </p:nvPr>
        </p:nvSpPr>
        <p:spPr/>
        <p:txBody>
          <a:bodyPr/>
          <a:lstStyle/>
          <a:p>
            <a:fld id="{798B71CD-BA45-4602-897F-4A6EEC4CCC75}" type="slidenum">
              <a:rPr lang="fr-CA" smtClean="0"/>
              <a:t>12</a:t>
            </a:fld>
            <a:endParaRPr lang="fr-CA"/>
          </a:p>
        </p:txBody>
      </p:sp>
      <p:pic>
        <p:nvPicPr>
          <p:cNvPr id="5" name="Image 4"/>
          <p:cNvPicPr>
            <a:picLocks noChangeAspect="1"/>
          </p:cNvPicPr>
          <p:nvPr/>
        </p:nvPicPr>
        <p:blipFill>
          <a:blip r:embed="rId3"/>
          <a:stretch>
            <a:fillRect/>
          </a:stretch>
        </p:blipFill>
        <p:spPr>
          <a:xfrm>
            <a:off x="1533713" y="3643881"/>
            <a:ext cx="7498747" cy="2974562"/>
          </a:xfrm>
          <a:prstGeom prst="rect">
            <a:avLst/>
          </a:prstGeom>
        </p:spPr>
      </p:pic>
    </p:spTree>
    <p:extLst>
      <p:ext uri="{BB962C8B-B14F-4D97-AF65-F5344CB8AC3E}">
        <p14:creationId xmlns:p14="http://schemas.microsoft.com/office/powerpoint/2010/main" val="30819738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365126"/>
            <a:ext cx="10515600" cy="443258"/>
          </a:xfrm>
        </p:spPr>
        <p:txBody>
          <a:bodyPr>
            <a:normAutofit fontScale="90000"/>
          </a:bodyPr>
          <a:lstStyle/>
          <a:p>
            <a:r>
              <a:rPr lang="en-CA" dirty="0" err="1"/>
              <a:t>Objectif</a:t>
            </a:r>
            <a:r>
              <a:rPr lang="en-CA" dirty="0"/>
              <a:t> de la </a:t>
            </a:r>
            <a:r>
              <a:rPr lang="en-CA" dirty="0" err="1"/>
              <a:t>fonctionnalisation</a:t>
            </a:r>
            <a:endParaRPr lang="fr-CA" dirty="0"/>
          </a:p>
        </p:txBody>
      </p:sp>
      <p:sp>
        <p:nvSpPr>
          <p:cNvPr id="3" name="Espace réservé du contenu 2"/>
          <p:cNvSpPr>
            <a:spLocks noGrp="1"/>
          </p:cNvSpPr>
          <p:nvPr>
            <p:ph idx="1"/>
          </p:nvPr>
        </p:nvSpPr>
        <p:spPr>
          <a:xfrm>
            <a:off x="841513" y="1295538"/>
            <a:ext cx="10515600" cy="4351338"/>
          </a:xfrm>
        </p:spPr>
        <p:txBody>
          <a:bodyPr>
            <a:normAutofit fontScale="85000" lnSpcReduction="20000"/>
          </a:bodyPr>
          <a:lstStyle/>
          <a:p>
            <a:pPr marL="0" indent="0">
              <a:lnSpc>
                <a:spcPct val="120000"/>
              </a:lnSpc>
              <a:buNone/>
            </a:pPr>
            <a:r>
              <a:rPr lang="en-US" dirty="0"/>
              <a:t>« </a:t>
            </a:r>
            <a:r>
              <a:rPr lang="en-US" i="1" dirty="0"/>
              <a:t>The fully allocated cost-of-service study breaks down the total cost to serve into four cost functions: production, storage, transmission and distribution. This facilitates the allocation of the costs to classes of service by the application of allocation factors. </a:t>
            </a:r>
            <a:r>
              <a:rPr lang="en-US" i="1" u="sng" dirty="0"/>
              <a:t>This functional disaggregation also provides a framework for recovering these costs </a:t>
            </a:r>
            <a:r>
              <a:rPr lang="fr-CA" i="1" u="sng" dirty="0" err="1"/>
              <a:t>through</a:t>
            </a:r>
            <a:r>
              <a:rPr lang="fr-CA" i="1" u="sng" dirty="0"/>
              <a:t> </a:t>
            </a:r>
            <a:r>
              <a:rPr lang="fr-CA" i="1" u="sng" dirty="0" err="1"/>
              <a:t>proper</a:t>
            </a:r>
            <a:r>
              <a:rPr lang="fr-CA" i="1" u="sng" dirty="0"/>
              <a:t> rate design</a:t>
            </a:r>
            <a:r>
              <a:rPr lang="fr-CA" u="sng" dirty="0"/>
              <a:t>. » </a:t>
            </a:r>
          </a:p>
          <a:p>
            <a:pPr marL="0" indent="0">
              <a:buNone/>
            </a:pPr>
            <a:r>
              <a:rPr lang="en-US" sz="2200" dirty="0"/>
              <a:t>Gas rate fundamentals, American gas association, fourth edition 1987, page 132</a:t>
            </a:r>
          </a:p>
          <a:p>
            <a:pPr marL="0" indent="0">
              <a:buNone/>
            </a:pPr>
            <a:endParaRPr lang="en-US" sz="2200" dirty="0"/>
          </a:p>
          <a:p>
            <a:pPr marL="0" indent="0">
              <a:lnSpc>
                <a:spcPct val="110000"/>
              </a:lnSpc>
              <a:buNone/>
            </a:pPr>
            <a:r>
              <a:rPr lang="en-US" dirty="0"/>
              <a:t>« </a:t>
            </a:r>
            <a:r>
              <a:rPr lang="en-CA" i="1" dirty="0"/>
              <a:t>The development of the gas supply, load balancing and transportation charges is based on the results of the fully allocated cost study. These  rates are entirely cost based and contain no rate design adjustments.</a:t>
            </a:r>
            <a:r>
              <a:rPr lang="fr-CA" dirty="0"/>
              <a:t>» </a:t>
            </a:r>
          </a:p>
          <a:p>
            <a:pPr marL="0" indent="0">
              <a:lnSpc>
                <a:spcPct val="110000"/>
              </a:lnSpc>
              <a:buNone/>
            </a:pPr>
            <a:r>
              <a:rPr lang="fr-CA" sz="2100" dirty="0" err="1"/>
              <a:t>Gazifère</a:t>
            </a:r>
            <a:r>
              <a:rPr lang="fr-CA" sz="2100" dirty="0"/>
              <a:t>, B-0433, GI-44, document 3, page 1</a:t>
            </a:r>
          </a:p>
          <a:p>
            <a:pPr marL="0" indent="0">
              <a:buNone/>
            </a:pPr>
            <a:endParaRPr lang="en-CA" dirty="0"/>
          </a:p>
        </p:txBody>
      </p:sp>
      <p:sp>
        <p:nvSpPr>
          <p:cNvPr id="4" name="Espace réservé du numéro de diapositive 3"/>
          <p:cNvSpPr>
            <a:spLocks noGrp="1"/>
          </p:cNvSpPr>
          <p:nvPr>
            <p:ph type="sldNum" sz="quarter" idx="12"/>
          </p:nvPr>
        </p:nvSpPr>
        <p:spPr/>
        <p:txBody>
          <a:bodyPr/>
          <a:lstStyle/>
          <a:p>
            <a:fld id="{798B71CD-BA45-4602-897F-4A6EEC4CCC75}" type="slidenum">
              <a:rPr lang="fr-CA" smtClean="0"/>
              <a:t>2</a:t>
            </a:fld>
            <a:endParaRPr lang="fr-CA"/>
          </a:p>
        </p:txBody>
      </p:sp>
    </p:spTree>
    <p:extLst>
      <p:ext uri="{BB962C8B-B14F-4D97-AF65-F5344CB8AC3E}">
        <p14:creationId xmlns:p14="http://schemas.microsoft.com/office/powerpoint/2010/main" val="13200293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798B71CD-BA45-4602-897F-4A6EEC4CCC75}" type="slidenum">
              <a:rPr lang="fr-CA" smtClean="0"/>
              <a:t>3</a:t>
            </a:fld>
            <a:endParaRPr lang="fr-CA"/>
          </a:p>
        </p:txBody>
      </p:sp>
      <p:sp>
        <p:nvSpPr>
          <p:cNvPr id="6" name="ZoneTexte 5"/>
          <p:cNvSpPr txBox="1"/>
          <p:nvPr/>
        </p:nvSpPr>
        <p:spPr>
          <a:xfrm>
            <a:off x="3390925" y="2293382"/>
            <a:ext cx="2464904" cy="646331"/>
          </a:xfrm>
          <a:prstGeom prst="rect">
            <a:avLst/>
          </a:prstGeom>
          <a:noFill/>
        </p:spPr>
        <p:txBody>
          <a:bodyPr wrap="square" rtlCol="0">
            <a:spAutoFit/>
          </a:bodyPr>
          <a:lstStyle/>
          <a:p>
            <a:r>
              <a:rPr lang="en-CA" sz="3600" dirty="0"/>
              <a:t>Distribution</a:t>
            </a:r>
            <a:endParaRPr lang="fr-CA" sz="3600" dirty="0"/>
          </a:p>
        </p:txBody>
      </p:sp>
      <p:sp>
        <p:nvSpPr>
          <p:cNvPr id="7" name="ZoneTexte 6"/>
          <p:cNvSpPr txBox="1"/>
          <p:nvPr/>
        </p:nvSpPr>
        <p:spPr>
          <a:xfrm>
            <a:off x="3390925" y="3073354"/>
            <a:ext cx="2279374" cy="646331"/>
          </a:xfrm>
          <a:prstGeom prst="rect">
            <a:avLst/>
          </a:prstGeom>
          <a:noFill/>
        </p:spPr>
        <p:txBody>
          <a:bodyPr wrap="square" rtlCol="0">
            <a:spAutoFit/>
          </a:bodyPr>
          <a:lstStyle/>
          <a:p>
            <a:r>
              <a:rPr lang="en-CA" sz="3600" dirty="0"/>
              <a:t>Transport</a:t>
            </a:r>
            <a:endParaRPr lang="fr-CA" sz="3600" dirty="0"/>
          </a:p>
        </p:txBody>
      </p:sp>
      <p:sp>
        <p:nvSpPr>
          <p:cNvPr id="8" name="Ellipse 7"/>
          <p:cNvSpPr/>
          <p:nvPr/>
        </p:nvSpPr>
        <p:spPr>
          <a:xfrm>
            <a:off x="621221" y="3290380"/>
            <a:ext cx="2769704" cy="164143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9" name="ZoneTexte 8"/>
          <p:cNvSpPr txBox="1"/>
          <p:nvPr/>
        </p:nvSpPr>
        <p:spPr>
          <a:xfrm>
            <a:off x="3390925" y="3717239"/>
            <a:ext cx="2279374" cy="646331"/>
          </a:xfrm>
          <a:prstGeom prst="rect">
            <a:avLst/>
          </a:prstGeom>
          <a:noFill/>
        </p:spPr>
        <p:txBody>
          <a:bodyPr wrap="square" rtlCol="0">
            <a:spAutoFit/>
          </a:bodyPr>
          <a:lstStyle/>
          <a:p>
            <a:r>
              <a:rPr lang="en-CA" sz="3600" dirty="0" err="1"/>
              <a:t>Équilibrage</a:t>
            </a:r>
            <a:endParaRPr lang="fr-CA" sz="3600" dirty="0"/>
          </a:p>
        </p:txBody>
      </p:sp>
      <p:sp>
        <p:nvSpPr>
          <p:cNvPr id="10" name="ZoneTexte 9"/>
          <p:cNvSpPr txBox="1"/>
          <p:nvPr/>
        </p:nvSpPr>
        <p:spPr>
          <a:xfrm>
            <a:off x="3390925" y="4568058"/>
            <a:ext cx="2897945" cy="646331"/>
          </a:xfrm>
          <a:prstGeom prst="rect">
            <a:avLst/>
          </a:prstGeom>
          <a:noFill/>
        </p:spPr>
        <p:txBody>
          <a:bodyPr wrap="square" rtlCol="0">
            <a:spAutoFit/>
          </a:bodyPr>
          <a:lstStyle/>
          <a:p>
            <a:r>
              <a:rPr lang="en-CA" sz="3600" dirty="0" err="1"/>
              <a:t>Fourniture</a:t>
            </a:r>
            <a:endParaRPr lang="fr-CA" sz="3600" dirty="0"/>
          </a:p>
        </p:txBody>
      </p:sp>
      <p:sp>
        <p:nvSpPr>
          <p:cNvPr id="13" name="ZoneTexte 12"/>
          <p:cNvSpPr txBox="1"/>
          <p:nvPr/>
        </p:nvSpPr>
        <p:spPr>
          <a:xfrm>
            <a:off x="1169071" y="1429620"/>
            <a:ext cx="1638141" cy="646331"/>
          </a:xfrm>
          <a:prstGeom prst="rect">
            <a:avLst/>
          </a:prstGeom>
          <a:noFill/>
        </p:spPr>
        <p:txBody>
          <a:bodyPr wrap="none" rtlCol="0">
            <a:spAutoFit/>
          </a:bodyPr>
          <a:lstStyle/>
          <a:p>
            <a:r>
              <a:rPr lang="en-CA" sz="3600" u="sng" dirty="0" err="1"/>
              <a:t>Intrants</a:t>
            </a:r>
            <a:endParaRPr lang="fr-CA" sz="3600" u="sng" dirty="0"/>
          </a:p>
        </p:txBody>
      </p:sp>
      <p:cxnSp>
        <p:nvCxnSpPr>
          <p:cNvPr id="15" name="Connecteur droit avec flèche 14"/>
          <p:cNvCxnSpPr/>
          <p:nvPr/>
        </p:nvCxnSpPr>
        <p:spPr>
          <a:xfrm>
            <a:off x="6925990" y="2627246"/>
            <a:ext cx="1420837" cy="0"/>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6" name="Connecteur droit avec flèche 15"/>
          <p:cNvCxnSpPr/>
          <p:nvPr/>
        </p:nvCxnSpPr>
        <p:spPr>
          <a:xfrm>
            <a:off x="6925991" y="3458818"/>
            <a:ext cx="1420837" cy="0"/>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7" name="Connecteur droit avec flèche 16"/>
          <p:cNvCxnSpPr/>
          <p:nvPr/>
        </p:nvCxnSpPr>
        <p:spPr>
          <a:xfrm>
            <a:off x="6904891" y="4154625"/>
            <a:ext cx="1420837" cy="0"/>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8" name="Connecteur droit avec flèche 17"/>
          <p:cNvCxnSpPr/>
          <p:nvPr/>
        </p:nvCxnSpPr>
        <p:spPr>
          <a:xfrm>
            <a:off x="6886742" y="4932306"/>
            <a:ext cx="1420837" cy="0"/>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0" name="ZoneTexte 19"/>
          <p:cNvSpPr txBox="1"/>
          <p:nvPr/>
        </p:nvSpPr>
        <p:spPr>
          <a:xfrm>
            <a:off x="900332" y="3554460"/>
            <a:ext cx="2338806" cy="1200329"/>
          </a:xfrm>
          <a:prstGeom prst="rect">
            <a:avLst/>
          </a:prstGeom>
          <a:noFill/>
        </p:spPr>
        <p:txBody>
          <a:bodyPr wrap="square" rtlCol="0">
            <a:spAutoFit/>
          </a:bodyPr>
          <a:lstStyle/>
          <a:p>
            <a:pPr algn="ctr"/>
            <a:r>
              <a:rPr lang="en-CA" sz="3600" dirty="0"/>
              <a:t>Centres de </a:t>
            </a:r>
            <a:r>
              <a:rPr lang="en-CA" sz="3600" dirty="0" err="1"/>
              <a:t>coûts</a:t>
            </a:r>
            <a:endParaRPr lang="en-CA" sz="3600" dirty="0"/>
          </a:p>
        </p:txBody>
      </p:sp>
      <p:sp>
        <p:nvSpPr>
          <p:cNvPr id="21" name="ZoneTexte 20"/>
          <p:cNvSpPr txBox="1"/>
          <p:nvPr/>
        </p:nvSpPr>
        <p:spPr>
          <a:xfrm>
            <a:off x="8678131" y="5511551"/>
            <a:ext cx="3445413" cy="584775"/>
          </a:xfrm>
          <a:prstGeom prst="rect">
            <a:avLst/>
          </a:prstGeom>
          <a:noFill/>
        </p:spPr>
        <p:txBody>
          <a:bodyPr wrap="square" rtlCol="0">
            <a:spAutoFit/>
          </a:bodyPr>
          <a:lstStyle/>
          <a:p>
            <a:r>
              <a:rPr lang="en-CA" sz="3200" strike="dblStrike" dirty="0"/>
              <a:t>Prix unidentifiable</a:t>
            </a:r>
            <a:endParaRPr lang="fr-CA" sz="3200" strike="dblStrike" dirty="0"/>
          </a:p>
        </p:txBody>
      </p:sp>
      <p:sp>
        <p:nvSpPr>
          <p:cNvPr id="22" name="ZoneTexte 21"/>
          <p:cNvSpPr txBox="1"/>
          <p:nvPr/>
        </p:nvSpPr>
        <p:spPr>
          <a:xfrm>
            <a:off x="8659984" y="3073354"/>
            <a:ext cx="3445413" cy="584775"/>
          </a:xfrm>
          <a:prstGeom prst="rect">
            <a:avLst/>
          </a:prstGeom>
          <a:noFill/>
        </p:spPr>
        <p:txBody>
          <a:bodyPr wrap="square" rtlCol="0">
            <a:spAutoFit/>
          </a:bodyPr>
          <a:lstStyle/>
          <a:p>
            <a:r>
              <a:rPr lang="en-CA" sz="3200" dirty="0"/>
              <a:t>Prix de transport</a:t>
            </a:r>
            <a:endParaRPr lang="fr-CA" sz="3200" dirty="0"/>
          </a:p>
        </p:txBody>
      </p:sp>
      <p:sp>
        <p:nvSpPr>
          <p:cNvPr id="23" name="ZoneTexte 22"/>
          <p:cNvSpPr txBox="1"/>
          <p:nvPr/>
        </p:nvSpPr>
        <p:spPr>
          <a:xfrm>
            <a:off x="8628062" y="3879039"/>
            <a:ext cx="3445413" cy="584775"/>
          </a:xfrm>
          <a:prstGeom prst="rect">
            <a:avLst/>
          </a:prstGeom>
          <a:noFill/>
        </p:spPr>
        <p:txBody>
          <a:bodyPr wrap="square" rtlCol="0">
            <a:spAutoFit/>
          </a:bodyPr>
          <a:lstStyle/>
          <a:p>
            <a:r>
              <a:rPr lang="en-CA" sz="3200" dirty="0"/>
              <a:t>Prix </a:t>
            </a:r>
            <a:r>
              <a:rPr lang="en-CA" sz="3200" dirty="0" err="1"/>
              <a:t>d‘équilibrage</a:t>
            </a:r>
            <a:endParaRPr lang="fr-CA" sz="3200" dirty="0"/>
          </a:p>
        </p:txBody>
      </p:sp>
      <p:sp>
        <p:nvSpPr>
          <p:cNvPr id="24" name="ZoneTexte 23"/>
          <p:cNvSpPr txBox="1"/>
          <p:nvPr/>
        </p:nvSpPr>
        <p:spPr>
          <a:xfrm>
            <a:off x="8659984" y="2347996"/>
            <a:ext cx="3445413" cy="584775"/>
          </a:xfrm>
          <a:prstGeom prst="rect">
            <a:avLst/>
          </a:prstGeom>
          <a:noFill/>
        </p:spPr>
        <p:txBody>
          <a:bodyPr wrap="square" rtlCol="0">
            <a:spAutoFit/>
          </a:bodyPr>
          <a:lstStyle/>
          <a:p>
            <a:r>
              <a:rPr lang="en-CA" sz="3200" dirty="0"/>
              <a:t>Prix de distribution</a:t>
            </a:r>
            <a:endParaRPr lang="fr-CA" sz="3200" dirty="0"/>
          </a:p>
        </p:txBody>
      </p:sp>
      <p:sp>
        <p:nvSpPr>
          <p:cNvPr id="25" name="ZoneTexte 24"/>
          <p:cNvSpPr txBox="1"/>
          <p:nvPr/>
        </p:nvSpPr>
        <p:spPr>
          <a:xfrm>
            <a:off x="3278895" y="1472510"/>
            <a:ext cx="3853936" cy="646331"/>
          </a:xfrm>
          <a:prstGeom prst="rect">
            <a:avLst/>
          </a:prstGeom>
          <a:noFill/>
        </p:spPr>
        <p:txBody>
          <a:bodyPr wrap="square" rtlCol="0">
            <a:spAutoFit/>
          </a:bodyPr>
          <a:lstStyle/>
          <a:p>
            <a:r>
              <a:rPr lang="en-CA" sz="3600" u="sng" dirty="0" err="1"/>
              <a:t>Fonctionnalisation</a:t>
            </a:r>
            <a:endParaRPr lang="fr-CA" sz="3600" u="sng" dirty="0"/>
          </a:p>
        </p:txBody>
      </p:sp>
      <p:sp>
        <p:nvSpPr>
          <p:cNvPr id="26" name="ZoneTexte 25"/>
          <p:cNvSpPr txBox="1"/>
          <p:nvPr/>
        </p:nvSpPr>
        <p:spPr>
          <a:xfrm>
            <a:off x="9674087" y="1558081"/>
            <a:ext cx="2118153" cy="584775"/>
          </a:xfrm>
          <a:prstGeom prst="rect">
            <a:avLst/>
          </a:prstGeom>
          <a:noFill/>
        </p:spPr>
        <p:txBody>
          <a:bodyPr wrap="square" rtlCol="0">
            <a:spAutoFit/>
          </a:bodyPr>
          <a:lstStyle/>
          <a:p>
            <a:pPr algn="ctr"/>
            <a:r>
              <a:rPr lang="en-CA" sz="3200" u="sng" dirty="0" err="1"/>
              <a:t>Extrants</a:t>
            </a:r>
            <a:endParaRPr lang="fr-CA" sz="3200" u="sng" dirty="0"/>
          </a:p>
        </p:txBody>
      </p:sp>
      <p:sp>
        <p:nvSpPr>
          <p:cNvPr id="2" name="ZoneTexte 1"/>
          <p:cNvSpPr txBox="1"/>
          <p:nvPr/>
        </p:nvSpPr>
        <p:spPr>
          <a:xfrm>
            <a:off x="6886742" y="923038"/>
            <a:ext cx="2627514" cy="1200329"/>
          </a:xfrm>
          <a:prstGeom prst="rect">
            <a:avLst/>
          </a:prstGeom>
          <a:noFill/>
        </p:spPr>
        <p:txBody>
          <a:bodyPr wrap="none" rtlCol="0">
            <a:spAutoFit/>
          </a:bodyPr>
          <a:lstStyle/>
          <a:p>
            <a:r>
              <a:rPr lang="en-CA" sz="3600" u="sng" dirty="0"/>
              <a:t>Classification</a:t>
            </a:r>
          </a:p>
          <a:p>
            <a:r>
              <a:rPr lang="en-CA" sz="3600" u="sng" dirty="0"/>
              <a:t>Et Allocation</a:t>
            </a:r>
            <a:endParaRPr lang="fr-CA" sz="3600" u="sng" dirty="0"/>
          </a:p>
        </p:txBody>
      </p:sp>
      <p:sp>
        <p:nvSpPr>
          <p:cNvPr id="3" name="ZoneTexte 2"/>
          <p:cNvSpPr txBox="1"/>
          <p:nvPr/>
        </p:nvSpPr>
        <p:spPr>
          <a:xfrm>
            <a:off x="3390925" y="5575699"/>
            <a:ext cx="2842958" cy="646331"/>
          </a:xfrm>
          <a:prstGeom prst="rect">
            <a:avLst/>
          </a:prstGeom>
          <a:noFill/>
        </p:spPr>
        <p:txBody>
          <a:bodyPr wrap="none" rtlCol="0">
            <a:spAutoFit/>
          </a:bodyPr>
          <a:lstStyle/>
          <a:p>
            <a:r>
              <a:rPr lang="en-CA" sz="3600" strike="dblStrike" dirty="0"/>
              <a:t>Unidentifiable</a:t>
            </a:r>
            <a:endParaRPr lang="fr-CA" sz="3600" strike="dblStrike" dirty="0"/>
          </a:p>
        </p:txBody>
      </p:sp>
      <p:cxnSp>
        <p:nvCxnSpPr>
          <p:cNvPr id="27" name="Connecteur droit avec flèche 26"/>
          <p:cNvCxnSpPr/>
          <p:nvPr/>
        </p:nvCxnSpPr>
        <p:spPr>
          <a:xfrm>
            <a:off x="6807895" y="5866225"/>
            <a:ext cx="1420837" cy="0"/>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3" name="ZoneTexte 42"/>
          <p:cNvSpPr txBox="1"/>
          <p:nvPr/>
        </p:nvSpPr>
        <p:spPr>
          <a:xfrm>
            <a:off x="8674757" y="4704809"/>
            <a:ext cx="3669644" cy="584775"/>
          </a:xfrm>
          <a:prstGeom prst="rect">
            <a:avLst/>
          </a:prstGeom>
          <a:noFill/>
        </p:spPr>
        <p:txBody>
          <a:bodyPr wrap="square" rtlCol="0">
            <a:spAutoFit/>
          </a:bodyPr>
          <a:lstStyle/>
          <a:p>
            <a:r>
              <a:rPr lang="en-CA" sz="3200" dirty="0"/>
              <a:t>Prix de </a:t>
            </a:r>
            <a:r>
              <a:rPr lang="en-CA" sz="3200" dirty="0" err="1"/>
              <a:t>fourniture</a:t>
            </a:r>
            <a:endParaRPr lang="fr-CA" sz="3200" dirty="0"/>
          </a:p>
        </p:txBody>
      </p:sp>
    </p:spTree>
    <p:extLst>
      <p:ext uri="{BB962C8B-B14F-4D97-AF65-F5344CB8AC3E}">
        <p14:creationId xmlns:p14="http://schemas.microsoft.com/office/powerpoint/2010/main" val="15368502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CA" sz="3600" dirty="0"/>
              <a:t>Allocation des </a:t>
            </a:r>
            <a:r>
              <a:rPr lang="en-CA" sz="3600" dirty="0" err="1"/>
              <a:t>coûts</a:t>
            </a:r>
            <a:r>
              <a:rPr lang="en-CA" sz="3600" dirty="0"/>
              <a:t> entre </a:t>
            </a:r>
            <a:r>
              <a:rPr lang="en-CA" sz="3600" dirty="0" err="1"/>
              <a:t>tarifs</a:t>
            </a:r>
            <a:r>
              <a:rPr lang="en-CA" sz="3600" dirty="0"/>
              <a:t> – </a:t>
            </a:r>
            <a:r>
              <a:rPr lang="en-CA" sz="3600" dirty="0" err="1"/>
              <a:t>Transparence</a:t>
            </a:r>
            <a:endParaRPr lang="fr-CA" sz="3600" dirty="0"/>
          </a:p>
        </p:txBody>
      </p:sp>
      <p:sp>
        <p:nvSpPr>
          <p:cNvPr id="3" name="Espace réservé du contenu 2"/>
          <p:cNvSpPr>
            <a:spLocks noGrp="1"/>
          </p:cNvSpPr>
          <p:nvPr>
            <p:ph idx="1"/>
          </p:nvPr>
        </p:nvSpPr>
        <p:spPr/>
        <p:txBody>
          <a:bodyPr>
            <a:normAutofit lnSpcReduction="10000"/>
          </a:bodyPr>
          <a:lstStyle/>
          <a:p>
            <a:r>
              <a:rPr lang="fr-CA" dirty="0"/>
              <a:t>L’ACIG est d’avis que les fonctions utilisées par </a:t>
            </a:r>
            <a:r>
              <a:rPr lang="fr-CA" dirty="0" err="1"/>
              <a:t>Gazifère</a:t>
            </a:r>
            <a:r>
              <a:rPr lang="fr-CA" dirty="0"/>
              <a:t> ne correspondent pas à la pratique usuelle de l’industrie. Elle demande à la Régie d’inviter </a:t>
            </a:r>
            <a:r>
              <a:rPr lang="fr-CA" dirty="0" err="1"/>
              <a:t>Gazifère</a:t>
            </a:r>
            <a:r>
              <a:rPr lang="fr-CA" dirty="0"/>
              <a:t> à revoir la méthode fonctionnalisation des coûts et les rapports qui en découlent de façon à clairement faire ressortir les grands services du distributeur. </a:t>
            </a:r>
            <a:endParaRPr lang="en-CA" dirty="0"/>
          </a:p>
          <a:p>
            <a:endParaRPr lang="fr-CA" dirty="0"/>
          </a:p>
          <a:p>
            <a:r>
              <a:rPr lang="fr-CA" dirty="0"/>
              <a:t>L’ACIG est d’avis que les tableaux déposés par </a:t>
            </a:r>
            <a:r>
              <a:rPr lang="fr-CA" dirty="0" err="1"/>
              <a:t>Gazifère</a:t>
            </a:r>
            <a:r>
              <a:rPr lang="fr-CA" dirty="0"/>
              <a:t> qui présentent les résultats de chaque étape de l’allocation des coûts doivent être revus puisqu’ils ne permettent pas le suivi avec suffisamment d’aisance de l’allocation de chaque coût et, dans ce sens, elle considère que l’exercice n’offre pas la transparence attendue. </a:t>
            </a:r>
          </a:p>
          <a:p>
            <a:endParaRPr lang="en-CA" dirty="0"/>
          </a:p>
        </p:txBody>
      </p:sp>
      <p:sp>
        <p:nvSpPr>
          <p:cNvPr id="4" name="Espace réservé du numéro de diapositive 3"/>
          <p:cNvSpPr>
            <a:spLocks noGrp="1"/>
          </p:cNvSpPr>
          <p:nvPr>
            <p:ph type="sldNum" sz="quarter" idx="12"/>
          </p:nvPr>
        </p:nvSpPr>
        <p:spPr/>
        <p:txBody>
          <a:bodyPr/>
          <a:lstStyle/>
          <a:p>
            <a:fld id="{798B71CD-BA45-4602-897F-4A6EEC4CCC75}" type="slidenum">
              <a:rPr lang="fr-CA" smtClean="0"/>
              <a:t>4</a:t>
            </a:fld>
            <a:endParaRPr lang="fr-CA"/>
          </a:p>
        </p:txBody>
      </p:sp>
    </p:spTree>
    <p:extLst>
      <p:ext uri="{BB962C8B-B14F-4D97-AF65-F5344CB8AC3E}">
        <p14:creationId xmlns:p14="http://schemas.microsoft.com/office/powerpoint/2010/main" val="20113317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365126"/>
            <a:ext cx="10515600" cy="920336"/>
          </a:xfrm>
        </p:spPr>
        <p:txBody>
          <a:bodyPr>
            <a:normAutofit fontScale="90000"/>
          </a:bodyPr>
          <a:lstStyle/>
          <a:p>
            <a:r>
              <a:rPr lang="fr-CA" u="sng" dirty="0">
                <a:solidFill>
                  <a:srgbClr val="000000"/>
                </a:solidFill>
                <a:latin typeface="Calibri" panose="020F0502020204030204" pitchFamily="34" charset="0"/>
              </a:rPr>
              <a:t>Allocation des coûts des conduites</a:t>
            </a:r>
            <a:br>
              <a:rPr lang="fr-CA" u="sng" dirty="0">
                <a:solidFill>
                  <a:srgbClr val="000000"/>
                </a:solidFill>
                <a:latin typeface="Calibri" panose="020F0502020204030204" pitchFamily="34" charset="0"/>
              </a:rPr>
            </a:br>
            <a:r>
              <a:rPr lang="fr-CA" u="sng" dirty="0">
                <a:solidFill>
                  <a:srgbClr val="000000"/>
                </a:solidFill>
                <a:latin typeface="Calibri" panose="020F0502020204030204" pitchFamily="34" charset="0"/>
              </a:rPr>
              <a:t> </a:t>
            </a:r>
            <a:br>
              <a:rPr lang="fr-CA" u="sng" dirty="0">
                <a:solidFill>
                  <a:srgbClr val="000000"/>
                </a:solidFill>
                <a:latin typeface="Calibri" panose="020F0502020204030204" pitchFamily="34" charset="0"/>
              </a:rPr>
            </a:br>
            <a:endParaRPr lang="fr-CA" dirty="0"/>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3625463487"/>
              </p:ext>
            </p:extLst>
          </p:nvPr>
        </p:nvGraphicFramePr>
        <p:xfrm>
          <a:off x="838200" y="825294"/>
          <a:ext cx="10240618" cy="4834288"/>
        </p:xfrm>
        <a:graphic>
          <a:graphicData uri="http://schemas.openxmlformats.org/drawingml/2006/table">
            <a:tbl>
              <a:tblPr>
                <a:tableStyleId>{5C22544A-7EE6-4342-B048-85BDC9FD1C3A}</a:tableStyleId>
              </a:tblPr>
              <a:tblGrid>
                <a:gridCol w="2185100">
                  <a:extLst>
                    <a:ext uri="{9D8B030D-6E8A-4147-A177-3AD203B41FA5}">
                      <a16:colId xmlns:a16="http://schemas.microsoft.com/office/drawing/2014/main" xmlns="" val="3658428749"/>
                    </a:ext>
                  </a:extLst>
                </a:gridCol>
                <a:gridCol w="1320844">
                  <a:extLst>
                    <a:ext uri="{9D8B030D-6E8A-4147-A177-3AD203B41FA5}">
                      <a16:colId xmlns:a16="http://schemas.microsoft.com/office/drawing/2014/main" xmlns="" val="3500598983"/>
                    </a:ext>
                  </a:extLst>
                </a:gridCol>
                <a:gridCol w="1402377">
                  <a:extLst>
                    <a:ext uri="{9D8B030D-6E8A-4147-A177-3AD203B41FA5}">
                      <a16:colId xmlns:a16="http://schemas.microsoft.com/office/drawing/2014/main" xmlns="" val="3217045018"/>
                    </a:ext>
                  </a:extLst>
                </a:gridCol>
                <a:gridCol w="1108857">
                  <a:extLst>
                    <a:ext uri="{9D8B030D-6E8A-4147-A177-3AD203B41FA5}">
                      <a16:colId xmlns:a16="http://schemas.microsoft.com/office/drawing/2014/main" xmlns="" val="2985854553"/>
                    </a:ext>
                  </a:extLst>
                </a:gridCol>
                <a:gridCol w="1239310">
                  <a:extLst>
                    <a:ext uri="{9D8B030D-6E8A-4147-A177-3AD203B41FA5}">
                      <a16:colId xmlns:a16="http://schemas.microsoft.com/office/drawing/2014/main" xmlns="" val="3962443731"/>
                    </a:ext>
                  </a:extLst>
                </a:gridCol>
                <a:gridCol w="994710">
                  <a:extLst>
                    <a:ext uri="{9D8B030D-6E8A-4147-A177-3AD203B41FA5}">
                      <a16:colId xmlns:a16="http://schemas.microsoft.com/office/drawing/2014/main" xmlns="" val="4224161957"/>
                    </a:ext>
                  </a:extLst>
                </a:gridCol>
                <a:gridCol w="994710">
                  <a:extLst>
                    <a:ext uri="{9D8B030D-6E8A-4147-A177-3AD203B41FA5}">
                      <a16:colId xmlns:a16="http://schemas.microsoft.com/office/drawing/2014/main" xmlns="" val="371936920"/>
                    </a:ext>
                  </a:extLst>
                </a:gridCol>
                <a:gridCol w="994710">
                  <a:extLst>
                    <a:ext uri="{9D8B030D-6E8A-4147-A177-3AD203B41FA5}">
                      <a16:colId xmlns:a16="http://schemas.microsoft.com/office/drawing/2014/main" xmlns="" val="3924873401"/>
                    </a:ext>
                  </a:extLst>
                </a:gridCol>
              </a:tblGrid>
              <a:tr h="549591">
                <a:tc gridSpan="8">
                  <a:txBody>
                    <a:bodyPr/>
                    <a:lstStyle/>
                    <a:p>
                      <a:pPr algn="l" fontAlgn="b"/>
                      <a:r>
                        <a:rPr lang="fr-CA" sz="3200" u="sng" dirty="0"/>
                        <a:t>Effet de la méthode d'allocation sur le résultat de l'allocation</a:t>
                      </a:r>
                      <a:endParaRPr lang="fr-CA" sz="3200" b="0" i="0" u="sng" strike="noStrike" dirty="0">
                        <a:solidFill>
                          <a:srgbClr val="000000"/>
                        </a:solidFill>
                        <a:effectLst/>
                        <a:latin typeface="Calibri" panose="020F0502020204030204" pitchFamily="34" charset="0"/>
                      </a:endParaRPr>
                    </a:p>
                  </a:txBody>
                  <a:tcPr marL="8862" marR="8862" marT="8862" marB="0" anchor="b">
                    <a:noFill/>
                  </a:tcPr>
                </a:tc>
                <a:tc hMerge="1">
                  <a:txBody>
                    <a:bodyPr/>
                    <a:lstStyle/>
                    <a:p>
                      <a:endParaRPr lang="fr-CA"/>
                    </a:p>
                  </a:txBody>
                  <a:tcPr/>
                </a:tc>
                <a:tc hMerge="1">
                  <a:txBody>
                    <a:bodyPr/>
                    <a:lstStyle/>
                    <a:p>
                      <a:endParaRPr lang="fr-CA"/>
                    </a:p>
                  </a:txBody>
                  <a:tcPr/>
                </a:tc>
                <a:tc hMerge="1">
                  <a:txBody>
                    <a:bodyPr/>
                    <a:lstStyle/>
                    <a:p>
                      <a:endParaRPr lang="fr-CA"/>
                    </a:p>
                  </a:txBody>
                  <a:tcPr/>
                </a:tc>
                <a:tc hMerge="1">
                  <a:txBody>
                    <a:bodyPr/>
                    <a:lstStyle/>
                    <a:p>
                      <a:endParaRPr lang="fr-CA"/>
                    </a:p>
                  </a:txBody>
                  <a:tcPr/>
                </a:tc>
                <a:tc hMerge="1">
                  <a:txBody>
                    <a:bodyPr/>
                    <a:lstStyle/>
                    <a:p>
                      <a:endParaRPr lang="fr-CA"/>
                    </a:p>
                  </a:txBody>
                  <a:tcPr/>
                </a:tc>
                <a:tc hMerge="1">
                  <a:txBody>
                    <a:bodyPr/>
                    <a:lstStyle/>
                    <a:p>
                      <a:endParaRPr lang="fr-CA"/>
                    </a:p>
                  </a:txBody>
                  <a:tcPr/>
                </a:tc>
                <a:tc hMerge="1">
                  <a:txBody>
                    <a:bodyPr/>
                    <a:lstStyle/>
                    <a:p>
                      <a:endParaRPr lang="fr-CA"/>
                    </a:p>
                  </a:txBody>
                  <a:tcPr/>
                </a:tc>
                <a:extLst>
                  <a:ext uri="{0D108BD9-81ED-4DB2-BD59-A6C34878D82A}">
                    <a16:rowId xmlns:a16="http://schemas.microsoft.com/office/drawing/2014/main" xmlns="" val="3105792567"/>
                  </a:ext>
                </a:extLst>
              </a:tr>
              <a:tr h="269974">
                <a:tc>
                  <a:txBody>
                    <a:bodyPr/>
                    <a:lstStyle/>
                    <a:p>
                      <a:pPr algn="l" fontAlgn="b"/>
                      <a:endParaRPr lang="fr-CA" sz="1800" b="0" i="0" u="none" strike="noStrike">
                        <a:solidFill>
                          <a:srgbClr val="000000"/>
                        </a:solidFill>
                        <a:effectLst/>
                        <a:latin typeface="Calibri" panose="020F0502020204030204" pitchFamily="34" charset="0"/>
                      </a:endParaRPr>
                    </a:p>
                  </a:txBody>
                  <a:tcPr marL="8862" marR="8862" marT="8862" marB="0" anchor="b">
                    <a:lnB w="12700" cap="flat" cmpd="sng" algn="ctr">
                      <a:solidFill>
                        <a:schemeClr val="tx1"/>
                      </a:solidFill>
                      <a:prstDash val="solid"/>
                      <a:round/>
                      <a:headEnd type="none" w="med" len="med"/>
                      <a:tailEnd type="none" w="med" len="med"/>
                    </a:lnB>
                    <a:noFill/>
                  </a:tcPr>
                </a:tc>
                <a:tc>
                  <a:txBody>
                    <a:bodyPr/>
                    <a:lstStyle/>
                    <a:p>
                      <a:pPr algn="l" fontAlgn="b"/>
                      <a:endParaRPr lang="fr-CA" sz="1800" b="0" i="0" u="none" strike="noStrike" dirty="0">
                        <a:solidFill>
                          <a:srgbClr val="000000"/>
                        </a:solidFill>
                        <a:effectLst/>
                        <a:latin typeface="Calibri" panose="020F0502020204030204" pitchFamily="34" charset="0"/>
                      </a:endParaRPr>
                    </a:p>
                  </a:txBody>
                  <a:tcPr marL="8862" marR="8862" marT="8862" marB="0" anchor="b">
                    <a:lnB w="12700" cap="flat" cmpd="sng" algn="ctr">
                      <a:solidFill>
                        <a:schemeClr val="tx1"/>
                      </a:solidFill>
                      <a:prstDash val="solid"/>
                      <a:round/>
                      <a:headEnd type="none" w="med" len="med"/>
                      <a:tailEnd type="none" w="med" len="med"/>
                    </a:lnB>
                    <a:noFill/>
                  </a:tcPr>
                </a:tc>
                <a:tc>
                  <a:txBody>
                    <a:bodyPr/>
                    <a:lstStyle/>
                    <a:p>
                      <a:pPr algn="l" fontAlgn="b"/>
                      <a:endParaRPr lang="fr-CA" sz="1800" b="0" i="0" u="none" strike="noStrike" dirty="0">
                        <a:solidFill>
                          <a:srgbClr val="000000"/>
                        </a:solidFill>
                        <a:effectLst/>
                        <a:latin typeface="Calibri" panose="020F0502020204030204" pitchFamily="34" charset="0"/>
                      </a:endParaRPr>
                    </a:p>
                  </a:txBody>
                  <a:tcPr marL="8862" marR="8862" marT="8862" marB="0" anchor="b">
                    <a:lnB w="12700" cap="flat" cmpd="sng" algn="ctr">
                      <a:solidFill>
                        <a:schemeClr val="tx1"/>
                      </a:solidFill>
                      <a:prstDash val="solid"/>
                      <a:round/>
                      <a:headEnd type="none" w="med" len="med"/>
                      <a:tailEnd type="none" w="med" len="med"/>
                    </a:lnB>
                    <a:noFill/>
                  </a:tcPr>
                </a:tc>
                <a:tc>
                  <a:txBody>
                    <a:bodyPr/>
                    <a:lstStyle/>
                    <a:p>
                      <a:pPr algn="l" fontAlgn="b"/>
                      <a:endParaRPr lang="fr-CA" sz="1800" b="0" i="0" u="none" strike="noStrike">
                        <a:solidFill>
                          <a:srgbClr val="000000"/>
                        </a:solidFill>
                        <a:effectLst/>
                        <a:latin typeface="Calibri" panose="020F0502020204030204" pitchFamily="34" charset="0"/>
                      </a:endParaRPr>
                    </a:p>
                  </a:txBody>
                  <a:tcPr marL="8862" marR="8862" marT="8862" marB="0" anchor="b">
                    <a:lnB w="12700" cap="flat" cmpd="sng" algn="ctr">
                      <a:solidFill>
                        <a:schemeClr val="tx1"/>
                      </a:solidFill>
                      <a:prstDash val="solid"/>
                      <a:round/>
                      <a:headEnd type="none" w="med" len="med"/>
                      <a:tailEnd type="none" w="med" len="med"/>
                    </a:lnB>
                    <a:noFill/>
                  </a:tcPr>
                </a:tc>
                <a:tc>
                  <a:txBody>
                    <a:bodyPr/>
                    <a:lstStyle/>
                    <a:p>
                      <a:pPr algn="l" fontAlgn="b"/>
                      <a:endParaRPr lang="fr-CA" sz="1800" b="0" i="0" u="none" strike="noStrike">
                        <a:solidFill>
                          <a:srgbClr val="000000"/>
                        </a:solidFill>
                        <a:effectLst/>
                        <a:latin typeface="Calibri" panose="020F0502020204030204" pitchFamily="34" charset="0"/>
                      </a:endParaRPr>
                    </a:p>
                  </a:txBody>
                  <a:tcPr marL="8862" marR="8862" marT="8862" marB="0" anchor="b">
                    <a:lnB w="12700" cap="flat" cmpd="sng" algn="ctr">
                      <a:solidFill>
                        <a:schemeClr val="tx1"/>
                      </a:solidFill>
                      <a:prstDash val="solid"/>
                      <a:round/>
                      <a:headEnd type="none" w="med" len="med"/>
                      <a:tailEnd type="none" w="med" len="med"/>
                    </a:lnB>
                    <a:noFill/>
                  </a:tcPr>
                </a:tc>
                <a:tc>
                  <a:txBody>
                    <a:bodyPr/>
                    <a:lstStyle/>
                    <a:p>
                      <a:pPr algn="l" fontAlgn="b"/>
                      <a:endParaRPr lang="fr-CA" sz="1800" b="0" i="0" u="none" strike="noStrike">
                        <a:solidFill>
                          <a:srgbClr val="000000"/>
                        </a:solidFill>
                        <a:effectLst/>
                        <a:latin typeface="Calibri" panose="020F0502020204030204" pitchFamily="34" charset="0"/>
                      </a:endParaRPr>
                    </a:p>
                  </a:txBody>
                  <a:tcPr marL="8862" marR="8862" marT="8862" marB="0" anchor="b">
                    <a:lnB w="12700" cap="flat" cmpd="sng" algn="ctr">
                      <a:solidFill>
                        <a:schemeClr val="tx1"/>
                      </a:solidFill>
                      <a:prstDash val="solid"/>
                      <a:round/>
                      <a:headEnd type="none" w="med" len="med"/>
                      <a:tailEnd type="none" w="med" len="med"/>
                    </a:lnB>
                    <a:noFill/>
                  </a:tcPr>
                </a:tc>
                <a:tc>
                  <a:txBody>
                    <a:bodyPr/>
                    <a:lstStyle/>
                    <a:p>
                      <a:pPr algn="l" fontAlgn="b"/>
                      <a:endParaRPr lang="fr-CA" sz="1800" b="0" i="0" u="none" strike="noStrike">
                        <a:solidFill>
                          <a:srgbClr val="000000"/>
                        </a:solidFill>
                        <a:effectLst/>
                        <a:latin typeface="Calibri" panose="020F0502020204030204" pitchFamily="34" charset="0"/>
                      </a:endParaRPr>
                    </a:p>
                  </a:txBody>
                  <a:tcPr marL="8862" marR="8862" marT="8862" marB="0" anchor="b">
                    <a:lnB w="12700" cap="flat" cmpd="sng" algn="ctr">
                      <a:solidFill>
                        <a:schemeClr val="tx1"/>
                      </a:solidFill>
                      <a:prstDash val="solid"/>
                      <a:round/>
                      <a:headEnd type="none" w="med" len="med"/>
                      <a:tailEnd type="none" w="med" len="med"/>
                    </a:lnB>
                    <a:noFill/>
                  </a:tcPr>
                </a:tc>
                <a:tc>
                  <a:txBody>
                    <a:bodyPr/>
                    <a:lstStyle/>
                    <a:p>
                      <a:pPr algn="l" fontAlgn="b"/>
                      <a:endParaRPr lang="fr-CA" sz="1800" b="0" i="0" u="none" strike="noStrike" dirty="0">
                        <a:solidFill>
                          <a:srgbClr val="000000"/>
                        </a:solidFill>
                        <a:effectLst/>
                        <a:latin typeface="Calibri" panose="020F0502020204030204" pitchFamily="34" charset="0"/>
                      </a:endParaRPr>
                    </a:p>
                  </a:txBody>
                  <a:tcPr marL="8862" marR="8862" marT="8862" marB="0" anchor="b">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2198050837"/>
                  </a:ext>
                </a:extLst>
              </a:tr>
              <a:tr h="1041331">
                <a:tc>
                  <a:txBody>
                    <a:bodyPr/>
                    <a:lstStyle/>
                    <a:p>
                      <a:pPr algn="ctr" fontAlgn="ctr"/>
                      <a:r>
                        <a:rPr lang="fr-CA" sz="1800" u="none" strike="noStrike" dirty="0">
                          <a:ln>
                            <a:noFill/>
                          </a:ln>
                          <a:effectLst/>
                        </a:rPr>
                        <a:t>Diamètre</a:t>
                      </a:r>
                      <a:endParaRPr lang="fr-CA" sz="1800" b="0" i="0" u="none" strike="noStrike" dirty="0">
                        <a:ln>
                          <a:noFill/>
                        </a:ln>
                        <a:solidFill>
                          <a:srgbClr val="000000"/>
                        </a:solidFill>
                        <a:effectLst/>
                        <a:latin typeface="Arial" panose="020B0604020202020204" pitchFamily="34" charset="0"/>
                      </a:endParaRPr>
                    </a:p>
                  </a:txBody>
                  <a:tcPr marL="8862" marR="8862" marT="886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fr-CA" sz="1800" u="none" strike="noStrike" dirty="0">
                          <a:ln>
                            <a:noFill/>
                          </a:ln>
                          <a:effectLst/>
                        </a:rPr>
                        <a:t>Coût moyen ($/mètre)</a:t>
                      </a:r>
                      <a:endParaRPr lang="fr-CA" sz="1800" b="0" i="0" u="none" strike="noStrike" dirty="0">
                        <a:ln>
                          <a:noFill/>
                        </a:ln>
                        <a:solidFill>
                          <a:srgbClr val="000000"/>
                        </a:solidFill>
                        <a:effectLst/>
                        <a:latin typeface="Arial" panose="020B0604020202020204" pitchFamily="34" charset="0"/>
                      </a:endParaRPr>
                    </a:p>
                  </a:txBody>
                  <a:tcPr marL="8862" marR="8862" marT="886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fr-CA" sz="1800" u="none" strike="noStrike" dirty="0">
                          <a:ln>
                            <a:noFill/>
                          </a:ln>
                          <a:effectLst/>
                        </a:rPr>
                        <a:t>Composante accès (1)</a:t>
                      </a:r>
                      <a:endParaRPr lang="fr-CA" sz="1800" b="0" i="0" u="none" strike="noStrike" dirty="0">
                        <a:ln>
                          <a:noFill/>
                        </a:ln>
                        <a:solidFill>
                          <a:srgbClr val="000000"/>
                        </a:solidFill>
                        <a:effectLst/>
                        <a:latin typeface="Arial" panose="020B0604020202020204" pitchFamily="34" charset="0"/>
                      </a:endParaRPr>
                    </a:p>
                  </a:txBody>
                  <a:tcPr marL="8862" marR="8862" marT="886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fr-CA" sz="1800" u="none" strike="noStrike" dirty="0">
                          <a:ln>
                            <a:noFill/>
                          </a:ln>
                          <a:effectLst/>
                        </a:rPr>
                        <a:t>Tarif 1</a:t>
                      </a:r>
                      <a:endParaRPr lang="fr-CA" sz="1800" b="0" i="0" u="none" strike="noStrike" dirty="0">
                        <a:ln>
                          <a:noFill/>
                        </a:ln>
                        <a:solidFill>
                          <a:srgbClr val="000000"/>
                        </a:solidFill>
                        <a:effectLst/>
                        <a:latin typeface="Arial" panose="020B0604020202020204" pitchFamily="34" charset="0"/>
                      </a:endParaRPr>
                    </a:p>
                  </a:txBody>
                  <a:tcPr marL="8862" marR="8862" marT="886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fr-CA" sz="1800" u="none" strike="noStrike" dirty="0">
                          <a:ln>
                            <a:noFill/>
                          </a:ln>
                          <a:effectLst/>
                        </a:rPr>
                        <a:t>Tarif 2</a:t>
                      </a:r>
                      <a:endParaRPr lang="fr-CA" sz="1800" b="0" i="0" u="none" strike="noStrike" dirty="0">
                        <a:ln>
                          <a:noFill/>
                        </a:ln>
                        <a:solidFill>
                          <a:srgbClr val="000000"/>
                        </a:solidFill>
                        <a:effectLst/>
                        <a:latin typeface="Arial" panose="020B0604020202020204" pitchFamily="34" charset="0"/>
                      </a:endParaRPr>
                    </a:p>
                  </a:txBody>
                  <a:tcPr marL="8862" marR="8862" marT="886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fr-CA" sz="1800" u="none" strike="noStrike" dirty="0">
                          <a:ln>
                            <a:noFill/>
                          </a:ln>
                          <a:effectLst/>
                        </a:rPr>
                        <a:t>Tarif 3</a:t>
                      </a:r>
                      <a:endParaRPr lang="fr-CA" sz="1800" b="0" i="0" u="none" strike="noStrike" dirty="0">
                        <a:ln>
                          <a:noFill/>
                        </a:ln>
                        <a:solidFill>
                          <a:srgbClr val="000000"/>
                        </a:solidFill>
                        <a:effectLst/>
                        <a:latin typeface="Arial" panose="020B0604020202020204" pitchFamily="34" charset="0"/>
                      </a:endParaRPr>
                    </a:p>
                  </a:txBody>
                  <a:tcPr marL="8862" marR="8862" marT="886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fr-CA" sz="1800" u="none" strike="noStrike" dirty="0">
                          <a:ln>
                            <a:noFill/>
                          </a:ln>
                          <a:effectLst/>
                        </a:rPr>
                        <a:t>Tarif 5</a:t>
                      </a:r>
                      <a:endParaRPr lang="fr-CA" sz="1800" b="0" i="0" u="none" strike="noStrike" dirty="0">
                        <a:ln>
                          <a:noFill/>
                        </a:ln>
                        <a:solidFill>
                          <a:srgbClr val="000000"/>
                        </a:solidFill>
                        <a:effectLst/>
                        <a:latin typeface="Arial" panose="020B0604020202020204" pitchFamily="34" charset="0"/>
                      </a:endParaRPr>
                    </a:p>
                  </a:txBody>
                  <a:tcPr marL="8862" marR="8862" marT="886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fr-CA" sz="1800" u="none" strike="noStrike" dirty="0">
                          <a:ln>
                            <a:noFill/>
                          </a:ln>
                          <a:effectLst/>
                        </a:rPr>
                        <a:t>Tarif 9</a:t>
                      </a:r>
                      <a:endParaRPr lang="fr-CA" sz="1800" b="0" i="0" u="none" strike="noStrike" dirty="0">
                        <a:ln>
                          <a:noFill/>
                        </a:ln>
                        <a:solidFill>
                          <a:srgbClr val="000000"/>
                        </a:solidFill>
                        <a:effectLst/>
                        <a:latin typeface="Arial" panose="020B0604020202020204" pitchFamily="34" charset="0"/>
                      </a:endParaRPr>
                    </a:p>
                  </a:txBody>
                  <a:tcPr marL="8862" marR="8862" marT="886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3130901570"/>
                  </a:ext>
                </a:extLst>
              </a:tr>
              <a:tr h="269974">
                <a:tc>
                  <a:txBody>
                    <a:bodyPr/>
                    <a:lstStyle/>
                    <a:p>
                      <a:pPr algn="l" fontAlgn="ctr"/>
                      <a:r>
                        <a:rPr lang="fr-CA" sz="1800" u="none" strike="noStrike" dirty="0">
                          <a:ln>
                            <a:noFill/>
                          </a:ln>
                          <a:effectLst/>
                        </a:rPr>
                        <a:t>Intercepte Zéro</a:t>
                      </a:r>
                      <a:endParaRPr lang="fr-CA" sz="1800" b="0" i="0" u="none" strike="noStrike" dirty="0">
                        <a:ln>
                          <a:noFill/>
                        </a:ln>
                        <a:solidFill>
                          <a:srgbClr val="000000"/>
                        </a:solidFill>
                        <a:effectLst/>
                        <a:latin typeface="Arial" panose="020B0604020202020204" pitchFamily="34" charset="0"/>
                      </a:endParaRPr>
                    </a:p>
                  </a:txBody>
                  <a:tcPr marL="8862" marR="8862" marT="886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fr-CA" sz="1800" u="none" strike="noStrike">
                          <a:ln>
                            <a:noFill/>
                          </a:ln>
                          <a:effectLst/>
                        </a:rPr>
                        <a:t>23,94</a:t>
                      </a:r>
                      <a:endParaRPr lang="fr-CA" sz="1800" b="0" i="0" u="none" strike="noStrike">
                        <a:ln>
                          <a:noFill/>
                        </a:ln>
                        <a:solidFill>
                          <a:srgbClr val="000000"/>
                        </a:solidFill>
                        <a:effectLst/>
                        <a:latin typeface="Arial" panose="020B0604020202020204" pitchFamily="34" charset="0"/>
                      </a:endParaRPr>
                    </a:p>
                  </a:txBody>
                  <a:tcPr marL="8862" marR="8862" marT="886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fr-CA" sz="1800" u="none" strike="noStrike" dirty="0">
                          <a:ln>
                            <a:noFill/>
                          </a:ln>
                          <a:effectLst/>
                        </a:rPr>
                        <a:t>29%</a:t>
                      </a:r>
                      <a:endParaRPr lang="fr-CA" sz="1800" b="0" i="0" u="none" strike="noStrike" dirty="0">
                        <a:ln>
                          <a:noFill/>
                        </a:ln>
                        <a:solidFill>
                          <a:srgbClr val="000000"/>
                        </a:solidFill>
                        <a:effectLst/>
                        <a:latin typeface="Arial" panose="020B0604020202020204" pitchFamily="34" charset="0"/>
                      </a:endParaRPr>
                    </a:p>
                  </a:txBody>
                  <a:tcPr marL="8862" marR="8862" marT="886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fr-CA" sz="1800" u="none" strike="noStrike" dirty="0">
                          <a:ln>
                            <a:noFill/>
                          </a:ln>
                          <a:effectLst/>
                        </a:rPr>
                        <a:t>5 181,6 $</a:t>
                      </a:r>
                      <a:endParaRPr lang="fr-CA" sz="1800" b="0" i="0" u="none" strike="noStrike" dirty="0">
                        <a:ln>
                          <a:noFill/>
                        </a:ln>
                        <a:solidFill>
                          <a:srgbClr val="000000"/>
                        </a:solidFill>
                        <a:effectLst/>
                        <a:latin typeface="Calibri" panose="020F0502020204030204" pitchFamily="34" charset="0"/>
                      </a:endParaRPr>
                    </a:p>
                  </a:txBody>
                  <a:tcPr marL="8862" marR="8862" marT="886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fr-CA" sz="1800" u="none" strike="noStrike" dirty="0">
                          <a:ln>
                            <a:noFill/>
                          </a:ln>
                          <a:effectLst/>
                        </a:rPr>
                        <a:t>19 742,8 $</a:t>
                      </a:r>
                      <a:endParaRPr lang="fr-CA" sz="1800" b="0" i="0" u="none" strike="noStrike" dirty="0">
                        <a:ln>
                          <a:noFill/>
                        </a:ln>
                        <a:solidFill>
                          <a:srgbClr val="000000"/>
                        </a:solidFill>
                        <a:effectLst/>
                        <a:latin typeface="Calibri" panose="020F0502020204030204" pitchFamily="34" charset="0"/>
                      </a:endParaRPr>
                    </a:p>
                  </a:txBody>
                  <a:tcPr marL="8862" marR="8862" marT="886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fr-CA" sz="1800" u="none" strike="noStrike">
                          <a:ln>
                            <a:noFill/>
                          </a:ln>
                          <a:effectLst/>
                        </a:rPr>
                        <a:t>15,0 $</a:t>
                      </a:r>
                      <a:endParaRPr lang="fr-CA" sz="1800" b="0" i="0" u="none" strike="noStrike">
                        <a:ln>
                          <a:noFill/>
                        </a:ln>
                        <a:solidFill>
                          <a:srgbClr val="000000"/>
                        </a:solidFill>
                        <a:effectLst/>
                        <a:latin typeface="Calibri" panose="020F0502020204030204" pitchFamily="34" charset="0"/>
                      </a:endParaRPr>
                    </a:p>
                  </a:txBody>
                  <a:tcPr marL="8862" marR="8862" marT="886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fr-CA" sz="1800" u="none" strike="noStrike">
                          <a:ln>
                            <a:noFill/>
                          </a:ln>
                          <a:effectLst/>
                        </a:rPr>
                        <a:t>263,5 $</a:t>
                      </a:r>
                      <a:endParaRPr lang="fr-CA" sz="1800" b="0" i="0" u="none" strike="noStrike">
                        <a:ln>
                          <a:noFill/>
                        </a:ln>
                        <a:solidFill>
                          <a:srgbClr val="000000"/>
                        </a:solidFill>
                        <a:effectLst/>
                        <a:latin typeface="Calibri" panose="020F0502020204030204" pitchFamily="34" charset="0"/>
                      </a:endParaRPr>
                    </a:p>
                  </a:txBody>
                  <a:tcPr marL="8862" marR="8862" marT="886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fr-CA" sz="1800" u="none" strike="noStrike" dirty="0">
                          <a:ln>
                            <a:noFill/>
                          </a:ln>
                          <a:effectLst/>
                        </a:rPr>
                        <a:t>275,2 $</a:t>
                      </a:r>
                      <a:endParaRPr lang="fr-CA" sz="1800" b="0" i="0" u="none" strike="noStrike" dirty="0">
                        <a:ln>
                          <a:noFill/>
                        </a:ln>
                        <a:solidFill>
                          <a:srgbClr val="000000"/>
                        </a:solidFill>
                        <a:effectLst/>
                        <a:latin typeface="Calibri" panose="020F0502020204030204" pitchFamily="34" charset="0"/>
                      </a:endParaRPr>
                    </a:p>
                  </a:txBody>
                  <a:tcPr marL="8862" marR="8862" marT="886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980691618"/>
                  </a:ext>
                </a:extLst>
              </a:tr>
              <a:tr h="520666">
                <a:tc>
                  <a:txBody>
                    <a:bodyPr/>
                    <a:lstStyle/>
                    <a:p>
                      <a:pPr algn="l" fontAlgn="ctr"/>
                      <a:r>
                        <a:rPr lang="fr-CA" sz="1800" u="none" strike="noStrike">
                          <a:ln>
                            <a:noFill/>
                          </a:ln>
                          <a:effectLst/>
                        </a:rPr>
                        <a:t>Réseau minimal (1 pouce)</a:t>
                      </a:r>
                      <a:endParaRPr lang="fr-CA" sz="1800" b="0" i="0" u="none" strike="noStrike">
                        <a:ln>
                          <a:noFill/>
                        </a:ln>
                        <a:solidFill>
                          <a:srgbClr val="000000"/>
                        </a:solidFill>
                        <a:effectLst/>
                        <a:latin typeface="Arial" panose="020B0604020202020204" pitchFamily="34" charset="0"/>
                      </a:endParaRPr>
                    </a:p>
                  </a:txBody>
                  <a:tcPr marL="8862" marR="8862" marT="886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fr-CA" sz="1800" u="none" strike="noStrike">
                          <a:ln>
                            <a:noFill/>
                          </a:ln>
                          <a:effectLst/>
                        </a:rPr>
                        <a:t>34,45</a:t>
                      </a:r>
                      <a:endParaRPr lang="fr-CA" sz="1800" b="0" i="0" u="none" strike="noStrike">
                        <a:ln>
                          <a:noFill/>
                        </a:ln>
                        <a:solidFill>
                          <a:srgbClr val="000000"/>
                        </a:solidFill>
                        <a:effectLst/>
                        <a:latin typeface="Arial" panose="020B0604020202020204" pitchFamily="34" charset="0"/>
                      </a:endParaRPr>
                    </a:p>
                  </a:txBody>
                  <a:tcPr marL="8862" marR="8862" marT="886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fr-CA" sz="1800" u="none" strike="noStrike">
                          <a:ln>
                            <a:noFill/>
                          </a:ln>
                          <a:effectLst/>
                        </a:rPr>
                        <a:t>42%</a:t>
                      </a:r>
                      <a:endParaRPr lang="fr-CA" sz="1800" b="0" i="0" u="none" strike="noStrike">
                        <a:ln>
                          <a:noFill/>
                        </a:ln>
                        <a:solidFill>
                          <a:srgbClr val="000000"/>
                        </a:solidFill>
                        <a:effectLst/>
                        <a:latin typeface="Arial" panose="020B0604020202020204" pitchFamily="34" charset="0"/>
                      </a:endParaRPr>
                    </a:p>
                  </a:txBody>
                  <a:tcPr marL="8862" marR="8862" marT="886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fr-CA" sz="1800" u="none" strike="noStrike" dirty="0">
                          <a:ln>
                            <a:noFill/>
                          </a:ln>
                          <a:effectLst/>
                        </a:rPr>
                        <a:t>4 781,4 $</a:t>
                      </a:r>
                      <a:endParaRPr lang="fr-CA" sz="1800" b="0" i="0" u="none" strike="noStrike" dirty="0">
                        <a:ln>
                          <a:noFill/>
                        </a:ln>
                        <a:solidFill>
                          <a:srgbClr val="000000"/>
                        </a:solidFill>
                        <a:effectLst/>
                        <a:latin typeface="Calibri" panose="020F0502020204030204" pitchFamily="34" charset="0"/>
                      </a:endParaRPr>
                    </a:p>
                  </a:txBody>
                  <a:tcPr marL="8862" marR="8862" marT="886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fr-CA" sz="1800" u="none" strike="noStrike" dirty="0">
                          <a:ln>
                            <a:noFill/>
                          </a:ln>
                          <a:effectLst/>
                        </a:rPr>
                        <a:t>20 221,2 $</a:t>
                      </a:r>
                      <a:endParaRPr lang="fr-CA" sz="1800" b="0" i="0" u="none" strike="noStrike" dirty="0">
                        <a:ln>
                          <a:noFill/>
                        </a:ln>
                        <a:solidFill>
                          <a:srgbClr val="000000"/>
                        </a:solidFill>
                        <a:effectLst/>
                        <a:latin typeface="Calibri" panose="020F0502020204030204" pitchFamily="34" charset="0"/>
                      </a:endParaRPr>
                    </a:p>
                  </a:txBody>
                  <a:tcPr marL="8862" marR="8862" marT="886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fr-CA" sz="1800" u="none" strike="noStrike" dirty="0">
                          <a:ln>
                            <a:noFill/>
                          </a:ln>
                          <a:effectLst/>
                        </a:rPr>
                        <a:t>14,0 $</a:t>
                      </a:r>
                      <a:endParaRPr lang="fr-CA" sz="1800" b="0" i="0" u="none" strike="noStrike" dirty="0">
                        <a:ln>
                          <a:noFill/>
                        </a:ln>
                        <a:solidFill>
                          <a:srgbClr val="000000"/>
                        </a:solidFill>
                        <a:effectLst/>
                        <a:latin typeface="Calibri" panose="020F0502020204030204" pitchFamily="34" charset="0"/>
                      </a:endParaRPr>
                    </a:p>
                  </a:txBody>
                  <a:tcPr marL="8862" marR="8862" marT="886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fr-CA" sz="1800" u="none" strike="noStrike">
                          <a:ln>
                            <a:noFill/>
                          </a:ln>
                          <a:effectLst/>
                        </a:rPr>
                        <a:t>223,2 $</a:t>
                      </a:r>
                      <a:endParaRPr lang="fr-CA" sz="1800" b="0" i="0" u="none" strike="noStrike">
                        <a:ln>
                          <a:noFill/>
                        </a:ln>
                        <a:solidFill>
                          <a:srgbClr val="000000"/>
                        </a:solidFill>
                        <a:effectLst/>
                        <a:latin typeface="Calibri" panose="020F0502020204030204" pitchFamily="34" charset="0"/>
                      </a:endParaRPr>
                    </a:p>
                  </a:txBody>
                  <a:tcPr marL="8862" marR="8862" marT="886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fr-CA" sz="1800" u="none" strike="noStrike" dirty="0">
                          <a:ln>
                            <a:noFill/>
                          </a:ln>
                          <a:effectLst/>
                        </a:rPr>
                        <a:t>238,3 $</a:t>
                      </a:r>
                      <a:endParaRPr lang="fr-CA" sz="1800" b="0" i="0" u="none" strike="noStrike" dirty="0">
                        <a:ln>
                          <a:noFill/>
                        </a:ln>
                        <a:solidFill>
                          <a:srgbClr val="000000"/>
                        </a:solidFill>
                        <a:effectLst/>
                        <a:latin typeface="Calibri" panose="020F0502020204030204" pitchFamily="34" charset="0"/>
                      </a:endParaRPr>
                    </a:p>
                  </a:txBody>
                  <a:tcPr marL="8862" marR="8862" marT="886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733888387"/>
                  </a:ext>
                </a:extLst>
              </a:tr>
              <a:tr h="520666">
                <a:tc>
                  <a:txBody>
                    <a:bodyPr/>
                    <a:lstStyle/>
                    <a:p>
                      <a:pPr algn="l" fontAlgn="ctr"/>
                      <a:r>
                        <a:rPr lang="fr-CA" sz="1800" u="none" strike="noStrike">
                          <a:ln>
                            <a:noFill/>
                          </a:ln>
                          <a:effectLst/>
                        </a:rPr>
                        <a:t>Réseau minimal (1 pouce ¼)</a:t>
                      </a:r>
                      <a:endParaRPr lang="fr-CA" sz="1800" b="0" i="0" u="none" strike="noStrike">
                        <a:ln>
                          <a:noFill/>
                        </a:ln>
                        <a:solidFill>
                          <a:srgbClr val="000000"/>
                        </a:solidFill>
                        <a:effectLst/>
                        <a:latin typeface="Arial" panose="020B0604020202020204" pitchFamily="34" charset="0"/>
                      </a:endParaRPr>
                    </a:p>
                  </a:txBody>
                  <a:tcPr marL="8862" marR="8862" marT="886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fr-CA" sz="1800" u="none" strike="noStrike">
                          <a:ln>
                            <a:noFill/>
                          </a:ln>
                          <a:effectLst/>
                        </a:rPr>
                        <a:t>46,72</a:t>
                      </a:r>
                      <a:endParaRPr lang="fr-CA" sz="1800" b="0" i="0" u="none" strike="noStrike">
                        <a:ln>
                          <a:noFill/>
                        </a:ln>
                        <a:solidFill>
                          <a:srgbClr val="000000"/>
                        </a:solidFill>
                        <a:effectLst/>
                        <a:latin typeface="Arial" panose="020B0604020202020204" pitchFamily="34" charset="0"/>
                      </a:endParaRPr>
                    </a:p>
                  </a:txBody>
                  <a:tcPr marL="8862" marR="8862" marT="886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fr-CA" sz="1800" u="none" strike="noStrike">
                          <a:ln>
                            <a:noFill/>
                          </a:ln>
                          <a:effectLst/>
                        </a:rPr>
                        <a:t>56%</a:t>
                      </a:r>
                      <a:endParaRPr lang="fr-CA" sz="1800" b="0" i="0" u="none" strike="noStrike">
                        <a:ln>
                          <a:noFill/>
                        </a:ln>
                        <a:solidFill>
                          <a:srgbClr val="000000"/>
                        </a:solidFill>
                        <a:effectLst/>
                        <a:latin typeface="Arial" panose="020B0604020202020204" pitchFamily="34" charset="0"/>
                      </a:endParaRPr>
                    </a:p>
                  </a:txBody>
                  <a:tcPr marL="8862" marR="8862" marT="886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fr-CA" sz="1800" u="none" strike="noStrike" dirty="0">
                          <a:ln>
                            <a:noFill/>
                          </a:ln>
                          <a:effectLst/>
                        </a:rPr>
                        <a:t>4 314,7 $</a:t>
                      </a:r>
                      <a:endParaRPr lang="fr-CA" sz="1800" b="0" i="0" u="none" strike="noStrike" dirty="0">
                        <a:ln>
                          <a:noFill/>
                        </a:ln>
                        <a:solidFill>
                          <a:srgbClr val="000000"/>
                        </a:solidFill>
                        <a:effectLst/>
                        <a:latin typeface="Calibri" panose="020F0502020204030204" pitchFamily="34" charset="0"/>
                      </a:endParaRPr>
                    </a:p>
                  </a:txBody>
                  <a:tcPr marL="8862" marR="8862" marT="886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fr-CA" sz="1800" u="none" strike="noStrike">
                          <a:ln>
                            <a:noFill/>
                          </a:ln>
                          <a:effectLst/>
                        </a:rPr>
                        <a:t>20 779,0 $</a:t>
                      </a:r>
                      <a:endParaRPr lang="fr-CA" sz="1800" b="0" i="0" u="none" strike="noStrike">
                        <a:ln>
                          <a:noFill/>
                        </a:ln>
                        <a:solidFill>
                          <a:srgbClr val="000000"/>
                        </a:solidFill>
                        <a:effectLst/>
                        <a:latin typeface="Calibri" panose="020F0502020204030204" pitchFamily="34" charset="0"/>
                      </a:endParaRPr>
                    </a:p>
                  </a:txBody>
                  <a:tcPr marL="8862" marR="8862" marT="886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fr-CA" sz="1800" u="none" strike="noStrike" dirty="0">
                          <a:ln>
                            <a:noFill/>
                          </a:ln>
                          <a:effectLst/>
                        </a:rPr>
                        <a:t>12,8 $</a:t>
                      </a:r>
                      <a:endParaRPr lang="fr-CA" sz="1800" b="0" i="0" u="none" strike="noStrike" dirty="0">
                        <a:ln>
                          <a:noFill/>
                        </a:ln>
                        <a:solidFill>
                          <a:srgbClr val="000000"/>
                        </a:solidFill>
                        <a:effectLst/>
                        <a:latin typeface="Calibri" panose="020F0502020204030204" pitchFamily="34" charset="0"/>
                      </a:endParaRPr>
                    </a:p>
                  </a:txBody>
                  <a:tcPr marL="8862" marR="8862" marT="886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fr-CA" sz="1800" u="none" strike="noStrike" dirty="0">
                          <a:ln>
                            <a:noFill/>
                          </a:ln>
                          <a:effectLst/>
                        </a:rPr>
                        <a:t>176,3 $</a:t>
                      </a:r>
                      <a:endParaRPr lang="fr-CA" sz="1800" b="0" i="0" u="none" strike="noStrike" dirty="0">
                        <a:ln>
                          <a:noFill/>
                        </a:ln>
                        <a:solidFill>
                          <a:srgbClr val="000000"/>
                        </a:solidFill>
                        <a:effectLst/>
                        <a:latin typeface="Calibri" panose="020F0502020204030204" pitchFamily="34" charset="0"/>
                      </a:endParaRPr>
                    </a:p>
                  </a:txBody>
                  <a:tcPr marL="8862" marR="8862" marT="886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fr-CA" sz="1800" u="none" strike="noStrike" dirty="0">
                          <a:ln>
                            <a:noFill/>
                          </a:ln>
                          <a:effectLst/>
                        </a:rPr>
                        <a:t>195,3 $</a:t>
                      </a:r>
                      <a:endParaRPr lang="fr-CA" sz="1800" b="0" i="0" u="none" strike="noStrike" dirty="0">
                        <a:ln>
                          <a:noFill/>
                        </a:ln>
                        <a:solidFill>
                          <a:srgbClr val="000000"/>
                        </a:solidFill>
                        <a:effectLst/>
                        <a:latin typeface="Calibri" panose="020F0502020204030204" pitchFamily="34" charset="0"/>
                      </a:endParaRPr>
                    </a:p>
                  </a:txBody>
                  <a:tcPr marL="8862" marR="8862" marT="886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934880024"/>
                  </a:ext>
                </a:extLst>
              </a:tr>
              <a:tr h="780999">
                <a:tc>
                  <a:txBody>
                    <a:bodyPr/>
                    <a:lstStyle/>
                    <a:p>
                      <a:pPr algn="l" fontAlgn="ctr"/>
                      <a:r>
                        <a:rPr lang="fr-CA" sz="1800" u="none" strike="noStrike">
                          <a:ln>
                            <a:noFill/>
                          </a:ln>
                          <a:effectLst/>
                        </a:rPr>
                        <a:t>Intercepte à réseau minimal 1 pouce</a:t>
                      </a:r>
                      <a:endParaRPr lang="fr-CA" sz="1800" b="0" i="0" u="none" strike="noStrike">
                        <a:ln>
                          <a:noFill/>
                        </a:ln>
                        <a:solidFill>
                          <a:srgbClr val="000000"/>
                        </a:solidFill>
                        <a:effectLst/>
                        <a:latin typeface="Arial" panose="020B0604020202020204" pitchFamily="34" charset="0"/>
                      </a:endParaRPr>
                    </a:p>
                  </a:txBody>
                  <a:tcPr marL="8862" marR="8862" marT="886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fr-CA" sz="1800" u="none" strike="noStrike">
                          <a:ln>
                            <a:noFill/>
                          </a:ln>
                          <a:effectLst/>
                        </a:rPr>
                        <a:t> </a:t>
                      </a:r>
                      <a:endParaRPr lang="fr-CA" sz="1800" b="0" i="0" u="none" strike="noStrike">
                        <a:ln>
                          <a:noFill/>
                        </a:ln>
                        <a:solidFill>
                          <a:srgbClr val="000000"/>
                        </a:solidFill>
                        <a:effectLst/>
                        <a:latin typeface="Arial" panose="020B0604020202020204" pitchFamily="34" charset="0"/>
                      </a:endParaRPr>
                    </a:p>
                  </a:txBody>
                  <a:tcPr marL="8862" marR="8862" marT="886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fr-CA" sz="1800" u="none" strike="noStrike">
                          <a:ln>
                            <a:noFill/>
                          </a:ln>
                          <a:effectLst/>
                        </a:rPr>
                        <a:t> </a:t>
                      </a:r>
                      <a:endParaRPr lang="fr-CA" sz="1800" b="0" i="0" u="none" strike="noStrike">
                        <a:ln>
                          <a:noFill/>
                        </a:ln>
                        <a:solidFill>
                          <a:srgbClr val="000000"/>
                        </a:solidFill>
                        <a:effectLst/>
                        <a:latin typeface="Arial" panose="020B0604020202020204" pitchFamily="34" charset="0"/>
                      </a:endParaRPr>
                    </a:p>
                  </a:txBody>
                  <a:tcPr marL="8862" marR="8862" marT="886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fr-CA" sz="1800" u="none" strike="noStrike">
                          <a:ln>
                            <a:noFill/>
                          </a:ln>
                          <a:effectLst/>
                        </a:rPr>
                        <a:t>-8%</a:t>
                      </a:r>
                      <a:endParaRPr lang="fr-CA" sz="1800" b="0" i="0" u="none" strike="noStrike">
                        <a:ln>
                          <a:noFill/>
                        </a:ln>
                        <a:solidFill>
                          <a:srgbClr val="000000"/>
                        </a:solidFill>
                        <a:effectLst/>
                        <a:latin typeface="Arial" panose="020B0604020202020204" pitchFamily="34" charset="0"/>
                      </a:endParaRPr>
                    </a:p>
                  </a:txBody>
                  <a:tcPr marL="8862" marR="8862" marT="886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fr-CA" sz="1800" u="none" strike="noStrike" dirty="0">
                          <a:ln>
                            <a:noFill/>
                          </a:ln>
                          <a:effectLst/>
                        </a:rPr>
                        <a:t>2%</a:t>
                      </a:r>
                      <a:endParaRPr lang="fr-CA" sz="1800" b="0" i="0" u="none" strike="noStrike" dirty="0">
                        <a:ln>
                          <a:noFill/>
                        </a:ln>
                        <a:solidFill>
                          <a:srgbClr val="000000"/>
                        </a:solidFill>
                        <a:effectLst/>
                        <a:latin typeface="Arial" panose="020B0604020202020204" pitchFamily="34" charset="0"/>
                      </a:endParaRPr>
                    </a:p>
                  </a:txBody>
                  <a:tcPr marL="8862" marR="8862" marT="886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fr-CA" sz="1800" u="none" strike="noStrike">
                          <a:ln>
                            <a:noFill/>
                          </a:ln>
                          <a:effectLst/>
                        </a:rPr>
                        <a:t>-7%</a:t>
                      </a:r>
                      <a:endParaRPr lang="fr-CA" sz="1800" b="0" i="0" u="none" strike="noStrike">
                        <a:ln>
                          <a:noFill/>
                        </a:ln>
                        <a:solidFill>
                          <a:srgbClr val="000000"/>
                        </a:solidFill>
                        <a:effectLst/>
                        <a:latin typeface="Arial" panose="020B0604020202020204" pitchFamily="34" charset="0"/>
                      </a:endParaRPr>
                    </a:p>
                  </a:txBody>
                  <a:tcPr marL="8862" marR="8862" marT="886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fr-CA" sz="1800" u="none" strike="noStrike" dirty="0">
                          <a:ln>
                            <a:noFill/>
                          </a:ln>
                          <a:effectLst/>
                        </a:rPr>
                        <a:t>-15%</a:t>
                      </a:r>
                      <a:endParaRPr lang="fr-CA" sz="1800" b="0" i="0" u="none" strike="noStrike" dirty="0">
                        <a:ln>
                          <a:noFill/>
                        </a:ln>
                        <a:solidFill>
                          <a:srgbClr val="000000"/>
                        </a:solidFill>
                        <a:effectLst/>
                        <a:latin typeface="Arial" panose="020B0604020202020204" pitchFamily="34" charset="0"/>
                      </a:endParaRPr>
                    </a:p>
                  </a:txBody>
                  <a:tcPr marL="8862" marR="8862" marT="886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fr-CA" sz="1800" u="none" strike="noStrike" dirty="0">
                          <a:ln>
                            <a:noFill/>
                          </a:ln>
                          <a:effectLst/>
                        </a:rPr>
                        <a:t>-13%</a:t>
                      </a:r>
                      <a:endParaRPr lang="fr-CA" sz="1800" b="0" i="0" u="none" strike="noStrike" dirty="0">
                        <a:ln>
                          <a:noFill/>
                        </a:ln>
                        <a:solidFill>
                          <a:srgbClr val="000000"/>
                        </a:solidFill>
                        <a:effectLst/>
                        <a:latin typeface="Arial" panose="020B0604020202020204" pitchFamily="34" charset="0"/>
                      </a:endParaRPr>
                    </a:p>
                  </a:txBody>
                  <a:tcPr marL="8862" marR="8862" marT="886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486426970"/>
                  </a:ext>
                </a:extLst>
              </a:tr>
              <a:tr h="780999">
                <a:tc>
                  <a:txBody>
                    <a:bodyPr/>
                    <a:lstStyle/>
                    <a:p>
                      <a:pPr algn="l" fontAlgn="ctr"/>
                      <a:r>
                        <a:rPr lang="fr-CA" sz="1800" u="none" strike="noStrike">
                          <a:ln>
                            <a:noFill/>
                          </a:ln>
                          <a:effectLst/>
                        </a:rPr>
                        <a:t>Intercepte à réseau minimal 1 pouce ¼</a:t>
                      </a:r>
                      <a:endParaRPr lang="fr-CA" sz="1800" b="0" i="0" u="none" strike="noStrike">
                        <a:ln>
                          <a:noFill/>
                        </a:ln>
                        <a:solidFill>
                          <a:srgbClr val="000000"/>
                        </a:solidFill>
                        <a:effectLst/>
                        <a:latin typeface="Arial" panose="020B0604020202020204" pitchFamily="34" charset="0"/>
                      </a:endParaRPr>
                    </a:p>
                  </a:txBody>
                  <a:tcPr marL="8862" marR="8862" marT="886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fr-CA" sz="1800" u="none" strike="noStrike">
                          <a:ln>
                            <a:noFill/>
                          </a:ln>
                          <a:effectLst/>
                        </a:rPr>
                        <a:t> </a:t>
                      </a:r>
                      <a:endParaRPr lang="fr-CA" sz="1800" b="0" i="0" u="none" strike="noStrike">
                        <a:ln>
                          <a:noFill/>
                        </a:ln>
                        <a:solidFill>
                          <a:srgbClr val="000000"/>
                        </a:solidFill>
                        <a:effectLst/>
                        <a:latin typeface="Arial" panose="020B0604020202020204" pitchFamily="34" charset="0"/>
                      </a:endParaRPr>
                    </a:p>
                  </a:txBody>
                  <a:tcPr marL="8862" marR="8862" marT="886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fr-CA" sz="1800" u="none" strike="noStrike">
                          <a:ln>
                            <a:noFill/>
                          </a:ln>
                          <a:effectLst/>
                        </a:rPr>
                        <a:t> </a:t>
                      </a:r>
                      <a:endParaRPr lang="fr-CA" sz="1800" b="0" i="0" u="none" strike="noStrike">
                        <a:ln>
                          <a:noFill/>
                        </a:ln>
                        <a:solidFill>
                          <a:srgbClr val="000000"/>
                        </a:solidFill>
                        <a:effectLst/>
                        <a:latin typeface="Arial" panose="020B0604020202020204" pitchFamily="34" charset="0"/>
                      </a:endParaRPr>
                    </a:p>
                  </a:txBody>
                  <a:tcPr marL="8862" marR="8862" marT="886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fr-CA" sz="1800" u="none" strike="noStrike">
                          <a:ln>
                            <a:noFill/>
                          </a:ln>
                          <a:effectLst/>
                        </a:rPr>
                        <a:t>-17%</a:t>
                      </a:r>
                      <a:endParaRPr lang="fr-CA" sz="1800" b="0" i="0" u="none" strike="noStrike">
                        <a:ln>
                          <a:noFill/>
                        </a:ln>
                        <a:solidFill>
                          <a:srgbClr val="000000"/>
                        </a:solidFill>
                        <a:effectLst/>
                        <a:latin typeface="Arial" panose="020B0604020202020204" pitchFamily="34" charset="0"/>
                      </a:endParaRPr>
                    </a:p>
                  </a:txBody>
                  <a:tcPr marL="8862" marR="8862" marT="886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fr-CA" sz="1800" u="none" strike="noStrike">
                          <a:ln>
                            <a:noFill/>
                          </a:ln>
                          <a:effectLst/>
                        </a:rPr>
                        <a:t>5%</a:t>
                      </a:r>
                      <a:endParaRPr lang="fr-CA" sz="1800" b="0" i="0" u="none" strike="noStrike">
                        <a:ln>
                          <a:noFill/>
                        </a:ln>
                        <a:solidFill>
                          <a:srgbClr val="000000"/>
                        </a:solidFill>
                        <a:effectLst/>
                        <a:latin typeface="Arial" panose="020B0604020202020204" pitchFamily="34" charset="0"/>
                      </a:endParaRPr>
                    </a:p>
                  </a:txBody>
                  <a:tcPr marL="8862" marR="8862" marT="886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fr-CA" sz="1800" u="none" strike="noStrike">
                          <a:ln>
                            <a:noFill/>
                          </a:ln>
                          <a:effectLst/>
                        </a:rPr>
                        <a:t>-15%</a:t>
                      </a:r>
                      <a:endParaRPr lang="fr-CA" sz="1800" b="0" i="0" u="none" strike="noStrike">
                        <a:ln>
                          <a:noFill/>
                        </a:ln>
                        <a:solidFill>
                          <a:srgbClr val="000000"/>
                        </a:solidFill>
                        <a:effectLst/>
                        <a:latin typeface="Arial" panose="020B0604020202020204" pitchFamily="34" charset="0"/>
                      </a:endParaRPr>
                    </a:p>
                  </a:txBody>
                  <a:tcPr marL="8862" marR="8862" marT="886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fr-CA" sz="1800" u="none" strike="noStrike">
                          <a:ln>
                            <a:noFill/>
                          </a:ln>
                          <a:effectLst/>
                        </a:rPr>
                        <a:t>-33%</a:t>
                      </a:r>
                      <a:endParaRPr lang="fr-CA" sz="1800" b="0" i="0" u="none" strike="noStrike">
                        <a:ln>
                          <a:noFill/>
                        </a:ln>
                        <a:solidFill>
                          <a:srgbClr val="000000"/>
                        </a:solidFill>
                        <a:effectLst/>
                        <a:latin typeface="Arial" panose="020B0604020202020204" pitchFamily="34" charset="0"/>
                      </a:endParaRPr>
                    </a:p>
                  </a:txBody>
                  <a:tcPr marL="8862" marR="8862" marT="886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fr-CA" sz="1800" u="none" strike="noStrike" dirty="0">
                          <a:ln>
                            <a:noFill/>
                          </a:ln>
                          <a:effectLst/>
                        </a:rPr>
                        <a:t>-29%</a:t>
                      </a:r>
                      <a:endParaRPr lang="fr-CA" sz="1800" b="0" i="0" u="none" strike="noStrike" dirty="0">
                        <a:ln>
                          <a:noFill/>
                        </a:ln>
                        <a:solidFill>
                          <a:srgbClr val="000000"/>
                        </a:solidFill>
                        <a:effectLst/>
                        <a:latin typeface="Arial" panose="020B0604020202020204" pitchFamily="34" charset="0"/>
                      </a:endParaRPr>
                    </a:p>
                  </a:txBody>
                  <a:tcPr marL="8862" marR="8862" marT="886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2828654187"/>
                  </a:ext>
                </a:extLst>
              </a:tr>
            </a:tbl>
          </a:graphicData>
        </a:graphic>
      </p:graphicFrame>
      <p:sp>
        <p:nvSpPr>
          <p:cNvPr id="5" name="ZoneTexte 4"/>
          <p:cNvSpPr txBox="1"/>
          <p:nvPr/>
        </p:nvSpPr>
        <p:spPr>
          <a:xfrm>
            <a:off x="838200" y="6202017"/>
            <a:ext cx="3635611" cy="369332"/>
          </a:xfrm>
          <a:prstGeom prst="rect">
            <a:avLst/>
          </a:prstGeom>
          <a:noFill/>
        </p:spPr>
        <p:txBody>
          <a:bodyPr wrap="none" rtlCol="0">
            <a:spAutoFit/>
          </a:bodyPr>
          <a:lstStyle/>
          <a:p>
            <a:r>
              <a:rPr lang="fr-CA" dirty="0"/>
              <a:t>(1): B-0536, GI-48, , pages 16, 17, 18 </a:t>
            </a:r>
          </a:p>
        </p:txBody>
      </p:sp>
      <p:sp>
        <p:nvSpPr>
          <p:cNvPr id="3" name="Espace réservé du numéro de diapositive 2"/>
          <p:cNvSpPr>
            <a:spLocks noGrp="1"/>
          </p:cNvSpPr>
          <p:nvPr>
            <p:ph type="sldNum" sz="quarter" idx="12"/>
          </p:nvPr>
        </p:nvSpPr>
        <p:spPr/>
        <p:txBody>
          <a:bodyPr/>
          <a:lstStyle/>
          <a:p>
            <a:fld id="{798B71CD-BA45-4602-897F-4A6EEC4CCC75}" type="slidenum">
              <a:rPr lang="fr-CA" smtClean="0"/>
              <a:t>5</a:t>
            </a:fld>
            <a:endParaRPr lang="fr-CA"/>
          </a:p>
        </p:txBody>
      </p:sp>
    </p:spTree>
    <p:extLst>
      <p:ext uri="{BB962C8B-B14F-4D97-AF65-F5344CB8AC3E}">
        <p14:creationId xmlns:p14="http://schemas.microsoft.com/office/powerpoint/2010/main" val="21018579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CA" dirty="0"/>
              <a:t>La </a:t>
            </a:r>
            <a:r>
              <a:rPr lang="en-CA" dirty="0" err="1"/>
              <a:t>méthode</a:t>
            </a:r>
            <a:r>
              <a:rPr lang="en-CA" dirty="0"/>
              <a:t> </a:t>
            </a:r>
            <a:r>
              <a:rPr lang="en-CA" dirty="0" err="1"/>
              <a:t>utilisée</a:t>
            </a:r>
            <a:r>
              <a:rPr lang="en-CA" dirty="0"/>
              <a:t> </a:t>
            </a:r>
            <a:r>
              <a:rPr lang="en-CA" dirty="0" err="1"/>
              <a:t>est-elle</a:t>
            </a:r>
            <a:r>
              <a:rPr lang="en-CA" dirty="0"/>
              <a:t> </a:t>
            </a:r>
            <a:r>
              <a:rPr lang="en-CA" dirty="0" err="1"/>
              <a:t>appropriée</a:t>
            </a:r>
            <a:r>
              <a:rPr lang="en-CA" dirty="0"/>
              <a:t>?</a:t>
            </a:r>
            <a:endParaRPr lang="fr-CA" dirty="0"/>
          </a:p>
        </p:txBody>
      </p:sp>
      <p:sp>
        <p:nvSpPr>
          <p:cNvPr id="4" name="Ellipse 3"/>
          <p:cNvSpPr/>
          <p:nvPr/>
        </p:nvSpPr>
        <p:spPr>
          <a:xfrm>
            <a:off x="1659986" y="1477107"/>
            <a:ext cx="3235569" cy="1322363"/>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5" name="ZoneTexte 4"/>
          <p:cNvSpPr txBox="1"/>
          <p:nvPr/>
        </p:nvSpPr>
        <p:spPr>
          <a:xfrm>
            <a:off x="2398539" y="1891136"/>
            <a:ext cx="1758461" cy="707886"/>
          </a:xfrm>
          <a:prstGeom prst="rect">
            <a:avLst/>
          </a:prstGeom>
          <a:noFill/>
        </p:spPr>
        <p:txBody>
          <a:bodyPr wrap="square" rtlCol="0">
            <a:spAutoFit/>
          </a:bodyPr>
          <a:lstStyle/>
          <a:p>
            <a:r>
              <a:rPr lang="en-CA" sz="4000" dirty="0" err="1"/>
              <a:t>Accès</a:t>
            </a:r>
            <a:endParaRPr lang="fr-CA" sz="4000" dirty="0"/>
          </a:p>
        </p:txBody>
      </p:sp>
      <p:sp>
        <p:nvSpPr>
          <p:cNvPr id="6" name="Ellipse 5"/>
          <p:cNvSpPr/>
          <p:nvPr/>
        </p:nvSpPr>
        <p:spPr>
          <a:xfrm>
            <a:off x="6794695" y="1477108"/>
            <a:ext cx="3137096" cy="142083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7" name="ZoneTexte 6"/>
          <p:cNvSpPr txBox="1"/>
          <p:nvPr/>
        </p:nvSpPr>
        <p:spPr>
          <a:xfrm>
            <a:off x="7498080" y="1882819"/>
            <a:ext cx="2208628" cy="707886"/>
          </a:xfrm>
          <a:prstGeom prst="rect">
            <a:avLst/>
          </a:prstGeom>
          <a:noFill/>
        </p:spPr>
        <p:txBody>
          <a:bodyPr wrap="square" rtlCol="0">
            <a:spAutoFit/>
          </a:bodyPr>
          <a:lstStyle/>
          <a:p>
            <a:r>
              <a:rPr lang="en-CA" sz="4000" dirty="0" err="1"/>
              <a:t>Capacité</a:t>
            </a:r>
            <a:endParaRPr lang="fr-CA" sz="4000" dirty="0"/>
          </a:p>
        </p:txBody>
      </p:sp>
      <p:sp>
        <p:nvSpPr>
          <p:cNvPr id="8" name="ZoneTexte 7"/>
          <p:cNvSpPr txBox="1"/>
          <p:nvPr/>
        </p:nvSpPr>
        <p:spPr>
          <a:xfrm>
            <a:off x="2110152" y="3120946"/>
            <a:ext cx="2560321" cy="523220"/>
          </a:xfrm>
          <a:prstGeom prst="rect">
            <a:avLst/>
          </a:prstGeom>
          <a:noFill/>
          <a:ln>
            <a:solidFill>
              <a:schemeClr val="tx1"/>
            </a:solidFill>
          </a:ln>
        </p:spPr>
        <p:txBody>
          <a:bodyPr wrap="square" rtlCol="0">
            <a:spAutoFit/>
          </a:bodyPr>
          <a:lstStyle/>
          <a:p>
            <a:r>
              <a:rPr lang="en-CA" sz="2800" dirty="0" err="1"/>
              <a:t>Intercepte</a:t>
            </a:r>
            <a:r>
              <a:rPr lang="en-CA" sz="2800" dirty="0"/>
              <a:t>-zero</a:t>
            </a:r>
            <a:endParaRPr lang="fr-CA" sz="2800" dirty="0"/>
          </a:p>
        </p:txBody>
      </p:sp>
      <p:sp>
        <p:nvSpPr>
          <p:cNvPr id="9" name="ZoneTexte 8"/>
          <p:cNvSpPr txBox="1"/>
          <p:nvPr/>
        </p:nvSpPr>
        <p:spPr>
          <a:xfrm>
            <a:off x="892352" y="4730798"/>
            <a:ext cx="5168146" cy="369332"/>
          </a:xfrm>
          <a:prstGeom prst="rect">
            <a:avLst/>
          </a:prstGeom>
          <a:noFill/>
          <a:ln>
            <a:solidFill>
              <a:schemeClr val="tx1"/>
            </a:solidFill>
          </a:ln>
        </p:spPr>
        <p:txBody>
          <a:bodyPr wrap="none" rtlCol="0">
            <a:spAutoFit/>
          </a:bodyPr>
          <a:lstStyle/>
          <a:p>
            <a:r>
              <a:rPr lang="en-CA" dirty="0" err="1"/>
              <a:t>Coût</a:t>
            </a:r>
            <a:r>
              <a:rPr lang="en-CA" dirty="0"/>
              <a:t> </a:t>
            </a:r>
            <a:r>
              <a:rPr lang="en-CA" dirty="0" err="1"/>
              <a:t>moyen</a:t>
            </a:r>
            <a:r>
              <a:rPr lang="en-CA" dirty="0"/>
              <a:t> des </a:t>
            </a:r>
            <a:r>
              <a:rPr lang="en-CA" dirty="0" err="1"/>
              <a:t>conduites</a:t>
            </a:r>
            <a:r>
              <a:rPr lang="en-CA" dirty="0"/>
              <a:t> = </a:t>
            </a:r>
            <a:r>
              <a:rPr lang="en-CA" dirty="0" err="1"/>
              <a:t>Constante</a:t>
            </a:r>
            <a:r>
              <a:rPr lang="en-CA" dirty="0"/>
              <a:t> + </a:t>
            </a:r>
            <a:r>
              <a:rPr lang="el-GR" dirty="0"/>
              <a:t>β</a:t>
            </a:r>
            <a:r>
              <a:rPr lang="en-CA" dirty="0"/>
              <a:t> </a:t>
            </a:r>
            <a:r>
              <a:rPr lang="en-CA" dirty="0" err="1"/>
              <a:t>Diamètre</a:t>
            </a:r>
            <a:r>
              <a:rPr lang="en-CA" dirty="0"/>
              <a:t> </a:t>
            </a:r>
            <a:endParaRPr lang="fr-CA" dirty="0"/>
          </a:p>
        </p:txBody>
      </p:sp>
      <p:sp>
        <p:nvSpPr>
          <p:cNvPr id="10" name="ZoneTexte 9"/>
          <p:cNvSpPr txBox="1"/>
          <p:nvPr/>
        </p:nvSpPr>
        <p:spPr>
          <a:xfrm>
            <a:off x="892351" y="5344998"/>
            <a:ext cx="5381839" cy="369332"/>
          </a:xfrm>
          <a:prstGeom prst="rect">
            <a:avLst/>
          </a:prstGeom>
          <a:noFill/>
          <a:ln>
            <a:solidFill>
              <a:schemeClr val="tx1"/>
            </a:solidFill>
          </a:ln>
        </p:spPr>
        <p:txBody>
          <a:bodyPr wrap="square" rtlCol="0">
            <a:spAutoFit/>
          </a:bodyPr>
          <a:lstStyle/>
          <a:p>
            <a:r>
              <a:rPr lang="en-CA" dirty="0" err="1"/>
              <a:t>Coût</a:t>
            </a:r>
            <a:r>
              <a:rPr lang="en-CA" dirty="0"/>
              <a:t> </a:t>
            </a:r>
            <a:r>
              <a:rPr lang="en-CA" dirty="0" err="1"/>
              <a:t>moyen</a:t>
            </a:r>
            <a:r>
              <a:rPr lang="en-CA" dirty="0"/>
              <a:t> des </a:t>
            </a:r>
            <a:r>
              <a:rPr lang="en-CA" dirty="0" err="1"/>
              <a:t>conduites</a:t>
            </a:r>
            <a:r>
              <a:rPr lang="en-CA" dirty="0"/>
              <a:t> = </a:t>
            </a:r>
            <a:r>
              <a:rPr lang="en-CA" dirty="0" err="1"/>
              <a:t>Constante</a:t>
            </a:r>
            <a:r>
              <a:rPr lang="en-CA" dirty="0"/>
              <a:t> + </a:t>
            </a:r>
            <a:r>
              <a:rPr lang="el-GR" dirty="0"/>
              <a:t>β</a:t>
            </a:r>
            <a:r>
              <a:rPr lang="en-CA" dirty="0"/>
              <a:t> </a:t>
            </a:r>
            <a:r>
              <a:rPr lang="en-CA" dirty="0" err="1"/>
              <a:t>Diamètre</a:t>
            </a:r>
            <a:r>
              <a:rPr lang="en-CA" dirty="0"/>
              <a:t> </a:t>
            </a:r>
            <a:r>
              <a:rPr lang="en-CA" baseline="30000" dirty="0"/>
              <a:t>2</a:t>
            </a:r>
            <a:endParaRPr lang="fr-CA" baseline="30000" dirty="0"/>
          </a:p>
        </p:txBody>
      </p:sp>
      <p:sp>
        <p:nvSpPr>
          <p:cNvPr id="11" name="ZoneTexte 10"/>
          <p:cNvSpPr txBox="1"/>
          <p:nvPr/>
        </p:nvSpPr>
        <p:spPr>
          <a:xfrm>
            <a:off x="5861842" y="3120946"/>
            <a:ext cx="2574872" cy="523220"/>
          </a:xfrm>
          <a:prstGeom prst="rect">
            <a:avLst/>
          </a:prstGeom>
          <a:noFill/>
          <a:ln>
            <a:solidFill>
              <a:schemeClr val="tx1"/>
            </a:solidFill>
          </a:ln>
        </p:spPr>
        <p:txBody>
          <a:bodyPr wrap="none" rtlCol="0">
            <a:spAutoFit/>
          </a:bodyPr>
          <a:lstStyle/>
          <a:p>
            <a:r>
              <a:rPr lang="en-CA" sz="2800" dirty="0" err="1"/>
              <a:t>Réseau</a:t>
            </a:r>
            <a:r>
              <a:rPr lang="en-CA" sz="2800" dirty="0"/>
              <a:t> minimal </a:t>
            </a:r>
            <a:endParaRPr lang="fr-CA" sz="2800" dirty="0"/>
          </a:p>
        </p:txBody>
      </p:sp>
      <p:cxnSp>
        <p:nvCxnSpPr>
          <p:cNvPr id="13" name="Connecteur droit avec flèche 12"/>
          <p:cNvCxnSpPr>
            <a:stCxn id="4" idx="4"/>
          </p:cNvCxnSpPr>
          <p:nvPr/>
        </p:nvCxnSpPr>
        <p:spPr>
          <a:xfrm flipH="1">
            <a:off x="3277769" y="2799470"/>
            <a:ext cx="2" cy="252285"/>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5" name="Connecteur droit avec flèche 14"/>
          <p:cNvCxnSpPr/>
          <p:nvPr/>
        </p:nvCxnSpPr>
        <p:spPr>
          <a:xfrm>
            <a:off x="4670473" y="2590705"/>
            <a:ext cx="936085" cy="409213"/>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8" name="Connecteur droit avec flèche 17"/>
          <p:cNvCxnSpPr/>
          <p:nvPr/>
        </p:nvCxnSpPr>
        <p:spPr>
          <a:xfrm>
            <a:off x="3390313" y="3765194"/>
            <a:ext cx="1" cy="286301"/>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0" name="ZoneTexte 19"/>
          <p:cNvSpPr txBox="1"/>
          <p:nvPr/>
        </p:nvSpPr>
        <p:spPr>
          <a:xfrm>
            <a:off x="809241" y="4114387"/>
            <a:ext cx="5548057" cy="461665"/>
          </a:xfrm>
          <a:prstGeom prst="rect">
            <a:avLst/>
          </a:prstGeom>
          <a:noFill/>
        </p:spPr>
        <p:txBody>
          <a:bodyPr wrap="none" rtlCol="0">
            <a:spAutoFit/>
          </a:bodyPr>
          <a:lstStyle/>
          <a:p>
            <a:r>
              <a:rPr lang="en-CA" sz="2400" dirty="0" err="1"/>
              <a:t>Choix</a:t>
            </a:r>
            <a:r>
              <a:rPr lang="en-CA" sz="2400" dirty="0"/>
              <a:t> du </a:t>
            </a:r>
            <a:r>
              <a:rPr lang="en-CA" sz="2400" dirty="0" err="1"/>
              <a:t>modèle</a:t>
            </a:r>
            <a:r>
              <a:rPr lang="en-CA" sz="2400" dirty="0"/>
              <a:t> pour </a:t>
            </a:r>
            <a:r>
              <a:rPr lang="en-CA" sz="2400" dirty="0" err="1"/>
              <a:t>estimer</a:t>
            </a:r>
            <a:r>
              <a:rPr lang="en-CA" sz="2400" dirty="0"/>
              <a:t> la </a:t>
            </a:r>
            <a:r>
              <a:rPr lang="en-CA" sz="2400" dirty="0" err="1"/>
              <a:t>constante</a:t>
            </a:r>
            <a:endParaRPr lang="fr-CA" sz="2400" dirty="0"/>
          </a:p>
        </p:txBody>
      </p:sp>
      <p:sp>
        <p:nvSpPr>
          <p:cNvPr id="21" name="ZoneTexte 20"/>
          <p:cNvSpPr txBox="1"/>
          <p:nvPr/>
        </p:nvSpPr>
        <p:spPr>
          <a:xfrm>
            <a:off x="7149278" y="4730798"/>
            <a:ext cx="4065563" cy="369332"/>
          </a:xfrm>
          <a:prstGeom prst="rect">
            <a:avLst/>
          </a:prstGeom>
          <a:noFill/>
          <a:ln>
            <a:solidFill>
              <a:schemeClr val="tx1"/>
            </a:solidFill>
          </a:ln>
        </p:spPr>
        <p:txBody>
          <a:bodyPr wrap="square" rtlCol="0">
            <a:spAutoFit/>
          </a:bodyPr>
          <a:lstStyle/>
          <a:p>
            <a:r>
              <a:rPr lang="en-CA" dirty="0" err="1"/>
              <a:t>Réseau</a:t>
            </a:r>
            <a:r>
              <a:rPr lang="en-CA" dirty="0"/>
              <a:t> de </a:t>
            </a:r>
            <a:r>
              <a:rPr lang="en-CA" dirty="0" err="1"/>
              <a:t>conduites</a:t>
            </a:r>
            <a:r>
              <a:rPr lang="en-CA" dirty="0"/>
              <a:t> de 1 ¼ </a:t>
            </a:r>
            <a:r>
              <a:rPr lang="en-CA" dirty="0" err="1"/>
              <a:t>pouce</a:t>
            </a:r>
            <a:endParaRPr lang="fr-CA" dirty="0"/>
          </a:p>
        </p:txBody>
      </p:sp>
      <p:cxnSp>
        <p:nvCxnSpPr>
          <p:cNvPr id="23" name="Connecteur droit avec flèche 22"/>
          <p:cNvCxnSpPr/>
          <p:nvPr/>
        </p:nvCxnSpPr>
        <p:spPr>
          <a:xfrm>
            <a:off x="7948246" y="3765194"/>
            <a:ext cx="253219" cy="286301"/>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4" name="ZoneTexte 23"/>
          <p:cNvSpPr txBox="1"/>
          <p:nvPr/>
        </p:nvSpPr>
        <p:spPr>
          <a:xfrm>
            <a:off x="7149278" y="5344998"/>
            <a:ext cx="3298852" cy="369332"/>
          </a:xfrm>
          <a:prstGeom prst="rect">
            <a:avLst/>
          </a:prstGeom>
          <a:noFill/>
          <a:ln>
            <a:solidFill>
              <a:schemeClr val="tx1"/>
            </a:solidFill>
          </a:ln>
        </p:spPr>
        <p:txBody>
          <a:bodyPr wrap="none" rtlCol="0">
            <a:spAutoFit/>
          </a:bodyPr>
          <a:lstStyle/>
          <a:p>
            <a:r>
              <a:rPr lang="en-CA" dirty="0" err="1"/>
              <a:t>Réseau</a:t>
            </a:r>
            <a:r>
              <a:rPr lang="en-CA" dirty="0"/>
              <a:t> de </a:t>
            </a:r>
            <a:r>
              <a:rPr lang="en-CA" dirty="0" err="1"/>
              <a:t>conduites</a:t>
            </a:r>
            <a:r>
              <a:rPr lang="en-CA" dirty="0"/>
              <a:t> de 2 </a:t>
            </a:r>
            <a:r>
              <a:rPr lang="en-CA" dirty="0" err="1"/>
              <a:t>pouces</a:t>
            </a:r>
            <a:endParaRPr lang="fr-CA" dirty="0"/>
          </a:p>
        </p:txBody>
      </p:sp>
      <p:sp>
        <p:nvSpPr>
          <p:cNvPr id="26" name="ZoneTexte 25"/>
          <p:cNvSpPr txBox="1"/>
          <p:nvPr/>
        </p:nvSpPr>
        <p:spPr>
          <a:xfrm>
            <a:off x="7024195" y="4092636"/>
            <a:ext cx="5167805" cy="461665"/>
          </a:xfrm>
          <a:prstGeom prst="rect">
            <a:avLst/>
          </a:prstGeom>
          <a:noFill/>
        </p:spPr>
        <p:txBody>
          <a:bodyPr wrap="square" rtlCol="0">
            <a:spAutoFit/>
          </a:bodyPr>
          <a:lstStyle/>
          <a:p>
            <a:r>
              <a:rPr lang="en-CA" sz="2400" dirty="0" err="1"/>
              <a:t>Choix</a:t>
            </a:r>
            <a:r>
              <a:rPr lang="en-CA" sz="2400" dirty="0"/>
              <a:t> de la </a:t>
            </a:r>
            <a:r>
              <a:rPr lang="en-CA" sz="2400" dirty="0" err="1"/>
              <a:t>définition</a:t>
            </a:r>
            <a:r>
              <a:rPr lang="en-CA" sz="2400" dirty="0"/>
              <a:t> du </a:t>
            </a:r>
            <a:r>
              <a:rPr lang="en-CA" sz="2400" dirty="0" err="1"/>
              <a:t>réseau</a:t>
            </a:r>
            <a:r>
              <a:rPr lang="en-CA" sz="2400" dirty="0"/>
              <a:t> minimal</a:t>
            </a:r>
            <a:endParaRPr lang="fr-CA" sz="2400" dirty="0"/>
          </a:p>
        </p:txBody>
      </p:sp>
      <p:sp>
        <p:nvSpPr>
          <p:cNvPr id="3" name="Espace réservé du numéro de diapositive 2"/>
          <p:cNvSpPr>
            <a:spLocks noGrp="1"/>
          </p:cNvSpPr>
          <p:nvPr>
            <p:ph type="sldNum" sz="quarter" idx="12"/>
          </p:nvPr>
        </p:nvSpPr>
        <p:spPr/>
        <p:txBody>
          <a:bodyPr/>
          <a:lstStyle/>
          <a:p>
            <a:fld id="{798B71CD-BA45-4602-897F-4A6EEC4CCC75}" type="slidenum">
              <a:rPr lang="fr-CA" smtClean="0"/>
              <a:t>6</a:t>
            </a:fld>
            <a:endParaRPr lang="fr-CA"/>
          </a:p>
        </p:txBody>
      </p:sp>
    </p:spTree>
    <p:extLst>
      <p:ext uri="{BB962C8B-B14F-4D97-AF65-F5344CB8AC3E}">
        <p14:creationId xmlns:p14="http://schemas.microsoft.com/office/powerpoint/2010/main" val="18276018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83096" y="1650132"/>
            <a:ext cx="10651434" cy="118269"/>
          </a:xfrm>
        </p:spPr>
        <p:txBody>
          <a:bodyPr>
            <a:normAutofit fontScale="90000"/>
          </a:bodyPr>
          <a:lstStyle/>
          <a:p>
            <a:pPr algn="ctr"/>
            <a:r>
              <a:rPr lang="en-CA" sz="4000" dirty="0" err="1"/>
              <a:t>Modèle</a:t>
            </a:r>
            <a:r>
              <a:rPr lang="en-CA" sz="4000" dirty="0"/>
              <a:t> de </a:t>
            </a:r>
            <a:r>
              <a:rPr lang="en-CA" sz="4000" dirty="0" err="1"/>
              <a:t>Gazifère</a:t>
            </a:r>
            <a:r>
              <a:rPr lang="en-CA" sz="4000" dirty="0"/>
              <a:t> pour </a:t>
            </a:r>
            <a:r>
              <a:rPr lang="en-CA" sz="4000" dirty="0" err="1"/>
              <a:t>estimer</a:t>
            </a:r>
            <a:r>
              <a:rPr lang="en-CA" sz="4000" dirty="0"/>
              <a:t> </a:t>
            </a:r>
            <a:r>
              <a:rPr lang="en-CA" sz="4000" dirty="0" err="1"/>
              <a:t>l’intercepte</a:t>
            </a:r>
            <a:r>
              <a:rPr lang="en-CA" sz="4000" dirty="0"/>
              <a:t/>
            </a:r>
            <a:br>
              <a:rPr lang="en-CA" sz="4000" dirty="0"/>
            </a:br>
            <a:r>
              <a:rPr lang="en-CA" sz="4000" dirty="0"/>
              <a:t/>
            </a:r>
            <a:br>
              <a:rPr lang="en-CA" sz="4000" dirty="0"/>
            </a:br>
            <a:r>
              <a:rPr lang="en-CA" sz="4000" dirty="0" err="1"/>
              <a:t>Coût</a:t>
            </a:r>
            <a:r>
              <a:rPr lang="en-CA" sz="4000" dirty="0"/>
              <a:t> </a:t>
            </a:r>
            <a:r>
              <a:rPr lang="en-CA" sz="4000" dirty="0" err="1"/>
              <a:t>moyen</a:t>
            </a:r>
            <a:r>
              <a:rPr lang="en-CA" sz="4000" dirty="0"/>
              <a:t> des </a:t>
            </a:r>
            <a:r>
              <a:rPr lang="en-CA" sz="4000" dirty="0" err="1"/>
              <a:t>conduites</a:t>
            </a:r>
            <a:r>
              <a:rPr lang="en-CA" sz="4000" dirty="0"/>
              <a:t> = </a:t>
            </a:r>
            <a:r>
              <a:rPr lang="en-CA" sz="4000" dirty="0" err="1"/>
              <a:t>Constante</a:t>
            </a:r>
            <a:r>
              <a:rPr lang="en-CA" sz="4000" dirty="0"/>
              <a:t> + </a:t>
            </a:r>
            <a:r>
              <a:rPr lang="el-GR" sz="4000" dirty="0"/>
              <a:t>β</a:t>
            </a:r>
            <a:r>
              <a:rPr lang="en-CA" sz="4000" dirty="0"/>
              <a:t> </a:t>
            </a:r>
            <a:r>
              <a:rPr lang="en-CA" sz="4000" dirty="0" err="1"/>
              <a:t>Diamètre</a:t>
            </a:r>
            <a:r>
              <a:rPr lang="en-CA" sz="4000" dirty="0"/>
              <a:t> </a:t>
            </a:r>
            <a:r>
              <a:rPr lang="fr-CA" dirty="0"/>
              <a:t/>
            </a:r>
            <a:br>
              <a:rPr lang="fr-CA" dirty="0"/>
            </a:br>
            <a:endParaRPr lang="fr-CA" dirty="0"/>
          </a:p>
        </p:txBody>
      </p:sp>
      <p:sp>
        <p:nvSpPr>
          <p:cNvPr id="3" name="Espace réservé du contenu 2"/>
          <p:cNvSpPr>
            <a:spLocks noGrp="1"/>
          </p:cNvSpPr>
          <p:nvPr>
            <p:ph idx="1"/>
          </p:nvPr>
        </p:nvSpPr>
        <p:spPr>
          <a:xfrm>
            <a:off x="675861" y="2544417"/>
            <a:ext cx="10558669" cy="5925173"/>
          </a:xfrm>
        </p:spPr>
        <p:txBody>
          <a:bodyPr/>
          <a:lstStyle/>
          <a:p>
            <a:r>
              <a:rPr lang="en-CA" sz="2400" dirty="0" err="1"/>
              <a:t>Modèle</a:t>
            </a:r>
            <a:r>
              <a:rPr lang="en-CA" sz="2400" dirty="0"/>
              <a:t> sous </a:t>
            </a:r>
            <a:r>
              <a:rPr lang="en-CA" sz="2400" dirty="0" err="1"/>
              <a:t>estime</a:t>
            </a:r>
            <a:r>
              <a:rPr lang="en-CA" sz="2400" dirty="0"/>
              <a:t> la </a:t>
            </a:r>
            <a:r>
              <a:rPr lang="en-CA" sz="2400" dirty="0" err="1"/>
              <a:t>composante</a:t>
            </a:r>
            <a:r>
              <a:rPr lang="en-CA" sz="2400" dirty="0"/>
              <a:t> </a:t>
            </a:r>
            <a:r>
              <a:rPr lang="en-CA" sz="2400" dirty="0" err="1"/>
              <a:t>accès</a:t>
            </a:r>
            <a:r>
              <a:rPr lang="en-CA" sz="2400" dirty="0"/>
              <a:t>. </a:t>
            </a:r>
            <a:r>
              <a:rPr lang="en-CA" sz="2400" dirty="0" err="1"/>
              <a:t>Hypothèse</a:t>
            </a:r>
            <a:r>
              <a:rPr lang="en-CA" sz="2400" dirty="0"/>
              <a:t> de </a:t>
            </a:r>
            <a:r>
              <a:rPr lang="en-CA" sz="2400" dirty="0" err="1"/>
              <a:t>linéarité</a:t>
            </a:r>
            <a:r>
              <a:rPr lang="en-CA" sz="2400" dirty="0"/>
              <a:t> ne </a:t>
            </a:r>
            <a:r>
              <a:rPr lang="en-CA" sz="2400" dirty="0" err="1"/>
              <a:t>reconnaît</a:t>
            </a:r>
            <a:r>
              <a:rPr lang="en-CA" sz="2400" dirty="0"/>
              <a:t> pas les </a:t>
            </a:r>
            <a:r>
              <a:rPr lang="en-CA" sz="2400" dirty="0" err="1"/>
              <a:t>économies</a:t>
            </a:r>
            <a:r>
              <a:rPr lang="en-CA" sz="2400" dirty="0"/>
              <a:t> </a:t>
            </a:r>
            <a:r>
              <a:rPr lang="en-CA" sz="2400" dirty="0" err="1"/>
              <a:t>d’échelle</a:t>
            </a:r>
            <a:r>
              <a:rPr lang="en-CA" sz="2400" dirty="0"/>
              <a:t>. Ce </a:t>
            </a:r>
            <a:r>
              <a:rPr lang="en-CA" sz="2400" dirty="0" err="1"/>
              <a:t>constat</a:t>
            </a:r>
            <a:r>
              <a:rPr lang="en-CA" sz="2400" dirty="0"/>
              <a:t> </a:t>
            </a:r>
            <a:r>
              <a:rPr lang="en-CA" sz="2400" dirty="0" err="1"/>
              <a:t>est</a:t>
            </a:r>
            <a:r>
              <a:rPr lang="en-CA" sz="2400" dirty="0"/>
              <a:t> </a:t>
            </a:r>
            <a:r>
              <a:rPr lang="en-CA" sz="2400" dirty="0" err="1"/>
              <a:t>reconnu</a:t>
            </a:r>
            <a:r>
              <a:rPr lang="en-CA" sz="2400" dirty="0"/>
              <a:t> par experts et </a:t>
            </a:r>
            <a:r>
              <a:rPr lang="en-CA" sz="2400" dirty="0" err="1"/>
              <a:t>organismes</a:t>
            </a:r>
            <a:r>
              <a:rPr lang="en-CA" sz="2400" dirty="0"/>
              <a:t> </a:t>
            </a:r>
            <a:r>
              <a:rPr lang="en-CA" sz="2400" dirty="0" err="1"/>
              <a:t>réglementaires</a:t>
            </a:r>
            <a:r>
              <a:rPr lang="en-CA" sz="2400" dirty="0"/>
              <a:t>.</a:t>
            </a:r>
          </a:p>
          <a:p>
            <a:endParaRPr lang="en-CA" sz="2400" dirty="0"/>
          </a:p>
          <a:p>
            <a:r>
              <a:rPr lang="en-CA" dirty="0"/>
              <a:t>“</a:t>
            </a:r>
            <a:r>
              <a:rPr lang="en-CA" sz="2400" i="1" dirty="0"/>
              <a:t>Most utilities surveyed use professional judgment to separate demand-related and customer related distribution costs rather than relying on minimum system or zero intercept analyses</a:t>
            </a:r>
            <a:r>
              <a:rPr lang="en-CA" dirty="0"/>
              <a:t>” </a:t>
            </a:r>
            <a:r>
              <a:rPr lang="en-CA" sz="1800" dirty="0"/>
              <a:t>BC Hydro 2015 rate design, </a:t>
            </a:r>
            <a:r>
              <a:rPr lang="en-CA" sz="1800" dirty="0" err="1"/>
              <a:t>voir</a:t>
            </a:r>
            <a:r>
              <a:rPr lang="en-CA" sz="1800" dirty="0"/>
              <a:t> page 24 de C-ACIG-0013</a:t>
            </a:r>
          </a:p>
          <a:p>
            <a:endParaRPr lang="fr-CA" dirty="0"/>
          </a:p>
        </p:txBody>
      </p:sp>
      <p:sp>
        <p:nvSpPr>
          <p:cNvPr id="4" name="Espace réservé du numéro de diapositive 3"/>
          <p:cNvSpPr>
            <a:spLocks noGrp="1"/>
          </p:cNvSpPr>
          <p:nvPr>
            <p:ph type="sldNum" sz="quarter" idx="12"/>
          </p:nvPr>
        </p:nvSpPr>
        <p:spPr/>
        <p:txBody>
          <a:bodyPr/>
          <a:lstStyle/>
          <a:p>
            <a:fld id="{798B71CD-BA45-4602-897F-4A6EEC4CCC75}" type="slidenum">
              <a:rPr lang="fr-CA" smtClean="0"/>
              <a:t>7</a:t>
            </a:fld>
            <a:endParaRPr lang="fr-CA"/>
          </a:p>
        </p:txBody>
      </p:sp>
    </p:spTree>
    <p:extLst>
      <p:ext uri="{BB962C8B-B14F-4D97-AF65-F5344CB8AC3E}">
        <p14:creationId xmlns:p14="http://schemas.microsoft.com/office/powerpoint/2010/main" val="21797552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59904" y="302789"/>
            <a:ext cx="10515600" cy="931600"/>
          </a:xfrm>
        </p:spPr>
        <p:txBody>
          <a:bodyPr>
            <a:normAutofit fontScale="90000"/>
          </a:bodyPr>
          <a:lstStyle/>
          <a:p>
            <a:pPr algn="ctr"/>
            <a:r>
              <a:rPr lang="en-CA" dirty="0">
                <a:latin typeface="+mn-lt"/>
              </a:rPr>
              <a:t>        </a:t>
            </a:r>
            <a:r>
              <a:rPr lang="en-CA" dirty="0" err="1">
                <a:latin typeface="+mn-lt"/>
              </a:rPr>
              <a:t>Réseau</a:t>
            </a:r>
            <a:r>
              <a:rPr lang="en-CA" dirty="0">
                <a:latin typeface="+mn-lt"/>
              </a:rPr>
              <a:t> distribution – </a:t>
            </a:r>
            <a:r>
              <a:rPr lang="en-CA" dirty="0" err="1">
                <a:latin typeface="+mn-lt"/>
              </a:rPr>
              <a:t>basse</a:t>
            </a:r>
            <a:r>
              <a:rPr lang="en-CA" dirty="0">
                <a:latin typeface="+mn-lt"/>
              </a:rPr>
              <a:t> </a:t>
            </a:r>
            <a:r>
              <a:rPr lang="en-CA" dirty="0" err="1">
                <a:latin typeface="+mn-lt"/>
              </a:rPr>
              <a:t>pression</a:t>
            </a:r>
            <a:r>
              <a:rPr lang="en-CA" dirty="0">
                <a:latin typeface="+mn-lt"/>
              </a:rPr>
              <a:t> (75 %)</a:t>
            </a:r>
          </a:p>
        </p:txBody>
      </p:sp>
      <p:sp>
        <p:nvSpPr>
          <p:cNvPr id="4" name="Ellipse 3"/>
          <p:cNvSpPr/>
          <p:nvPr/>
        </p:nvSpPr>
        <p:spPr>
          <a:xfrm>
            <a:off x="2214162" y="1425951"/>
            <a:ext cx="3235569" cy="1322363"/>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5" name="Ellipse 4"/>
          <p:cNvSpPr/>
          <p:nvPr/>
        </p:nvSpPr>
        <p:spPr>
          <a:xfrm>
            <a:off x="6096000" y="1367500"/>
            <a:ext cx="4842738" cy="142083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6" name="ZoneTexte 5"/>
          <p:cNvSpPr txBox="1"/>
          <p:nvPr/>
        </p:nvSpPr>
        <p:spPr>
          <a:xfrm>
            <a:off x="2598274" y="1742318"/>
            <a:ext cx="1460402" cy="707886"/>
          </a:xfrm>
          <a:prstGeom prst="rect">
            <a:avLst/>
          </a:prstGeom>
          <a:noFill/>
        </p:spPr>
        <p:txBody>
          <a:bodyPr wrap="square" rtlCol="0">
            <a:spAutoFit/>
          </a:bodyPr>
          <a:lstStyle/>
          <a:p>
            <a:r>
              <a:rPr lang="en-CA" sz="4000" dirty="0" err="1"/>
              <a:t>Accès</a:t>
            </a:r>
            <a:endParaRPr lang="fr-CA" sz="4000" dirty="0"/>
          </a:p>
        </p:txBody>
      </p:sp>
      <p:sp>
        <p:nvSpPr>
          <p:cNvPr id="9" name="Rectangle 8"/>
          <p:cNvSpPr/>
          <p:nvPr/>
        </p:nvSpPr>
        <p:spPr>
          <a:xfrm>
            <a:off x="4055983" y="1888021"/>
            <a:ext cx="1123118" cy="523220"/>
          </a:xfrm>
          <a:prstGeom prst="rect">
            <a:avLst/>
          </a:prstGeom>
        </p:spPr>
        <p:txBody>
          <a:bodyPr wrap="square">
            <a:spAutoFit/>
          </a:bodyPr>
          <a:lstStyle/>
          <a:p>
            <a:r>
              <a:rPr lang="en-CA" sz="2800" dirty="0"/>
              <a:t>=  X %</a:t>
            </a:r>
            <a:endParaRPr lang="fr-CA" sz="2800" dirty="0"/>
          </a:p>
        </p:txBody>
      </p:sp>
      <p:sp>
        <p:nvSpPr>
          <p:cNvPr id="11" name="ZoneTexte 10"/>
          <p:cNvSpPr txBox="1"/>
          <p:nvPr/>
        </p:nvSpPr>
        <p:spPr>
          <a:xfrm>
            <a:off x="6480045" y="1814585"/>
            <a:ext cx="1972912" cy="984885"/>
          </a:xfrm>
          <a:prstGeom prst="rect">
            <a:avLst/>
          </a:prstGeom>
          <a:noFill/>
        </p:spPr>
        <p:txBody>
          <a:bodyPr wrap="none" rtlCol="0">
            <a:spAutoFit/>
          </a:bodyPr>
          <a:lstStyle/>
          <a:p>
            <a:r>
              <a:rPr lang="en-CA" sz="4000" dirty="0" err="1"/>
              <a:t>Capacité</a:t>
            </a:r>
            <a:endParaRPr lang="fr-CA" sz="4000" dirty="0"/>
          </a:p>
          <a:p>
            <a:endParaRPr lang="fr-CA" dirty="0"/>
          </a:p>
        </p:txBody>
      </p:sp>
      <p:sp>
        <p:nvSpPr>
          <p:cNvPr id="13" name="ZoneTexte 12"/>
          <p:cNvSpPr txBox="1"/>
          <p:nvPr/>
        </p:nvSpPr>
        <p:spPr>
          <a:xfrm>
            <a:off x="8452957" y="1913061"/>
            <a:ext cx="2199641" cy="523220"/>
          </a:xfrm>
          <a:prstGeom prst="rect">
            <a:avLst/>
          </a:prstGeom>
          <a:noFill/>
        </p:spPr>
        <p:txBody>
          <a:bodyPr wrap="none" rtlCol="0">
            <a:spAutoFit/>
          </a:bodyPr>
          <a:lstStyle/>
          <a:p>
            <a:r>
              <a:rPr lang="en-CA" sz="2800" dirty="0"/>
              <a:t> = 100% – X %</a:t>
            </a:r>
            <a:endParaRPr lang="fr-CA" sz="2800" dirty="0"/>
          </a:p>
        </p:txBody>
      </p:sp>
      <p:sp>
        <p:nvSpPr>
          <p:cNvPr id="14" name="ZoneTexte 13"/>
          <p:cNvSpPr txBox="1"/>
          <p:nvPr/>
        </p:nvSpPr>
        <p:spPr>
          <a:xfrm>
            <a:off x="1437006" y="2825663"/>
            <a:ext cx="10370403" cy="769441"/>
          </a:xfrm>
          <a:prstGeom prst="rect">
            <a:avLst/>
          </a:prstGeom>
          <a:noFill/>
        </p:spPr>
        <p:txBody>
          <a:bodyPr wrap="none" rtlCol="0">
            <a:spAutoFit/>
          </a:bodyPr>
          <a:lstStyle/>
          <a:p>
            <a:r>
              <a:rPr lang="en-CA" sz="4400" dirty="0" err="1"/>
              <a:t>Réseau</a:t>
            </a:r>
            <a:r>
              <a:rPr lang="en-CA" sz="4400" dirty="0"/>
              <a:t> transmission – haute </a:t>
            </a:r>
            <a:r>
              <a:rPr lang="en-CA" sz="4400" dirty="0" err="1"/>
              <a:t>pression</a:t>
            </a:r>
            <a:r>
              <a:rPr lang="en-CA" sz="4400" dirty="0"/>
              <a:t> (25%)</a:t>
            </a:r>
            <a:r>
              <a:rPr lang="en-CA" sz="4400" dirty="0">
                <a:effectLst>
                  <a:outerShdw blurRad="38100" dist="38100" dir="2700000" algn="tl">
                    <a:srgbClr val="000000">
                      <a:alpha val="43137"/>
                    </a:srgbClr>
                  </a:outerShdw>
                </a:effectLst>
              </a:rPr>
              <a:t> </a:t>
            </a:r>
            <a:endParaRPr lang="fr-CA" sz="4400" dirty="0">
              <a:effectLst>
                <a:outerShdw blurRad="38100" dist="38100" dir="2700000" algn="tl">
                  <a:srgbClr val="000000">
                    <a:alpha val="43137"/>
                  </a:srgbClr>
                </a:outerShdw>
              </a:effectLst>
            </a:endParaRPr>
          </a:p>
        </p:txBody>
      </p:sp>
      <p:sp>
        <p:nvSpPr>
          <p:cNvPr id="16" name="ZoneTexte 15"/>
          <p:cNvSpPr txBox="1"/>
          <p:nvPr/>
        </p:nvSpPr>
        <p:spPr>
          <a:xfrm>
            <a:off x="7045760" y="3975178"/>
            <a:ext cx="3892978" cy="707886"/>
          </a:xfrm>
          <a:prstGeom prst="rect">
            <a:avLst/>
          </a:prstGeom>
          <a:noFill/>
        </p:spPr>
        <p:txBody>
          <a:bodyPr wrap="square" rtlCol="0">
            <a:spAutoFit/>
          </a:bodyPr>
          <a:lstStyle/>
          <a:p>
            <a:r>
              <a:rPr lang="en-CA" sz="4000" dirty="0" err="1"/>
              <a:t>Capacité</a:t>
            </a:r>
            <a:r>
              <a:rPr lang="en-CA" sz="4000" dirty="0"/>
              <a:t> = 100 %</a:t>
            </a:r>
            <a:endParaRPr lang="fr-CA" sz="4000" dirty="0"/>
          </a:p>
        </p:txBody>
      </p:sp>
      <p:sp>
        <p:nvSpPr>
          <p:cNvPr id="17" name="Ellipse 16"/>
          <p:cNvSpPr/>
          <p:nvPr/>
        </p:nvSpPr>
        <p:spPr>
          <a:xfrm>
            <a:off x="2214162" y="3697491"/>
            <a:ext cx="3235569" cy="1322363"/>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18" name="ZoneTexte 17"/>
          <p:cNvSpPr txBox="1"/>
          <p:nvPr/>
        </p:nvSpPr>
        <p:spPr>
          <a:xfrm>
            <a:off x="2533353" y="4005418"/>
            <a:ext cx="2597186" cy="984885"/>
          </a:xfrm>
          <a:prstGeom prst="rect">
            <a:avLst/>
          </a:prstGeom>
          <a:noFill/>
        </p:spPr>
        <p:txBody>
          <a:bodyPr wrap="none" rtlCol="0">
            <a:spAutoFit/>
          </a:bodyPr>
          <a:lstStyle/>
          <a:p>
            <a:r>
              <a:rPr lang="en-CA" sz="4000" dirty="0" err="1"/>
              <a:t>Accès</a:t>
            </a:r>
            <a:r>
              <a:rPr lang="en-CA" sz="4000" dirty="0"/>
              <a:t> = 0 %</a:t>
            </a:r>
            <a:endParaRPr lang="fr-CA" sz="4000" dirty="0"/>
          </a:p>
          <a:p>
            <a:endParaRPr lang="fr-CA" dirty="0"/>
          </a:p>
        </p:txBody>
      </p:sp>
      <p:sp>
        <p:nvSpPr>
          <p:cNvPr id="19" name="Ellipse 18"/>
          <p:cNvSpPr/>
          <p:nvPr/>
        </p:nvSpPr>
        <p:spPr>
          <a:xfrm>
            <a:off x="6899584" y="3667940"/>
            <a:ext cx="4039154" cy="1322363"/>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20" name="ZoneTexte 19"/>
          <p:cNvSpPr txBox="1"/>
          <p:nvPr/>
        </p:nvSpPr>
        <p:spPr>
          <a:xfrm>
            <a:off x="192022" y="5630477"/>
            <a:ext cx="12576045" cy="769441"/>
          </a:xfrm>
          <a:prstGeom prst="rect">
            <a:avLst/>
          </a:prstGeom>
          <a:noFill/>
        </p:spPr>
        <p:txBody>
          <a:bodyPr wrap="square" rtlCol="0">
            <a:spAutoFit/>
          </a:bodyPr>
          <a:lstStyle/>
          <a:p>
            <a:pPr algn="ctr"/>
            <a:r>
              <a:rPr lang="en-CA" sz="4400" dirty="0" err="1"/>
              <a:t>Réseau</a:t>
            </a:r>
            <a:r>
              <a:rPr lang="en-CA" sz="4400" dirty="0"/>
              <a:t> total:   </a:t>
            </a:r>
            <a:r>
              <a:rPr lang="en-CA" sz="4400" dirty="0" err="1"/>
              <a:t>Accès</a:t>
            </a:r>
            <a:r>
              <a:rPr lang="en-CA" sz="4400" dirty="0"/>
              <a:t> = 75 % (X%) + 25 % (0 %)</a:t>
            </a:r>
            <a:endParaRPr lang="fr-CA" sz="4400" dirty="0"/>
          </a:p>
        </p:txBody>
      </p:sp>
      <p:sp>
        <p:nvSpPr>
          <p:cNvPr id="3" name="Espace réservé du numéro de diapositive 2"/>
          <p:cNvSpPr>
            <a:spLocks noGrp="1"/>
          </p:cNvSpPr>
          <p:nvPr>
            <p:ph type="sldNum" sz="quarter" idx="12"/>
          </p:nvPr>
        </p:nvSpPr>
        <p:spPr/>
        <p:txBody>
          <a:bodyPr/>
          <a:lstStyle/>
          <a:p>
            <a:fld id="{798B71CD-BA45-4602-897F-4A6EEC4CCC75}" type="slidenum">
              <a:rPr lang="fr-CA" smtClean="0"/>
              <a:t>8</a:t>
            </a:fld>
            <a:endParaRPr lang="fr-CA"/>
          </a:p>
        </p:txBody>
      </p:sp>
    </p:spTree>
    <p:extLst>
      <p:ext uri="{BB962C8B-B14F-4D97-AF65-F5344CB8AC3E}">
        <p14:creationId xmlns:p14="http://schemas.microsoft.com/office/powerpoint/2010/main" val="39672035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extLst>
              <p:ext uri="{D42A27DB-BD31-4B8C-83A1-F6EECF244321}">
                <p14:modId xmlns:p14="http://schemas.microsoft.com/office/powerpoint/2010/main" val="3865167892"/>
              </p:ext>
            </p:extLst>
          </p:nvPr>
        </p:nvGraphicFramePr>
        <p:xfrm>
          <a:off x="211014" y="1353062"/>
          <a:ext cx="11760592" cy="4512263"/>
        </p:xfrm>
        <a:graphic>
          <a:graphicData uri="http://schemas.openxmlformats.org/drawingml/2006/table">
            <a:tbl>
              <a:tblPr>
                <a:tableStyleId>{5C22544A-7EE6-4342-B048-85BDC9FD1C3A}</a:tableStyleId>
              </a:tblPr>
              <a:tblGrid>
                <a:gridCol w="4867423">
                  <a:extLst>
                    <a:ext uri="{9D8B030D-6E8A-4147-A177-3AD203B41FA5}">
                      <a16:colId xmlns:a16="http://schemas.microsoft.com/office/drawing/2014/main" xmlns="" val="2143300393"/>
                    </a:ext>
                  </a:extLst>
                </a:gridCol>
                <a:gridCol w="1892597">
                  <a:extLst>
                    <a:ext uri="{9D8B030D-6E8A-4147-A177-3AD203B41FA5}">
                      <a16:colId xmlns:a16="http://schemas.microsoft.com/office/drawing/2014/main" xmlns="" val="2066689229"/>
                    </a:ext>
                  </a:extLst>
                </a:gridCol>
                <a:gridCol w="2578762">
                  <a:extLst>
                    <a:ext uri="{9D8B030D-6E8A-4147-A177-3AD203B41FA5}">
                      <a16:colId xmlns:a16="http://schemas.microsoft.com/office/drawing/2014/main" xmlns="" val="3331653133"/>
                    </a:ext>
                  </a:extLst>
                </a:gridCol>
                <a:gridCol w="2352118">
                  <a:extLst>
                    <a:ext uri="{9D8B030D-6E8A-4147-A177-3AD203B41FA5}">
                      <a16:colId xmlns:a16="http://schemas.microsoft.com/office/drawing/2014/main" xmlns="" val="382816048"/>
                    </a:ext>
                  </a:extLst>
                </a:gridCol>
                <a:gridCol w="69692">
                  <a:extLst>
                    <a:ext uri="{9D8B030D-6E8A-4147-A177-3AD203B41FA5}">
                      <a16:colId xmlns:a16="http://schemas.microsoft.com/office/drawing/2014/main" xmlns="" val="1157763673"/>
                    </a:ext>
                  </a:extLst>
                </a:gridCol>
              </a:tblGrid>
              <a:tr h="605108">
                <a:tc rowSpan="2">
                  <a:txBody>
                    <a:bodyPr/>
                    <a:lstStyle/>
                    <a:p>
                      <a:pPr algn="ctr" fontAlgn="ctr"/>
                      <a:r>
                        <a:rPr lang="fr-CA" sz="2800" u="sng" strike="noStrike" dirty="0">
                          <a:effectLst/>
                        </a:rPr>
                        <a:t>Distributeurs</a:t>
                      </a:r>
                      <a:endParaRPr lang="fr-CA" sz="2800" b="1" i="0" u="sng" strike="noStrike" dirty="0">
                        <a:solidFill>
                          <a:srgbClr val="000000"/>
                        </a:solidFill>
                        <a:effectLst/>
                        <a:latin typeface="Calibri" panose="020F0502020204030204" pitchFamily="34" charset="0"/>
                      </a:endParaRPr>
                    </a:p>
                  </a:txBody>
                  <a:tcPr marL="9525" marR="9525" marT="9525" marB="0" anchor="ctr">
                    <a:noFill/>
                  </a:tcPr>
                </a:tc>
                <a:tc gridSpan="3">
                  <a:txBody>
                    <a:bodyPr/>
                    <a:lstStyle/>
                    <a:p>
                      <a:pPr algn="ctr" fontAlgn="b"/>
                      <a:endParaRPr lang="fr-CA" sz="2800" b="1" i="0" u="sng" strike="noStrike" dirty="0">
                        <a:solidFill>
                          <a:srgbClr val="000000"/>
                        </a:solidFill>
                        <a:effectLst/>
                        <a:latin typeface="Calibri" panose="020F0502020204030204" pitchFamily="34" charset="0"/>
                      </a:endParaRPr>
                    </a:p>
                  </a:txBody>
                  <a:tcPr marL="9525" marR="9525" marT="9525" marB="0" anchor="b">
                    <a:noFill/>
                  </a:tcPr>
                </a:tc>
                <a:tc hMerge="1">
                  <a:txBody>
                    <a:bodyPr/>
                    <a:lstStyle/>
                    <a:p>
                      <a:endParaRPr lang="fr-CA"/>
                    </a:p>
                  </a:txBody>
                  <a:tcPr/>
                </a:tc>
                <a:tc hMerge="1">
                  <a:txBody>
                    <a:bodyPr/>
                    <a:lstStyle/>
                    <a:p>
                      <a:endParaRPr lang="fr-CA"/>
                    </a:p>
                  </a:txBody>
                  <a:tcPr/>
                </a:tc>
                <a:tc>
                  <a:txBody>
                    <a:bodyPr/>
                    <a:lstStyle/>
                    <a:p>
                      <a:endParaRPr lang="fr-CA" dirty="0"/>
                    </a:p>
                  </a:txBody>
                  <a:tcPr marL="9525" marR="9525" marT="9525" marB="0" anchor="b">
                    <a:noFill/>
                  </a:tcPr>
                </a:tc>
                <a:extLst>
                  <a:ext uri="{0D108BD9-81ED-4DB2-BD59-A6C34878D82A}">
                    <a16:rowId xmlns:a16="http://schemas.microsoft.com/office/drawing/2014/main" xmlns="" val="525688813"/>
                  </a:ext>
                </a:extLst>
              </a:tr>
              <a:tr h="590350">
                <a:tc vMerge="1">
                  <a:txBody>
                    <a:bodyPr/>
                    <a:lstStyle/>
                    <a:p>
                      <a:endParaRPr lang="fr-CA"/>
                    </a:p>
                  </a:txBody>
                  <a:tcPr/>
                </a:tc>
                <a:tc>
                  <a:txBody>
                    <a:bodyPr/>
                    <a:lstStyle/>
                    <a:p>
                      <a:pPr algn="ctr" fontAlgn="ctr"/>
                      <a:r>
                        <a:rPr lang="fr-CA" sz="2800" u="none" strike="noStrike" dirty="0">
                          <a:effectLst/>
                        </a:rPr>
                        <a:t>Réseau distribution</a:t>
                      </a:r>
                      <a:endParaRPr lang="fr-CA" sz="2800" b="1" i="0" u="none" strike="noStrike" dirty="0">
                        <a:solidFill>
                          <a:srgbClr val="000000"/>
                        </a:solidFill>
                        <a:effectLst/>
                        <a:latin typeface="Calibri" panose="020F0502020204030204" pitchFamily="34" charset="0"/>
                      </a:endParaRPr>
                    </a:p>
                  </a:txBody>
                  <a:tcPr marL="9525" marR="9525" marT="9525" marB="0" anchor="ctr">
                    <a:noFill/>
                  </a:tcPr>
                </a:tc>
                <a:tc>
                  <a:txBody>
                    <a:bodyPr/>
                    <a:lstStyle/>
                    <a:p>
                      <a:pPr algn="ctr" fontAlgn="ctr"/>
                      <a:r>
                        <a:rPr lang="fr-CA" sz="2800" u="none" strike="noStrike" dirty="0">
                          <a:effectLst/>
                        </a:rPr>
                        <a:t>Réseau transmission</a:t>
                      </a:r>
                      <a:endParaRPr lang="fr-CA" sz="2800" b="1" i="0" u="none" strike="noStrike" dirty="0">
                        <a:solidFill>
                          <a:srgbClr val="000000"/>
                        </a:solidFill>
                        <a:effectLst/>
                        <a:latin typeface="Calibri" panose="020F0502020204030204" pitchFamily="34" charset="0"/>
                      </a:endParaRPr>
                    </a:p>
                  </a:txBody>
                  <a:tcPr marL="9525" marR="9525" marT="9525" marB="0" anchor="ctr">
                    <a:noFill/>
                  </a:tcPr>
                </a:tc>
                <a:tc>
                  <a:txBody>
                    <a:bodyPr/>
                    <a:lstStyle/>
                    <a:p>
                      <a:pPr algn="ctr" fontAlgn="ctr"/>
                      <a:r>
                        <a:rPr lang="fr-CA" sz="2800" u="none" strike="noStrike" dirty="0">
                          <a:effectLst/>
                        </a:rPr>
                        <a:t>Réseau total</a:t>
                      </a:r>
                    </a:p>
                    <a:p>
                      <a:pPr algn="ctr" fontAlgn="ctr"/>
                      <a:endParaRPr lang="fr-CA" sz="2800" b="1" i="0" u="none" strike="noStrike" dirty="0">
                        <a:solidFill>
                          <a:srgbClr val="000000"/>
                        </a:solidFill>
                        <a:effectLst/>
                        <a:latin typeface="Calibri" panose="020F0502020204030204" pitchFamily="34" charset="0"/>
                      </a:endParaRPr>
                    </a:p>
                  </a:txBody>
                  <a:tcPr marL="9525" marR="9525" marT="9525" marB="0" anchor="ctr">
                    <a:noFill/>
                  </a:tcPr>
                </a:tc>
                <a:tc>
                  <a:txBody>
                    <a:bodyPr/>
                    <a:lstStyle/>
                    <a:p>
                      <a:endParaRPr lang="fr-CA"/>
                    </a:p>
                  </a:txBody>
                  <a:tcPr marL="9525" marR="9525" marT="9525" marB="0" anchor="ctr">
                    <a:noFill/>
                  </a:tcPr>
                </a:tc>
                <a:extLst>
                  <a:ext uri="{0D108BD9-81ED-4DB2-BD59-A6C34878D82A}">
                    <a16:rowId xmlns:a16="http://schemas.microsoft.com/office/drawing/2014/main" xmlns="" val="3192466163"/>
                  </a:ext>
                </a:extLst>
              </a:tr>
              <a:tr h="295175">
                <a:tc>
                  <a:txBody>
                    <a:bodyPr/>
                    <a:lstStyle/>
                    <a:p>
                      <a:pPr algn="l" fontAlgn="b"/>
                      <a:endParaRPr lang="fr-CA" sz="2800" u="none" strike="noStrike" dirty="0">
                        <a:ln>
                          <a:noFill/>
                        </a:ln>
                        <a:effectLst/>
                      </a:endParaRPr>
                    </a:p>
                    <a:p>
                      <a:pPr algn="l" fontAlgn="b"/>
                      <a:r>
                        <a:rPr lang="fr-CA" sz="2800" u="none" strike="noStrike" dirty="0">
                          <a:ln>
                            <a:noFill/>
                          </a:ln>
                          <a:effectLst/>
                        </a:rPr>
                        <a:t>(1) </a:t>
                      </a:r>
                      <a:r>
                        <a:rPr lang="fr-CA" sz="2800" u="none" strike="noStrike" dirty="0" err="1">
                          <a:ln>
                            <a:noFill/>
                          </a:ln>
                          <a:effectLst/>
                        </a:rPr>
                        <a:t>Enbridge</a:t>
                      </a:r>
                      <a:r>
                        <a:rPr lang="fr-CA" sz="2800" u="none" strike="noStrike" dirty="0">
                          <a:ln>
                            <a:noFill/>
                          </a:ln>
                          <a:effectLst/>
                        </a:rPr>
                        <a:t> Nouveau Brunswick</a:t>
                      </a:r>
                      <a:endParaRPr lang="fr-CA" sz="2800" b="0" i="0" u="none" strike="noStrike" dirty="0">
                        <a:ln>
                          <a:noFill/>
                        </a:ln>
                        <a:solidFill>
                          <a:srgbClr val="000000"/>
                        </a:solidFill>
                        <a:effectLst/>
                        <a:latin typeface="Calibri" panose="020F0502020204030204" pitchFamily="34" charset="0"/>
                      </a:endParaRPr>
                    </a:p>
                  </a:txBody>
                  <a:tcPr marL="9525" marR="9525" marT="9525" marB="0" anchor="b">
                    <a:noFill/>
                  </a:tcPr>
                </a:tc>
                <a:tc>
                  <a:txBody>
                    <a:bodyPr/>
                    <a:lstStyle/>
                    <a:p>
                      <a:pPr algn="ctr" fontAlgn="b"/>
                      <a:r>
                        <a:rPr lang="fr-CA" sz="2800" u="none" strike="noStrike" dirty="0">
                          <a:ln>
                            <a:noFill/>
                          </a:ln>
                          <a:effectLst/>
                        </a:rPr>
                        <a:t>67 %</a:t>
                      </a:r>
                      <a:endParaRPr lang="fr-CA" sz="2800" b="0" i="0" u="none" strike="noStrike" dirty="0">
                        <a:ln>
                          <a:noFill/>
                        </a:ln>
                        <a:solidFill>
                          <a:srgbClr val="000000"/>
                        </a:solidFill>
                        <a:effectLst/>
                        <a:latin typeface="Calibri" panose="020F0502020204030204" pitchFamily="34" charset="0"/>
                      </a:endParaRPr>
                    </a:p>
                  </a:txBody>
                  <a:tcPr marL="9525" marR="9525" marT="9525" marB="0" anchor="b">
                    <a:noFill/>
                  </a:tcPr>
                </a:tc>
                <a:tc>
                  <a:txBody>
                    <a:bodyPr/>
                    <a:lstStyle/>
                    <a:p>
                      <a:pPr algn="ctr" fontAlgn="b"/>
                      <a:r>
                        <a:rPr lang="fr-CA" sz="2800" u="none" strike="noStrike" dirty="0">
                          <a:ln>
                            <a:noFill/>
                          </a:ln>
                          <a:effectLst/>
                        </a:rPr>
                        <a:t>0 %</a:t>
                      </a:r>
                      <a:endParaRPr lang="fr-CA" sz="2800" b="0" i="0" u="none" strike="noStrike" dirty="0">
                        <a:ln>
                          <a:noFill/>
                        </a:ln>
                        <a:solidFill>
                          <a:srgbClr val="000000"/>
                        </a:solidFill>
                        <a:effectLst/>
                        <a:latin typeface="Calibri" panose="020F0502020204030204" pitchFamily="34" charset="0"/>
                      </a:endParaRPr>
                    </a:p>
                  </a:txBody>
                  <a:tcPr marL="9525" marR="9525" marT="9525" marB="0" anchor="b">
                    <a:noFill/>
                  </a:tcPr>
                </a:tc>
                <a:tc>
                  <a:txBody>
                    <a:bodyPr/>
                    <a:lstStyle/>
                    <a:p>
                      <a:pPr algn="ctr" fontAlgn="b"/>
                      <a:r>
                        <a:rPr lang="fr-CA" sz="2800" u="none" strike="noStrike" dirty="0">
                          <a:ln>
                            <a:noFill/>
                          </a:ln>
                          <a:effectLst/>
                        </a:rPr>
                        <a:t>44 %</a:t>
                      </a:r>
                      <a:endParaRPr lang="fr-CA" sz="2800" b="0" i="0" u="none" strike="noStrike" dirty="0">
                        <a:ln>
                          <a:noFill/>
                        </a:ln>
                        <a:solidFill>
                          <a:srgbClr val="000000"/>
                        </a:solidFill>
                        <a:effectLst/>
                        <a:latin typeface="Calibri" panose="020F0502020204030204" pitchFamily="34" charset="0"/>
                      </a:endParaRPr>
                    </a:p>
                  </a:txBody>
                  <a:tcPr marL="9525" marR="9525" marT="9525" marB="0" anchor="b">
                    <a:noFill/>
                  </a:tcPr>
                </a:tc>
                <a:tc>
                  <a:txBody>
                    <a:bodyPr/>
                    <a:lstStyle/>
                    <a:p>
                      <a:endParaRPr lang="fr-CA"/>
                    </a:p>
                  </a:txBody>
                  <a:tcPr marL="9525" marR="9525" marT="9525" marB="0" anchor="b">
                    <a:noFill/>
                  </a:tcPr>
                </a:tc>
                <a:extLst>
                  <a:ext uri="{0D108BD9-81ED-4DB2-BD59-A6C34878D82A}">
                    <a16:rowId xmlns:a16="http://schemas.microsoft.com/office/drawing/2014/main" xmlns="" val="820620407"/>
                  </a:ext>
                </a:extLst>
              </a:tr>
              <a:tr h="295175">
                <a:tc>
                  <a:txBody>
                    <a:bodyPr/>
                    <a:lstStyle/>
                    <a:p>
                      <a:pPr algn="l" fontAlgn="b"/>
                      <a:r>
                        <a:rPr lang="fr-CA" sz="2800" u="none" strike="noStrike" dirty="0">
                          <a:ln>
                            <a:noFill/>
                          </a:ln>
                          <a:effectLst/>
                        </a:rPr>
                        <a:t>(2) Gaz Métro</a:t>
                      </a:r>
                      <a:endParaRPr lang="fr-CA" sz="2800" b="0" i="0" u="none" strike="noStrike" dirty="0">
                        <a:ln>
                          <a:noFill/>
                        </a:ln>
                        <a:solidFill>
                          <a:srgbClr val="000000"/>
                        </a:solidFill>
                        <a:effectLst/>
                        <a:latin typeface="Calibri" panose="020F0502020204030204" pitchFamily="34" charset="0"/>
                      </a:endParaRPr>
                    </a:p>
                  </a:txBody>
                  <a:tcPr marL="9525" marR="9525" marT="9525" marB="0" anchor="b">
                    <a:noFill/>
                  </a:tcPr>
                </a:tc>
                <a:tc>
                  <a:txBody>
                    <a:bodyPr/>
                    <a:lstStyle/>
                    <a:p>
                      <a:pPr algn="ctr" fontAlgn="b"/>
                      <a:r>
                        <a:rPr lang="fr-CA" sz="2800" u="none" strike="noStrike" dirty="0">
                          <a:ln>
                            <a:noFill/>
                          </a:ln>
                          <a:effectLst/>
                        </a:rPr>
                        <a:t>71 %</a:t>
                      </a:r>
                      <a:endParaRPr lang="fr-CA" sz="2800" b="0" i="0" u="none" strike="noStrike" dirty="0">
                        <a:ln>
                          <a:noFill/>
                        </a:ln>
                        <a:solidFill>
                          <a:srgbClr val="000000"/>
                        </a:solidFill>
                        <a:effectLst/>
                        <a:latin typeface="Calibri" panose="020F0502020204030204" pitchFamily="34" charset="0"/>
                      </a:endParaRPr>
                    </a:p>
                  </a:txBody>
                  <a:tcPr marL="9525" marR="9525" marT="9525" marB="0" anchor="b">
                    <a:noFill/>
                  </a:tcPr>
                </a:tc>
                <a:tc>
                  <a:txBody>
                    <a:bodyPr/>
                    <a:lstStyle/>
                    <a:p>
                      <a:pPr algn="ctr" fontAlgn="b"/>
                      <a:r>
                        <a:rPr lang="fr-CA" sz="2800" u="none" strike="noStrike" dirty="0">
                          <a:ln>
                            <a:noFill/>
                          </a:ln>
                          <a:effectLst/>
                        </a:rPr>
                        <a:t>0 %</a:t>
                      </a:r>
                      <a:endParaRPr lang="fr-CA" sz="2800" b="0" i="0" u="none" strike="noStrike" dirty="0">
                        <a:ln>
                          <a:noFill/>
                        </a:ln>
                        <a:solidFill>
                          <a:srgbClr val="000000"/>
                        </a:solidFill>
                        <a:effectLst/>
                        <a:latin typeface="Calibri" panose="020F0502020204030204" pitchFamily="34" charset="0"/>
                      </a:endParaRPr>
                    </a:p>
                  </a:txBody>
                  <a:tcPr marL="9525" marR="9525" marT="9525" marB="0" anchor="b">
                    <a:noFill/>
                  </a:tcPr>
                </a:tc>
                <a:tc>
                  <a:txBody>
                    <a:bodyPr/>
                    <a:lstStyle/>
                    <a:p>
                      <a:pPr algn="ctr" fontAlgn="b"/>
                      <a:r>
                        <a:rPr lang="fr-CA" sz="2800" u="none" strike="noStrike" dirty="0">
                          <a:ln>
                            <a:noFill/>
                          </a:ln>
                          <a:effectLst/>
                        </a:rPr>
                        <a:t>45 %-53%</a:t>
                      </a:r>
                      <a:endParaRPr lang="fr-CA" sz="2800" b="0" i="0" u="none" strike="noStrike" dirty="0">
                        <a:ln>
                          <a:noFill/>
                        </a:ln>
                        <a:solidFill>
                          <a:srgbClr val="000000"/>
                        </a:solidFill>
                        <a:effectLst/>
                        <a:latin typeface="Calibri" panose="020F0502020204030204" pitchFamily="34" charset="0"/>
                      </a:endParaRPr>
                    </a:p>
                  </a:txBody>
                  <a:tcPr marL="9525" marR="9525" marT="9525" marB="0" anchor="b">
                    <a:noFill/>
                  </a:tcPr>
                </a:tc>
                <a:tc>
                  <a:txBody>
                    <a:bodyPr/>
                    <a:lstStyle/>
                    <a:p>
                      <a:endParaRPr lang="fr-CA"/>
                    </a:p>
                  </a:txBody>
                  <a:tcPr marL="9525" marR="9525" marT="9525" marB="0" anchor="b">
                    <a:noFill/>
                  </a:tcPr>
                </a:tc>
                <a:extLst>
                  <a:ext uri="{0D108BD9-81ED-4DB2-BD59-A6C34878D82A}">
                    <a16:rowId xmlns:a16="http://schemas.microsoft.com/office/drawing/2014/main" xmlns="" val="3869372132"/>
                  </a:ext>
                </a:extLst>
              </a:tr>
              <a:tr h="309933">
                <a:tc>
                  <a:txBody>
                    <a:bodyPr/>
                    <a:lstStyle/>
                    <a:p>
                      <a:pPr algn="l" fontAlgn="b"/>
                      <a:r>
                        <a:rPr lang="fr-CA" sz="2800" b="1" u="none" strike="noStrike" dirty="0">
                          <a:ln>
                            <a:noFill/>
                          </a:ln>
                          <a:effectLst/>
                        </a:rPr>
                        <a:t>(3) </a:t>
                      </a:r>
                      <a:r>
                        <a:rPr lang="fr-CA" sz="2800" b="1" u="none" strike="noStrike" dirty="0" err="1">
                          <a:ln>
                            <a:noFill/>
                          </a:ln>
                          <a:effectLst/>
                        </a:rPr>
                        <a:t>Gazifère</a:t>
                      </a:r>
                      <a:endParaRPr lang="fr-CA" sz="2800" b="1" i="0" u="none" strike="noStrike" dirty="0">
                        <a:ln>
                          <a:noFill/>
                        </a:ln>
                        <a:solidFill>
                          <a:srgbClr val="000000"/>
                        </a:solidFill>
                        <a:effectLst/>
                        <a:latin typeface="Calibri" panose="020F0502020204030204" pitchFamily="34" charset="0"/>
                      </a:endParaRPr>
                    </a:p>
                  </a:txBody>
                  <a:tcPr marL="9525" marR="9525" marT="9525" marB="0" anchor="b">
                    <a:noFill/>
                  </a:tcPr>
                </a:tc>
                <a:tc>
                  <a:txBody>
                    <a:bodyPr/>
                    <a:lstStyle/>
                    <a:p>
                      <a:pPr algn="ctr" fontAlgn="b"/>
                      <a:r>
                        <a:rPr lang="fr-CA" sz="2800" b="1" u="none" strike="noStrike" dirty="0">
                          <a:ln>
                            <a:noFill/>
                          </a:ln>
                          <a:effectLst/>
                        </a:rPr>
                        <a:t>39 %</a:t>
                      </a:r>
                      <a:endParaRPr lang="fr-CA" sz="2800" b="1" i="0" u="none" strike="noStrike" dirty="0">
                        <a:ln>
                          <a:noFill/>
                        </a:ln>
                        <a:solidFill>
                          <a:srgbClr val="000000"/>
                        </a:solidFill>
                        <a:effectLst/>
                        <a:latin typeface="Calibri" panose="020F0502020204030204" pitchFamily="34" charset="0"/>
                      </a:endParaRPr>
                    </a:p>
                  </a:txBody>
                  <a:tcPr marL="9525" marR="9525" marT="9525" marB="0" anchor="b">
                    <a:noFill/>
                  </a:tcPr>
                </a:tc>
                <a:tc>
                  <a:txBody>
                    <a:bodyPr/>
                    <a:lstStyle/>
                    <a:p>
                      <a:pPr algn="ctr" fontAlgn="b"/>
                      <a:r>
                        <a:rPr lang="fr-CA" sz="2800" b="1" u="none" strike="noStrike" dirty="0">
                          <a:ln>
                            <a:noFill/>
                          </a:ln>
                          <a:effectLst/>
                        </a:rPr>
                        <a:t>0 %</a:t>
                      </a:r>
                      <a:endParaRPr lang="fr-CA" sz="2800" b="1" i="0" u="none" strike="noStrike" dirty="0">
                        <a:ln>
                          <a:noFill/>
                        </a:ln>
                        <a:solidFill>
                          <a:srgbClr val="000000"/>
                        </a:solidFill>
                        <a:effectLst/>
                        <a:latin typeface="Calibri" panose="020F0502020204030204" pitchFamily="34" charset="0"/>
                      </a:endParaRPr>
                    </a:p>
                  </a:txBody>
                  <a:tcPr marL="9525" marR="9525" marT="9525" marB="0" anchor="b">
                    <a:noFill/>
                  </a:tcPr>
                </a:tc>
                <a:tc>
                  <a:txBody>
                    <a:bodyPr/>
                    <a:lstStyle/>
                    <a:p>
                      <a:pPr algn="ctr" fontAlgn="b"/>
                      <a:r>
                        <a:rPr lang="fr-CA" sz="2800" b="1" u="none" strike="noStrike" dirty="0">
                          <a:ln>
                            <a:noFill/>
                          </a:ln>
                          <a:effectLst/>
                        </a:rPr>
                        <a:t>29 %</a:t>
                      </a:r>
                      <a:endParaRPr lang="fr-CA" sz="2800" b="1" i="0" u="none" strike="noStrike" dirty="0">
                        <a:ln>
                          <a:noFill/>
                        </a:ln>
                        <a:solidFill>
                          <a:srgbClr val="000000"/>
                        </a:solidFill>
                        <a:effectLst/>
                        <a:latin typeface="Calibri" panose="020F0502020204030204" pitchFamily="34" charset="0"/>
                      </a:endParaRPr>
                    </a:p>
                  </a:txBody>
                  <a:tcPr marL="9525" marR="9525" marT="9525" marB="0" anchor="b">
                    <a:noFill/>
                  </a:tcPr>
                </a:tc>
                <a:tc>
                  <a:txBody>
                    <a:bodyPr/>
                    <a:lstStyle/>
                    <a:p>
                      <a:endParaRPr lang="fr-CA"/>
                    </a:p>
                  </a:txBody>
                  <a:tcPr marL="9525" marR="9525" marT="9525" marB="0" anchor="b">
                    <a:noFill/>
                  </a:tcPr>
                </a:tc>
                <a:extLst>
                  <a:ext uri="{0D108BD9-81ED-4DB2-BD59-A6C34878D82A}">
                    <a16:rowId xmlns:a16="http://schemas.microsoft.com/office/drawing/2014/main" xmlns="" val="1602066014"/>
                  </a:ext>
                </a:extLst>
              </a:tr>
              <a:tr h="295175">
                <a:tc>
                  <a:txBody>
                    <a:bodyPr/>
                    <a:lstStyle/>
                    <a:p>
                      <a:pPr algn="l" fontAlgn="b"/>
                      <a:r>
                        <a:rPr lang="fr-CA" sz="2800" u="none" strike="noStrike" dirty="0">
                          <a:ln>
                            <a:noFill/>
                          </a:ln>
                          <a:effectLst/>
                        </a:rPr>
                        <a:t>(4) Union </a:t>
                      </a:r>
                      <a:r>
                        <a:rPr lang="fr-CA" sz="2800" u="none" strike="noStrike" dirty="0" err="1">
                          <a:ln>
                            <a:noFill/>
                          </a:ln>
                          <a:effectLst/>
                        </a:rPr>
                        <a:t>Gas</a:t>
                      </a:r>
                      <a:r>
                        <a:rPr lang="fr-CA" sz="2800" u="none" strike="noStrike" dirty="0">
                          <a:ln>
                            <a:noFill/>
                          </a:ln>
                          <a:effectLst/>
                        </a:rPr>
                        <a:t> Nord</a:t>
                      </a:r>
                      <a:endParaRPr lang="fr-CA" sz="2800" b="0" i="0" u="none" strike="noStrike" dirty="0">
                        <a:ln>
                          <a:noFill/>
                        </a:ln>
                        <a:solidFill>
                          <a:srgbClr val="000000"/>
                        </a:solidFill>
                        <a:effectLst/>
                        <a:latin typeface="Calibri" panose="020F0502020204030204" pitchFamily="34" charset="0"/>
                      </a:endParaRPr>
                    </a:p>
                  </a:txBody>
                  <a:tcPr marL="9525" marR="9525" marT="9525" marB="0" anchor="b">
                    <a:noFill/>
                  </a:tcPr>
                </a:tc>
                <a:tc>
                  <a:txBody>
                    <a:bodyPr/>
                    <a:lstStyle/>
                    <a:p>
                      <a:pPr algn="ctr" fontAlgn="b"/>
                      <a:r>
                        <a:rPr lang="fr-CA" sz="2800" u="none" strike="noStrike" dirty="0">
                          <a:ln>
                            <a:noFill/>
                          </a:ln>
                          <a:effectLst/>
                        </a:rPr>
                        <a:t>59 %</a:t>
                      </a:r>
                      <a:endParaRPr lang="fr-CA" sz="2800" b="0" i="0" u="none" strike="noStrike" dirty="0">
                        <a:ln>
                          <a:noFill/>
                        </a:ln>
                        <a:solidFill>
                          <a:srgbClr val="000000"/>
                        </a:solidFill>
                        <a:effectLst/>
                        <a:latin typeface="Calibri" panose="020F0502020204030204" pitchFamily="34" charset="0"/>
                      </a:endParaRPr>
                    </a:p>
                  </a:txBody>
                  <a:tcPr marL="9525" marR="9525" marT="9525" marB="0" anchor="b">
                    <a:noFill/>
                  </a:tcPr>
                </a:tc>
                <a:tc>
                  <a:txBody>
                    <a:bodyPr/>
                    <a:lstStyle/>
                    <a:p>
                      <a:pPr algn="ctr" fontAlgn="b"/>
                      <a:r>
                        <a:rPr lang="fr-CA" sz="2800" u="none" strike="noStrike" dirty="0">
                          <a:ln>
                            <a:noFill/>
                          </a:ln>
                          <a:effectLst/>
                        </a:rPr>
                        <a:t>0 %</a:t>
                      </a:r>
                      <a:endParaRPr lang="fr-CA" sz="2800" b="0" i="0" u="none" strike="noStrike" dirty="0">
                        <a:ln>
                          <a:noFill/>
                        </a:ln>
                        <a:solidFill>
                          <a:srgbClr val="000000"/>
                        </a:solidFill>
                        <a:effectLst/>
                        <a:latin typeface="Calibri" panose="020F0502020204030204" pitchFamily="34" charset="0"/>
                      </a:endParaRPr>
                    </a:p>
                  </a:txBody>
                  <a:tcPr marL="9525" marR="9525" marT="9525" marB="0" anchor="b">
                    <a:noFill/>
                  </a:tcPr>
                </a:tc>
                <a:tc>
                  <a:txBody>
                    <a:bodyPr/>
                    <a:lstStyle/>
                    <a:p>
                      <a:pPr algn="ctr" fontAlgn="b"/>
                      <a:r>
                        <a:rPr lang="fr-CA" sz="2800" u="none" strike="noStrike" dirty="0">
                          <a:ln>
                            <a:noFill/>
                          </a:ln>
                          <a:effectLst/>
                        </a:rPr>
                        <a:t> </a:t>
                      </a:r>
                      <a:endParaRPr lang="fr-CA" sz="2800" b="0" i="0" u="none" strike="noStrike" dirty="0">
                        <a:ln>
                          <a:noFill/>
                        </a:ln>
                        <a:solidFill>
                          <a:srgbClr val="000000"/>
                        </a:solidFill>
                        <a:effectLst/>
                        <a:latin typeface="Calibri" panose="020F0502020204030204" pitchFamily="34" charset="0"/>
                      </a:endParaRPr>
                    </a:p>
                  </a:txBody>
                  <a:tcPr marL="9525" marR="9525" marT="9525" marB="0" anchor="b">
                    <a:noFill/>
                  </a:tcPr>
                </a:tc>
                <a:tc>
                  <a:txBody>
                    <a:bodyPr/>
                    <a:lstStyle/>
                    <a:p>
                      <a:endParaRPr lang="fr-CA" dirty="0"/>
                    </a:p>
                  </a:txBody>
                  <a:tcPr marL="9525" marR="9525" marT="9525" marB="0" anchor="b">
                    <a:noFill/>
                  </a:tcPr>
                </a:tc>
                <a:extLst>
                  <a:ext uri="{0D108BD9-81ED-4DB2-BD59-A6C34878D82A}">
                    <a16:rowId xmlns:a16="http://schemas.microsoft.com/office/drawing/2014/main" xmlns="" val="4019773354"/>
                  </a:ext>
                </a:extLst>
              </a:tr>
              <a:tr h="295175">
                <a:tc>
                  <a:txBody>
                    <a:bodyPr/>
                    <a:lstStyle/>
                    <a:p>
                      <a:pPr algn="l" fontAlgn="b"/>
                      <a:r>
                        <a:rPr lang="fr-CA" sz="2800" u="none" strike="noStrike" dirty="0">
                          <a:ln>
                            <a:noFill/>
                          </a:ln>
                          <a:effectLst/>
                        </a:rPr>
                        <a:t>(5) Union </a:t>
                      </a:r>
                      <a:r>
                        <a:rPr lang="fr-CA" sz="2800" u="none" strike="noStrike" dirty="0" err="1">
                          <a:ln>
                            <a:noFill/>
                          </a:ln>
                          <a:effectLst/>
                        </a:rPr>
                        <a:t>Gas</a:t>
                      </a:r>
                      <a:r>
                        <a:rPr lang="fr-CA" sz="2800" u="none" strike="noStrike" dirty="0">
                          <a:ln>
                            <a:noFill/>
                          </a:ln>
                          <a:effectLst/>
                        </a:rPr>
                        <a:t> Sud</a:t>
                      </a:r>
                      <a:endParaRPr lang="fr-CA" sz="2800" b="0" i="0" u="none" strike="noStrike" dirty="0">
                        <a:ln>
                          <a:noFill/>
                        </a:ln>
                        <a:solidFill>
                          <a:srgbClr val="000000"/>
                        </a:solidFill>
                        <a:effectLst/>
                        <a:latin typeface="Calibri" panose="020F0502020204030204" pitchFamily="34" charset="0"/>
                      </a:endParaRPr>
                    </a:p>
                  </a:txBody>
                  <a:tcPr marL="9525" marR="9525" marT="9525" marB="0" anchor="b">
                    <a:noFill/>
                  </a:tcPr>
                </a:tc>
                <a:tc>
                  <a:txBody>
                    <a:bodyPr/>
                    <a:lstStyle/>
                    <a:p>
                      <a:pPr algn="ctr" fontAlgn="b"/>
                      <a:r>
                        <a:rPr lang="fr-CA" sz="2800" u="none" strike="noStrike" dirty="0">
                          <a:ln>
                            <a:noFill/>
                          </a:ln>
                          <a:effectLst/>
                        </a:rPr>
                        <a:t>65 %</a:t>
                      </a:r>
                      <a:endParaRPr lang="fr-CA" sz="2800" b="0" i="0" u="none" strike="noStrike" dirty="0">
                        <a:ln>
                          <a:noFill/>
                        </a:ln>
                        <a:solidFill>
                          <a:srgbClr val="000000"/>
                        </a:solidFill>
                        <a:effectLst/>
                        <a:latin typeface="Calibri" panose="020F0502020204030204" pitchFamily="34" charset="0"/>
                      </a:endParaRPr>
                    </a:p>
                  </a:txBody>
                  <a:tcPr marL="9525" marR="9525" marT="9525" marB="0" anchor="b">
                    <a:noFill/>
                  </a:tcPr>
                </a:tc>
                <a:tc>
                  <a:txBody>
                    <a:bodyPr/>
                    <a:lstStyle/>
                    <a:p>
                      <a:pPr algn="ctr" fontAlgn="b"/>
                      <a:r>
                        <a:rPr lang="fr-CA" sz="2800" u="none" strike="noStrike" dirty="0">
                          <a:ln>
                            <a:noFill/>
                          </a:ln>
                          <a:effectLst/>
                        </a:rPr>
                        <a:t>0 %</a:t>
                      </a:r>
                      <a:endParaRPr lang="fr-CA" sz="2800" b="0" i="0" u="none" strike="noStrike" dirty="0">
                        <a:ln>
                          <a:noFill/>
                        </a:ln>
                        <a:solidFill>
                          <a:srgbClr val="000000"/>
                        </a:solidFill>
                        <a:effectLst/>
                        <a:latin typeface="Calibri" panose="020F0502020204030204" pitchFamily="34" charset="0"/>
                      </a:endParaRPr>
                    </a:p>
                  </a:txBody>
                  <a:tcPr marL="9525" marR="9525" marT="9525" marB="0" anchor="b">
                    <a:noFill/>
                  </a:tcPr>
                </a:tc>
                <a:tc>
                  <a:txBody>
                    <a:bodyPr/>
                    <a:lstStyle/>
                    <a:p>
                      <a:pPr algn="ctr" fontAlgn="b"/>
                      <a:r>
                        <a:rPr lang="fr-CA" sz="2800" u="none" strike="noStrike" dirty="0">
                          <a:ln>
                            <a:noFill/>
                          </a:ln>
                          <a:effectLst/>
                        </a:rPr>
                        <a:t> </a:t>
                      </a:r>
                      <a:endParaRPr lang="fr-CA" sz="2800" b="0" i="0" u="none" strike="noStrike" dirty="0">
                        <a:ln>
                          <a:noFill/>
                        </a:ln>
                        <a:solidFill>
                          <a:srgbClr val="000000"/>
                        </a:solidFill>
                        <a:effectLst/>
                        <a:latin typeface="Calibri" panose="020F0502020204030204" pitchFamily="34" charset="0"/>
                      </a:endParaRPr>
                    </a:p>
                  </a:txBody>
                  <a:tcPr marL="9525" marR="9525" marT="9525" marB="0" anchor="b">
                    <a:noFill/>
                  </a:tcPr>
                </a:tc>
                <a:tc>
                  <a:txBody>
                    <a:bodyPr/>
                    <a:lstStyle/>
                    <a:p>
                      <a:endParaRPr lang="fr-CA" dirty="0"/>
                    </a:p>
                  </a:txBody>
                  <a:tcPr marL="9525" marR="9525" marT="9525" marB="0" anchor="b">
                    <a:noFill/>
                  </a:tcPr>
                </a:tc>
                <a:extLst>
                  <a:ext uri="{0D108BD9-81ED-4DB2-BD59-A6C34878D82A}">
                    <a16:rowId xmlns:a16="http://schemas.microsoft.com/office/drawing/2014/main" xmlns="" val="459127551"/>
                  </a:ext>
                </a:extLst>
              </a:tr>
              <a:tr h="295175">
                <a:tc>
                  <a:txBody>
                    <a:bodyPr/>
                    <a:lstStyle/>
                    <a:p>
                      <a:pPr algn="l" fontAlgn="b"/>
                      <a:r>
                        <a:rPr lang="fr-CA" sz="2800" u="none" strike="noStrike" dirty="0">
                          <a:ln>
                            <a:noFill/>
                          </a:ln>
                          <a:effectLst/>
                        </a:rPr>
                        <a:t>(6) </a:t>
                      </a:r>
                      <a:r>
                        <a:rPr lang="fr-CA" sz="2800" u="none" strike="noStrike" dirty="0" err="1">
                          <a:ln>
                            <a:noFill/>
                          </a:ln>
                          <a:effectLst/>
                        </a:rPr>
                        <a:t>Enbridge</a:t>
                      </a:r>
                      <a:r>
                        <a:rPr lang="fr-CA" sz="2800" u="none" strike="noStrike" dirty="0">
                          <a:ln>
                            <a:noFill/>
                          </a:ln>
                          <a:effectLst/>
                        </a:rPr>
                        <a:t> </a:t>
                      </a:r>
                      <a:r>
                        <a:rPr lang="fr-CA" sz="2800" u="none" strike="noStrike" dirty="0" err="1">
                          <a:ln>
                            <a:noFill/>
                          </a:ln>
                          <a:effectLst/>
                        </a:rPr>
                        <a:t>Gas</a:t>
                      </a:r>
                      <a:r>
                        <a:rPr lang="fr-CA" sz="2800" u="none" strike="noStrike" dirty="0">
                          <a:ln>
                            <a:noFill/>
                          </a:ln>
                          <a:effectLst/>
                        </a:rPr>
                        <a:t> Distribution</a:t>
                      </a:r>
                      <a:endParaRPr lang="fr-CA" sz="2800" b="0" i="0" u="none" strike="noStrike" dirty="0">
                        <a:ln>
                          <a:noFill/>
                        </a:ln>
                        <a:solidFill>
                          <a:srgbClr val="000000"/>
                        </a:solidFill>
                        <a:effectLst/>
                        <a:latin typeface="Calibri" panose="020F0502020204030204" pitchFamily="34" charset="0"/>
                      </a:endParaRPr>
                    </a:p>
                  </a:txBody>
                  <a:tcPr marL="9525" marR="9525" marT="9525" marB="0" anchor="b">
                    <a:noFill/>
                  </a:tcPr>
                </a:tc>
                <a:tc>
                  <a:txBody>
                    <a:bodyPr/>
                    <a:lstStyle/>
                    <a:p>
                      <a:pPr algn="ctr" fontAlgn="b"/>
                      <a:r>
                        <a:rPr lang="fr-CA" sz="2800" u="none" strike="noStrike" dirty="0">
                          <a:ln>
                            <a:noFill/>
                          </a:ln>
                          <a:effectLst/>
                        </a:rPr>
                        <a:t>45 %</a:t>
                      </a:r>
                      <a:endParaRPr lang="fr-CA" sz="2800" b="0" i="0" u="none" strike="noStrike" dirty="0">
                        <a:ln>
                          <a:noFill/>
                        </a:ln>
                        <a:solidFill>
                          <a:srgbClr val="000000"/>
                        </a:solidFill>
                        <a:effectLst/>
                        <a:latin typeface="Calibri" panose="020F0502020204030204" pitchFamily="34" charset="0"/>
                      </a:endParaRPr>
                    </a:p>
                  </a:txBody>
                  <a:tcPr marL="9525" marR="9525" marT="9525" marB="0" anchor="b">
                    <a:noFill/>
                  </a:tcPr>
                </a:tc>
                <a:tc>
                  <a:txBody>
                    <a:bodyPr/>
                    <a:lstStyle/>
                    <a:p>
                      <a:pPr algn="ctr" fontAlgn="b"/>
                      <a:r>
                        <a:rPr lang="fr-CA" sz="2800" u="none" strike="noStrike" dirty="0">
                          <a:ln>
                            <a:noFill/>
                          </a:ln>
                          <a:effectLst/>
                        </a:rPr>
                        <a:t>0 %</a:t>
                      </a:r>
                      <a:endParaRPr lang="fr-CA" sz="2800" b="0" i="0" u="none" strike="noStrike" dirty="0">
                        <a:ln>
                          <a:noFill/>
                        </a:ln>
                        <a:solidFill>
                          <a:srgbClr val="000000"/>
                        </a:solidFill>
                        <a:effectLst/>
                        <a:latin typeface="Calibri" panose="020F0502020204030204" pitchFamily="34" charset="0"/>
                      </a:endParaRPr>
                    </a:p>
                  </a:txBody>
                  <a:tcPr marL="9525" marR="9525" marT="9525" marB="0" anchor="b">
                    <a:noFill/>
                  </a:tcPr>
                </a:tc>
                <a:tc>
                  <a:txBody>
                    <a:bodyPr/>
                    <a:lstStyle/>
                    <a:p>
                      <a:pPr algn="ctr" fontAlgn="b"/>
                      <a:r>
                        <a:rPr lang="fr-CA" sz="2800" u="none" strike="noStrike" dirty="0">
                          <a:ln>
                            <a:noFill/>
                          </a:ln>
                          <a:effectLst/>
                        </a:rPr>
                        <a:t>30 %</a:t>
                      </a:r>
                      <a:endParaRPr lang="fr-CA" sz="2800" b="0" i="0" u="none" strike="noStrike" dirty="0">
                        <a:ln>
                          <a:noFill/>
                        </a:ln>
                        <a:solidFill>
                          <a:srgbClr val="000000"/>
                        </a:solidFill>
                        <a:effectLst/>
                        <a:latin typeface="Calibri" panose="020F0502020204030204" pitchFamily="34" charset="0"/>
                      </a:endParaRPr>
                    </a:p>
                  </a:txBody>
                  <a:tcPr marL="9525" marR="9525" marT="9525" marB="0" anchor="b">
                    <a:noFill/>
                  </a:tcPr>
                </a:tc>
                <a:tc>
                  <a:txBody>
                    <a:bodyPr/>
                    <a:lstStyle/>
                    <a:p>
                      <a:endParaRPr lang="fr-CA" dirty="0"/>
                    </a:p>
                  </a:txBody>
                  <a:tcPr marL="9525" marR="9525" marT="9525" marB="0" anchor="b">
                    <a:noFill/>
                  </a:tcPr>
                </a:tc>
                <a:extLst>
                  <a:ext uri="{0D108BD9-81ED-4DB2-BD59-A6C34878D82A}">
                    <a16:rowId xmlns:a16="http://schemas.microsoft.com/office/drawing/2014/main" xmlns="" val="3190990558"/>
                  </a:ext>
                </a:extLst>
              </a:tr>
            </a:tbl>
          </a:graphicData>
        </a:graphic>
      </p:graphicFrame>
      <p:sp>
        <p:nvSpPr>
          <p:cNvPr id="6" name="ZoneTexte 5"/>
          <p:cNvSpPr txBox="1"/>
          <p:nvPr/>
        </p:nvSpPr>
        <p:spPr>
          <a:xfrm>
            <a:off x="1552676" y="269703"/>
            <a:ext cx="9339160" cy="1477328"/>
          </a:xfrm>
          <a:prstGeom prst="rect">
            <a:avLst/>
          </a:prstGeom>
          <a:noFill/>
        </p:spPr>
        <p:txBody>
          <a:bodyPr wrap="none" rtlCol="0">
            <a:spAutoFit/>
          </a:bodyPr>
          <a:lstStyle/>
          <a:p>
            <a:pPr algn="ctr"/>
            <a:r>
              <a:rPr lang="fr-CA" sz="3600" u="sng" dirty="0"/>
              <a:t>Proportion des coûts des conduites  attribuée </a:t>
            </a:r>
          </a:p>
          <a:p>
            <a:pPr algn="ctr"/>
            <a:r>
              <a:rPr lang="fr-CA" sz="3600" u="sng" dirty="0"/>
              <a:t>à la composante accès (%)</a:t>
            </a:r>
            <a:endParaRPr lang="fr-CA" sz="3600" b="1" u="sng" dirty="0">
              <a:solidFill>
                <a:srgbClr val="000000"/>
              </a:solidFill>
              <a:latin typeface="Calibri" panose="020F0502020204030204" pitchFamily="34" charset="0"/>
            </a:endParaRPr>
          </a:p>
          <a:p>
            <a:endParaRPr lang="fr-CA" dirty="0"/>
          </a:p>
        </p:txBody>
      </p:sp>
      <p:sp>
        <p:nvSpPr>
          <p:cNvPr id="2" name="Espace réservé du numéro de diapositive 1"/>
          <p:cNvSpPr>
            <a:spLocks noGrp="1"/>
          </p:cNvSpPr>
          <p:nvPr>
            <p:ph type="sldNum" sz="quarter" idx="12"/>
          </p:nvPr>
        </p:nvSpPr>
        <p:spPr/>
        <p:txBody>
          <a:bodyPr/>
          <a:lstStyle/>
          <a:p>
            <a:fld id="{798B71CD-BA45-4602-897F-4A6EEC4CCC75}" type="slidenum">
              <a:rPr lang="fr-CA" smtClean="0"/>
              <a:t>9</a:t>
            </a:fld>
            <a:endParaRPr lang="fr-CA"/>
          </a:p>
        </p:txBody>
      </p:sp>
    </p:spTree>
    <p:extLst>
      <p:ext uri="{BB962C8B-B14F-4D97-AF65-F5344CB8AC3E}">
        <p14:creationId xmlns:p14="http://schemas.microsoft.com/office/powerpoint/2010/main" val="3675853957"/>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de projet" ma:contentTypeID="0x010100F6681E3BDF397F418586AC591ADC81BB00E5F468B1997F134CB6C6EAAC69D2DBE7" ma:contentTypeVersion="0" ma:contentTypeDescription="" ma:contentTypeScope="" ma:versionID="0d3127273217b02da6f3df09a01cd2f7">
  <xsd:schema xmlns:xsd="http://www.w3.org/2001/XMLSchema" xmlns:xs="http://www.w3.org/2001/XMLSchema" xmlns:p="http://schemas.microsoft.com/office/2006/metadata/properties" xmlns:ns2="a091097b-8ae3-4832-a2b2-51f9a78aeacd" xmlns:ns3="a84ed267-86d5-4fa1-a3cb-2fed497fe84f" targetNamespace="http://schemas.microsoft.com/office/2006/metadata/properties" ma:root="true" ma:fieldsID="b7e9dbe386427f7c04dd1b10a57eb55d" ns2:_="" ns3:_="">
    <xsd:import namespace="a091097b-8ae3-4832-a2b2-51f9a78aeacd"/>
    <xsd:import namespace="a84ed267-86d5-4fa1-a3cb-2fed497fe84f"/>
    <xsd:element name="properties">
      <xsd:complexType>
        <xsd:sequence>
          <xsd:element name="documentManagement">
            <xsd:complexType>
              <xsd:all>
                <xsd:element ref="ns2:Projet"/>
                <xsd:element ref="ns2:Provenance" minOccurs="0"/>
                <xsd:element ref="ns2:Déposant"/>
                <xsd:element ref="ns2:Catégorie_x0020_de_x0020_document" minOccurs="0"/>
                <xsd:element ref="ns2:Sous-catégorie" minOccurs="0"/>
                <xsd:element ref="ns2:Phase"/>
                <xsd:element ref="ns2:Précision_x0020_de_x0020_document" minOccurs="0"/>
                <xsd:element ref="ns2:Sujet" minOccurs="0"/>
                <xsd:element ref="ns2:Cote_x0020_de_x0020_déposant" minOccurs="0"/>
                <xsd:element ref="ns2:Accés_x0020_restreint" minOccurs="0"/>
                <xsd:element ref="ns2:Cote_x0020_de_x0020_piéce" minOccurs="0"/>
                <xsd:element ref="ns2:Inscrit_x0020_au_x0020_plumitif" minOccurs="0"/>
                <xsd:element ref="ns2:Numéro_x0020_plumitif" minOccurs="0"/>
                <xsd:element ref="ns2:Diffusable_x0020_sur_x0020_le_x0020_Web" minOccurs="0"/>
                <xsd:element ref="ns2:Ne_x0020_pas_x0020_envoyer_x0020_d_x0027_alerte" minOccurs="0"/>
                <xsd:element ref="ns2:Confidentiel"/>
                <xsd:element ref="ns2:Date_x0020_de_x0020_confidentialité_x0020_relevée" minOccurs="0"/>
                <xsd:element ref="ns2:Copie_x0020_papier_x0020_reçue" minOccurs="0"/>
                <xsd:element ref="ns2:Date_x0020_de_x0020_réception_x0020_copie_x0020_papier" minOccurs="0"/>
                <xsd:element ref="ns3:_dlc_DocId" minOccurs="0"/>
                <xsd:element ref="ns3:_dlc_DocIdUrl" minOccurs="0"/>
                <xsd:element ref="ns3:_dlc_DocIdPersistId" minOccurs="0"/>
                <xsd:element ref="ns2:Hidden_UploadedBy" minOccurs="0"/>
                <xsd:element ref="ns2:Hidden_UploadedAt" minOccurs="0"/>
                <xsd:element ref="ns2:Hidden_ApprovedBy" minOccurs="0"/>
                <xsd:element ref="ns2:Hidden_ApprovedAt" minOccurs="0"/>
                <xsd:element ref="ns2:Statu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091097b-8ae3-4832-a2b2-51f9a78aeacd" elementFormDefault="qualified">
    <xsd:import namespace="http://schemas.microsoft.com/office/2006/documentManagement/types"/>
    <xsd:import namespace="http://schemas.microsoft.com/office/infopath/2007/PartnerControls"/>
    <xsd:element name="Projet" ma:index="1" ma:displayName="Projet" ma:list="{CE87CB4F-F3B1-42AD-9CE0-0125D6B4080B}" ma:internalName="Projet" ma:readOnly="false" ma:showField="Num_x00e9_ro_x0020_du_x0020_proj" ma:web="{76ddd5ea-d475-414e-8091-4675c7a4bd1a}">
      <xsd:simpleType>
        <xsd:restriction base="dms:Lookup"/>
      </xsd:simpleType>
    </xsd:element>
    <xsd:element name="Provenance" ma:index="2" nillable="true" ma:displayName="Provenance" ma:list="{3A1A4597-1672-4F84-9DE7-FBA0AEBF9CE3}" ma:internalName="Provenance" ma:showField="Title" ma:web="{76ddd5ea-d475-414e-8091-4675c7a4bd1a}">
      <xsd:simpleType>
        <xsd:restriction base="dms:Lookup"/>
      </xsd:simpleType>
    </xsd:element>
    <xsd:element name="Déposant" ma:index="3" ma:displayName="Déposant" ma:list="{A2D4550E-DC70-4FE1-8010-4C446E5D8D2C}" ma:internalName="D_x00e9_posant" ma:showField="Title" ma:web="{76ddd5ea-d475-414e-8091-4675c7a4bd1a}">
      <xsd:simpleType>
        <xsd:restriction base="dms:Lookup"/>
      </xsd:simpleType>
    </xsd:element>
    <xsd:element name="Catégorie_x0020_de_x0020_document" ma:index="4" nillable="true" ma:displayName="Catégorie de document" ma:list="{F7545102-6201-4483-9929-E858F36BE31E}" ma:internalName="Cat_x00e9_gorie_x0020_de_x0020_document" ma:showField="Title" ma:web="{76ddd5ea-d475-414e-8091-4675c7a4bd1a}">
      <xsd:simpleType>
        <xsd:restriction base="dms:Lookup"/>
      </xsd:simpleType>
    </xsd:element>
    <xsd:element name="Sous-catégorie" ma:index="5" nillable="true" ma:displayName="Sous-catégorie" ma:list="{8F61632E-9A95-48F5-95F9-D05D88255F44}" ma:internalName="Sous_x002d_cat_x00e9_gorie" ma:showField="Title" ma:web="{76ddd5ea-d475-414e-8091-4675c7a4bd1a}">
      <xsd:simpleType>
        <xsd:restriction base="dms:Lookup"/>
      </xsd:simpleType>
    </xsd:element>
    <xsd:element name="Phase" ma:index="6" ma:displayName="Phase" ma:list="{1721197D-7382-4457-968B-EC653058772A}" ma:internalName="Phase" ma:showField="Title" ma:web="{76ddd5ea-d475-414e-8091-4675c7a4bd1a}">
      <xsd:simpleType>
        <xsd:restriction base="dms:Lookup"/>
      </xsd:simpleType>
    </xsd:element>
    <xsd:element name="Précision_x0020_de_x0020_document" ma:index="7" nillable="true" ma:displayName="Précisions de document" ma:hidden="true" ma:list="{CD8F73AF-CF7D-4F56-B7C5-E37D10A86459}" ma:internalName="Pr_x00e9_cision_x0020_de_x0020_document" ma:readOnly="false" ma:showField="Title" ma:web="{76ddd5ea-d475-414e-8091-4675c7a4bd1a}">
      <xsd:simpleType>
        <xsd:restriction base="dms:Lookup"/>
      </xsd:simpleType>
    </xsd:element>
    <xsd:element name="Sujet" ma:index="8" nillable="true" ma:displayName="Sujet" ma:internalName="Sujet">
      <xsd:simpleType>
        <xsd:restriction base="dms:Note">
          <xsd:maxLength value="255"/>
        </xsd:restriction>
      </xsd:simpleType>
    </xsd:element>
    <xsd:element name="Cote_x0020_de_x0020_déposant" ma:index="9" nillable="true" ma:displayName="Cote déposant" ma:internalName="Cote_x0020_de_x0020_d_x00e9_posant">
      <xsd:simpleType>
        <xsd:restriction base="dms:Text">
          <xsd:maxLength value="255"/>
        </xsd:restriction>
      </xsd:simpleType>
    </xsd:element>
    <xsd:element name="Accés_x0020_restreint" ma:index="10" nillable="true" ma:displayName="Accès restreint" ma:default="0" ma:internalName="Acc_x00e9_s_x0020_restreint">
      <xsd:simpleType>
        <xsd:restriction base="dms:Boolean"/>
      </xsd:simpleType>
    </xsd:element>
    <xsd:element name="Cote_x0020_de_x0020_piéce" ma:index="11" nillable="true" ma:displayName="Cote de pièce" ma:internalName="Cote_x0020_de_x0020_pi_x00e9_ce">
      <xsd:simpleType>
        <xsd:restriction base="dms:Text">
          <xsd:maxLength value="255"/>
        </xsd:restriction>
      </xsd:simpleType>
    </xsd:element>
    <xsd:element name="Inscrit_x0020_au_x0020_plumitif" ma:index="12" nillable="true" ma:displayName="Inscrit au plumitif" ma:default="1" ma:internalName="Inscrit_x0020_au_x0020_plumitif">
      <xsd:simpleType>
        <xsd:restriction base="dms:Boolean"/>
      </xsd:simpleType>
    </xsd:element>
    <xsd:element name="Numéro_x0020_plumitif" ma:index="13" nillable="true" ma:displayName="Numéro plumitif" ma:decimals="0" ma:internalName="Num_x00e9_ro_x0020_plumitif">
      <xsd:simpleType>
        <xsd:restriction base="dms:Number">
          <xsd:maxInclusive value="9999"/>
          <xsd:minInclusive value="1"/>
        </xsd:restriction>
      </xsd:simpleType>
    </xsd:element>
    <xsd:element name="Diffusable_x0020_sur_x0020_le_x0020_Web" ma:index="14" nillable="true" ma:displayName="Diffusable sur le Web" ma:default="1" ma:internalName="Diffusable_x0020_sur_x0020_le_x0020_Web">
      <xsd:simpleType>
        <xsd:restriction base="dms:Boolean"/>
      </xsd:simpleType>
    </xsd:element>
    <xsd:element name="Ne_x0020_pas_x0020_envoyer_x0020_d_x0027_alerte" ma:index="15" nillable="true" ma:displayName="Ne pas envoyer d'alerte" ma:default="1" ma:internalName="Ne_x0020_pas_x0020_envoyer_x0020_d_x0027_alerte">
      <xsd:simpleType>
        <xsd:restriction base="dms:Boolean"/>
      </xsd:simpleType>
    </xsd:element>
    <xsd:element name="Confidentiel" ma:index="16" ma:displayName="Confidentiel" ma:list="{79B26B89-E55A-4B03-BEFA-7EE3A90275CF}" ma:internalName="Confidentiel" ma:showField="Title" ma:web="{76ddd5ea-d475-414e-8091-4675c7a4bd1a}">
      <xsd:simpleType>
        <xsd:restriction base="dms:Lookup"/>
      </xsd:simpleType>
    </xsd:element>
    <xsd:element name="Date_x0020_de_x0020_confidentialité_x0020_relevée" ma:index="17" nillable="true" ma:displayName="Date de confidentialité relevée" ma:format="DateOnly" ma:internalName="Date_x0020_de_x0020_confidentialit_x00e9__x0020_relev_x00e9_e">
      <xsd:simpleType>
        <xsd:restriction base="dms:DateTime"/>
      </xsd:simpleType>
    </xsd:element>
    <xsd:element name="Copie_x0020_papier_x0020_reçue" ma:index="18" nillable="true" ma:displayName="Copie papier reçue" ma:default="0" ma:internalName="Copie_x0020_papier_x0020_re_x00e7_ue">
      <xsd:simpleType>
        <xsd:restriction base="dms:Boolean"/>
      </xsd:simpleType>
    </xsd:element>
    <xsd:element name="Date_x0020_de_x0020_réception_x0020_copie_x0020_papier" ma:index="19" nillable="true" ma:displayName="Date de réception copie papier" ma:format="DateOnly" ma:internalName="Date_x0020_de_x0020_r_x00e9_ception_x0020_copie_x0020_papier">
      <xsd:simpleType>
        <xsd:restriction base="dms:DateTime"/>
      </xsd:simpleType>
    </xsd:element>
    <xsd:element name="Hidden_UploadedBy" ma:index="33" nillable="true" ma:displayName="Hidden_UploadedBy" ma:hidden="true" ma:internalName="Hidden_UploadedBy" ma:readOnly="false">
      <xsd:simpleType>
        <xsd:restriction base="dms:Text">
          <xsd:maxLength value="100"/>
        </xsd:restriction>
      </xsd:simpleType>
    </xsd:element>
    <xsd:element name="Hidden_UploadedAt" ma:index="34" nillable="true" ma:displayName="Hidden_UploadedAt" ma:default="[today]" ma:format="DateTime" ma:hidden="true" ma:internalName="Hidden_UploadedAt" ma:readOnly="false">
      <xsd:simpleType>
        <xsd:restriction base="dms:DateTime"/>
      </xsd:simpleType>
    </xsd:element>
    <xsd:element name="Hidden_ApprovedBy" ma:index="35" nillable="true" ma:displayName="Hidden_ApprovedBy" ma:hidden="true" ma:internalName="Hidden_ApprovedBy" ma:readOnly="false">
      <xsd:simpleType>
        <xsd:restriction base="dms:Text">
          <xsd:maxLength value="100"/>
        </xsd:restriction>
      </xsd:simpleType>
    </xsd:element>
    <xsd:element name="Hidden_ApprovedAt" ma:index="36" nillable="true" ma:displayName="Hidden_ApprovedAt" ma:default="[today]" ma:format="DateTime" ma:hidden="true" ma:internalName="Hidden_ApprovedAt" ma:readOnly="false">
      <xsd:simpleType>
        <xsd:restriction base="dms:DateTime"/>
      </xsd:simpleType>
    </xsd:element>
    <xsd:element name="Statut" ma:index="37" nillable="true" ma:displayName="Statut" ma:hidden="true" ma:internalName="Statut" ma:readOnly="false">
      <xsd:simpleType>
        <xsd:restriction base="dms:Text">
          <xsd:maxLength value="10"/>
        </xsd:restriction>
      </xsd:simpleType>
    </xsd:element>
  </xsd:schema>
  <xsd:schema xmlns:xsd="http://www.w3.org/2001/XMLSchema" xmlns:xs="http://www.w3.org/2001/XMLSchema" xmlns:dms="http://schemas.microsoft.com/office/2006/documentManagement/types" xmlns:pc="http://schemas.microsoft.com/office/infopath/2007/PartnerControls" targetNamespace="a84ed267-86d5-4fa1-a3cb-2fed497fe84f" elementFormDefault="qualified">
    <xsd:import namespace="http://schemas.microsoft.com/office/2006/documentManagement/types"/>
    <xsd:import namespace="http://schemas.microsoft.com/office/infopath/2007/PartnerControls"/>
    <xsd:element name="_dlc_DocId" ma:index="22" nillable="true" ma:displayName="Valeur d’ID de document" ma:description="Valeur de l’ID de document affecté à cet élément." ma:internalName="_dlc_DocId" ma:readOnly="true">
      <xsd:simpleType>
        <xsd:restriction base="dms:Text"/>
      </xsd:simpleType>
    </xsd:element>
    <xsd:element name="_dlc_DocIdUrl" ma:index="23" nillable="true" ma:displayName="ID de document" ma:description="Lien permanent vers ce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4" nillable="true" ma:displayName="Conserver l’ID" ma:description="Conserver l’ID lors de l’ajout."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5" ma:displayName="Type de contenu"/>
        <xsd:element ref="dc:title" minOccurs="0" maxOccurs="1"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hase xmlns="a091097b-8ae3-4832-a2b2-51f9a78aeacd">4</Phase>
    <Sujet xmlns="a091097b-8ae3-4832-a2b2-51f9a78aeacd">Présentation PowerPoint de l'ACIG (pièce déposée par Me Guy Sarault)</Sujet>
    <Confidentiel xmlns="a091097b-8ae3-4832-a2b2-51f9a78aeacd">3</Confidentiel>
    <Projet xmlns="a091097b-8ae3-4832-a2b2-51f9a78aeacd">752</Projet>
    <Provenance xmlns="a091097b-8ae3-4832-a2b2-51f9a78aeacd">2</Provenance>
    <Hidden_UploadedAt xmlns="a091097b-8ae3-4832-a2b2-51f9a78aeacd">2023-02-08T00:21:19+00:00</Hidden_UploadedAt>
    <Accés_x0020_restreint xmlns="a091097b-8ae3-4832-a2b2-51f9a78aeacd">false</Accés_x0020_restreint>
    <Précision_x0020_de_x0020_document xmlns="a091097b-8ae3-4832-a2b2-51f9a78aeacd" xsi:nil="true"/>
    <Déposant xmlns="a091097b-8ae3-4832-a2b2-51f9a78aeacd">6</Déposant>
    <Sous-catégorie xmlns="a091097b-8ae3-4832-a2b2-51f9a78aeacd" xsi:nil="true"/>
    <Copie_x0020_papier_x0020_reçue xmlns="a091097b-8ae3-4832-a2b2-51f9a78aeacd">true</Copie_x0020_papier_x0020_reçue>
    <Cote_x0020_de_x0020_déposant xmlns="a091097b-8ae3-4832-a2b2-51f9a78aeacd" xsi:nil="true"/>
    <Inscrit_x0020_au_x0020_plumitif xmlns="a091097b-8ae3-4832-a2b2-51f9a78aeacd">true</Inscrit_x0020_au_x0020_plumitif>
    <Numéro_x0020_plumitif xmlns="a091097b-8ae3-4832-a2b2-51f9a78aeacd">694</Numéro_x0020_plumitif>
    <Hidden_UploadedBy xmlns="a091097b-8ae3-4832-a2b2-51f9a78aeacd" xsi:nil="true"/>
    <Hidden_ApprovedBy xmlns="a091097b-8ae3-4832-a2b2-51f9a78aeacd" xsi:nil="true"/>
    <Statut xmlns="a091097b-8ae3-4832-a2b2-51f9a78aeacd" xsi:nil="true"/>
    <Catégorie_x0020_de_x0020_document xmlns="a091097b-8ae3-4832-a2b2-51f9a78aeacd">2</Catégorie_x0020_de_x0020_document>
    <Date_x0020_de_x0020_confidentialité_x0020_relevée xmlns="a091097b-8ae3-4832-a2b2-51f9a78aeacd" xsi:nil="true"/>
    <Hidden_ApprovedAt xmlns="a091097b-8ae3-4832-a2b2-51f9a78aeacd">2023-02-08T00:21:19+00:00</Hidden_ApprovedAt>
    <Cote_x0020_de_x0020_piéce xmlns="a091097b-8ae3-4832-a2b2-51f9a78aeacd">C-ACIG-0015</Cote_x0020_de_x0020_piéce>
    <Diffusable_x0020_sur_x0020_le_x0020_Web xmlns="a091097b-8ae3-4832-a2b2-51f9a78aeacd">true</Diffusable_x0020_sur_x0020_le_x0020_Web>
    <Date_x0020_de_x0020_réception_x0020_copie_x0020_papier xmlns="a091097b-8ae3-4832-a2b2-51f9a78aeacd">2016-03-30T04:00:00+00:00</Date_x0020_de_x0020_réception_x0020_copie_x0020_papier>
    <Ne_x0020_pas_x0020_envoyer_x0020_d_x0027_alerte xmlns="a091097b-8ae3-4832-a2b2-51f9a78aeacd">true</Ne_x0020_pas_x0020_envoyer_x0020_d_x0027_alerte>
    <_dlc_DocId xmlns="a84ed267-86d5-4fa1-a3cb-2fed497fe84f">W2HFWTQUJJY6-1651953253-88</_dlc_DocId>
    <_dlc_DocIdUrl xmlns="a84ed267-86d5-4fa1-a3cb-2fed497fe84f">
      <Url>http://s10mtlweb:8081/752/_layouts/15/DocIdRedir.aspx?ID=W2HFWTQUJJY6-1651953253-88</Url>
      <Description>W2HFWTQUJJY6-1651953253-88</Description>
    </_dlc_DocIdUrl>
  </documentManagement>
</p:properti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B859942B-98C4-44F3-ABA1-32B7AC3F9C40}"/>
</file>

<file path=customXml/itemProps2.xml><?xml version="1.0" encoding="utf-8"?>
<ds:datastoreItem xmlns:ds="http://schemas.openxmlformats.org/officeDocument/2006/customXml" ds:itemID="{48E128E6-D841-4560-8093-9744C5F6A396}"/>
</file>

<file path=customXml/itemProps3.xml><?xml version="1.0" encoding="utf-8"?>
<ds:datastoreItem xmlns:ds="http://schemas.openxmlformats.org/officeDocument/2006/customXml" ds:itemID="{F8B19830-3C4A-4F3E-A51E-9C1C6A1A6478}"/>
</file>

<file path=customXml/itemProps4.xml><?xml version="1.0" encoding="utf-8"?>
<ds:datastoreItem xmlns:ds="http://schemas.openxmlformats.org/officeDocument/2006/customXml" ds:itemID="{4DC703A9-1F90-49AE-8FF8-A20F6E0804D1}"/>
</file>

<file path=docProps/app.xml><?xml version="1.0" encoding="utf-8"?>
<Properties xmlns="http://schemas.openxmlformats.org/officeDocument/2006/extended-properties" xmlns:vt="http://schemas.openxmlformats.org/officeDocument/2006/docPropsVTypes">
  <TotalTime>27700</TotalTime>
  <Words>865</Words>
  <Application>Microsoft Office PowerPoint</Application>
  <PresentationFormat>Grand écran</PresentationFormat>
  <Paragraphs>177</Paragraphs>
  <Slides>12</Slides>
  <Notes>12</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12</vt:i4>
      </vt:variant>
    </vt:vector>
  </HeadingPairs>
  <TitlesOfParts>
    <vt:vector size="16" baseType="lpstr">
      <vt:lpstr>Arial</vt:lpstr>
      <vt:lpstr>Calibri</vt:lpstr>
      <vt:lpstr>Calibri Light</vt:lpstr>
      <vt:lpstr>Thème Office</vt:lpstr>
      <vt:lpstr>Présentation PowerPoint</vt:lpstr>
      <vt:lpstr>Objectif de la fonctionnalisation</vt:lpstr>
      <vt:lpstr>Présentation PowerPoint</vt:lpstr>
      <vt:lpstr>Allocation des coûts entre tarifs – Transparence</vt:lpstr>
      <vt:lpstr>Allocation des coûts des conduites   </vt:lpstr>
      <vt:lpstr>La méthode utilisée est-elle appropriée?</vt:lpstr>
      <vt:lpstr>Modèle de Gazifère pour estimer l’intercepte  Coût moyen des conduites = Constante + β Diamètre  </vt:lpstr>
      <vt:lpstr>        Réseau distribution – basse pression (75 %)</vt:lpstr>
      <vt:lpstr>Présentation PowerPoint</vt:lpstr>
      <vt:lpstr>Références</vt:lpstr>
      <vt:lpstr>Recommandations de l’ACIG</vt:lpstr>
      <vt:lpstr>L’interfinancement entre tarifs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subject>Présentation PowerPoint de l'ACIG (pièce déposée par Me Guy Sarault)</dc:subject>
  <dc:creator>Esther</dc:creator>
  <cp:lastModifiedBy>Joanna Kretowicz</cp:lastModifiedBy>
  <cp:revision>66</cp:revision>
  <cp:lastPrinted>2016-03-31T10:50:01Z</cp:lastPrinted>
  <dcterms:created xsi:type="dcterms:W3CDTF">2016-03-10T14:01:09Z</dcterms:created>
  <dcterms:modified xsi:type="dcterms:W3CDTF">2016-03-31T15:07:06Z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0x010100F6681E3BDF397F418586AC591ADC81BB00E5F468B1997F134CB6C6EAAC69D2DBE7</vt:lpwstr>
  </property>
  <property fmtid="{D5CDD505-2E9C-101B-9397-08002B2CF9AE}" pid="4" name="Order">
    <vt:r8>1997400</vt:r8>
  </property>
  <property fmtid="{D5CDD505-2E9C-101B-9397-08002B2CF9AE}" pid="5" name="_dlc_DocIdItemGuid">
    <vt:lpwstr>e8d1b7ce-2ed4-4319-9b58-cca30776ccaf</vt:lpwstr>
  </property>
</Properties>
</file>