
<file path=[Content_Types].xml><?xml version="1.0" encoding="utf-8"?>
<Types xmlns="http://schemas.openxmlformats.org/package/2006/content-types"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58" r:id="rId4"/>
    <p:sldId id="259" r:id="rId5"/>
    <p:sldId id="260" r:id="rId6"/>
    <p:sldId id="261" r:id="rId7"/>
    <p:sldId id="257" r:id="rId8"/>
    <p:sldId id="262" r:id="rId9"/>
    <p:sldId id="263" r:id="rId10"/>
    <p:sldId id="264" r:id="rId11"/>
    <p:sldId id="265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4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78ED0C-4567-4957-A8F2-8D6DF7702224}" type="datetimeFigureOut">
              <a:rPr lang="en-CA" smtClean="0"/>
              <a:pPr/>
              <a:t>07/12/2015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CCCAF7-B8CD-4451-B0E5-2C6550A9341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D20C43-1756-4F67-AB48-C85141BB65BB}" type="datetimeFigureOut">
              <a:rPr lang="en-CA" smtClean="0"/>
              <a:pPr/>
              <a:t>07/12/2015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9FAE8A-8B32-46B7-9C62-8B12CD9F3DC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FAE8A-8B32-46B7-9C62-8B12CD9F3DC3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0277-232C-481A-92E0-3CD9F1FC8DC5}" type="datetime1">
              <a:rPr lang="en-CA" smtClean="0"/>
              <a:pPr/>
              <a:t>07/12/2015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196D-86E2-4DAB-BFD3-AE67A4C6BC59}" type="datetime1">
              <a:rPr lang="en-CA" smtClean="0"/>
              <a:pPr/>
              <a:t>07/12/2015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C90D-8A66-4986-BB58-607D450AD520}" type="datetime1">
              <a:rPr lang="en-CA" smtClean="0"/>
              <a:pPr/>
              <a:t>07/12/2015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C313-2AB8-4D4B-B7FE-9D782E680BB4}" type="datetime1">
              <a:rPr lang="en-CA" smtClean="0"/>
              <a:pPr/>
              <a:t>07/12/2015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414A-B690-45E8-98AA-1B38FBC5D571}" type="datetime1">
              <a:rPr lang="en-CA" smtClean="0"/>
              <a:pPr/>
              <a:t>07/12/2015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8377-5C55-47A4-903C-523731D4698D}" type="datetime1">
              <a:rPr lang="en-CA" smtClean="0"/>
              <a:pPr/>
              <a:t>07/12/2015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0237-787C-4D5E-B6AF-947473EBA1FB}" type="datetime1">
              <a:rPr lang="en-CA" smtClean="0"/>
              <a:pPr/>
              <a:t>07/12/2015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0BCF-526F-4B5A-958F-8500D1F518DA}" type="datetime1">
              <a:rPr lang="en-CA" smtClean="0"/>
              <a:pPr/>
              <a:t>07/12/2015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A5E4-1E36-4C04-896A-7AB8656715BC}" type="datetime1">
              <a:rPr lang="en-CA" smtClean="0"/>
              <a:pPr/>
              <a:t>07/12/2015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86C3-C759-4889-8482-8FBDEDF6A59E}" type="datetime1">
              <a:rPr lang="en-CA" smtClean="0"/>
              <a:pPr/>
              <a:t>07/12/2015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382F-B67B-4DD0-ADF5-45374769D296}" type="datetime1">
              <a:rPr lang="en-CA" smtClean="0"/>
              <a:pPr/>
              <a:t>07/12/2015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CEE3F-51AD-489A-A48B-8C2167085788}" type="datetime1">
              <a:rPr lang="en-CA" smtClean="0"/>
              <a:pPr/>
              <a:t>07/12/2015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ECEBD-7741-4DD4-88EB-5017FA3B2A0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Régie de l’énergie</a:t>
            </a:r>
            <a:br>
              <a:rPr lang="fr-CA" dirty="0" smtClean="0"/>
            </a:br>
            <a:r>
              <a:rPr lang="fr-CA" dirty="0" smtClean="0"/>
              <a:t>Dossier R-3933-2015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Présentation de </a:t>
            </a:r>
            <a:br>
              <a:rPr lang="fr-CA" dirty="0" smtClean="0"/>
            </a:br>
            <a:r>
              <a:rPr lang="fr-CA" dirty="0" smtClean="0"/>
              <a:t>l’ACEF de Québec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Préparé par : Co Pham, Ph.D., </a:t>
            </a:r>
            <a:r>
              <a:rPr lang="fr-CA" dirty="0" err="1" smtClean="0"/>
              <a:t>ing</a:t>
            </a:r>
            <a:r>
              <a:rPr lang="fr-CA" dirty="0" smtClean="0"/>
              <a:t>.</a:t>
            </a:r>
          </a:p>
          <a:p>
            <a:r>
              <a:rPr lang="fr-CA" dirty="0" smtClean="0"/>
              <a:t>Décembre 2015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2800" b="1" i="1" dirty="0" smtClean="0"/>
              <a:t>Recommandation</a:t>
            </a:r>
            <a:r>
              <a:rPr lang="fr-CA" sz="2800" b="1" dirty="0" smtClean="0"/>
              <a:t>: Privilégier l’implantation d’une structure saisonnière à deux tranches d’énergie à partir de 2017-2018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sz="2400" b="1" dirty="0" smtClean="0"/>
              <a:t>Qualités d’un seuil </a:t>
            </a:r>
            <a:r>
              <a:rPr lang="fr-CA" sz="2400" b="1" i="1" dirty="0" smtClean="0"/>
              <a:t>augmenté</a:t>
            </a:r>
            <a:r>
              <a:rPr lang="fr-CA" sz="2400" b="1" dirty="0" smtClean="0"/>
              <a:t> de la première tranche d’énergie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dirty="0" smtClean="0"/>
              <a:t>Meilleure </a:t>
            </a:r>
            <a:r>
              <a:rPr lang="fr-CA" i="1" dirty="0" smtClean="0"/>
              <a:t>protection </a:t>
            </a:r>
            <a:r>
              <a:rPr lang="fr-CA" dirty="0" smtClean="0"/>
              <a:t>des  petits consommateurs tout en facilitant le </a:t>
            </a:r>
            <a:r>
              <a:rPr lang="fr-CA" i="1" dirty="0" smtClean="0"/>
              <a:t>reflet </a:t>
            </a:r>
            <a:r>
              <a:rPr lang="fr-CA" dirty="0" smtClean="0"/>
              <a:t>des coûts dans les tarifs;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dirty="0" smtClean="0"/>
              <a:t>Plus de </a:t>
            </a:r>
            <a:r>
              <a:rPr lang="fr-CA" i="1" dirty="0" smtClean="0"/>
              <a:t>flexibilité</a:t>
            </a:r>
            <a:r>
              <a:rPr lang="fr-CA" dirty="0" smtClean="0"/>
              <a:t> pour la Régie pour fixer les tarifs compte tenu de divers objectifs (ex.: stabilité des prix, efficacité énergétique, signal de prix à long terme);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dirty="0" smtClean="0"/>
              <a:t>Accès </a:t>
            </a:r>
            <a:r>
              <a:rPr lang="fr-CA" i="1" dirty="0" smtClean="0"/>
              <a:t>universel</a:t>
            </a:r>
            <a:r>
              <a:rPr lang="fr-CA" dirty="0" smtClean="0"/>
              <a:t> et </a:t>
            </a:r>
            <a:r>
              <a:rPr lang="fr-CA" i="1" dirty="0" smtClean="0"/>
              <a:t>non-discriminatoire</a:t>
            </a:r>
            <a:r>
              <a:rPr lang="fr-CA" dirty="0" smtClean="0"/>
              <a:t> à un volume d’énergie plus important à faible prix (l’attente la plus forte de la clientèle);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dirty="0" smtClean="0"/>
              <a:t>Respect du principe de </a:t>
            </a:r>
            <a:r>
              <a:rPr lang="fr-CA" i="1" dirty="0" smtClean="0"/>
              <a:t>l’uniformité territoriale des tarifs</a:t>
            </a:r>
            <a:r>
              <a:rPr lang="fr-CA" dirty="0" smtClean="0"/>
              <a:t>;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i="1" dirty="0" smtClean="0"/>
              <a:t>Structure relativement simple</a:t>
            </a:r>
            <a:r>
              <a:rPr lang="fr-CA" dirty="0" smtClean="0"/>
              <a:t>, sans nécessiter de nouveaux compteurs, ni de données relatives aux revenus des clients.</a:t>
            </a:r>
          </a:p>
          <a:p>
            <a:endParaRPr lang="fr-CA" sz="2400" b="1" dirty="0" smtClean="0"/>
          </a:p>
          <a:p>
            <a:r>
              <a:rPr lang="fr-CA" sz="2400" b="1" dirty="0" smtClean="0"/>
              <a:t>Afin de réduire les délais d’études , la Régie pourrait, si elle le juge opportun,  demander au Distributeur de réaliser, dans le présent dossier, certaines études de sensibilité (ex.: seuils de 40, 45, 50 kWh/jour en hiver; prix évoluant selon le taux d’inflation ou les coûts évités)</a:t>
            </a:r>
          </a:p>
          <a:p>
            <a:endParaRPr lang="fr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000" b="1" i="1" u="sng" dirty="0" smtClean="0"/>
              <a:t>Hausse tarifaire 2016-2017 .</a:t>
            </a:r>
            <a:r>
              <a:rPr lang="fr-CA" sz="2000" b="1" i="1" dirty="0" smtClean="0"/>
              <a:t>  </a:t>
            </a:r>
            <a:r>
              <a:rPr lang="fr-CA" sz="2000" b="1" dirty="0" smtClean="0"/>
              <a:t>Recommandation: Maintien de la </a:t>
            </a:r>
            <a:r>
              <a:rPr lang="fr-CA" sz="2000" b="1" i="1" dirty="0" smtClean="0"/>
              <a:t>stratégie actuelle </a:t>
            </a:r>
            <a:r>
              <a:rPr lang="fr-CA" sz="2000" b="1" dirty="0" smtClean="0"/>
              <a:t>afin de réduire les impacts sur les petits consommateurs</a:t>
            </a:r>
            <a:endParaRPr lang="en-CA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1600" b="1" dirty="0" smtClean="0"/>
              <a:t>Contrainte du seuil actuel de 30 kWh/j pour 2016-2017 – Hypothèse Hausse de 1,9%</a:t>
            </a:r>
          </a:p>
          <a:p>
            <a:endParaRPr lang="en-CA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11</a:t>
            </a:fld>
            <a:endParaRPr lang="en-CA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11560" y="2132856"/>
          <a:ext cx="7920879" cy="4248472"/>
        </p:xfrm>
        <a:graphic>
          <a:graphicData uri="http://schemas.openxmlformats.org/presentationml/2006/ole">
            <p:oleObj spid="_x0000_s5123" name="Worksheet" r:id="rId3" imgW="5516917" imgH="236980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fr-CA" sz="2400" b="1" dirty="0" smtClean="0"/>
              <a:t>Caractéristiques de consommation des clients résidentiels</a:t>
            </a:r>
            <a:endParaRPr lang="en-CA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/>
          </a:bodyPr>
          <a:lstStyle/>
          <a:p>
            <a:r>
              <a:rPr lang="fr-CA" sz="1400" dirty="0" smtClean="0"/>
              <a:t>Données d’HQD</a:t>
            </a:r>
          </a:p>
          <a:p>
            <a:endParaRPr lang="fr-CA" sz="1400" dirty="0" smtClean="0"/>
          </a:p>
          <a:p>
            <a:endParaRPr lang="fr-CA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2</a:t>
            </a:fld>
            <a:endParaRPr lang="en-CA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611560" y="1340768"/>
          <a:ext cx="8064896" cy="5112568"/>
        </p:xfrm>
        <a:graphic>
          <a:graphicData uri="http://schemas.openxmlformats.org/presentationml/2006/ole">
            <p:oleObj spid="_x0000_s6149" name="Worksheet" r:id="rId3" imgW="4122341" imgH="309365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800" dirty="0" smtClean="0"/>
              <a:t>Structure et Stratégie relatives au tarif D - Constats</a:t>
            </a:r>
            <a:endParaRPr lang="en-CA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dirty="0" smtClean="0"/>
              <a:t>Les coûts relativement élevés des achats d’énergie de court terme, et la facture de transport du Distributeur basée sur son besoin de pointe témoignent de l’existence des </a:t>
            </a:r>
            <a:r>
              <a:rPr lang="fr-CA" b="1" dirty="0" smtClean="0"/>
              <a:t>coûts plus élevés en hiver qu’en été</a:t>
            </a:r>
          </a:p>
          <a:p>
            <a:pPr marL="514350" indent="-514350">
              <a:buFont typeface="+mj-lt"/>
              <a:buAutoNum type="arabicPeriod"/>
            </a:pPr>
            <a:r>
              <a:rPr lang="fr-CA" u="sng" dirty="0"/>
              <a:t>S</a:t>
            </a:r>
            <a:r>
              <a:rPr lang="fr-CA" u="sng" dirty="0" smtClean="0"/>
              <a:t>tructure </a:t>
            </a:r>
            <a:r>
              <a:rPr lang="fr-CA" i="1" u="sng" dirty="0" smtClean="0"/>
              <a:t>actuelle</a:t>
            </a:r>
            <a:r>
              <a:rPr lang="fr-CA" u="sng" dirty="0" smtClean="0"/>
              <a:t> </a:t>
            </a:r>
            <a:r>
              <a:rPr lang="fr-CA" dirty="0" smtClean="0"/>
              <a:t>du tarif D: consommer un </a:t>
            </a:r>
            <a:r>
              <a:rPr lang="fr-CA" dirty="0" err="1" smtClean="0"/>
              <a:t>kilowatt-heure</a:t>
            </a:r>
            <a:r>
              <a:rPr lang="fr-CA" dirty="0" smtClean="0"/>
              <a:t> en 2ème tranche coûte 8,6 ¢ </a:t>
            </a:r>
            <a:r>
              <a:rPr lang="fr-CA" b="1" dirty="0" smtClean="0"/>
              <a:t>en été comme en hiver!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La </a:t>
            </a:r>
            <a:r>
              <a:rPr lang="fr-CA" u="sng" dirty="0" smtClean="0"/>
              <a:t>stratégie </a:t>
            </a:r>
            <a:r>
              <a:rPr lang="fr-CA" i="1" u="sng" dirty="0" smtClean="0"/>
              <a:t>actuelle</a:t>
            </a:r>
            <a:r>
              <a:rPr lang="fr-CA" u="sng" dirty="0" smtClean="0"/>
              <a:t> </a:t>
            </a:r>
            <a:r>
              <a:rPr lang="fr-CA" dirty="0" smtClean="0"/>
              <a:t>d’appliquer des hausses deux fois plus importante en 2</a:t>
            </a:r>
            <a:r>
              <a:rPr lang="fr-CA" baseline="30000" dirty="0" smtClean="0"/>
              <a:t>ème</a:t>
            </a:r>
            <a:r>
              <a:rPr lang="fr-CA" dirty="0" smtClean="0"/>
              <a:t> tranche qu’en première a des </a:t>
            </a:r>
            <a:r>
              <a:rPr lang="fr-CA" b="1" dirty="0" smtClean="0"/>
              <a:t>impacts importants sur les petits consommateurs et les ménages à faible revenu (MFR), </a:t>
            </a:r>
            <a:r>
              <a:rPr lang="fr-CA" dirty="0" smtClean="0"/>
              <a:t>puisqu’une grande partie de leur consommation hivernale se trouve en 2</a:t>
            </a:r>
            <a:r>
              <a:rPr lang="fr-CA" baseline="30000" dirty="0" smtClean="0"/>
              <a:t>ème</a:t>
            </a:r>
            <a:r>
              <a:rPr lang="fr-CA" dirty="0" smtClean="0"/>
              <a:t> tranche</a:t>
            </a:r>
          </a:p>
          <a:p>
            <a:endParaRPr lang="fr-CA" dirty="0" smtClean="0"/>
          </a:p>
          <a:p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800" dirty="0" smtClean="0"/>
              <a:t>Structure du tarif D - Objectifs et Orientation proposés </a:t>
            </a:r>
            <a:r>
              <a:rPr lang="fr-CA" sz="2800" i="1" dirty="0" smtClean="0"/>
              <a:t>pour les années postérieures à 2016-2017</a:t>
            </a:r>
            <a:endParaRPr lang="en-CA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CA" sz="8000" b="1" u="sng" dirty="0" smtClean="0"/>
              <a:t>Objectifs:</a:t>
            </a:r>
          </a:p>
          <a:p>
            <a:pPr lvl="1"/>
            <a:r>
              <a:rPr lang="fr-CA" sz="8000" b="1" dirty="0" smtClean="0"/>
              <a:t>Meilleur reflet des coûts encourus par le Distributeur dans les tarifs domestiques (Principe de causalité des coûts reconnu par la </a:t>
            </a:r>
            <a:r>
              <a:rPr lang="fr-CA" sz="8000" b="1" dirty="0" smtClean="0"/>
              <a:t>Régie)</a:t>
            </a:r>
            <a:endParaRPr lang="fr-CA" sz="8000" b="1" dirty="0" smtClean="0"/>
          </a:p>
          <a:p>
            <a:pPr lvl="1"/>
            <a:r>
              <a:rPr lang="fr-CA" sz="8000" b="1" dirty="0" smtClean="0"/>
              <a:t>Outil additionnel pour la Régie pour mieux protéger les petits consommateurs et indirectement bon nombre de ménages à faible revenu (Préoccupation du gouvernement </a:t>
            </a:r>
            <a:r>
              <a:rPr lang="fr-CA" sz="8000" b="1" dirty="0" smtClean="0"/>
              <a:t>et de plusieurs organismes</a:t>
            </a:r>
            <a:r>
              <a:rPr lang="fr-CA" sz="8000" b="1" dirty="0" smtClean="0"/>
              <a:t>)</a:t>
            </a:r>
            <a:endParaRPr lang="fr-CA" sz="8000" b="1" dirty="0" smtClean="0"/>
          </a:p>
          <a:p>
            <a:pPr lvl="1">
              <a:buNone/>
            </a:pPr>
            <a:endParaRPr lang="fr-CA" sz="8000" b="1" dirty="0" smtClean="0"/>
          </a:p>
          <a:p>
            <a:r>
              <a:rPr lang="fr-CA" sz="8000" b="1" u="sng" dirty="0" smtClean="0"/>
              <a:t>Orientation:</a:t>
            </a:r>
          </a:p>
          <a:p>
            <a:pPr>
              <a:buNone/>
            </a:pPr>
            <a:r>
              <a:rPr lang="fr-CA" sz="8000" b="1" dirty="0"/>
              <a:t>	</a:t>
            </a:r>
            <a:r>
              <a:rPr lang="fr-CA" sz="8000" b="1" dirty="0" smtClean="0"/>
              <a:t>Augmenter le seuil de la première tranche d’énergie en hiver et fixer des prix appropriés, sans changer le niveau de profit du Distributeur</a:t>
            </a:r>
          </a:p>
          <a:p>
            <a:pPr>
              <a:buNone/>
            </a:pPr>
            <a:r>
              <a:rPr lang="fr-CA" sz="8000" b="1" dirty="0" smtClean="0"/>
              <a:t>	</a:t>
            </a:r>
          </a:p>
          <a:p>
            <a:pPr>
              <a:buNone/>
            </a:pPr>
            <a:r>
              <a:rPr lang="fr-CA" b="1" dirty="0"/>
              <a:t>	</a:t>
            </a:r>
            <a:r>
              <a:rPr lang="fr-CA" sz="7200" dirty="0" smtClean="0"/>
              <a:t>Ex: Seuils saisonniers de la première tranche d’énergie:</a:t>
            </a:r>
          </a:p>
          <a:p>
            <a:pPr>
              <a:buNone/>
            </a:pPr>
            <a:r>
              <a:rPr lang="fr-CA" sz="7200" dirty="0"/>
              <a:t>	</a:t>
            </a:r>
            <a:r>
              <a:rPr lang="fr-CA" sz="7200" dirty="0" smtClean="0"/>
              <a:t> - 40 kWh en hiver et 30 kWh en été (scénario Régie DDR#4-7.1); </a:t>
            </a:r>
          </a:p>
          <a:p>
            <a:pPr>
              <a:buNone/>
            </a:pPr>
            <a:r>
              <a:rPr lang="fr-CA" sz="7200" dirty="0"/>
              <a:t>	</a:t>
            </a:r>
            <a:r>
              <a:rPr lang="fr-CA" sz="7200" dirty="0" smtClean="0"/>
              <a:t>-  54 kWh en hiver et 30 kWh en été (scénario ACEFQ1).</a:t>
            </a:r>
          </a:p>
          <a:p>
            <a:pPr>
              <a:buNone/>
            </a:pPr>
            <a:r>
              <a:rPr lang="fr-CA" sz="6400" dirty="0"/>
              <a:t>	</a:t>
            </a:r>
            <a:endParaRPr lang="fr-CA" sz="6400" dirty="0" smtClean="0"/>
          </a:p>
          <a:p>
            <a:pPr>
              <a:buNone/>
            </a:pPr>
            <a:r>
              <a:rPr lang="fr-CA" sz="5000" dirty="0" smtClean="0"/>
              <a:t> </a:t>
            </a:r>
          </a:p>
          <a:p>
            <a:pPr>
              <a:buNone/>
            </a:pPr>
            <a:r>
              <a:rPr lang="fr-CA" dirty="0"/>
              <a:t>	</a:t>
            </a:r>
            <a:endParaRPr lang="fr-CA" dirty="0" smtClean="0"/>
          </a:p>
          <a:p>
            <a:pPr>
              <a:buNone/>
            </a:pPr>
            <a:r>
              <a:rPr lang="fr-CA" dirty="0"/>
              <a:t>	</a:t>
            </a:r>
            <a:r>
              <a:rPr lang="fr-CA" dirty="0" smtClean="0"/>
              <a:t>	</a:t>
            </a:r>
          </a:p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2400" b="1" dirty="0" smtClean="0"/>
              <a:t>Implantation éventuelle d’une structure saisonnière permettrait de réduire la facture des petits consommateurs, notamment en hiver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fr-CA" sz="1600" dirty="0" smtClean="0"/>
              <a:t>Résultats illustratifs basés sur </a:t>
            </a:r>
            <a:r>
              <a:rPr lang="fr-CA" sz="1600" i="1" dirty="0" smtClean="0"/>
              <a:t>différents scénarios de prix </a:t>
            </a:r>
            <a:r>
              <a:rPr lang="fr-CA" sz="1600" dirty="0" smtClean="0"/>
              <a:t>simulés par le Distributeur</a:t>
            </a:r>
          </a:p>
          <a:p>
            <a:endParaRPr lang="fr-CA" sz="2000" b="1" dirty="0" smtClean="0"/>
          </a:p>
          <a:p>
            <a:endParaRPr lang="fr-CA" sz="2000" b="1" dirty="0" smtClean="0"/>
          </a:p>
          <a:p>
            <a:pPr>
              <a:buNone/>
            </a:pPr>
            <a:endParaRPr lang="fr-CA" dirty="0" smtClean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5</a:t>
            </a:fld>
            <a:endParaRPr lang="en-CA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99592" y="2132856"/>
          <a:ext cx="7560840" cy="4320480"/>
        </p:xfrm>
        <a:graphic>
          <a:graphicData uri="http://schemas.openxmlformats.org/presentationml/2006/ole">
            <p:oleObj spid="_x0000_s2051" name="Worksheet" r:id="rId3" imgW="4808174" imgH="20651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800" dirty="0" smtClean="0"/>
              <a:t>Impacts sur divers segments de la clientèle résidentielle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fr-CA" sz="1800" dirty="0" smtClean="0"/>
              <a:t>Résultats illustratifs</a:t>
            </a:r>
            <a:endParaRPr lang="fr-CA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83568" y="2132856"/>
          <a:ext cx="7632847" cy="3888432"/>
        </p:xfrm>
        <a:graphic>
          <a:graphicData uri="http://schemas.openxmlformats.org/presentationml/2006/ole">
            <p:oleObj spid="_x0000_s3076" name="Worksheet" r:id="rId3" imgW="3825140" imgH="1303023" progId="Excel.Sheet.8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6</a:t>
            </a:fld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400" b="1" dirty="0" smtClean="0"/>
              <a:t>Implantation éventuelle d’un seuil hivernal de 40 kWh/jour favoriserait les locataires, les MFR et les propriétaires non-TAE</a:t>
            </a:r>
            <a:endParaRPr lang="en-CA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1200" dirty="0" smtClean="0"/>
              <a:t>À titre illustratif</a:t>
            </a:r>
            <a:endParaRPr lang="en-CA" sz="1200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7584" y="1916832"/>
          <a:ext cx="7848872" cy="4032448"/>
        </p:xfrm>
        <a:graphic>
          <a:graphicData uri="http://schemas.openxmlformats.org/presentationml/2006/ole">
            <p:oleObj spid="_x0000_s1027" name="Worksheet" r:id="rId4" imgW="5760730" imgH="2461362" progId="Excel.Sheet.8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7</a:t>
            </a:fld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400" b="1" dirty="0" smtClean="0"/>
              <a:t>Scénario d’une élévation du seuil de la première tranche </a:t>
            </a:r>
            <a:r>
              <a:rPr lang="fr-CA" sz="2400" b="1" i="1" dirty="0" smtClean="0"/>
              <a:t>pour toute l’année </a:t>
            </a:r>
            <a:endParaRPr lang="en-CA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CA" sz="1200" dirty="0" smtClean="0"/>
              <a:t>À titre illustratif</a:t>
            </a:r>
            <a:endParaRPr lang="en-CA" sz="12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11560" y="2052638"/>
          <a:ext cx="7992888" cy="3824634"/>
        </p:xfrm>
        <a:graphic>
          <a:graphicData uri="http://schemas.openxmlformats.org/presentationml/2006/ole">
            <p:oleObj spid="_x0000_s4098" name="Worksheet" r:id="rId3" imgW="5486441" imgH="2750731" progId="Excel.Sheet.8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800" b="1" dirty="0" smtClean="0"/>
              <a:t>Gel du prix de la première tranche: inéquitable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fr-CA" sz="2000" dirty="0" smtClean="0"/>
              <a:t>Le Distributeur présente </a:t>
            </a:r>
            <a:r>
              <a:rPr lang="fr-CA" sz="2000" i="1" dirty="0" smtClean="0"/>
              <a:t>à titre illustratif </a:t>
            </a:r>
            <a:r>
              <a:rPr lang="fr-CA" sz="2000" dirty="0" smtClean="0"/>
              <a:t>un scénario qui consisterait à geler le prix de la première tranche  et à recouvrer la totalité de la hausse des coûts en 2</a:t>
            </a:r>
            <a:r>
              <a:rPr lang="fr-CA" sz="2000" baseline="30000" dirty="0" smtClean="0"/>
              <a:t>ème</a:t>
            </a:r>
            <a:r>
              <a:rPr lang="fr-CA" sz="2000" dirty="0" smtClean="0"/>
              <a:t> tranche </a:t>
            </a:r>
            <a:r>
              <a:rPr lang="fr-CA" sz="1400" dirty="0" smtClean="0"/>
              <a:t>(HQD-16, doc. 1.4, p. 99, tableau R-34.2)</a:t>
            </a:r>
          </a:p>
          <a:p>
            <a:endParaRPr lang="fr-CA" sz="2000" dirty="0"/>
          </a:p>
          <a:p>
            <a:r>
              <a:rPr lang="fr-CA" sz="2000" dirty="0" smtClean="0"/>
              <a:t>Selon nous, tous les consommateurs, incluant ceux qui ne se chauffent pas à l’électricité, doivent assumer </a:t>
            </a:r>
            <a:r>
              <a:rPr lang="fr-CA" sz="2000" i="1" dirty="0" smtClean="0"/>
              <a:t>une partie </a:t>
            </a:r>
            <a:r>
              <a:rPr lang="fr-CA" sz="2000" dirty="0" smtClean="0"/>
              <a:t>de l’ensemble des coûts suivants:</a:t>
            </a:r>
          </a:p>
          <a:p>
            <a:pPr lvl="1"/>
            <a:r>
              <a:rPr lang="fr-CA" sz="2000" dirty="0" smtClean="0"/>
              <a:t>coûts  associés aux réseaux  autonomes (responsabilité « sociale »);</a:t>
            </a:r>
          </a:p>
          <a:p>
            <a:pPr lvl="1"/>
            <a:r>
              <a:rPr lang="fr-CA" sz="2000" dirty="0" smtClean="0"/>
              <a:t>Coûts fixes très importants de TCE résultant de la diminution des ventes prévues pour le secteur industriel;</a:t>
            </a:r>
          </a:p>
          <a:p>
            <a:pPr lvl="1"/>
            <a:r>
              <a:rPr lang="fr-CA" sz="2000" dirty="0" smtClean="0"/>
              <a:t>coûts reliés aux nouveaux investissements en transport, en distribution, et en efficacité énergétique.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CEBD-7741-4DD4-88EB-5017FA3B2A03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84ed267-86d5-4fa1-a3cb-2fed497fe84f">W2HFWTQUJJY6-18809824-98</_dlc_DocId>
    <_dlc_DocIdUrl xmlns="a84ed267-86d5-4fa1-a3cb-2fed497fe84f">
      <Url>http://s10mtlweb:8081/740/_layouts/15/DocIdRedir.aspx?ID=W2HFWTQUJJY6-18809824-98</Url>
      <Description>W2HFWTQUJJY6-18809824-98</Description>
    </_dlc_DocIdUrl>
    <Provenance xmlns="a091097b-8ae3-4832-a2b2-51f9a78aeacd">2</Provenance>
    <Cote_x0020_de_x0020_piéce xmlns="a091097b-8ae3-4832-a2b2-51f9a78aeacd">C-ACEFQ-0019</Cote_x0020_de_x0020_piéce>
    <Diffusable_x0020_sur_x0020_le_x0020_Web xmlns="a091097b-8ae3-4832-a2b2-51f9a78aeacd">true</Diffusable_x0020_sur_x0020_le_x0020_Web>
    <Projet xmlns="a091097b-8ae3-4832-a2b2-51f9a78aeacd">740</Projet>
    <Numéro_x0020_plumitif xmlns="a091097b-8ae3-4832-a2b2-51f9a78aeacd">350</Numéro_x0020_plumitif>
    <Copie_x0020_papier_x0020_reçue xmlns="a091097b-8ae3-4832-a2b2-51f9a78aeacd">true</Copie_x0020_papier_x0020_reçue>
    <Catégorie_x0020_de_x0020_document xmlns="a091097b-8ae3-4832-a2b2-51f9a78aeacd">2</Catégorie_x0020_de_x0020_document>
    <Inscrit_x0020_au_x0020_plumitif xmlns="a091097b-8ae3-4832-a2b2-51f9a78aeacd">true</Inscrit_x0020_au_x0020_plumitif>
    <Ne_x0020_pas_x0020_envoyer_x0020_d_x0027_alerte xmlns="a091097b-8ae3-4832-a2b2-51f9a78aeacd">true</Ne_x0020_pas_x0020_envoyer_x0020_d_x0027_alerte>
    <Confidentiel xmlns="a091097b-8ae3-4832-a2b2-51f9a78aeacd">3</Confidentiel>
    <Cote_x0020_de_x0020_déposant xmlns="a091097b-8ae3-4832-a2b2-51f9a78aeacd" xsi:nil="true"/>
    <Déposant xmlns="a091097b-8ae3-4832-a2b2-51f9a78aeacd">17</Déposant>
    <Précision_x0020_de_x0020_document xmlns="a091097b-8ae3-4832-a2b2-51f9a78aeacd" xsi:nil="true"/>
    <Sujet xmlns="a091097b-8ae3-4832-a2b2-51f9a78aeacd">Présentation Power Point de l'ACEF de Québec</Sujet>
    <Date_x0020_de_x0020_réception_x0020_copie_x0020_papier xmlns="a091097b-8ae3-4832-a2b2-51f9a78aeacd">2015-12-11T05:00:00+00:00</Date_x0020_de_x0020_réception_x0020_copie_x0020_papier>
    <Date_x0020_de_x0020_confidentialité_x0020_relevée xmlns="a091097b-8ae3-4832-a2b2-51f9a78aeacd" xsi:nil="true"/>
    <Phase xmlns="a091097b-8ae3-4832-a2b2-51f9a78aeacd">1</Phase>
    <Hidden_UploadedAt xmlns="a091097b-8ae3-4832-a2b2-51f9a78aeacd">2023-02-07T21:00:21+00:00</Hidden_UploadedAt>
    <Accés_x0020_restreint xmlns="a091097b-8ae3-4832-a2b2-51f9a78aeacd">false</Accés_x0020_restreint>
    <Sous-catégorie xmlns="a091097b-8ae3-4832-a2b2-51f9a78aeacd" xsi:nil="true"/>
    <Hidden_UploadedBy xmlns="a091097b-8ae3-4832-a2b2-51f9a78aeacd" xsi:nil="true"/>
    <Hidden_ApprovedBy xmlns="a091097b-8ae3-4832-a2b2-51f9a78aeacd" xsi:nil="true"/>
    <Statut xmlns="a091097b-8ae3-4832-a2b2-51f9a78aeacd" xsi:nil="true"/>
    <Hidden_ApprovedAt xmlns="a091097b-8ae3-4832-a2b2-51f9a78aeacd">2023-02-07T21:00:21+00:00</Hidden_ApprovedAt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 de projet" ma:contentTypeID="0x010100F6681E3BDF397F418586AC591ADC81BB00153FA450689A2F419E4813E570A21A8B" ma:contentTypeVersion="0" ma:contentTypeDescription="" ma:contentTypeScope="" ma:versionID="2a31ab5c650315508cbc11fef228b650">
  <xsd:schema xmlns:xsd="http://www.w3.org/2001/XMLSchema" xmlns:xs="http://www.w3.org/2001/XMLSchema" xmlns:p="http://schemas.microsoft.com/office/2006/metadata/properties" xmlns:ns2="a091097b-8ae3-4832-a2b2-51f9a78aeacd" xmlns:ns3="a84ed267-86d5-4fa1-a3cb-2fed497fe84f" targetNamespace="http://schemas.microsoft.com/office/2006/metadata/properties" ma:root="true" ma:fieldsID="b7e9dbe386427f7c04dd1b10a57eb55d" ns2:_="" ns3:_="">
    <xsd:import namespace="a091097b-8ae3-4832-a2b2-51f9a78aeacd"/>
    <xsd:import namespace="a84ed267-86d5-4fa1-a3cb-2fed497fe84f"/>
    <xsd:element name="properties">
      <xsd:complexType>
        <xsd:sequence>
          <xsd:element name="documentManagement">
            <xsd:complexType>
              <xsd:all>
                <xsd:element ref="ns2:Projet"/>
                <xsd:element ref="ns2:Provenance" minOccurs="0"/>
                <xsd:element ref="ns2:Déposant"/>
                <xsd:element ref="ns2:Catégorie_x0020_de_x0020_document" minOccurs="0"/>
                <xsd:element ref="ns2:Sous-catégorie" minOccurs="0"/>
                <xsd:element ref="ns2:Phase"/>
                <xsd:element ref="ns2:Précision_x0020_de_x0020_document" minOccurs="0"/>
                <xsd:element ref="ns2:Sujet" minOccurs="0"/>
                <xsd:element ref="ns2:Cote_x0020_de_x0020_déposant" minOccurs="0"/>
                <xsd:element ref="ns2:Accés_x0020_restreint" minOccurs="0"/>
                <xsd:element ref="ns2:Cote_x0020_de_x0020_piéce" minOccurs="0"/>
                <xsd:element ref="ns2:Inscrit_x0020_au_x0020_plumitif" minOccurs="0"/>
                <xsd:element ref="ns2:Numéro_x0020_plumitif" minOccurs="0"/>
                <xsd:element ref="ns2:Diffusable_x0020_sur_x0020_le_x0020_Web" minOccurs="0"/>
                <xsd:element ref="ns2:Ne_x0020_pas_x0020_envoyer_x0020_d_x0027_alerte" minOccurs="0"/>
                <xsd:element ref="ns2:Confidentiel"/>
                <xsd:element ref="ns2:Date_x0020_de_x0020_confidentialité_x0020_relevée" minOccurs="0"/>
                <xsd:element ref="ns2:Copie_x0020_papier_x0020_reçue" minOccurs="0"/>
                <xsd:element ref="ns2:Date_x0020_de_x0020_réception_x0020_copie_x0020_papier" minOccurs="0"/>
                <xsd:element ref="ns3:_dlc_DocId" minOccurs="0"/>
                <xsd:element ref="ns3:_dlc_DocIdUrl" minOccurs="0"/>
                <xsd:element ref="ns3:_dlc_DocIdPersistId" minOccurs="0"/>
                <xsd:element ref="ns2:Hidden_UploadedBy" minOccurs="0"/>
                <xsd:element ref="ns2:Hidden_UploadedAt" minOccurs="0"/>
                <xsd:element ref="ns2:Hidden_ApprovedBy" minOccurs="0"/>
                <xsd:element ref="ns2:Hidden_ApprovedAt" minOccurs="0"/>
                <xsd:element ref="ns2:Statu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1097b-8ae3-4832-a2b2-51f9a78aeacd" elementFormDefault="qualified">
    <xsd:import namespace="http://schemas.microsoft.com/office/2006/documentManagement/types"/>
    <xsd:import namespace="http://schemas.microsoft.com/office/infopath/2007/PartnerControls"/>
    <xsd:element name="Projet" ma:index="1" ma:displayName="Projet" ma:list="{CE87CB4F-F3B1-42AD-9CE0-0125D6B4080B}" ma:internalName="Projet" ma:readOnly="false" ma:showField="Num_x00e9_ro_x0020_du_x0020_proj" ma:web="{76ddd5ea-d475-414e-8091-4675c7a4bd1a}">
      <xsd:simpleType>
        <xsd:restriction base="dms:Lookup"/>
      </xsd:simpleType>
    </xsd:element>
    <xsd:element name="Provenance" ma:index="2" nillable="true" ma:displayName="Provenance" ma:list="{3A1A4597-1672-4F84-9DE7-FBA0AEBF9CE3}" ma:internalName="Provenance" ma:showField="Title" ma:web="{76ddd5ea-d475-414e-8091-4675c7a4bd1a}">
      <xsd:simpleType>
        <xsd:restriction base="dms:Lookup"/>
      </xsd:simpleType>
    </xsd:element>
    <xsd:element name="Déposant" ma:index="3" ma:displayName="Déposant" ma:list="{A2D4550E-DC70-4FE1-8010-4C446E5D8D2C}" ma:internalName="D_x00e9_posant" ma:showField="Title" ma:web="{76ddd5ea-d475-414e-8091-4675c7a4bd1a}">
      <xsd:simpleType>
        <xsd:restriction base="dms:Lookup"/>
      </xsd:simpleType>
    </xsd:element>
    <xsd:element name="Catégorie_x0020_de_x0020_document" ma:index="4" nillable="true" ma:displayName="Catégorie de document" ma:list="{F7545102-6201-4483-9929-E858F36BE31E}" ma:internalName="Cat_x00e9_gorie_x0020_de_x0020_document" ma:showField="Title" ma:web="{76ddd5ea-d475-414e-8091-4675c7a4bd1a}">
      <xsd:simpleType>
        <xsd:restriction base="dms:Lookup"/>
      </xsd:simpleType>
    </xsd:element>
    <xsd:element name="Sous-catégorie" ma:index="5" nillable="true" ma:displayName="Sous-catégorie" ma:list="{8F61632E-9A95-48F5-95F9-D05D88255F44}" ma:internalName="Sous_x002d_cat_x00e9_gorie" ma:showField="Title" ma:web="{76ddd5ea-d475-414e-8091-4675c7a4bd1a}">
      <xsd:simpleType>
        <xsd:restriction base="dms:Lookup"/>
      </xsd:simpleType>
    </xsd:element>
    <xsd:element name="Phase" ma:index="6" ma:displayName="Phase" ma:list="{1721197D-7382-4457-968B-EC653058772A}" ma:internalName="Phase" ma:showField="Title" ma:web="{76ddd5ea-d475-414e-8091-4675c7a4bd1a}">
      <xsd:simpleType>
        <xsd:restriction base="dms:Lookup"/>
      </xsd:simpleType>
    </xsd:element>
    <xsd:element name="Précision_x0020_de_x0020_document" ma:index="7" nillable="true" ma:displayName="Précisions de document" ma:hidden="true" ma:list="{CD8F73AF-CF7D-4F56-B7C5-E37D10A86459}" ma:internalName="Pr_x00e9_cision_x0020_de_x0020_document" ma:readOnly="false" ma:showField="Title" ma:web="{76ddd5ea-d475-414e-8091-4675c7a4bd1a}">
      <xsd:simpleType>
        <xsd:restriction base="dms:Lookup"/>
      </xsd:simpleType>
    </xsd:element>
    <xsd:element name="Sujet" ma:index="8" nillable="true" ma:displayName="Sujet" ma:internalName="Sujet">
      <xsd:simpleType>
        <xsd:restriction base="dms:Note">
          <xsd:maxLength value="255"/>
        </xsd:restriction>
      </xsd:simpleType>
    </xsd:element>
    <xsd:element name="Cote_x0020_de_x0020_déposant" ma:index="9" nillable="true" ma:displayName="Cote déposant" ma:internalName="Cote_x0020_de_x0020_d_x00e9_posant">
      <xsd:simpleType>
        <xsd:restriction base="dms:Text">
          <xsd:maxLength value="255"/>
        </xsd:restriction>
      </xsd:simpleType>
    </xsd:element>
    <xsd:element name="Accés_x0020_restreint" ma:index="10" nillable="true" ma:displayName="Accès restreint" ma:default="0" ma:internalName="Acc_x00e9_s_x0020_restreint">
      <xsd:simpleType>
        <xsd:restriction base="dms:Boolean"/>
      </xsd:simpleType>
    </xsd:element>
    <xsd:element name="Cote_x0020_de_x0020_piéce" ma:index="11" nillable="true" ma:displayName="Cote de pièce" ma:internalName="Cote_x0020_de_x0020_pi_x00e9_ce">
      <xsd:simpleType>
        <xsd:restriction base="dms:Text">
          <xsd:maxLength value="255"/>
        </xsd:restriction>
      </xsd:simpleType>
    </xsd:element>
    <xsd:element name="Inscrit_x0020_au_x0020_plumitif" ma:index="12" nillable="true" ma:displayName="Inscrit au plumitif" ma:default="1" ma:internalName="Inscrit_x0020_au_x0020_plumitif">
      <xsd:simpleType>
        <xsd:restriction base="dms:Boolean"/>
      </xsd:simpleType>
    </xsd:element>
    <xsd:element name="Numéro_x0020_plumitif" ma:index="13" nillable="true" ma:displayName="Numéro plumitif" ma:decimals="0" ma:internalName="Num_x00e9_ro_x0020_plumitif">
      <xsd:simpleType>
        <xsd:restriction base="dms:Number">
          <xsd:maxInclusive value="9999"/>
          <xsd:minInclusive value="1"/>
        </xsd:restriction>
      </xsd:simpleType>
    </xsd:element>
    <xsd:element name="Diffusable_x0020_sur_x0020_le_x0020_Web" ma:index="14" nillable="true" ma:displayName="Diffusable sur le Web" ma:default="1" ma:internalName="Diffusable_x0020_sur_x0020_le_x0020_Web">
      <xsd:simpleType>
        <xsd:restriction base="dms:Boolean"/>
      </xsd:simpleType>
    </xsd:element>
    <xsd:element name="Ne_x0020_pas_x0020_envoyer_x0020_d_x0027_alerte" ma:index="15" nillable="true" ma:displayName="Ne pas envoyer d'alerte" ma:default="1" ma:internalName="Ne_x0020_pas_x0020_envoyer_x0020_d_x0027_alerte">
      <xsd:simpleType>
        <xsd:restriction base="dms:Boolean"/>
      </xsd:simpleType>
    </xsd:element>
    <xsd:element name="Confidentiel" ma:index="16" ma:displayName="Confidentiel" ma:list="{79B26B89-E55A-4B03-BEFA-7EE3A90275CF}" ma:internalName="Confidentiel" ma:showField="Title" ma:web="{76ddd5ea-d475-414e-8091-4675c7a4bd1a}">
      <xsd:simpleType>
        <xsd:restriction base="dms:Lookup"/>
      </xsd:simpleType>
    </xsd:element>
    <xsd:element name="Date_x0020_de_x0020_confidentialité_x0020_relevée" ma:index="17" nillable="true" ma:displayName="Date de confidentialité relevée" ma:format="DateOnly" ma:internalName="Date_x0020_de_x0020_confidentialit_x00e9__x0020_relev_x00e9_e">
      <xsd:simpleType>
        <xsd:restriction base="dms:DateTime"/>
      </xsd:simpleType>
    </xsd:element>
    <xsd:element name="Copie_x0020_papier_x0020_reçue" ma:index="18" nillable="true" ma:displayName="Copie papier reçue" ma:default="0" ma:internalName="Copie_x0020_papier_x0020_re_x00e7_ue">
      <xsd:simpleType>
        <xsd:restriction base="dms:Boolean"/>
      </xsd:simpleType>
    </xsd:element>
    <xsd:element name="Date_x0020_de_x0020_réception_x0020_copie_x0020_papier" ma:index="19" nillable="true" ma:displayName="Date de réception copie papier" ma:format="DateOnly" ma:internalName="Date_x0020_de_x0020_r_x00e9_ception_x0020_copie_x0020_papier">
      <xsd:simpleType>
        <xsd:restriction base="dms:DateTime"/>
      </xsd:simpleType>
    </xsd:element>
    <xsd:element name="Hidden_UploadedBy" ma:index="33" nillable="true" ma:displayName="Hidden_UploadedBy" ma:hidden="true" ma:internalName="Hidden_UploadedBy" ma:readOnly="false">
      <xsd:simpleType>
        <xsd:restriction base="dms:Text">
          <xsd:maxLength value="100"/>
        </xsd:restriction>
      </xsd:simpleType>
    </xsd:element>
    <xsd:element name="Hidden_UploadedAt" ma:index="34" nillable="true" ma:displayName="Hidden_UploadedAt" ma:default="[today]" ma:format="DateTime" ma:hidden="true" ma:internalName="Hidden_UploadedAt" ma:readOnly="false">
      <xsd:simpleType>
        <xsd:restriction base="dms:DateTime"/>
      </xsd:simpleType>
    </xsd:element>
    <xsd:element name="Hidden_ApprovedBy" ma:index="35" nillable="true" ma:displayName="Hidden_ApprovedBy" ma:hidden="true" ma:internalName="Hidden_ApprovedBy" ma:readOnly="false">
      <xsd:simpleType>
        <xsd:restriction base="dms:Text">
          <xsd:maxLength value="100"/>
        </xsd:restriction>
      </xsd:simpleType>
    </xsd:element>
    <xsd:element name="Hidden_ApprovedAt" ma:index="36" nillable="true" ma:displayName="Hidden_ApprovedAt" ma:default="[today]" ma:format="DateTime" ma:hidden="true" ma:internalName="Hidden_ApprovedAt" ma:readOnly="false">
      <xsd:simpleType>
        <xsd:restriction base="dms:DateTime"/>
      </xsd:simpleType>
    </xsd:element>
    <xsd:element name="Statut" ma:index="37" nillable="true" ma:displayName="Statut" ma:hidden="true" ma:internalName="Statut" ma:readOnly="false">
      <xsd:simpleType>
        <xsd:restriction base="dms:Text">
          <xsd:maxLength value="1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ed267-86d5-4fa1-a3cb-2fed497fe84f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23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Type de contenu"/>
        <xsd:element ref="dc:title" minOccurs="0" maxOccurs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0EABBD-95AE-43EA-9C3C-EAC633BD4D35}"/>
</file>

<file path=customXml/itemProps2.xml><?xml version="1.0" encoding="utf-8"?>
<ds:datastoreItem xmlns:ds="http://schemas.openxmlformats.org/officeDocument/2006/customXml" ds:itemID="{1EA7E346-2361-43BE-AB63-ECB29A9A714C}"/>
</file>

<file path=customXml/itemProps3.xml><?xml version="1.0" encoding="utf-8"?>
<ds:datastoreItem xmlns:ds="http://schemas.openxmlformats.org/officeDocument/2006/customXml" ds:itemID="{4BC37755-3A21-4B30-8CB1-284FD9A2BCF8}"/>
</file>

<file path=customXml/itemProps4.xml><?xml version="1.0" encoding="utf-8"?>
<ds:datastoreItem xmlns:ds="http://schemas.openxmlformats.org/officeDocument/2006/customXml" ds:itemID="{8CC31D55-437B-4408-9851-2F8B854DFFF7}"/>
</file>

<file path=docProps/app.xml><?xml version="1.0" encoding="utf-8"?>
<Properties xmlns="http://schemas.openxmlformats.org/officeDocument/2006/extended-properties" xmlns:vt="http://schemas.openxmlformats.org/officeDocument/2006/docPropsVTypes">
  <TotalTime>18359</TotalTime>
  <Words>593</Words>
  <Application>Microsoft Office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Worksheet</vt:lpstr>
      <vt:lpstr>Régie de l’énergie Dossier R-3933-2015  Présentation de  l’ACEF de Québec</vt:lpstr>
      <vt:lpstr>Caractéristiques de consommation des clients résidentiels</vt:lpstr>
      <vt:lpstr>Structure et Stratégie relatives au tarif D - Constats</vt:lpstr>
      <vt:lpstr>Structure du tarif D - Objectifs et Orientation proposés pour les années postérieures à 2016-2017</vt:lpstr>
      <vt:lpstr>Implantation éventuelle d’une structure saisonnière permettrait de réduire la facture des petits consommateurs, notamment en hiver</vt:lpstr>
      <vt:lpstr>Impacts sur divers segments de la clientèle résidentielle</vt:lpstr>
      <vt:lpstr>Implantation éventuelle d’un seuil hivernal de 40 kWh/jour favoriserait les locataires, les MFR et les propriétaires non-TAE</vt:lpstr>
      <vt:lpstr>Scénario d’une élévation du seuil de la première tranche pour toute l’année </vt:lpstr>
      <vt:lpstr>Gel du prix de la première tranche: inéquitable</vt:lpstr>
      <vt:lpstr>Recommandation: Privilégier l’implantation d’une structure saisonnière à deux tranches d’énergie à partir de 2017-2018</vt:lpstr>
      <vt:lpstr>Hausse tarifaire 2016-2017 .  Recommandation: Maintien de la stratégie actuelle afin de réduire les impacts sur les petits consommateurs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l’ACEF de Québec</dc:title>
  <dc:subject>Présentation Power Point de l'ACEF de Québec</dc:subject>
  <dc:creator>Co Pham</dc:creator>
  <cp:lastModifiedBy>Co Pham</cp:lastModifiedBy>
  <cp:revision>161</cp:revision>
  <dcterms:created xsi:type="dcterms:W3CDTF">2015-11-22T16:41:37Z</dcterms:created>
  <dcterms:modified xsi:type="dcterms:W3CDTF">2015-12-08T02:05:01Z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0x010100F6681E3BDF397F418586AC591ADC81BB00153FA450689A2F419E4813E570A21A8B</vt:lpwstr>
  </property>
  <property fmtid="{D5CDD505-2E9C-101B-9397-08002B2CF9AE}" pid="4" name="Order">
    <vt:r8>1790500</vt:r8>
  </property>
  <property fmtid="{D5CDD505-2E9C-101B-9397-08002B2CF9AE}" pid="5" name="_dlc_DocIdItemGuid">
    <vt:lpwstr>37e09be4-95f4-45ed-ae00-8f6e4f54e530</vt:lpwstr>
  </property>
</Properties>
</file>