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26" r:id="rId2"/>
    <p:sldId id="312" r:id="rId3"/>
    <p:sldId id="331" r:id="rId4"/>
    <p:sldId id="332" r:id="rId5"/>
    <p:sldId id="336" r:id="rId6"/>
    <p:sldId id="333" r:id="rId7"/>
    <p:sldId id="335" r:id="rId8"/>
    <p:sldId id="334" r:id="rId9"/>
  </p:sldIdLst>
  <p:sldSz cx="9144000" cy="6858000" type="screen4x3"/>
  <p:notesSz cx="7053263" cy="93091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BDD87"/>
    <a:srgbClr val="EF98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29" autoAdjust="0"/>
  </p:normalViewPr>
  <p:slideViewPr>
    <p:cSldViewPr>
      <p:cViewPr>
        <p:scale>
          <a:sx n="87" d="100"/>
          <a:sy n="87" d="100"/>
        </p:scale>
        <p:origin x="-242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pPr>
              <a:defRPr/>
            </a:pPr>
            <a:fld id="{D28E8665-6C41-416B-B6A4-A3C6236D2C08}" type="datetimeFigureOut">
              <a:rPr lang="fr-CA"/>
              <a:pPr>
                <a:defRPr/>
              </a:pPr>
              <a:t>2016-09-13</a:t>
            </a:fld>
            <a:endParaRPr lang="fr-CA"/>
          </a:p>
        </p:txBody>
      </p:sp>
      <p:sp>
        <p:nvSpPr>
          <p:cNvPr id="4" name="Espace réservé du pied de page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pPr>
              <a:defRPr/>
            </a:pPr>
            <a:fld id="{31A789F4-980E-4862-9C82-8AFACD182C85}" type="slidenum">
              <a:rPr lang="fr-CA"/>
              <a:pPr>
                <a:defRPr/>
              </a:pPr>
              <a:t>‹N°›</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5938" cy="465138"/>
          </a:xfrm>
          <a:prstGeom prst="rect">
            <a:avLst/>
          </a:prstGeom>
        </p:spPr>
        <p:txBody>
          <a:bodyPr vert="horz" lIns="93497" tIns="46749" rIns="93497" bIns="46749" rtlCol="0"/>
          <a:lstStyle>
            <a:lvl1pPr algn="l">
              <a:defRPr sz="1200"/>
            </a:lvl1pPr>
          </a:lstStyle>
          <a:p>
            <a:pPr>
              <a:defRPr/>
            </a:pPr>
            <a:endParaRPr lang="fr-CA"/>
          </a:p>
        </p:txBody>
      </p:sp>
      <p:sp>
        <p:nvSpPr>
          <p:cNvPr id="3" name="Espace réservé de la date 2"/>
          <p:cNvSpPr>
            <a:spLocks noGrp="1"/>
          </p:cNvSpPr>
          <p:nvPr>
            <p:ph type="dt" idx="1"/>
          </p:nvPr>
        </p:nvSpPr>
        <p:spPr>
          <a:xfrm>
            <a:off x="3995738" y="0"/>
            <a:ext cx="3055937" cy="465138"/>
          </a:xfrm>
          <a:prstGeom prst="rect">
            <a:avLst/>
          </a:prstGeom>
        </p:spPr>
        <p:txBody>
          <a:bodyPr vert="horz" lIns="93497" tIns="46749" rIns="93497" bIns="46749" rtlCol="0"/>
          <a:lstStyle>
            <a:lvl1pPr algn="r">
              <a:defRPr sz="1200"/>
            </a:lvl1pPr>
          </a:lstStyle>
          <a:p>
            <a:pPr>
              <a:defRPr/>
            </a:pPr>
            <a:fld id="{F81459D9-9F9A-450F-8D12-764202D21FA2}" type="datetimeFigureOut">
              <a:rPr lang="fr-CA"/>
              <a:pPr>
                <a:defRPr/>
              </a:pPr>
              <a:t>2016-09-13</a:t>
            </a:fld>
            <a:endParaRPr lang="fr-CA"/>
          </a:p>
        </p:txBody>
      </p:sp>
      <p:sp>
        <p:nvSpPr>
          <p:cNvPr id="4" name="Espace réservé de l'image des diapositives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fr-CA" noProof="0" smtClean="0"/>
          </a:p>
        </p:txBody>
      </p:sp>
      <p:sp>
        <p:nvSpPr>
          <p:cNvPr id="5" name="Espace réservé des commentaires 4"/>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6" name="Espace réservé du pied de page 5"/>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a:defRPr sz="1200"/>
            </a:lvl1pPr>
          </a:lstStyle>
          <a:p>
            <a:pPr>
              <a:defRPr/>
            </a:pPr>
            <a:endParaRPr lang="fr-CA"/>
          </a:p>
        </p:txBody>
      </p:sp>
      <p:sp>
        <p:nvSpPr>
          <p:cNvPr id="7" name="Espace réservé du numéro de diapositive 6"/>
          <p:cNvSpPr>
            <a:spLocks noGrp="1"/>
          </p:cNvSpPr>
          <p:nvPr>
            <p:ph type="sldNum" sz="quarter" idx="5"/>
          </p:nvPr>
        </p:nvSpPr>
        <p:spPr>
          <a:xfrm>
            <a:off x="3995738" y="8842375"/>
            <a:ext cx="3055937" cy="465138"/>
          </a:xfrm>
          <a:prstGeom prst="rect">
            <a:avLst/>
          </a:prstGeom>
        </p:spPr>
        <p:txBody>
          <a:bodyPr vert="horz" lIns="93497" tIns="46749" rIns="93497" bIns="46749" rtlCol="0" anchor="b"/>
          <a:lstStyle>
            <a:lvl1pPr algn="r">
              <a:defRPr sz="1200"/>
            </a:lvl1pPr>
          </a:lstStyle>
          <a:p>
            <a:pPr>
              <a:defRPr/>
            </a:pPr>
            <a:fld id="{C4703AF2-390A-4E5B-9648-0F563F651699}"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215C3740-5809-4710-B63C-FD171E6494EE}" type="datetime1">
              <a:rPr lang="fr-CA"/>
              <a:pPr>
                <a:defRPr/>
              </a:pPr>
              <a:t>2016-09-13</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49EA3B0-C4B5-416A-B78C-B860F9D482A0}"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F997D03F-5475-43C3-AC46-028C7534E371}" type="datetime1">
              <a:rPr lang="fr-CA"/>
              <a:pPr>
                <a:defRPr/>
              </a:pPr>
              <a:t>2016-09-13</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09938F6-E304-4903-A3CE-1DAB97C46D8B}"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9E1170A9-5DCE-4A4E-AED4-05207C02B366}" type="datetime1">
              <a:rPr lang="fr-CA"/>
              <a:pPr>
                <a:defRPr/>
              </a:pPr>
              <a:t>2016-09-13</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C91CCB65-0511-4008-B4C9-7F0B59C0B14C}"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B78161B6-DAE5-436E-B419-EF555303251D}" type="datetime1">
              <a:rPr lang="fr-CA"/>
              <a:pPr>
                <a:defRPr/>
              </a:pPr>
              <a:t>2016-09-13</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038D5261-F112-4F40-8B40-EA32583E617D}"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0D288070-B1FD-4073-B7AF-6AD5D881BD6A}" type="datetime1">
              <a:rPr lang="fr-CA"/>
              <a:pPr>
                <a:defRPr/>
              </a:pPr>
              <a:t>2016-09-13</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B46807D-DE7C-4EFC-A3BF-E4D8B048D408}" type="slidenum">
              <a:rPr lang="fr-CA"/>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CBFE47B1-E023-4DB7-9AFA-DF87543C8CE3}" type="datetime1">
              <a:rPr lang="fr-CA"/>
              <a:pPr>
                <a:defRPr/>
              </a:pPr>
              <a:t>2016-09-13</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745FB34-8EA3-4F78-968F-10347919BB77}"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F1315932-0EA1-4CEF-9D46-36A652365330}" type="datetime1">
              <a:rPr lang="fr-CA"/>
              <a:pPr>
                <a:defRPr/>
              </a:pPr>
              <a:t>2016-09-13</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82FF77EC-92D7-44E4-90AF-48C62E240FE7}"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777A6D7E-CF97-4D29-9AFC-FCD9BED1E7F3}" type="datetime1">
              <a:rPr lang="fr-CA"/>
              <a:pPr>
                <a:defRPr/>
              </a:pPr>
              <a:t>2016-09-13</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DE6A2914-6415-4C72-A3D6-4D5D9FCDD843}"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0E596F4-050B-45C4-BD7F-F58F415DFBFB}" type="datetime1">
              <a:rPr lang="fr-CA"/>
              <a:pPr>
                <a:defRPr/>
              </a:pPr>
              <a:t>2016-09-13</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9CB583DA-6264-439F-8CA5-318FCB281BC9}"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F8BAC8D-A1D8-425A-93DB-FB6BC6447490}" type="datetime1">
              <a:rPr lang="fr-CA"/>
              <a:pPr>
                <a:defRPr/>
              </a:pPr>
              <a:t>2016-09-13</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864EB2E0-564D-4009-AC7D-56321C8753A9}"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4B98DB1-6F14-4B0B-BA28-6B7FD288A2A2}" type="datetime1">
              <a:rPr lang="fr-CA"/>
              <a:pPr>
                <a:defRPr/>
              </a:pPr>
              <a:t>2016-09-13</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6217CFF-DEA7-4279-B92D-E14A4DFB63EA}"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endParaRPr lang="fr-CA" altLang="fr-FR"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CA" altLang="fr-FR"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B5882AF-B851-485A-BA60-AEA8B7DCA2D3}" type="datetime1">
              <a:rPr lang="fr-CA"/>
              <a:pPr>
                <a:defRPr/>
              </a:pPr>
              <a:t>2016-09-13</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DF8EAB4-D1BC-4110-84BD-79EA5F57EB2B}" type="slidenum">
              <a:rPr lang="fr-CA"/>
              <a:pPr>
                <a:defRPr/>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3" descr="power_point_2014.jpg"/>
          <p:cNvPicPr>
            <a:picLocks/>
          </p:cNvPicPr>
          <p:nvPr/>
        </p:nvPicPr>
        <p:blipFill>
          <a:blip r:embed="rId2" cstate="print"/>
          <a:srcRect/>
          <a:stretch>
            <a:fillRect/>
          </a:stretch>
        </p:blipFill>
        <p:spPr bwMode="auto">
          <a:xfrm>
            <a:off x="12700" y="0"/>
            <a:ext cx="9144000" cy="6862763"/>
          </a:xfrm>
          <a:prstGeom prst="rect">
            <a:avLst/>
          </a:prstGeom>
          <a:noFill/>
          <a:ln w="9525">
            <a:noFill/>
            <a:miter lim="800000"/>
            <a:headEnd/>
            <a:tailEnd/>
          </a:ln>
        </p:spPr>
      </p:pic>
      <p:sp>
        <p:nvSpPr>
          <p:cNvPr id="6" name="Titre 5"/>
          <p:cNvSpPr>
            <a:spLocks noGrp="1"/>
          </p:cNvSpPr>
          <p:nvPr>
            <p:ph type="title"/>
          </p:nvPr>
        </p:nvSpPr>
        <p:spPr>
          <a:xfrm>
            <a:off x="4788024" y="2564904"/>
            <a:ext cx="3600000" cy="3600000"/>
          </a:xfrm>
          <a:prstGeom prst="ellipse">
            <a:avLst/>
          </a:prstGeom>
          <a:solidFill>
            <a:srgbClr val="002776"/>
          </a:solidFill>
          <a:ln/>
          <a:extLst>
            <a:ext uri="{91240B29-F687-4F45-9708-019B960494DF}">
              <a14:hiddenLine xmlns:a14="http://schemas.microsoft.com/office/drawing/2010/main" xmlns="" w="9525">
                <a:solidFill>
                  <a:srgbClr val="000000"/>
                </a:solidFill>
                <a:miter lim="800000"/>
                <a:headEnd/>
                <a:tailEnd/>
              </a14:hiddenLine>
            </a:ext>
          </a:extLst>
        </p:spPr>
        <p:style>
          <a:lnRef idx="0">
            <a:schemeClr val="accent1"/>
          </a:lnRef>
          <a:fillRef idx="3">
            <a:schemeClr val="accent1"/>
          </a:fillRef>
          <a:effectRef idx="3">
            <a:schemeClr val="accent1"/>
          </a:effectRef>
          <a:fontRef idx="minor">
            <a:schemeClr val="lt1"/>
          </a:fontRef>
        </p:style>
        <p:txBody>
          <a:bodyPr>
            <a:noAutofit/>
          </a:bodyPr>
          <a:lstStyle/>
          <a:p>
            <a:pPr>
              <a:spcBef>
                <a:spcPts val="0"/>
              </a:spcBef>
              <a:defRPr/>
            </a:pPr>
            <a:r>
              <a:rPr lang="fr-CA" sz="2000" dirty="0" smtClean="0"/>
              <a:t/>
            </a:r>
            <a:br>
              <a:rPr lang="fr-CA" sz="2000" dirty="0" smtClean="0"/>
            </a:br>
            <a:r>
              <a:rPr lang="fr-CA" sz="2000" dirty="0" smtClean="0"/>
              <a:t/>
            </a:r>
            <a:br>
              <a:rPr lang="fr-CA" sz="2000" dirty="0" smtClean="0"/>
            </a:br>
            <a:r>
              <a:rPr lang="fr-CA" sz="2000" dirty="0"/>
              <a:t/>
            </a:r>
            <a:br>
              <a:rPr lang="fr-CA" sz="2000" dirty="0"/>
            </a:br>
            <a:r>
              <a:rPr lang="fr-CA" sz="2000" dirty="0" smtClean="0"/>
              <a:t/>
            </a:r>
            <a:br>
              <a:rPr lang="fr-CA" sz="2000" dirty="0" smtClean="0"/>
            </a:br>
            <a:endParaRPr lang="fr-CA" sz="1600" dirty="0"/>
          </a:p>
        </p:txBody>
      </p:sp>
      <p:sp>
        <p:nvSpPr>
          <p:cNvPr id="2054" name="ZoneTexte 1"/>
          <p:cNvSpPr txBox="1">
            <a:spLocks noChangeArrowheads="1"/>
          </p:cNvSpPr>
          <p:nvPr/>
        </p:nvSpPr>
        <p:spPr bwMode="auto">
          <a:xfrm>
            <a:off x="5219700" y="3141663"/>
            <a:ext cx="2665413" cy="2308225"/>
          </a:xfrm>
          <a:prstGeom prst="rect">
            <a:avLst/>
          </a:prstGeom>
          <a:noFill/>
          <a:ln w="9525">
            <a:noFill/>
            <a:miter lim="800000"/>
            <a:headEnd/>
            <a:tailEnd/>
          </a:ln>
        </p:spPr>
        <p:txBody>
          <a:bodyPr>
            <a:spAutoFit/>
          </a:bodyPr>
          <a:lstStyle/>
          <a:p>
            <a:pPr algn="ctr"/>
            <a:r>
              <a:rPr lang="fr-CA" altLang="fr-FR" sz="2400">
                <a:solidFill>
                  <a:schemeClr val="bg1"/>
                </a:solidFill>
              </a:rPr>
              <a:t>Présentation de la preuve amendée de l’UMQ</a:t>
            </a:r>
          </a:p>
          <a:p>
            <a:pPr algn="ctr"/>
            <a:endParaRPr lang="fr-CA" altLang="fr-FR" sz="1200">
              <a:solidFill>
                <a:schemeClr val="bg1"/>
              </a:solidFill>
            </a:endParaRPr>
          </a:p>
          <a:p>
            <a:pPr algn="ctr"/>
            <a:r>
              <a:rPr lang="fr-CA" altLang="fr-FR" sz="2400">
                <a:solidFill>
                  <a:schemeClr val="bg1"/>
                </a:solidFill>
              </a:rPr>
              <a:t> * * *</a:t>
            </a:r>
          </a:p>
          <a:p>
            <a:pPr algn="ctr"/>
            <a:endParaRPr lang="fr-CA" altLang="fr-FR" sz="1200">
              <a:solidFill>
                <a:schemeClr val="bg1"/>
              </a:solidFill>
            </a:endParaRPr>
          </a:p>
          <a:p>
            <a:pPr algn="ctr"/>
            <a:r>
              <a:rPr lang="fr-CA" altLang="fr-FR" sz="2400">
                <a:solidFill>
                  <a:schemeClr val="bg1"/>
                </a:solidFill>
              </a:rPr>
              <a:t>R-3970-2016</a:t>
            </a:r>
          </a:p>
        </p:txBody>
      </p:sp>
      <p:sp>
        <p:nvSpPr>
          <p:cNvPr id="2055" name="ZoneTexte 2"/>
          <p:cNvSpPr txBox="1">
            <a:spLocks noChangeArrowheads="1"/>
          </p:cNvSpPr>
          <p:nvPr/>
        </p:nvSpPr>
        <p:spPr bwMode="auto">
          <a:xfrm>
            <a:off x="6804025" y="6237288"/>
            <a:ext cx="2232025" cy="369887"/>
          </a:xfrm>
          <a:prstGeom prst="rect">
            <a:avLst/>
          </a:prstGeom>
          <a:noFill/>
          <a:ln w="9525">
            <a:noFill/>
            <a:miter lim="800000"/>
            <a:headEnd/>
            <a:tailEnd/>
          </a:ln>
        </p:spPr>
        <p:txBody>
          <a:bodyPr>
            <a:spAutoFit/>
          </a:bodyPr>
          <a:lstStyle/>
          <a:p>
            <a:pPr algn="r"/>
            <a:r>
              <a:rPr lang="fr-CA" altLang="fr-FR"/>
              <a:t>Septembre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95288" y="2133600"/>
            <a:ext cx="8208962" cy="2232025"/>
          </a:xfrm>
        </p:spPr>
        <p:txBody>
          <a:bodyPr/>
          <a:lstStyle/>
          <a:p>
            <a:pPr marL="0" indent="0" algn="just">
              <a:spcBef>
                <a:spcPct val="0"/>
              </a:spcBef>
              <a:buFont typeface="Arial" charset="0"/>
              <a:buNone/>
            </a:pPr>
            <a:endParaRPr lang="fr-CA" altLang="fr-FR" sz="1800" smtClean="0">
              <a:solidFill>
                <a:srgbClr val="000000"/>
              </a:solidFill>
              <a:latin typeface="Arial" charset="0"/>
              <a:cs typeface="Times New Roman" pitchFamily="18" charset="0"/>
            </a:endParaRPr>
          </a:p>
          <a:p>
            <a:pPr marL="0" indent="0" algn="just">
              <a:spcBef>
                <a:spcPct val="0"/>
              </a:spcBef>
              <a:buFont typeface="Arial" charset="0"/>
              <a:buNone/>
            </a:pPr>
            <a:r>
              <a:rPr lang="fr-CA" altLang="fr-FR" sz="1800" smtClean="0">
                <a:solidFill>
                  <a:srgbClr val="000000"/>
                </a:solidFill>
                <a:latin typeface="Arial" charset="0"/>
                <a:cs typeface="Times New Roman" pitchFamily="18" charset="0"/>
              </a:rPr>
              <a:t>1) </a:t>
            </a:r>
            <a:r>
              <a:rPr lang="fr-CA" altLang="fr-FR" sz="2000" smtClean="0">
                <a:solidFill>
                  <a:srgbClr val="000000"/>
                </a:solidFill>
                <a:latin typeface="Arial" charset="0"/>
                <a:cs typeface="Times New Roman" pitchFamily="18" charset="0"/>
              </a:rPr>
              <a:t>Le processus de consultation réglementaire (REC # 1)</a:t>
            </a:r>
          </a:p>
          <a:p>
            <a:pPr marL="0" indent="0" algn="just">
              <a:spcBef>
                <a:spcPct val="0"/>
              </a:spcBef>
              <a:buFont typeface="Arial" charset="0"/>
              <a:buNone/>
            </a:pPr>
            <a:endParaRPr lang="fr-CA" altLang="fr-FR" sz="2000" smtClean="0">
              <a:solidFill>
                <a:srgbClr val="000000"/>
              </a:solidFill>
              <a:latin typeface="Arial" charset="0"/>
              <a:cs typeface="Times New Roman" pitchFamily="18" charset="0"/>
            </a:endParaRPr>
          </a:p>
          <a:p>
            <a:pPr marL="0" indent="0" algn="just">
              <a:spcBef>
                <a:spcPct val="0"/>
              </a:spcBef>
              <a:buFont typeface="Arial" charset="0"/>
              <a:buNone/>
            </a:pPr>
            <a:r>
              <a:rPr lang="fr-CA" altLang="fr-FR" sz="2000" smtClean="0">
                <a:solidFill>
                  <a:srgbClr val="000000"/>
                </a:solidFill>
                <a:latin typeface="Arial" charset="0"/>
                <a:cs typeface="Times New Roman" pitchFamily="18" charset="0"/>
              </a:rPr>
              <a:t>2) Les indicateurs de qualité de service (REC # 2)</a:t>
            </a:r>
          </a:p>
          <a:p>
            <a:pPr marL="0" indent="0" algn="just">
              <a:spcBef>
                <a:spcPct val="0"/>
              </a:spcBef>
              <a:buFont typeface="Arial" charset="0"/>
              <a:buNone/>
            </a:pPr>
            <a:endParaRPr lang="fr-CA" altLang="fr-FR" sz="2000" smtClean="0">
              <a:solidFill>
                <a:srgbClr val="000000"/>
              </a:solidFill>
              <a:latin typeface="Arial" charset="0"/>
              <a:cs typeface="Times New Roman" pitchFamily="18" charset="0"/>
            </a:endParaRPr>
          </a:p>
          <a:p>
            <a:pPr marL="0" indent="0" algn="just">
              <a:spcBef>
                <a:spcPct val="0"/>
              </a:spcBef>
              <a:buFont typeface="Arial" charset="0"/>
              <a:buNone/>
            </a:pPr>
            <a:r>
              <a:rPr lang="fr-CA" altLang="fr-FR" sz="2000" smtClean="0">
                <a:solidFill>
                  <a:srgbClr val="000000"/>
                </a:solidFill>
                <a:latin typeface="Arial" charset="0"/>
                <a:cs typeface="Times New Roman" pitchFamily="18" charset="0"/>
              </a:rPr>
              <a:t>3) Le plan de balisage (REC # 3 à 8)</a:t>
            </a:r>
          </a:p>
          <a:p>
            <a:pPr marL="0" indent="0" algn="just">
              <a:spcBef>
                <a:spcPct val="0"/>
              </a:spcBef>
              <a:buFont typeface="Arial" charset="0"/>
              <a:buNone/>
            </a:pPr>
            <a:endParaRPr lang="fr-CA" altLang="fr-FR" sz="2000" smtClean="0">
              <a:solidFill>
                <a:srgbClr val="000000"/>
              </a:solidFill>
              <a:latin typeface="Arial"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CDCF5F6A-5965-4CE4-879B-C2FF8A10A9B2}" type="slidenum">
              <a:rPr lang="fr-CA" smtClean="0"/>
              <a:pPr>
                <a:defRPr/>
              </a:pPr>
              <a:t>2</a:t>
            </a:fld>
            <a:endParaRPr lang="fr-CA"/>
          </a:p>
        </p:txBody>
      </p:sp>
      <p:pic>
        <p:nvPicPr>
          <p:cNvPr id="3076" name="Picture 2"/>
          <p:cNvPicPr>
            <a:picLocks noChangeAspect="1" noChangeArrowheads="1"/>
          </p:cNvPicPr>
          <p:nvPr/>
        </p:nvPicPr>
        <p:blipFill>
          <a:blip r:embed="rId2" cstate="print"/>
          <a:srcRect/>
          <a:stretch>
            <a:fillRect/>
          </a:stretch>
        </p:blipFill>
        <p:spPr bwMode="auto">
          <a:xfrm>
            <a:off x="250825" y="238125"/>
            <a:ext cx="2352675" cy="598488"/>
          </a:xfrm>
          <a:prstGeom prst="rect">
            <a:avLst/>
          </a:prstGeom>
          <a:noFill/>
          <a:ln w="9525">
            <a:noFill/>
            <a:miter lim="800000"/>
            <a:headEnd/>
            <a:tailEnd/>
          </a:ln>
        </p:spPr>
      </p:pic>
      <p:sp>
        <p:nvSpPr>
          <p:cNvPr id="3077" name="ZoneTexte 21"/>
          <p:cNvSpPr>
            <a:spLocks noGrp="1" noChangeArrowheads="1"/>
          </p:cNvSpPr>
          <p:nvPr>
            <p:ph type="title"/>
          </p:nvPr>
        </p:nvSpPr>
        <p:spPr>
          <a:xfrm>
            <a:off x="215900" y="1196975"/>
            <a:ext cx="8229600" cy="708025"/>
          </a:xfrm>
          <a:noFill/>
        </p:spPr>
        <p:txBody>
          <a:bodyPr>
            <a:spAutoFit/>
          </a:bodyPr>
          <a:lstStyle/>
          <a:p>
            <a:pPr eaLnBrk="1" hangingPunct="1"/>
            <a:r>
              <a:rPr lang="fr-CA" altLang="fr-FR" sz="2000" b="1" smtClean="0">
                <a:latin typeface="Arial" charset="0"/>
                <a:cs typeface="Arial" charset="0"/>
              </a:rPr>
              <a:t>SUJETS COUVERTS PAR LA PREUVE DE L’UMQ ET RECOMMANDATIONS EN DÉCOULANT	</a:t>
            </a:r>
          </a:p>
        </p:txBody>
      </p:sp>
      <p:sp>
        <p:nvSpPr>
          <p:cNvPr id="9" name="ZoneTexte 8"/>
          <p:cNvSpPr txBox="1">
            <a:spLocks noChangeArrowheads="1"/>
          </p:cNvSpPr>
          <p:nvPr/>
        </p:nvSpPr>
        <p:spPr bwMode="auto">
          <a:xfrm>
            <a:off x="395288" y="4292600"/>
            <a:ext cx="8280400" cy="1754188"/>
          </a:xfrm>
          <a:prstGeom prst="rect">
            <a:avLst/>
          </a:prstGeom>
          <a:noFill/>
          <a:ln w="9525">
            <a:noFill/>
            <a:miter lim="800000"/>
            <a:headEnd/>
            <a:tailEnd/>
          </a:ln>
        </p:spPr>
        <p:txBody>
          <a:bodyPr>
            <a:spAutoFit/>
          </a:bodyPr>
          <a:lstStyle/>
          <a:p>
            <a:pPr algn="just"/>
            <a:r>
              <a:rPr lang="fr-CA" altLang="fr-FR">
                <a:solidFill>
                  <a:srgbClr val="000000"/>
                </a:solidFill>
                <a:cs typeface="Times New Roman" pitchFamily="18" charset="0"/>
              </a:rPr>
              <a:t>4) Le plan d’investissements et d’entretien préventif (REC # 9-10)</a:t>
            </a:r>
          </a:p>
          <a:p>
            <a:pPr algn="just"/>
            <a:endParaRPr lang="fr-CA" altLang="fr-FR">
              <a:solidFill>
                <a:srgbClr val="000000"/>
              </a:solidFill>
              <a:cs typeface="Times New Roman" pitchFamily="18" charset="0"/>
            </a:endParaRPr>
          </a:p>
          <a:p>
            <a:pPr algn="just"/>
            <a:r>
              <a:rPr lang="fr-CA" altLang="fr-FR">
                <a:solidFill>
                  <a:srgbClr val="000000"/>
                </a:solidFill>
                <a:cs typeface="Times New Roman" pitchFamily="18" charset="0"/>
              </a:rPr>
              <a:t>5) Les modifications aux conditions de service (REC # 11)</a:t>
            </a:r>
          </a:p>
          <a:p>
            <a:pPr algn="just"/>
            <a:endParaRPr lang="fr-CA" altLang="fr-FR">
              <a:solidFill>
                <a:srgbClr val="000000"/>
              </a:solidFill>
              <a:cs typeface="Times New Roman" pitchFamily="18" charset="0"/>
            </a:endParaRPr>
          </a:p>
          <a:p>
            <a:pPr algn="just"/>
            <a:r>
              <a:rPr lang="fr-CA" altLang="fr-FR">
                <a:solidFill>
                  <a:srgbClr val="000000"/>
                </a:solidFill>
                <a:cs typeface="Times New Roman" pitchFamily="18" charset="0"/>
              </a:rPr>
              <a:t>6) Le CFR pour les projets d’extension (dév. des ventes) (REC # 12)</a:t>
            </a:r>
          </a:p>
          <a:p>
            <a:pPr algn="just"/>
            <a:endParaRPr lang="fr-CA" altLang="fr-FR">
              <a:solidFill>
                <a:srgbClr val="00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animEffect transition="in" filter="fade">
                                      <p:cBhvr>
                                        <p:cTn id="7" dur="1000"/>
                                        <p:tgtEl>
                                          <p:spTgt spid="3074">
                                            <p:txEl>
                                              <p:pRg st="1" end="1"/>
                                            </p:txEl>
                                          </p:spTgt>
                                        </p:tgtEl>
                                      </p:cBhvr>
                                    </p:animEffect>
                                    <p:anim calcmode="lin" valueType="num">
                                      <p:cBhvr>
                                        <p:cTn id="8" dur="1000" fill="hold"/>
                                        <p:tgtEl>
                                          <p:spTgt spid="307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4">
                                            <p:txEl>
                                              <p:pRg st="3" end="3"/>
                                            </p:txEl>
                                          </p:spTgt>
                                        </p:tgtEl>
                                        <p:attrNameLst>
                                          <p:attrName>style.visibility</p:attrName>
                                        </p:attrNameLst>
                                      </p:cBhvr>
                                      <p:to>
                                        <p:strVal val="visible"/>
                                      </p:to>
                                    </p:set>
                                    <p:animEffect transition="in" filter="fade">
                                      <p:cBhvr>
                                        <p:cTn id="14" dur="1000"/>
                                        <p:tgtEl>
                                          <p:spTgt spid="3074">
                                            <p:txEl>
                                              <p:pRg st="3" end="3"/>
                                            </p:txEl>
                                          </p:spTgt>
                                        </p:tgtEl>
                                      </p:cBhvr>
                                    </p:animEffect>
                                    <p:anim calcmode="lin" valueType="num">
                                      <p:cBhvr>
                                        <p:cTn id="15" dur="1000" fill="hold"/>
                                        <p:tgtEl>
                                          <p:spTgt spid="307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0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4">
                                            <p:txEl>
                                              <p:pRg st="5" end="5"/>
                                            </p:txEl>
                                          </p:spTgt>
                                        </p:tgtEl>
                                        <p:attrNameLst>
                                          <p:attrName>style.visibility</p:attrName>
                                        </p:attrNameLst>
                                      </p:cBhvr>
                                      <p:to>
                                        <p:strVal val="visible"/>
                                      </p:to>
                                    </p:set>
                                    <p:animEffect transition="in" filter="fade">
                                      <p:cBhvr>
                                        <p:cTn id="21" dur="1000"/>
                                        <p:tgtEl>
                                          <p:spTgt spid="3074">
                                            <p:txEl>
                                              <p:pRg st="5" end="5"/>
                                            </p:txEl>
                                          </p:spTgt>
                                        </p:tgtEl>
                                      </p:cBhvr>
                                    </p:animEffect>
                                    <p:anim calcmode="lin" valueType="num">
                                      <p:cBhvr>
                                        <p:cTn id="22" dur="1000" fill="hold"/>
                                        <p:tgtEl>
                                          <p:spTgt spid="307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07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268FC88-0D91-42FF-B24D-2E25098FF82F}" type="slidenum">
              <a:rPr lang="fr-CA" smtClean="0"/>
              <a:pPr>
                <a:defRPr/>
              </a:pPr>
              <a:t>3</a:t>
            </a:fld>
            <a:endParaRPr lang="fr-CA"/>
          </a:p>
        </p:txBody>
      </p:sp>
      <p:pic>
        <p:nvPicPr>
          <p:cNvPr id="4099"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sp>
        <p:nvSpPr>
          <p:cNvPr id="4100" name="ZoneTexte 2"/>
          <p:cNvSpPr txBox="1">
            <a:spLocks noChangeArrowheads="1"/>
          </p:cNvSpPr>
          <p:nvPr/>
        </p:nvSpPr>
        <p:spPr bwMode="auto">
          <a:xfrm>
            <a:off x="1619250" y="1052513"/>
            <a:ext cx="5761038" cy="646112"/>
          </a:xfrm>
          <a:prstGeom prst="rect">
            <a:avLst/>
          </a:prstGeom>
          <a:noFill/>
          <a:ln w="9525">
            <a:noFill/>
            <a:miter lim="800000"/>
            <a:headEnd/>
            <a:tailEnd/>
          </a:ln>
        </p:spPr>
        <p:txBody>
          <a:bodyPr>
            <a:spAutoFit/>
          </a:bodyPr>
          <a:lstStyle/>
          <a:p>
            <a:pPr algn="ctr"/>
            <a:r>
              <a:rPr lang="fr-CA" altLang="fr-FR" b="1"/>
              <a:t>AMENDEMENTS À LA PREUVE DE L’UMQ SUITE AUX PANELS DU DISTRIBUTEUR</a:t>
            </a:r>
          </a:p>
        </p:txBody>
      </p:sp>
      <p:sp>
        <p:nvSpPr>
          <p:cNvPr id="4" name="ZoneTexte 3"/>
          <p:cNvSpPr txBox="1">
            <a:spLocks noChangeArrowheads="1"/>
          </p:cNvSpPr>
          <p:nvPr/>
        </p:nvSpPr>
        <p:spPr bwMode="auto">
          <a:xfrm>
            <a:off x="684213" y="2051050"/>
            <a:ext cx="7775575" cy="4186238"/>
          </a:xfrm>
          <a:prstGeom prst="rect">
            <a:avLst/>
          </a:prstGeom>
          <a:noFill/>
          <a:ln w="9525">
            <a:noFill/>
            <a:miter lim="800000"/>
            <a:headEnd/>
            <a:tailEnd/>
          </a:ln>
        </p:spPr>
        <p:txBody>
          <a:bodyPr>
            <a:spAutoFit/>
          </a:bodyPr>
          <a:lstStyle/>
          <a:p>
            <a:r>
              <a:rPr lang="fr-CA" altLang="fr-FR" u="sng" dirty="0"/>
              <a:t>Sujet 1 – Proposition de processus de consultation réglementaire</a:t>
            </a:r>
          </a:p>
          <a:p>
            <a:endParaRPr lang="fr-CA" altLang="fr-FR" dirty="0"/>
          </a:p>
          <a:p>
            <a:endParaRPr lang="fr-CA" altLang="fr-FR" sz="1400" dirty="0"/>
          </a:p>
          <a:p>
            <a:r>
              <a:rPr lang="fr-CA" altLang="fr-FR"/>
              <a:t>	- Suite aux explications obtenues lors du panel 2, l’UMQ 	atténue sa position relative à la confidentialité (REC # 1-b) et au 	choix des sujets et au nombre des séances (REC # 1-a </a:t>
            </a:r>
            <a:r>
              <a:rPr lang="fr-CA" altLang="fr-FR"/>
              <a:t>et </a:t>
            </a:r>
            <a:r>
              <a:rPr lang="fr-CA" altLang="fr-FR" smtClean="0"/>
              <a:t>1-d).</a:t>
            </a:r>
            <a:endParaRPr lang="fr-CA" altLang="fr-FR"/>
          </a:p>
          <a:p>
            <a:endParaRPr lang="fr-CA" altLang="fr-FR" dirty="0"/>
          </a:p>
          <a:p>
            <a:r>
              <a:rPr lang="fr-CA" altLang="fr-FR" dirty="0"/>
              <a:t>	- L’UMQ propose donc à la Régie de permettre à ce processus 	d’aller de l’avant, mais de le réévaluer annuellement.</a:t>
            </a:r>
          </a:p>
          <a:p>
            <a:endParaRPr lang="fr-CA" altLang="fr-FR" dirty="0"/>
          </a:p>
          <a:p>
            <a:r>
              <a:rPr lang="fr-CA" altLang="fr-FR" dirty="0"/>
              <a:t>	- L’UMQ ne croit pas que ce processus engendrera des 	économies réglementaires, mais croit que sa valeur ajoutée se 	situe ailleurs. En conséquence, elle maintient les autres éléments 	de sa REC # 1.</a:t>
            </a:r>
          </a:p>
          <a:p>
            <a:endParaRPr lang="fr-CA" altLang="fr-F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9DB2456-5CBF-4760-A9AD-832665A9BAD2}" type="slidenum">
              <a:rPr lang="fr-CA" smtClean="0"/>
              <a:pPr>
                <a:defRPr/>
              </a:pPr>
              <a:t>4</a:t>
            </a:fld>
            <a:endParaRPr lang="fr-CA"/>
          </a:p>
        </p:txBody>
      </p:sp>
      <p:pic>
        <p:nvPicPr>
          <p:cNvPr id="5123"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sp>
        <p:nvSpPr>
          <p:cNvPr id="5126" name="ZoneTexte 5"/>
          <p:cNvSpPr txBox="1">
            <a:spLocks noChangeArrowheads="1"/>
          </p:cNvSpPr>
          <p:nvPr/>
        </p:nvSpPr>
        <p:spPr bwMode="auto">
          <a:xfrm>
            <a:off x="752475" y="2133600"/>
            <a:ext cx="7777163" cy="421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defRPr/>
            </a:pPr>
            <a:r>
              <a:rPr lang="fr-CA" altLang="fr-FR" sz="1800" u="sng" dirty="0" smtClean="0">
                <a:latin typeface="Arial" charset="0"/>
              </a:rPr>
              <a:t>Sujet 2 – les indicateurs de qualité de service</a:t>
            </a:r>
          </a:p>
          <a:p>
            <a:pPr algn="just" eaLnBrk="1" hangingPunct="1">
              <a:spcBef>
                <a:spcPct val="0"/>
              </a:spcBef>
              <a:buFontTx/>
              <a:buNone/>
              <a:defRPr/>
            </a:pPr>
            <a:endParaRPr lang="fr-CA" altLang="fr-FR" sz="1400" dirty="0" smtClean="0">
              <a:latin typeface="Arial" charset="0"/>
            </a:endParaRPr>
          </a:p>
          <a:p>
            <a:pPr algn="just" eaLnBrk="1" hangingPunct="1">
              <a:spcBef>
                <a:spcPct val="0"/>
              </a:spcBef>
              <a:buFontTx/>
              <a:buNone/>
              <a:defRPr/>
            </a:pPr>
            <a:endParaRPr lang="fr-CA" altLang="fr-FR" sz="1400" dirty="0" smtClean="0">
              <a:latin typeface="Arial" charset="0"/>
            </a:endParaRPr>
          </a:p>
          <a:p>
            <a:pPr marL="285750" indent="-285750" algn="just" eaLnBrk="1" hangingPunct="1">
              <a:spcBef>
                <a:spcPct val="0"/>
              </a:spcBef>
              <a:buFontTx/>
              <a:buChar char="-"/>
              <a:defRPr/>
            </a:pPr>
            <a:r>
              <a:rPr lang="fr-CA" altLang="fr-FR" sz="1800" dirty="0" smtClean="0">
                <a:latin typeface="Arial" charset="0"/>
              </a:rPr>
              <a:t>L’UMQ constate l’ouverture </a:t>
            </a:r>
            <a:r>
              <a:rPr lang="fr-CA" altLang="fr-FR" sz="1800" u="sng" dirty="0" smtClean="0">
                <a:latin typeface="Arial" charset="0"/>
              </a:rPr>
              <a:t>en cours d’audience </a:t>
            </a:r>
            <a:r>
              <a:rPr lang="fr-CA" altLang="fr-FR" sz="1800" dirty="0" smtClean="0">
                <a:latin typeface="Arial" charset="0"/>
              </a:rPr>
              <a:t>du Distributeur envers un travail collectif de révision de la portée et de la nature des indicateurs, afin de leur redonner un caractère incitatif.</a:t>
            </a:r>
          </a:p>
          <a:p>
            <a:pPr marL="285750" indent="-285750" algn="just" eaLnBrk="1" hangingPunct="1">
              <a:spcBef>
                <a:spcPct val="0"/>
              </a:spcBef>
              <a:buFontTx/>
              <a:buChar char="-"/>
              <a:defRPr/>
            </a:pPr>
            <a:endParaRPr lang="fr-CA" altLang="fr-FR" sz="1800" dirty="0" smtClean="0">
              <a:latin typeface="Arial" charset="0"/>
            </a:endParaRPr>
          </a:p>
          <a:p>
            <a:pPr marL="285750" indent="-285750" algn="just" eaLnBrk="1" hangingPunct="1">
              <a:spcBef>
                <a:spcPct val="0"/>
              </a:spcBef>
              <a:buFontTx/>
              <a:buChar char="-"/>
              <a:defRPr/>
            </a:pPr>
            <a:r>
              <a:rPr lang="fr-CA" altLang="fr-FR" sz="1800" dirty="0" smtClean="0">
                <a:latin typeface="Arial" charset="0"/>
              </a:rPr>
              <a:t>L’UMQ est d’accord avec le Distributeur qu’il ne faut pas modifier à la pièce des seuils ou des définitions d’indicateurs, mais procéder plus globalement.</a:t>
            </a:r>
          </a:p>
          <a:p>
            <a:pPr marL="285750" indent="-285750" algn="just" eaLnBrk="1" hangingPunct="1">
              <a:spcBef>
                <a:spcPct val="0"/>
              </a:spcBef>
              <a:buFontTx/>
              <a:buChar char="-"/>
              <a:defRPr/>
            </a:pPr>
            <a:endParaRPr lang="fr-CA" altLang="fr-FR" sz="1800" dirty="0">
              <a:latin typeface="Arial" charset="0"/>
            </a:endParaRPr>
          </a:p>
          <a:p>
            <a:pPr marL="285750" indent="-285750" algn="just" eaLnBrk="1" hangingPunct="1">
              <a:spcBef>
                <a:spcPct val="0"/>
              </a:spcBef>
              <a:buFontTx/>
              <a:buChar char="-"/>
              <a:defRPr/>
            </a:pPr>
            <a:r>
              <a:rPr lang="fr-CA" altLang="fr-FR" sz="1800" dirty="0" smtClean="0">
                <a:latin typeface="Arial" charset="0"/>
              </a:rPr>
              <a:t>L’UMQ réaffirme donc sa recommandation # 2 à l’effet de demander à la Régie « d’initier dès maintenant la réflexion permettant de réévaluer les indices de qualité ainsi que les seuils (…) et d’associer les intervenants à cette réflexion ».</a:t>
            </a:r>
          </a:p>
        </p:txBody>
      </p:sp>
      <p:sp>
        <p:nvSpPr>
          <p:cNvPr id="5125" name="Rectangle 2"/>
          <p:cNvSpPr>
            <a:spLocks noChangeArrowheads="1"/>
          </p:cNvSpPr>
          <p:nvPr/>
        </p:nvSpPr>
        <p:spPr bwMode="auto">
          <a:xfrm>
            <a:off x="1284288" y="981075"/>
            <a:ext cx="6311900" cy="646113"/>
          </a:xfrm>
          <a:prstGeom prst="rect">
            <a:avLst/>
          </a:prstGeom>
          <a:noFill/>
          <a:ln w="9525">
            <a:noFill/>
            <a:miter lim="800000"/>
            <a:headEnd/>
            <a:tailEnd/>
          </a:ln>
        </p:spPr>
        <p:txBody>
          <a:bodyPr>
            <a:spAutoFit/>
          </a:bodyPr>
          <a:lstStyle/>
          <a:p>
            <a:pPr algn="ctr"/>
            <a:r>
              <a:rPr lang="fr-CA" altLang="fr-FR" b="1"/>
              <a:t>PRÉCISIONS REQUISES À LA PREUVE DE L’UMQ SUITE AUX PANELS DU DISTRIBUTEUR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anim calcmode="lin" valueType="num">
                                      <p:cBhvr>
                                        <p:cTn id="8" dur="1000" fill="hold"/>
                                        <p:tgtEl>
                                          <p:spTgt spid="5126"/>
                                        </p:tgtEl>
                                        <p:attrNameLst>
                                          <p:attrName>ppt_x</p:attrName>
                                        </p:attrNameLst>
                                      </p:cBhvr>
                                      <p:tavLst>
                                        <p:tav tm="0">
                                          <p:val>
                                            <p:strVal val="#ppt_x"/>
                                          </p:val>
                                        </p:tav>
                                        <p:tav tm="100000">
                                          <p:val>
                                            <p:strVal val="#ppt_x"/>
                                          </p:val>
                                        </p:tav>
                                      </p:tavLst>
                                    </p:anim>
                                    <p:anim calcmode="lin" valueType="num">
                                      <p:cBhvr>
                                        <p:cTn id="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60FB2B8D-C949-4849-B594-0D49B25B83D5}" type="slidenum">
              <a:rPr lang="fr-CA" smtClean="0"/>
              <a:pPr>
                <a:defRPr/>
              </a:pPr>
              <a:t>5</a:t>
            </a:fld>
            <a:endParaRPr lang="fr-CA"/>
          </a:p>
        </p:txBody>
      </p:sp>
      <p:pic>
        <p:nvPicPr>
          <p:cNvPr id="6147"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pic>
        <p:nvPicPr>
          <p:cNvPr id="6148" name="Picture 2"/>
          <p:cNvPicPr>
            <a:picLocks noChangeAspect="1" noChangeArrowheads="1"/>
          </p:cNvPicPr>
          <p:nvPr/>
        </p:nvPicPr>
        <p:blipFill>
          <a:blip r:embed="rId3" cstate="print"/>
          <a:srcRect/>
          <a:stretch>
            <a:fillRect/>
          </a:stretch>
        </p:blipFill>
        <p:spPr bwMode="auto">
          <a:xfrm>
            <a:off x="1187450" y="1341438"/>
            <a:ext cx="6745288" cy="43910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2DB94F4D-C2C3-420D-9FBF-496CAF8AE948}" type="slidenum">
              <a:rPr lang="fr-CA" smtClean="0"/>
              <a:pPr>
                <a:defRPr/>
              </a:pPr>
              <a:t>6</a:t>
            </a:fld>
            <a:endParaRPr lang="fr-CA"/>
          </a:p>
        </p:txBody>
      </p:sp>
      <p:sp>
        <p:nvSpPr>
          <p:cNvPr id="7171" name="Rectangle 2"/>
          <p:cNvSpPr>
            <a:spLocks noChangeArrowheads="1"/>
          </p:cNvSpPr>
          <p:nvPr/>
        </p:nvSpPr>
        <p:spPr bwMode="auto">
          <a:xfrm>
            <a:off x="1692275" y="981075"/>
            <a:ext cx="5526088" cy="646113"/>
          </a:xfrm>
          <a:prstGeom prst="rect">
            <a:avLst/>
          </a:prstGeom>
          <a:noFill/>
          <a:ln w="9525">
            <a:noFill/>
            <a:miter lim="800000"/>
            <a:headEnd/>
            <a:tailEnd/>
          </a:ln>
        </p:spPr>
        <p:txBody>
          <a:bodyPr>
            <a:spAutoFit/>
          </a:bodyPr>
          <a:lstStyle/>
          <a:p>
            <a:pPr algn="ctr"/>
            <a:r>
              <a:rPr lang="fr-CA" altLang="fr-FR" b="1"/>
              <a:t>PRÉCISIONS REQUISES À LA PREUVE DE L’UMQ SUITE AUX PANELS DU DISTRIBUTEUR</a:t>
            </a:r>
          </a:p>
        </p:txBody>
      </p:sp>
      <p:pic>
        <p:nvPicPr>
          <p:cNvPr id="7172"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sp>
        <p:nvSpPr>
          <p:cNvPr id="7173" name="ZoneTexte 4"/>
          <p:cNvSpPr txBox="1">
            <a:spLocks noChangeArrowheads="1"/>
          </p:cNvSpPr>
          <p:nvPr/>
        </p:nvSpPr>
        <p:spPr bwMode="auto">
          <a:xfrm>
            <a:off x="684213" y="1989138"/>
            <a:ext cx="7775575" cy="368300"/>
          </a:xfrm>
          <a:prstGeom prst="rect">
            <a:avLst/>
          </a:prstGeom>
          <a:noFill/>
          <a:ln w="9525">
            <a:noFill/>
            <a:miter lim="800000"/>
            <a:headEnd/>
            <a:tailEnd/>
          </a:ln>
        </p:spPr>
        <p:txBody>
          <a:bodyPr>
            <a:spAutoFit/>
          </a:bodyPr>
          <a:lstStyle/>
          <a:p>
            <a:r>
              <a:rPr lang="fr-CA" altLang="fr-FR" u="sng"/>
              <a:t>Sujet 3 – le plan de balisage</a:t>
            </a:r>
          </a:p>
        </p:txBody>
      </p:sp>
      <p:sp>
        <p:nvSpPr>
          <p:cNvPr id="8" name="ZoneTexte 7"/>
          <p:cNvSpPr txBox="1">
            <a:spLocks noChangeArrowheads="1"/>
          </p:cNvSpPr>
          <p:nvPr/>
        </p:nvSpPr>
        <p:spPr bwMode="auto">
          <a:xfrm>
            <a:off x="827088" y="2636838"/>
            <a:ext cx="8066087"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CA" altLang="fr-FR" dirty="0" smtClean="0"/>
              <a:t>EXPLOITATION </a:t>
            </a:r>
          </a:p>
          <a:p>
            <a:pPr eaLnBrk="1" hangingPunct="1">
              <a:defRPr/>
            </a:pPr>
            <a:endParaRPr lang="fr-CA" altLang="fr-FR" dirty="0" smtClean="0"/>
          </a:p>
          <a:p>
            <a:pPr eaLnBrk="1" hangingPunct="1">
              <a:defRPr/>
            </a:pPr>
            <a:r>
              <a:rPr lang="fr-CA" altLang="fr-FR" dirty="0" smtClean="0"/>
              <a:t>- L’UMQ a entendu les commentaires fournis par le Distributeur relativement à la difficulté de trouver un partenaire pour partager les coûts ET assurer la fiabilité de la comparaison. Le coût d’opportunité est d’environ 125,000 $ (50 % de 200,000 US).</a:t>
            </a:r>
          </a:p>
          <a:p>
            <a:pPr eaLnBrk="1" hangingPunct="1">
              <a:defRPr/>
            </a:pPr>
            <a:endParaRPr lang="fr-CA" altLang="fr-FR" dirty="0" smtClean="0"/>
          </a:p>
          <a:p>
            <a:pPr eaLnBrk="1" hangingPunct="1">
              <a:defRPr/>
            </a:pPr>
            <a:r>
              <a:rPr lang="fr-CA" altLang="fr-FR" dirty="0" smtClean="0"/>
              <a:t>- L’UMQ reçoit également le commentaire relatif à l’impossibilité de trouver un expert externe qui viendrait valider les données dont dispose le Distributeur.</a:t>
            </a:r>
          </a:p>
          <a:p>
            <a:pPr marL="285750" indent="-285750" eaLnBrk="1" hangingPunct="1">
              <a:buFontTx/>
              <a:buChar char="-"/>
              <a:defRPr/>
            </a:pPr>
            <a:endParaRPr lang="fr-CA" altLang="fr-FR" dirty="0" smtClean="0"/>
          </a:p>
          <a:p>
            <a:pPr eaLnBrk="1" hangingPunct="1">
              <a:defRPr/>
            </a:pPr>
            <a:r>
              <a:rPr lang="fr-CA" altLang="fr-FR" dirty="0" smtClean="0"/>
              <a:t>L’UMQ plaide l’importance d’un balisage externe sur le volet « exploitation » d’un distributeur gazier et maintient sa recommandation #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094203AC-4499-4D7B-95EC-EBD2B866EFDB}" type="slidenum">
              <a:rPr lang="fr-CA" smtClean="0"/>
              <a:pPr>
                <a:defRPr/>
              </a:pPr>
              <a:t>7</a:t>
            </a:fld>
            <a:endParaRPr lang="fr-CA"/>
          </a:p>
        </p:txBody>
      </p:sp>
      <p:sp>
        <p:nvSpPr>
          <p:cNvPr id="8195" name="Rectangle 2"/>
          <p:cNvSpPr>
            <a:spLocks noChangeArrowheads="1"/>
          </p:cNvSpPr>
          <p:nvPr/>
        </p:nvSpPr>
        <p:spPr bwMode="auto">
          <a:xfrm>
            <a:off x="1692275" y="981075"/>
            <a:ext cx="5526088" cy="646113"/>
          </a:xfrm>
          <a:prstGeom prst="rect">
            <a:avLst/>
          </a:prstGeom>
          <a:noFill/>
          <a:ln w="9525">
            <a:noFill/>
            <a:miter lim="800000"/>
            <a:headEnd/>
            <a:tailEnd/>
          </a:ln>
        </p:spPr>
        <p:txBody>
          <a:bodyPr>
            <a:spAutoFit/>
          </a:bodyPr>
          <a:lstStyle/>
          <a:p>
            <a:pPr algn="ctr"/>
            <a:r>
              <a:rPr lang="fr-CA" altLang="fr-FR" b="1"/>
              <a:t>PRÉCISIONS REQUISES À LA PREUVE DE L’UMQ SUITE AUX PANELS DU DISTRIBUTEUR</a:t>
            </a:r>
          </a:p>
        </p:txBody>
      </p:sp>
      <p:pic>
        <p:nvPicPr>
          <p:cNvPr id="8196"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sp>
        <p:nvSpPr>
          <p:cNvPr id="8197" name="ZoneTexte 4"/>
          <p:cNvSpPr txBox="1">
            <a:spLocks noChangeArrowheads="1"/>
          </p:cNvSpPr>
          <p:nvPr/>
        </p:nvSpPr>
        <p:spPr bwMode="auto">
          <a:xfrm>
            <a:off x="684213" y="1804988"/>
            <a:ext cx="7775575" cy="368300"/>
          </a:xfrm>
          <a:prstGeom prst="rect">
            <a:avLst/>
          </a:prstGeom>
          <a:noFill/>
          <a:ln w="9525">
            <a:noFill/>
            <a:miter lim="800000"/>
            <a:headEnd/>
            <a:tailEnd/>
          </a:ln>
        </p:spPr>
        <p:txBody>
          <a:bodyPr>
            <a:spAutoFit/>
          </a:bodyPr>
          <a:lstStyle/>
          <a:p>
            <a:r>
              <a:rPr lang="fr-CA" altLang="fr-FR" u="sng"/>
              <a:t>Sujet 3 – le plan de balisage</a:t>
            </a:r>
            <a:r>
              <a:rPr lang="fr-CA" altLang="fr-FR"/>
              <a:t> (suite)</a:t>
            </a:r>
          </a:p>
        </p:txBody>
      </p:sp>
      <p:sp>
        <p:nvSpPr>
          <p:cNvPr id="8" name="ZoneTexte 7"/>
          <p:cNvSpPr txBox="1">
            <a:spLocks noChangeArrowheads="1"/>
          </p:cNvSpPr>
          <p:nvPr/>
        </p:nvSpPr>
        <p:spPr bwMode="auto">
          <a:xfrm>
            <a:off x="650875" y="2349500"/>
            <a:ext cx="8207375" cy="4246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CA" altLang="fr-FR" dirty="0" smtClean="0"/>
              <a:t>AVANTAGES SOCIAUX </a:t>
            </a:r>
          </a:p>
          <a:p>
            <a:pPr eaLnBrk="1" hangingPunct="1">
              <a:defRPr/>
            </a:pPr>
            <a:endParaRPr lang="fr-CA" altLang="fr-FR" dirty="0" smtClean="0"/>
          </a:p>
          <a:p>
            <a:pPr eaLnBrk="1" hangingPunct="1">
              <a:defRPr/>
            </a:pPr>
            <a:r>
              <a:rPr lang="fr-CA" altLang="fr-FR" dirty="0" smtClean="0"/>
              <a:t>- L’UMQ reproche essentiellement au Distributeur de maintenir une « cible » de milieu de peloton (basé sur la moyenne d’un échantillon) en évoquant le traditionnel axiome de gestion de ressources humaines « attirer-retenir-motiver ».</a:t>
            </a:r>
          </a:p>
          <a:p>
            <a:pPr eaLnBrk="1" hangingPunct="1">
              <a:defRPr/>
            </a:pPr>
            <a:endParaRPr lang="fr-CA" altLang="fr-FR" dirty="0" smtClean="0"/>
          </a:p>
          <a:p>
            <a:pPr eaLnBrk="1" hangingPunct="1">
              <a:defRPr/>
            </a:pPr>
            <a:r>
              <a:rPr lang="fr-CA" altLang="fr-FR" dirty="0" smtClean="0"/>
              <a:t>- L’UMQ croit qu’il est possible de moderniser l’approche suivie par le Distributeur pour la baser davantage sur les motivations et préférences de sa </a:t>
            </a:r>
            <a:r>
              <a:rPr lang="fr-CA" altLang="fr-FR" dirty="0" err="1" smtClean="0"/>
              <a:t>main-d’oeuvre</a:t>
            </a:r>
            <a:r>
              <a:rPr lang="fr-CA" altLang="fr-FR" dirty="0" smtClean="0"/>
              <a:t> autres que d’ordre strictement monétaire.</a:t>
            </a:r>
          </a:p>
          <a:p>
            <a:pPr marL="285750" indent="-285750" eaLnBrk="1" hangingPunct="1">
              <a:buFontTx/>
              <a:buChar char="-"/>
              <a:defRPr/>
            </a:pPr>
            <a:endParaRPr lang="fr-CA" altLang="fr-FR" dirty="0" smtClean="0"/>
          </a:p>
          <a:p>
            <a:pPr eaLnBrk="1" hangingPunct="1">
              <a:defRPr/>
            </a:pPr>
            <a:r>
              <a:rPr lang="fr-CA" altLang="fr-FR" dirty="0" smtClean="0"/>
              <a:t>L’UMQ maintient donc sa recommandation # 8 portant sur la production d’une étude spécifique portant sur l’état de la rétention du personnel et sur les motivations du personnel du Distributeur, afin de valider ou de modifier l’approche actuelle en matière d’avantages sociaux.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183D89B-2E08-41A6-B7CB-8E1BBBA3FBE9}" type="slidenum">
              <a:rPr lang="fr-CA" smtClean="0"/>
              <a:pPr>
                <a:defRPr/>
              </a:pPr>
              <a:t>8</a:t>
            </a:fld>
            <a:endParaRPr lang="fr-CA"/>
          </a:p>
        </p:txBody>
      </p:sp>
      <p:pic>
        <p:nvPicPr>
          <p:cNvPr id="9219" name="Picture 2"/>
          <p:cNvPicPr>
            <a:picLocks noChangeAspect="1" noChangeArrowheads="1"/>
          </p:cNvPicPr>
          <p:nvPr/>
        </p:nvPicPr>
        <p:blipFill>
          <a:blip r:embed="rId2" cstate="print"/>
          <a:srcRect/>
          <a:stretch>
            <a:fillRect/>
          </a:stretch>
        </p:blipFill>
        <p:spPr bwMode="auto">
          <a:xfrm>
            <a:off x="250825" y="238125"/>
            <a:ext cx="2068513" cy="527050"/>
          </a:xfrm>
          <a:prstGeom prst="rect">
            <a:avLst/>
          </a:prstGeom>
          <a:noFill/>
          <a:ln w="9525">
            <a:noFill/>
            <a:miter lim="800000"/>
            <a:headEnd/>
            <a:tailEnd/>
          </a:ln>
        </p:spPr>
      </p:pic>
      <p:sp>
        <p:nvSpPr>
          <p:cNvPr id="9220" name="ZoneTexte 2"/>
          <p:cNvSpPr txBox="1">
            <a:spLocks noChangeArrowheads="1"/>
          </p:cNvSpPr>
          <p:nvPr/>
        </p:nvSpPr>
        <p:spPr bwMode="auto">
          <a:xfrm>
            <a:off x="1116013" y="2997200"/>
            <a:ext cx="7200900" cy="646113"/>
          </a:xfrm>
          <a:prstGeom prst="rect">
            <a:avLst/>
          </a:prstGeom>
          <a:noFill/>
          <a:ln w="9525">
            <a:noFill/>
            <a:miter lim="800000"/>
            <a:headEnd/>
            <a:tailEnd/>
          </a:ln>
        </p:spPr>
        <p:txBody>
          <a:bodyPr>
            <a:spAutoFit/>
          </a:bodyPr>
          <a:lstStyle/>
          <a:p>
            <a:r>
              <a:rPr lang="fr-CA" altLang="fr-FR" sz="3600" i="1"/>
              <a:t>MERCI DE VOTRE ATTENTION!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5AC4BE2207AD9F4D89669DB664D27644" ma:contentTypeVersion="0" ma:contentTypeDescription="" ma:contentTypeScope="" ma:versionID="2366b80e9759a8230e5b1c8c9d24b0e0">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 preuve amendée de l'UMQ</Sujet>
    <Confidentiel xmlns="a091097b-8ae3-4832-a2b2-51f9a78aeacd">3</Confidentiel>
    <Projet xmlns="a091097b-8ae3-4832-a2b2-51f9a78aeacd">703</Projet>
    <Provenance xmlns="a091097b-8ae3-4832-a2b2-51f9a78aeacd">2</Provenance>
    <Hidden_UploadedAt xmlns="a091097b-8ae3-4832-a2b2-51f9a78aeacd">2023-02-05T02:01:46+00:00</Hidden_UploadedAt>
    <Accés_x0020_restreint xmlns="a091097b-8ae3-4832-a2b2-51f9a78aeacd">false</Accés_x0020_restreint>
    <Précision_x0020_de_x0020_document xmlns="a091097b-8ae3-4832-a2b2-51f9a78aeacd" xsi:nil="true"/>
    <Déposant xmlns="a091097b-8ae3-4832-a2b2-51f9a78aeacd">158</Déposant>
    <Sous-catégorie xmlns="a091097b-8ae3-4832-a2b2-51f9a78aeacd" xsi:nil="true"/>
    <Copie_x0020_papier_x0020_reçue xmlns="a091097b-8ae3-4832-a2b2-51f9a78aeacd">true</Copie_x0020_papier_x0020_reçue>
    <Cote_x0020_de_x0020_déposant xmlns="a091097b-8ae3-4832-a2b2-51f9a78aeacd" xsi:nil="true"/>
    <Inscrit_x0020_au_x0020_plumitif xmlns="a091097b-8ae3-4832-a2b2-51f9a78aeacd">true</Inscrit_x0020_au_x0020_plumitif>
    <Numéro_x0020_plumitif xmlns="a091097b-8ae3-4832-a2b2-51f9a78aeacd">353</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24</Catégorie_x0020_de_x0020_document>
    <Date_x0020_de_x0020_confidentialité_x0020_relevée xmlns="a091097b-8ae3-4832-a2b2-51f9a78aeacd" xsi:nil="true"/>
    <Hidden_ApprovedAt xmlns="a091097b-8ae3-4832-a2b2-51f9a78aeacd">2023-02-05T02:01:46+00:00</Hidden_ApprovedAt>
    <Cote_x0020_de_x0020_piéce xmlns="a091097b-8ae3-4832-a2b2-51f9a78aeacd">C-UMQ-0014</Cote_x0020_de_x0020_piéce>
    <Diffusable_x0020_sur_x0020_le_x0020_Web xmlns="a091097b-8ae3-4832-a2b2-51f9a78aeacd">true</Diffusable_x0020_sur_x0020_le_x0020_Web>
    <Date_x0020_de_x0020_réception_x0020_copie_x0020_papier xmlns="a091097b-8ae3-4832-a2b2-51f9a78aeacd">2016-09-14T04:00:00+00:00</Date_x0020_de_x0020_réception_x0020_copie_x0020_papier>
    <Ne_x0020_pas_x0020_envoyer_x0020_d_x0027_alerte xmlns="a091097b-8ae3-4832-a2b2-51f9a78aeacd">true</Ne_x0020_pas_x0020_envoyer_x0020_d_x0027_alerte>
    <_dlc_DocId xmlns="a84ed267-86d5-4fa1-a3cb-2fed497fe84f">W2HFWTQUJJY6-672890973-235</_dlc_DocId>
    <_dlc_DocIdUrl xmlns="a84ed267-86d5-4fa1-a3cb-2fed497fe84f">
      <Url>http://s10mtlweb:8081/703/_layouts/15/DocIdRedir.aspx?ID=W2HFWTQUJJY6-672890973-235</Url>
      <Description>W2HFWTQUJJY6-672890973-235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E6D1C16-ACDE-4D2C-86EF-C1DEBC55B97F}"/>
</file>

<file path=customXml/itemProps2.xml><?xml version="1.0" encoding="utf-8"?>
<ds:datastoreItem xmlns:ds="http://schemas.openxmlformats.org/officeDocument/2006/customXml" ds:itemID="{5DB8DB91-9E1D-48BB-B382-685E1F4011EB}"/>
</file>

<file path=customXml/itemProps3.xml><?xml version="1.0" encoding="utf-8"?>
<ds:datastoreItem xmlns:ds="http://schemas.openxmlformats.org/officeDocument/2006/customXml" ds:itemID="{059C4C1D-B544-476E-821F-C6E84AA15F49}"/>
</file>

<file path=customXml/itemProps4.xml><?xml version="1.0" encoding="utf-8"?>
<ds:datastoreItem xmlns:ds="http://schemas.openxmlformats.org/officeDocument/2006/customXml" ds:itemID="{4BCCC657-A99B-414F-9317-81192573106A}"/>
</file>

<file path=docProps/app.xml><?xml version="1.0" encoding="utf-8"?>
<Properties xmlns="http://schemas.openxmlformats.org/officeDocument/2006/extended-properties" xmlns:vt="http://schemas.openxmlformats.org/officeDocument/2006/docPropsVTypes">
  <TotalTime>1767</TotalTime>
  <Words>366</Words>
  <Application>Microsoft Office PowerPoint</Application>
  <PresentationFormat>Affichage à l'écran (4:3)</PresentationFormat>
  <Paragraphs>63</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Times New Roman</vt:lpstr>
      <vt:lpstr>Thème Office</vt:lpstr>
      <vt:lpstr>    </vt:lpstr>
      <vt:lpstr>SUJETS COUVERTS PAR LA PREUVE DE L’UMQ ET RECOMMANDATIONS EN DÉCOULANT </vt:lpstr>
      <vt:lpstr>Diapositive 3</vt:lpstr>
      <vt:lpstr>Diapositive 4</vt:lpstr>
      <vt:lpstr>Diapositive 5</vt:lpstr>
      <vt:lpstr>Diapositive 6</vt:lpstr>
      <vt:lpstr>Diapositive 7</vt:lpstr>
      <vt:lpstr>Diapositive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Présentation de la preuve amendée de l'UMQ</dc:subject>
  <dc:creator>Daniel Simoneau</dc:creator>
  <cp:lastModifiedBy>crousseau</cp:lastModifiedBy>
  <cp:revision>172</cp:revision>
  <cp:lastPrinted>2016-09-11T19:51:33Z</cp:lastPrinted>
  <dcterms:created xsi:type="dcterms:W3CDTF">2012-12-08T15:02:20Z</dcterms:created>
  <dcterms:modified xsi:type="dcterms:W3CDTF">2016-09-13T14:35:42Z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0x010100F6681E3BDF397F418586AC591ADC81BB005AC4BE2207AD9F4D89669DB664D27644</vt:lpwstr>
  </property>
  <property fmtid="{D5CDD505-2E9C-101B-9397-08002B2CF9AE}" pid="4" name="Order">
    <vt:r8>2275400</vt:r8>
  </property>
  <property fmtid="{D5CDD505-2E9C-101B-9397-08002B2CF9AE}" pid="5" name="_dlc_DocIdItemGuid">
    <vt:lpwstr>649c3fb9-5b28-4dd6-9e91-3cc7fb8bdc92</vt:lpwstr>
  </property>
</Properties>
</file>