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1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gs/tag1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68.xml" ContentType="application/vnd.openxmlformats-officedocument.presentationml.tags+xml"/>
  <Override PartName="/ppt/tags/tag7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73.xml" ContentType="application/vnd.openxmlformats-officedocument.presentationml.tags+xml"/>
  <Override PartName="/ppt/tags/tag40.xml" ContentType="application/vnd.openxmlformats-officedocument.presentationml.tags+xml"/>
  <Override PartName="/ppt/tags/tag66.xml" ContentType="application/vnd.openxmlformats-officedocument.presentationml.tags+xml"/>
  <Override PartName="/ppt/tags/tag23.xml" ContentType="application/vnd.openxmlformats-officedocument.presentationml.tags+xml"/>
  <Override PartName="/ppt/tags/tag22.xml" ContentType="application/vnd.openxmlformats-officedocument.presentationml.tags+xml"/>
  <Override PartName="/ppt/tags/tag21.xml" ContentType="application/vnd.openxmlformats-officedocument.presentationml.tags+xml"/>
  <Override PartName="/ppt/tags/tag20.xml" ContentType="application/vnd.openxmlformats-officedocument.presentationml.tags+xml"/>
  <Override PartName="/ppt/tags/tag19.xml" ContentType="application/vnd.openxmlformats-officedocument.presentationml.tags+xml"/>
  <Override PartName="/ppt/tags/tag18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31.xml" ContentType="application/vnd.openxmlformats-officedocument.presentationml.tags+xml"/>
  <Override PartName="/ppt/tags/tag30.xml" ContentType="application/vnd.openxmlformats-officedocument.presentationml.tags+xml"/>
  <Override PartName="/ppt/tags/tag29.xml" ContentType="application/vnd.openxmlformats-officedocument.presentationml.tags+xml"/>
  <Override PartName="/ppt/tags/tag28.xml" ContentType="application/vnd.openxmlformats-officedocument.presentationml.tags+xml"/>
  <Override PartName="/ppt/tags/tag27.xml" ContentType="application/vnd.openxmlformats-officedocument.presentationml.tags+xml"/>
  <Override PartName="/ppt/tags/tag17.xml" ContentType="application/vnd.openxmlformats-officedocument.presentationml.tags+xml"/>
  <Override PartName="/ppt/tags/tag16.xml" ContentType="application/vnd.openxmlformats-officedocument.presentationml.tags+xml"/>
  <Override PartName="/ppt/tags/tag15.xml" ContentType="application/vnd.openxmlformats-officedocument.presentationml.tags+xml"/>
  <Override PartName="/ppt/tags/tag6.xml" ContentType="application/vnd.openxmlformats-officedocument.presentationml.tags+xml"/>
  <Override PartName="/ppt/tags/tag5.xml" ContentType="application/vnd.openxmlformats-officedocument.presentationml.tags+xml"/>
  <Override PartName="/ppt/tags/tag4.xml" ContentType="application/vnd.openxmlformats-officedocument.presentationml.tags+xml"/>
  <Override PartName="/ppt/tags/tag3.xml" ContentType="application/vnd.openxmlformats-officedocument.presentationml.tags+xml"/>
  <Override PartName="/ppt/tags/tag2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4.xml" ContentType="application/vnd.openxmlformats-officedocument.presentationml.tags+xml"/>
  <Override PartName="/ppt/tags/tag13.xml" ContentType="application/vnd.openxmlformats-officedocument.presentationml.tags+xml"/>
  <Override PartName="/ppt/tags/tag12.xml" ContentType="application/vnd.openxmlformats-officedocument.presentationml.tags+xml"/>
  <Override PartName="/ppt/tags/tag11.xml" ContentType="application/vnd.openxmlformats-officedocument.presentationml.tags+xml"/>
  <Override PartName="/ppt/tags/tag10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57.xml" ContentType="application/vnd.openxmlformats-officedocument.presentationml.tags+xml"/>
  <Override PartName="/ppt/tags/tag56.xml" ContentType="application/vnd.openxmlformats-officedocument.presentationml.tags+xml"/>
  <Override PartName="/ppt/tags/tag55.xml" ContentType="application/vnd.openxmlformats-officedocument.presentationml.tags+xml"/>
  <Override PartName="/ppt/tags/tag54.xml" ContentType="application/vnd.openxmlformats-officedocument.presentationml.tags+xml"/>
  <Override PartName="/ppt/tags/tag53.xml" ContentType="application/vnd.openxmlformats-officedocument.presentationml.tags+xml"/>
  <Override PartName="/ppt/tags/tag52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5.xml" ContentType="application/vnd.openxmlformats-officedocument.presentationml.tags+xml"/>
  <Override PartName="/ppt/tags/tag64.xml" ContentType="application/vnd.openxmlformats-officedocument.presentationml.tags+xml"/>
  <Override PartName="/ppt/tags/tag63.xml" ContentType="application/vnd.openxmlformats-officedocument.presentationml.tags+xml"/>
  <Override PartName="/ppt/tags/tag62.xml" ContentType="application/vnd.openxmlformats-officedocument.presentationml.tags+xml"/>
  <Override PartName="/ppt/tags/tag61.xml" ContentType="application/vnd.openxmlformats-officedocument.presentationml.tags+xml"/>
  <Override PartName="/ppt/tags/tag51.xml" ContentType="application/vnd.openxmlformats-officedocument.presentationml.tags+xml"/>
  <Override PartName="/ppt/tags/tag50.xml" ContentType="application/vnd.openxmlformats-officedocument.presentationml.tags+xml"/>
  <Override PartName="/ppt/tags/tag49.xml" ContentType="application/vnd.openxmlformats-officedocument.presentationml.tags+xml"/>
  <Override PartName="/ppt/tags/tag39.xml" ContentType="application/vnd.openxmlformats-officedocument.presentationml.tags+xml"/>
  <Override PartName="/ppt/tags/tag38.xml" ContentType="application/vnd.openxmlformats-officedocument.presentationml.tags+xml"/>
  <Override PartName="/ppt/tags/tag37.xml" ContentType="application/vnd.openxmlformats-officedocument.presentationml.tags+xml"/>
  <Override PartName="/ppt/tags/tag36.xml" ContentType="application/vnd.openxmlformats-officedocument.presentationml.tags+xml"/>
  <Override PartName="/ppt/tags/tag35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8.xml" ContentType="application/vnd.openxmlformats-officedocument.presentationml.tags+xml"/>
  <Override PartName="/ppt/tags/tag47.xml" ContentType="application/vnd.openxmlformats-officedocument.presentationml.tags+xml"/>
  <Override PartName="/ppt/tags/tag46.xml" ContentType="application/vnd.openxmlformats-officedocument.presentationml.tags+xml"/>
  <Override PartName="/ppt/tags/tag45.xml" ContentType="application/vnd.openxmlformats-officedocument.presentationml.tags+xml"/>
  <Override PartName="/ppt/tags/tag44.xml" ContentType="application/vnd.openxmlformats-officedocument.presentationml.tags+xml"/>
  <Override PartName="/ppt/tags/tag67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78" r:id="rId2"/>
    <p:sldId id="280" r:id="rId3"/>
    <p:sldId id="270" r:id="rId4"/>
    <p:sldId id="268" r:id="rId5"/>
    <p:sldId id="271" r:id="rId6"/>
    <p:sldId id="272" r:id="rId7"/>
    <p:sldId id="274" r:id="rId8"/>
    <p:sldId id="276" r:id="rId9"/>
    <p:sldId id="277" r:id="rId10"/>
    <p:sldId id="264" r:id="rId11"/>
    <p:sldId id="279" r:id="rId12"/>
  </p:sldIdLst>
  <p:sldSz cx="9145588" cy="6859588"/>
  <p:notesSz cx="7010400" cy="9296400"/>
  <p:custDataLst>
    <p:tags r:id="rId15"/>
  </p:custDataLst>
  <p:defaultTextStyle>
    <a:defPPr>
      <a:defRPr lang="fr-FR"/>
    </a:defPPr>
    <a:lvl1pPr marL="0" algn="l" defTabSz="91449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49" algn="l" defTabSz="91449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97" algn="l" defTabSz="91449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746" algn="l" defTabSz="91449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994" algn="l" defTabSz="91449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243" algn="l" defTabSz="91449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492" algn="l" defTabSz="91449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740" algn="l" defTabSz="91449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989" algn="l" defTabSz="91449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D8D"/>
    <a:srgbClr val="01AAEB"/>
    <a:srgbClr val="ABE7FF"/>
    <a:srgbClr val="158CEB"/>
    <a:srgbClr val="004F9E"/>
    <a:srgbClr val="0066CC"/>
    <a:srgbClr val="004376"/>
    <a:srgbClr val="00518E"/>
    <a:srgbClr val="0033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58" autoAdjust="0"/>
    <p:restoredTop sz="99764" autoAdjust="0"/>
  </p:normalViewPr>
  <p:slideViewPr>
    <p:cSldViewPr snapToGrid="0" showGuides="1">
      <p:cViewPr varScale="1">
        <p:scale>
          <a:sx n="112" d="100"/>
          <a:sy n="112" d="100"/>
        </p:scale>
        <p:origin x="-1242" y="-84"/>
      </p:cViewPr>
      <p:guideLst>
        <p:guide orient="horz" pos="656"/>
        <p:guide orient="horz" pos="1774"/>
        <p:guide pos="285"/>
        <p:guide pos="5482"/>
        <p:guide pos="4535"/>
        <p:guide pos="122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1" d="100"/>
          <a:sy n="81" d="100"/>
        </p:scale>
        <p:origin x="-3834" y="-102"/>
      </p:cViewPr>
      <p:guideLst>
        <p:guide orient="horz" pos="2928"/>
        <p:guide pos="220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23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customXml" Target="../customXml/item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image" Target="../media/image14.emf"/><Relationship Id="rId4" Type="http://schemas.openxmlformats.org/officeDocument/2006/relationships/image" Target="../media/image21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4654286-8624-4F83-86AB-CFA7F9F4DCBE}" type="datetimeFigureOut">
              <a:rPr lang="fr-FR" smtClean="0"/>
              <a:pPr/>
              <a:t>22/02/2017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66991AA-9249-4087-92AB-92F945A6CA9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8356768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09FE395-1400-40CA-A9A6-802CB5F84878}" type="datetimeFigureOut">
              <a:rPr lang="fr-CA" smtClean="0"/>
              <a:pPr/>
              <a:t>2017-02-22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fr-CA" dirty="0" smtClean="0"/>
              <a:t>Modifiez les styles du texte du masque</a:t>
            </a:r>
          </a:p>
          <a:p>
            <a:pPr lvl="1"/>
            <a:r>
              <a:rPr lang="fr-CA" dirty="0" smtClean="0"/>
              <a:t>Deuxième niveau</a:t>
            </a:r>
          </a:p>
          <a:p>
            <a:pPr lvl="2"/>
            <a:r>
              <a:rPr lang="fr-CA" dirty="0" smtClean="0"/>
              <a:t>Troisième niveau</a:t>
            </a:r>
          </a:p>
          <a:p>
            <a:pPr lvl="3"/>
            <a:r>
              <a:rPr lang="fr-CA" dirty="0" smtClean="0"/>
              <a:t>Quatrième niveau</a:t>
            </a:r>
          </a:p>
          <a:p>
            <a:pPr lvl="4"/>
            <a:r>
              <a:rPr lang="fr-CA" dirty="0" smtClean="0"/>
              <a:t>Cinquième niveau</a:t>
            </a:r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000" i="1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000" i="1"/>
            </a:lvl1pPr>
          </a:lstStyle>
          <a:p>
            <a:fld id="{542EEA63-192D-4C13-89D6-626A7E3E10CA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925005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7261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268147" indent="-160585" algn="l" defTabSz="872612" rtl="0" eaLnBrk="1" latinLnBrk="0" hangingPunct="1">
      <a:buClr>
        <a:schemeClr val="accent3"/>
      </a:buClr>
      <a:buFont typeface="Arial" pitchFamily="34" charset="0"/>
      <a:buChar char="■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490844" indent="-168160" algn="l" defTabSz="872612" rtl="0" eaLnBrk="1" latinLnBrk="0" hangingPunct="1">
      <a:buClr>
        <a:schemeClr val="accent3"/>
      </a:buClr>
      <a:buSzPct val="75000"/>
      <a:buFont typeface="Wingdings" pitchFamily="2" charset="2"/>
      <a:buChar char="l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654459" indent="-163615" algn="l" defTabSz="872612" rtl="0" eaLnBrk="1" latinLnBrk="0" hangingPunct="1">
      <a:buClr>
        <a:schemeClr val="accent3"/>
      </a:buClr>
      <a:buSzPct val="70000"/>
      <a:buFont typeface="Wingdings" pitchFamily="2" charset="2"/>
      <a:buChar char="u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818074" indent="-163615" algn="l" defTabSz="872612" rtl="0" eaLnBrk="1" latinLnBrk="0" hangingPunct="1">
      <a:buClr>
        <a:schemeClr val="accent3"/>
      </a:buClr>
      <a:buSzPct val="75000"/>
      <a:buFont typeface="Wingdings" pitchFamily="2" charset="2"/>
      <a:buChar char="l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181530" algn="l" defTabSz="87261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617836" algn="l" defTabSz="87261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54142" algn="l" defTabSz="87261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90448" algn="l" defTabSz="87261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EEA63-192D-4C13-89D6-626A7E3E10CA}" type="slidenum">
              <a:rPr lang="fr-CA" smtClean="0"/>
              <a:pPr/>
              <a:t>0</a:t>
            </a:fld>
            <a:endParaRPr lang="fr-CA"/>
          </a:p>
        </p:txBody>
      </p:sp>
      <p:sp>
        <p:nvSpPr>
          <p:cNvPr id="7" name="Espace réservé de l'image des diapositives 6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</p:spTree>
    <p:extLst>
      <p:ext uri="{BB962C8B-B14F-4D97-AF65-F5344CB8AC3E}">
        <p14:creationId xmlns:p14="http://schemas.microsoft.com/office/powerpoint/2010/main" xmlns="" val="19465519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fr-CA" dirty="0" smtClean="0"/>
              <a:t> Ventes hors Québec 		268 M$ pour 150 M$ de + en retombées</a:t>
            </a:r>
          </a:p>
          <a:p>
            <a:pPr>
              <a:buFont typeface="Arial" pitchFamily="34" charset="0"/>
              <a:buChar char="•"/>
            </a:pPr>
            <a:r>
              <a:rPr lang="fr-CA" dirty="0" smtClean="0"/>
              <a:t> Immobilisations pour export : 	72 M$</a:t>
            </a:r>
          </a:p>
          <a:p>
            <a:pPr>
              <a:buFont typeface="Arial" pitchFamily="34" charset="0"/>
              <a:buChar char="•"/>
            </a:pPr>
            <a:endParaRPr lang="fr-CA" dirty="0" smtClean="0"/>
          </a:p>
          <a:p>
            <a:pPr>
              <a:buFont typeface="Arial" pitchFamily="34" charset="0"/>
              <a:buChar char="•"/>
            </a:pPr>
            <a:r>
              <a:rPr lang="fr-CA" dirty="0" err="1" smtClean="0"/>
              <a:t>Marmen</a:t>
            </a:r>
            <a:r>
              <a:rPr lang="fr-CA" dirty="0" smtClean="0"/>
              <a:t> : 25 M$ pour usine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EEA63-192D-4C13-89D6-626A7E3E10CA}" type="slidenum">
              <a:rPr lang="fr-CA" smtClean="0"/>
              <a:pPr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1624988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EEA63-192D-4C13-89D6-626A7E3E10CA}" type="slidenum">
              <a:rPr lang="fr-CA" smtClean="0"/>
              <a:pPr/>
              <a:t>10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162498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Avant</a:t>
            </a:r>
            <a:r>
              <a:rPr lang="fr-CA" baseline="0" dirty="0" smtClean="0"/>
              <a:t> d’entrer dans le vif du sujet, 30 secondes sur ce que nous faisons chez </a:t>
            </a:r>
            <a:r>
              <a:rPr lang="fr-CA" baseline="0" dirty="0" err="1" smtClean="0"/>
              <a:t>Secor</a:t>
            </a:r>
            <a:r>
              <a:rPr lang="fr-CA" baseline="0" dirty="0" smtClean="0"/>
              <a:t>-KPMG.</a:t>
            </a:r>
          </a:p>
          <a:p>
            <a:r>
              <a:rPr lang="fr-CA" baseline="0" dirty="0" smtClean="0"/>
              <a:t>Parce que lorsque je dis à mes garçons de 5 et 7 ans que je travaille en stratégie, ça ne marche pas fort</a:t>
            </a:r>
          </a:p>
          <a:p>
            <a:r>
              <a:rPr lang="fr-CA" baseline="0" dirty="0" smtClean="0"/>
              <a:t>Mais j’ai un truc depuis cet été, et je parle de </a:t>
            </a:r>
            <a:r>
              <a:rPr lang="fr-CA" baseline="0" dirty="0" err="1" smtClean="0"/>
              <a:t>Iögo</a:t>
            </a:r>
            <a:r>
              <a:rPr lang="fr-CA" baseline="0" dirty="0" smtClean="0"/>
              <a:t>. C’est ça qu’on fait</a:t>
            </a:r>
          </a:p>
          <a:p>
            <a:r>
              <a:rPr lang="fr-CA" baseline="0" dirty="0" smtClean="0"/>
              <a:t>Pas du yogourt. Pas de la publicité non plus.</a:t>
            </a:r>
          </a:p>
          <a:p>
            <a:r>
              <a:rPr lang="fr-CA" baseline="0" dirty="0" smtClean="0"/>
              <a:t>Mais tout ce qu’il y a en amont : la réflexion stratégique, l’élaboration de scénario, la planification stratégique, et tous les enjeux qui suivent…</a:t>
            </a:r>
          </a:p>
          <a:p>
            <a:endParaRPr lang="fr-CA" baseline="0" dirty="0" smtClean="0"/>
          </a:p>
          <a:p>
            <a:r>
              <a:rPr lang="fr-CA" baseline="0" dirty="0" smtClean="0"/>
              <a:t>Voici donc de quoi je parlerai pour les 60 prochaines minutes. C’est une blague. Mais prenez cette présentation comme une bande-annonce de film : vous allez voir des petits bouts très rapides qui vont vous donner une bonne idée des punchs du film.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EEA63-192D-4C13-89D6-626A7E3E10CA}" type="slidenum">
              <a:rPr lang="fr-CA" smtClean="0"/>
              <a:pPr/>
              <a:t>1</a:t>
            </a:fld>
            <a:endParaRPr lang="fr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EEA63-192D-4C13-89D6-626A7E3E10CA}" type="slidenum">
              <a:rPr lang="fr-CA" smtClean="0"/>
              <a:pPr/>
              <a:t>2</a:t>
            </a:fld>
            <a:endParaRPr lang="fr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EEA63-192D-4C13-89D6-626A7E3E10CA}" type="slidenum">
              <a:rPr lang="fr-CA" smtClean="0"/>
              <a:pPr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18396426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EEA63-192D-4C13-89D6-626A7E3E10CA}" type="slidenum">
              <a:rPr lang="fr-CA" smtClean="0"/>
              <a:pPr/>
              <a:t>4</a:t>
            </a:fld>
            <a:endParaRPr lang="fr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EEA63-192D-4C13-89D6-626A7E3E10CA}" type="slidenum">
              <a:rPr lang="fr-CA" smtClean="0"/>
              <a:pPr/>
              <a:t>5</a:t>
            </a:fld>
            <a:endParaRPr lang="fr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EEA63-192D-4C13-89D6-626A7E3E10CA}" type="slidenum">
              <a:rPr lang="fr-CA" smtClean="0"/>
              <a:pPr/>
              <a:t>6</a:t>
            </a:fld>
            <a:endParaRPr lang="fr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EEA63-192D-4C13-89D6-626A7E3E10CA}" type="slidenum">
              <a:rPr lang="fr-CA" smtClean="0"/>
              <a:pPr/>
              <a:t>7</a:t>
            </a:fld>
            <a:endParaRPr lang="fr-C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EEA63-192D-4C13-89D6-626A7E3E10CA}" type="slidenum">
              <a:rPr lang="fr-CA" smtClean="0"/>
              <a:pPr/>
              <a:t>8</a:t>
            </a:fld>
            <a:endParaRPr lang="fr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4.emf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png"/><Relationship Id="rId5" Type="http://schemas.openxmlformats.org/officeDocument/2006/relationships/image" Target="../media/image5.jpeg"/><Relationship Id="rId4" Type="http://schemas.openxmlformats.org/officeDocument/2006/relationships/image" Target="../media/image6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4.emf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7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4.emf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5.jpeg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t 16" hidden="1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xmlns="" val="3306311373"/>
              </p:ext>
            </p:extLst>
          </p:nvPr>
        </p:nvGraphicFramePr>
        <p:xfrm>
          <a:off x="0" y="0"/>
          <a:ext cx="152376" cy="150364"/>
        </p:xfrm>
        <a:graphic>
          <a:graphicData uri="http://schemas.openxmlformats.org/presentationml/2006/ole">
            <p:oleObj spid="_x0000_s3197" name="think-cell Slide" r:id="rId3" imgW="360" imgH="360" progId="">
              <p:embed/>
            </p:oleObj>
          </a:graphicData>
        </a:graphic>
      </p:graphicFrame>
      <p:pic>
        <p:nvPicPr>
          <p:cNvPr id="13" name="Picture 14" descr="Divider_Slide_UPD.jpg"/>
          <p:cNvPicPr>
            <a:picLocks noChangeAspect="1"/>
          </p:cNvPicPr>
          <p:nvPr userDrawn="1"/>
        </p:nvPicPr>
        <p:blipFill rotWithShape="1">
          <a:blip r:embed="rId4" cstate="print"/>
          <a:srcRect l="19536" t="12065" r="52371" b="2303"/>
          <a:stretch/>
        </p:blipFill>
        <p:spPr>
          <a:xfrm>
            <a:off x="0" y="0"/>
            <a:ext cx="2836333" cy="6244291"/>
          </a:xfrm>
          <a:prstGeom prst="rect">
            <a:avLst/>
          </a:prstGeom>
        </p:spPr>
      </p:pic>
      <p:pic>
        <p:nvPicPr>
          <p:cNvPr id="14" name="Picture 8" descr="Divider_Slide_UPD.jpg"/>
          <p:cNvPicPr>
            <a:picLocks noChangeAspect="1"/>
          </p:cNvPicPr>
          <p:nvPr userDrawn="1"/>
        </p:nvPicPr>
        <p:blipFill rotWithShape="1">
          <a:blip r:embed="rId4" cstate="print"/>
          <a:srcRect b="91388"/>
          <a:stretch/>
        </p:blipFill>
        <p:spPr bwMode="ltGray">
          <a:xfrm>
            <a:off x="0" y="6299227"/>
            <a:ext cx="9145588" cy="568907"/>
          </a:xfrm>
          <a:prstGeom prst="rect">
            <a:avLst/>
          </a:prstGeom>
        </p:spPr>
      </p:pic>
      <p:pic>
        <p:nvPicPr>
          <p:cNvPr id="15" name="Picture 17" descr="KPMG_NoCP_White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8311969" y="6299227"/>
            <a:ext cx="793278" cy="585999"/>
          </a:xfrm>
          <a:prstGeom prst="rect">
            <a:avLst/>
          </a:prstGeom>
        </p:spPr>
      </p:pic>
      <p:pic>
        <p:nvPicPr>
          <p:cNvPr id="16" name="Picture 37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3805518" y="6476665"/>
            <a:ext cx="1198379" cy="276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 bwMode="gray">
          <a:xfrm>
            <a:off x="2413000" y="3442269"/>
            <a:ext cx="6409267" cy="553998"/>
          </a:xfr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lang="fr-FR" sz="3600">
                <a:solidFill>
                  <a:schemeClr val="accent5"/>
                </a:solidFill>
              </a:defRPr>
            </a:lvl1pPr>
          </a:lstStyle>
          <a:p>
            <a:pPr lvl="0" algn="l" defTabSz="913516" eaLnBrk="0" fontAlgn="base" hangingPunct="0">
              <a:spcAft>
                <a:spcPct val="0"/>
              </a:spcAft>
            </a:pPr>
            <a:r>
              <a:rPr lang="fr-FR" noProof="0" smtClean="0"/>
              <a:t>Cliquez pour modifier le style du titre</a:t>
            </a:r>
            <a:endParaRPr lang="fr-CA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 bwMode="gray">
          <a:xfrm>
            <a:off x="2413000" y="4115228"/>
            <a:ext cx="6401912" cy="73866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defRPr lang="fr-FR" sz="2400" i="1">
                <a:solidFill>
                  <a:schemeClr val="hlink"/>
                </a:solidFill>
              </a:defRPr>
            </a:lvl1pPr>
          </a:lstStyle>
          <a:p>
            <a:pPr marL="327229" lvl="0" indent="-327229" defTabSz="9135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5F5F5F"/>
              </a:buClr>
              <a:buSzPct val="85000"/>
              <a:buFont typeface="Wingdings" pitchFamily="2" charset="2"/>
            </a:pPr>
            <a:r>
              <a:rPr lang="fr-FR" noProof="0" dirty="0" smtClean="0"/>
              <a:t>Cliquez pour modifier le style des sous-titres du masque</a:t>
            </a:r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xmlns="" val="828191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t 9" hidden="1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xmlns="" val="1330507266"/>
              </p:ext>
            </p:extLst>
          </p:nvPr>
        </p:nvGraphicFramePr>
        <p:xfrm>
          <a:off x="0" y="0"/>
          <a:ext cx="152376" cy="150364"/>
        </p:xfrm>
        <a:graphic>
          <a:graphicData uri="http://schemas.openxmlformats.org/presentationml/2006/ole">
            <p:oleObj spid="_x0000_s4218" name="think-cell Slide" r:id="rId3" imgW="360" imgH="360" progId="">
              <p:embed/>
            </p:oleObj>
          </a:graphicData>
        </a:graphic>
      </p:graphicFrame>
      <p:pic>
        <p:nvPicPr>
          <p:cNvPr id="20" name="Picture 13" descr="Divider_Slide_UPD.jp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ltGray">
          <a:xfrm>
            <a:off x="0" y="791308"/>
            <a:ext cx="4070838" cy="581434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780606" y="2903551"/>
            <a:ext cx="4899803" cy="984885"/>
          </a:xfrm>
          <a:noFill/>
          <a:ln>
            <a:noFill/>
          </a:ln>
          <a:effectLst/>
        </p:spPr>
        <p:txBody>
          <a:bodyPr wrap="square" lIns="0" tIns="0" rIns="0" bIns="0" anchor="b">
            <a:spAutoFit/>
          </a:bodyPr>
          <a:lstStyle>
            <a:lvl1pPr>
              <a:defRPr lang="fr-FR">
                <a:solidFill>
                  <a:schemeClr val="accent5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lvl="0" defTabSz="913516" eaLnBrk="0" fontAlgn="base" hangingPunct="0">
              <a:spcAft>
                <a:spcPct val="0"/>
              </a:spcAft>
            </a:pPr>
            <a:r>
              <a:rPr lang="fr-CA" noProof="0" dirty="0" smtClean="0"/>
              <a:t>MODIFIEZ LE STYLE DU TITRE</a:t>
            </a:r>
            <a:endParaRPr lang="fr-CA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780606" y="4077395"/>
            <a:ext cx="4914660" cy="233214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spcBef>
                <a:spcPts val="483"/>
              </a:spcBef>
              <a:defRPr lang="fr-FR" sz="2000" i="1" smtClean="0">
                <a:solidFill>
                  <a:schemeClr val="hlink"/>
                </a:solidFill>
                <a:latin typeface="Arial" charset="0"/>
              </a:defRPr>
            </a:lvl1pPr>
          </a:lstStyle>
          <a:p>
            <a:pPr lvl="0" eaLnBrk="0" fontAlgn="base" hangingPunct="0">
              <a:spcBef>
                <a:spcPct val="30000"/>
              </a:spcBef>
              <a:spcAft>
                <a:spcPct val="0"/>
              </a:spcAft>
            </a:pPr>
            <a:r>
              <a:rPr lang="fr-FR" noProof="0" smtClean="0"/>
              <a:t>Cliquez pour modifier les styles du texte du masque</a:t>
            </a:r>
          </a:p>
        </p:txBody>
      </p:sp>
      <p:sp>
        <p:nvSpPr>
          <p:cNvPr id="13" name="Rectangle 5"/>
          <p:cNvSpPr>
            <a:spLocks noChangeArrowheads="1"/>
          </p:cNvSpPr>
          <p:nvPr userDrawn="1"/>
        </p:nvSpPr>
        <p:spPr bwMode="gray">
          <a:xfrm>
            <a:off x="36290" y="6656686"/>
            <a:ext cx="429377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>
              <a:spcBef>
                <a:spcPct val="0"/>
              </a:spcBef>
            </a:pPr>
            <a:fld id="{265D3556-F56D-4236-A1D8-043C81B3544D}" type="slidenum">
              <a:rPr lang="fr-CA" sz="900" i="1" smtClean="0">
                <a:solidFill>
                  <a:schemeClr val="accent3"/>
                </a:solidFill>
              </a:rPr>
              <a:pPr algn="ctr">
                <a:spcBef>
                  <a:spcPct val="0"/>
                </a:spcBef>
              </a:pPr>
              <a:t>‹N°›</a:t>
            </a:fld>
            <a:endParaRPr lang="fr-CA" sz="900" i="1" dirty="0">
              <a:solidFill>
                <a:schemeClr val="accent3"/>
              </a:solidFill>
            </a:endParaRPr>
          </a:p>
        </p:txBody>
      </p:sp>
      <p:pic>
        <p:nvPicPr>
          <p:cNvPr id="21" name="Picture 8" descr="Divider_Slide_UPD.jpg"/>
          <p:cNvPicPr>
            <a:picLocks noChangeAspect="1"/>
          </p:cNvPicPr>
          <p:nvPr userDrawn="1"/>
        </p:nvPicPr>
        <p:blipFill rotWithShape="1">
          <a:blip r:embed="rId5" cstate="print"/>
          <a:srcRect b="91129"/>
          <a:stretch/>
        </p:blipFill>
        <p:spPr bwMode="ltGray">
          <a:xfrm>
            <a:off x="0" y="0"/>
            <a:ext cx="9145588" cy="585999"/>
          </a:xfrm>
          <a:prstGeom prst="rect">
            <a:avLst/>
          </a:prstGeom>
        </p:spPr>
      </p:pic>
      <p:pic>
        <p:nvPicPr>
          <p:cNvPr id="22" name="Picture 17" descr="KPMG_NoCP_White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8311969" y="0"/>
            <a:ext cx="793278" cy="585999"/>
          </a:xfrm>
          <a:prstGeom prst="rect">
            <a:avLst/>
          </a:prstGeom>
        </p:spPr>
      </p:pic>
      <p:pic>
        <p:nvPicPr>
          <p:cNvPr id="23" name="Picture 37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3805518" y="177438"/>
            <a:ext cx="1198379" cy="276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45733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fr-FR" noProof="0" smtClean="0"/>
              <a:t>Cliquez pour modifier le style du titre</a:t>
            </a:r>
            <a:endParaRPr lang="fr-CA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 bwMode="gray">
          <a:xfrm>
            <a:off x="463222" y="1469865"/>
            <a:ext cx="8230878" cy="1067472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 marL="449263" indent="-269875">
              <a:defRPr sz="1800"/>
            </a:lvl2pPr>
            <a:lvl3pPr marL="719138" indent="-239713">
              <a:defRPr sz="1600"/>
            </a:lvl3pPr>
            <a:lvl4pPr marL="1074738" indent="-260350">
              <a:defRPr sz="1400"/>
            </a:lvl4pPr>
            <a:lvl5pPr marL="1439863" indent="-233363">
              <a:defRPr sz="12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xmlns="" val="570278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contenu_autre 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xmlns="" val="526224337"/>
              </p:ext>
            </p:extLst>
          </p:nvPr>
        </p:nvGraphicFramePr>
        <p:xfrm>
          <a:off x="0" y="0"/>
          <a:ext cx="152376" cy="150364"/>
        </p:xfrm>
        <a:graphic>
          <a:graphicData uri="http://schemas.openxmlformats.org/presentationml/2006/ole">
            <p:oleObj spid="_x0000_s5241" name="think-cell Slide" r:id="rId3" imgW="360" imgH="360" progId="">
              <p:embed/>
            </p:oleObj>
          </a:graphicData>
        </a:graphic>
      </p:graphicFrame>
      <p:pic>
        <p:nvPicPr>
          <p:cNvPr id="21" name="Picture 130" descr="C:\Users\cbrien\Desktop\VisuelSecor\MaquettePPT_SECOR_KPMG\background3.jp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68"/>
          <a:stretch/>
        </p:blipFill>
        <p:spPr bwMode="gray">
          <a:xfrm>
            <a:off x="-10032" y="0"/>
            <a:ext cx="9144001" cy="622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 userDrawn="1"/>
        </p:nvSpPr>
        <p:spPr bwMode="ltGray">
          <a:xfrm>
            <a:off x="2531839" y="1316831"/>
            <a:ext cx="6457092" cy="468745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200" dirty="0" err="1" smtClean="0">
              <a:solidFill>
                <a:schemeClr val="tx1"/>
              </a:solidFill>
            </a:endParaRPr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 bwMode="gray">
          <a:xfrm>
            <a:off x="2512111" y="670306"/>
            <a:ext cx="5991747" cy="492443"/>
          </a:xfrm>
        </p:spPr>
        <p:txBody>
          <a:bodyPr/>
          <a:lstStyle>
            <a:lvl1pPr algn="l">
              <a:defRPr>
                <a:solidFill>
                  <a:schemeClr val="accent5"/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CA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 bwMode="gray">
          <a:xfrm>
            <a:off x="2946400" y="1529020"/>
            <a:ext cx="5884332" cy="1067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dirty="0"/>
          </a:p>
        </p:txBody>
      </p:sp>
      <p:pic>
        <p:nvPicPr>
          <p:cNvPr id="14" name="Picture 3" descr="C:\Users\cbrien\Desktop\Nouveau dossier (2)\bandeBas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-10032" y="6309320"/>
            <a:ext cx="9154032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3" descr="KPMG_NoCP_White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 bwMode="gray">
          <a:xfrm>
            <a:off x="8325416" y="6269369"/>
            <a:ext cx="793278" cy="585999"/>
          </a:xfrm>
          <a:prstGeom prst="rect">
            <a:avLst/>
          </a:prstGeom>
        </p:spPr>
      </p:pic>
      <p:pic>
        <p:nvPicPr>
          <p:cNvPr id="16" name="Picture 37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1089212" y="6446807"/>
            <a:ext cx="1198379" cy="276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7" name="Text Box 8"/>
          <p:cNvSpPr txBox="1">
            <a:spLocks noChangeArrowheads="1"/>
          </p:cNvSpPr>
          <p:nvPr userDrawn="1"/>
        </p:nvSpPr>
        <p:spPr bwMode="gray">
          <a:xfrm>
            <a:off x="2673474" y="6493212"/>
            <a:ext cx="456282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spAutoFit/>
          </a:bodyPr>
          <a:lstStyle/>
          <a:p>
            <a:pPr algn="l">
              <a:spcBef>
                <a:spcPts val="0"/>
              </a:spcBef>
            </a:pPr>
            <a:r>
              <a:rPr lang="fr-CA" sz="6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© 2013 KPMG s.r.l./S.E.N.C.R.L., société canadienne à responsabilité limitée et cabinet membre du réseau KPMG de cabinets indépendants affiliés à KPMG International </a:t>
            </a:r>
            <a:r>
              <a:rPr lang="fr-CA" sz="600" dirty="0" err="1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Cooperative</a:t>
            </a:r>
            <a:r>
              <a:rPr lang="fr-CA" sz="6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 (« KPMG International »), entité suisse. Tous droits réservés.</a:t>
            </a:r>
          </a:p>
        </p:txBody>
      </p:sp>
      <p:sp>
        <p:nvSpPr>
          <p:cNvPr id="18" name="Rectangle 5"/>
          <p:cNvSpPr>
            <a:spLocks noChangeArrowheads="1"/>
          </p:cNvSpPr>
          <p:nvPr userDrawn="1"/>
        </p:nvSpPr>
        <p:spPr bwMode="gray">
          <a:xfrm>
            <a:off x="36290" y="6529686"/>
            <a:ext cx="429377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>
              <a:spcBef>
                <a:spcPct val="0"/>
              </a:spcBef>
            </a:pPr>
            <a:fld id="{265D3556-F56D-4236-A1D8-043C81B3544D}" type="slidenum">
              <a:rPr lang="fr-CA" sz="900" i="0" smtClean="0">
                <a:solidFill>
                  <a:schemeClr val="bg1"/>
                </a:solidFill>
              </a:rPr>
              <a:pPr algn="ctr">
                <a:spcBef>
                  <a:spcPct val="0"/>
                </a:spcBef>
              </a:pPr>
              <a:t>‹N°›</a:t>
            </a:fld>
            <a:endParaRPr lang="fr-CA" sz="900" i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2242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Cliquez pour modifier le style du titre</a:t>
            </a:r>
            <a:endParaRPr lang="fr-CA" noProof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463223" y="1537598"/>
            <a:ext cx="3973179" cy="153837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00"/>
            </a:lvl1pPr>
            <a:lvl2pPr marL="449263" indent="-269875"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1"/>
          </p:nvPr>
        </p:nvSpPr>
        <p:spPr>
          <a:xfrm>
            <a:off x="4711027" y="1537597"/>
            <a:ext cx="4008765" cy="153837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00"/>
            </a:lvl1pPr>
            <a:lvl2pPr marL="449263" indent="-269875"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xmlns="" val="1848582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Cliquez pour modifier le style du titre</a:t>
            </a:r>
            <a:endParaRPr lang="fr-CA" noProof="0"/>
          </a:p>
        </p:txBody>
      </p:sp>
    </p:spTree>
    <p:extLst>
      <p:ext uri="{BB962C8B-B14F-4D97-AF65-F5344CB8AC3E}">
        <p14:creationId xmlns:p14="http://schemas.microsoft.com/office/powerpoint/2010/main" xmlns="" val="1165027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ivider_Slide_UPD.jpg"/>
          <p:cNvPicPr>
            <a:picLocks noChangeAspect="1"/>
          </p:cNvPicPr>
          <p:nvPr userDrawn="1"/>
        </p:nvPicPr>
        <p:blipFill>
          <a:blip r:embed="rId5" cstate="print"/>
          <a:srcRect l="19536" t="10486" r="52371" b="2303"/>
          <a:stretch>
            <a:fillRect/>
          </a:stretch>
        </p:blipFill>
        <p:spPr>
          <a:xfrm>
            <a:off x="1" y="719757"/>
            <a:ext cx="2569669" cy="5761974"/>
          </a:xfrm>
          <a:prstGeom prst="rect">
            <a:avLst/>
          </a:prstGeom>
        </p:spPr>
      </p:pic>
      <p:pic>
        <p:nvPicPr>
          <p:cNvPr id="9" name="Picture 8" descr="Divider_Slide_UPD.jpg"/>
          <p:cNvPicPr>
            <a:picLocks noChangeAspect="1"/>
          </p:cNvPicPr>
          <p:nvPr userDrawn="1"/>
        </p:nvPicPr>
        <p:blipFill>
          <a:blip r:embed="rId5" cstate="print"/>
          <a:srcRect b="89514"/>
          <a:stretch>
            <a:fillRect/>
          </a:stretch>
        </p:blipFill>
        <p:spPr>
          <a:xfrm>
            <a:off x="0" y="0"/>
            <a:ext cx="9147176" cy="692856"/>
          </a:xfrm>
          <a:prstGeom prst="rect">
            <a:avLst/>
          </a:prstGeom>
        </p:spPr>
      </p:pic>
      <p:sp>
        <p:nvSpPr>
          <p:cNvPr id="13" name="ZoneTexte 10"/>
          <p:cNvSpPr txBox="1"/>
          <p:nvPr userDrawn="1">
            <p:custDataLst>
              <p:tags r:id="rId1"/>
            </p:custDataLst>
          </p:nvPr>
        </p:nvSpPr>
        <p:spPr>
          <a:xfrm>
            <a:off x="3713187" y="6604793"/>
            <a:ext cx="1720803" cy="240558"/>
          </a:xfrm>
          <a:prstGeom prst="rect">
            <a:avLst/>
          </a:prstGeom>
          <a:noFill/>
          <a:ln>
            <a:noFill/>
          </a:ln>
        </p:spPr>
        <p:txBody>
          <a:bodyPr wrap="none" lIns="87270" tIns="43635" rIns="87270" bIns="43635" rtlCol="0">
            <a:spAutoFit/>
          </a:bodyPr>
          <a:lstStyle/>
          <a:p>
            <a:pPr algn="ctr"/>
            <a:r>
              <a:rPr lang="fr-CA" sz="1000" b="1" i="1" dirty="0" smtClean="0">
                <a:solidFill>
                  <a:srgbClr val="8D8D8D"/>
                </a:solidFill>
              </a:rPr>
              <a:t>VERSION PRÉLIMINAIRE</a:t>
            </a:r>
            <a:endParaRPr lang="en-CA" sz="1000" b="1" i="1" dirty="0" err="1" smtClean="0">
              <a:solidFill>
                <a:srgbClr val="8D8D8D"/>
              </a:solidFill>
            </a:endParaRPr>
          </a:p>
        </p:txBody>
      </p:sp>
      <p:sp>
        <p:nvSpPr>
          <p:cNvPr id="14" name="ZoneTexte 11"/>
          <p:cNvSpPr txBox="1"/>
          <p:nvPr userDrawn="1">
            <p:custDataLst>
              <p:tags r:id="rId2"/>
            </p:custDataLst>
          </p:nvPr>
        </p:nvSpPr>
        <p:spPr>
          <a:xfrm>
            <a:off x="8662394" y="6604793"/>
            <a:ext cx="409657" cy="240558"/>
          </a:xfrm>
          <a:prstGeom prst="rect">
            <a:avLst/>
          </a:prstGeom>
          <a:noFill/>
          <a:ln>
            <a:noFill/>
          </a:ln>
        </p:spPr>
        <p:txBody>
          <a:bodyPr wrap="none" lIns="87270" tIns="43635" rIns="87270" bIns="43635" rtlCol="0">
            <a:spAutoFit/>
          </a:bodyPr>
          <a:lstStyle/>
          <a:p>
            <a:pPr algn="ctr"/>
            <a:fld id="{4AA24C1F-4D43-4D9F-8D41-09F08E2FDE45}" type="slidenum">
              <a:rPr lang="en-CA" sz="1000" b="1" i="1" smtClean="0">
                <a:solidFill>
                  <a:srgbClr val="8D8D8D"/>
                </a:solidFill>
              </a:rPr>
              <a:pPr algn="ctr"/>
              <a:t>‹N°›</a:t>
            </a:fld>
            <a:endParaRPr lang="en-CA" sz="1000" b="1" i="1" dirty="0" err="1" smtClean="0">
              <a:solidFill>
                <a:srgbClr val="8D8D8D"/>
              </a:solidFill>
            </a:endParaRPr>
          </a:p>
        </p:txBody>
      </p:sp>
      <p:sp>
        <p:nvSpPr>
          <p:cNvPr id="6" name="Title 9"/>
          <p:cNvSpPr>
            <a:spLocks noGrp="1"/>
          </p:cNvSpPr>
          <p:nvPr>
            <p:ph type="title"/>
          </p:nvPr>
        </p:nvSpPr>
        <p:spPr bwMode="gray">
          <a:xfrm>
            <a:off x="2412179" y="764881"/>
            <a:ext cx="6337804" cy="57619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40000"/>
              </a:spcBef>
              <a:spcAft>
                <a:spcPct val="0"/>
              </a:spcAft>
              <a:defRPr lang="en-GB" sz="2300" b="1" dirty="0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dirty="0">
                <a:solidFill>
                  <a:schemeClr val="bg1"/>
                </a:solidFill>
                <a:latin typeface="+mj-lt"/>
              </a:defRPr>
            </a:lvl2pPr>
            <a:lvl3pPr>
              <a:defRPr lang="en-GB" sz="3000" b="1" dirty="0">
                <a:solidFill>
                  <a:schemeClr val="bg1"/>
                </a:solidFill>
                <a:latin typeface="+mj-lt"/>
              </a:defRPr>
            </a:lvl3pPr>
            <a:lvl4pPr>
              <a:defRPr lang="en-GB" sz="3000" b="1" dirty="0">
                <a:solidFill>
                  <a:schemeClr val="bg1"/>
                </a:solidFill>
                <a:latin typeface="+mj-lt"/>
              </a:defRPr>
            </a:lvl4pPr>
            <a:lvl5pPr>
              <a:defRPr lang="en-GB" sz="3000" b="1" dirty="0">
                <a:solidFill>
                  <a:schemeClr val="bg1"/>
                </a:solidFill>
                <a:latin typeface="+mj-lt"/>
              </a:defRPr>
            </a:lvl5pPr>
            <a:lvl6pPr>
              <a:defRPr lang="en-GB" sz="3000" b="1" dirty="0">
                <a:solidFill>
                  <a:schemeClr val="bg1"/>
                </a:solidFill>
                <a:latin typeface="+mj-lt"/>
              </a:defRPr>
            </a:lvl6pPr>
            <a:lvl7pPr>
              <a:defRPr lang="en-GB" sz="3000" b="1" dirty="0">
                <a:solidFill>
                  <a:schemeClr val="bg1"/>
                </a:solidFill>
                <a:latin typeface="+mj-lt"/>
              </a:defRPr>
            </a:lvl7pPr>
            <a:lvl8pPr>
              <a:defRPr lang="en-GB" sz="3000" b="1" dirty="0">
                <a:solidFill>
                  <a:schemeClr val="bg1"/>
                </a:solidFill>
                <a:latin typeface="+mj-lt"/>
              </a:defRPr>
            </a:lvl8pPr>
            <a:lvl9pPr>
              <a:defRPr sz="3000">
                <a:solidFill>
                  <a:schemeClr val="bg1"/>
                </a:solidFill>
              </a:defRPr>
            </a:lvl9pPr>
          </a:lstStyle>
          <a:p>
            <a:pPr lvl="0"/>
            <a:r>
              <a:rPr lang="fr-FR" smtClean="0"/>
              <a:t>Cliquez pour modifier le style du titre</a:t>
            </a:r>
            <a:endParaRPr lang="en-GB" dirty="0"/>
          </a:p>
        </p:txBody>
      </p:sp>
      <p:sp>
        <p:nvSpPr>
          <p:cNvPr id="7" name="Text Placeholder 16"/>
          <p:cNvSpPr>
            <a:spLocks noGrp="1"/>
          </p:cNvSpPr>
          <p:nvPr>
            <p:ph type="body" sz="quarter" idx="10"/>
          </p:nvPr>
        </p:nvSpPr>
        <p:spPr bwMode="gray">
          <a:xfrm>
            <a:off x="2772281" y="1557152"/>
            <a:ext cx="5689620" cy="468160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342934" indent="-342934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defRPr lang="en-US" sz="16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6" name="Text Box 8"/>
          <p:cNvSpPr txBox="1">
            <a:spLocks noChangeArrowheads="1"/>
          </p:cNvSpPr>
          <p:nvPr userDrawn="1"/>
        </p:nvSpPr>
        <p:spPr bwMode="gray">
          <a:xfrm>
            <a:off x="2673938" y="6584362"/>
            <a:ext cx="5211799" cy="184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spAutoFit/>
          </a:bodyPr>
          <a:lstStyle/>
          <a:p>
            <a:pPr algn="l">
              <a:spcBef>
                <a:spcPts val="0"/>
              </a:spcBef>
            </a:pPr>
            <a:r>
              <a:rPr lang="fr-CA" sz="6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© 2012 KPMG s.r.l./S.E.N.C.R.L., société canadienne à responsabilité limitée et cabinet membre du réseau KPMG de cabinets indépendants affiliés à KPMG International </a:t>
            </a:r>
            <a:r>
              <a:rPr lang="fr-CA" sz="600" dirty="0" err="1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Cooperative</a:t>
            </a:r>
            <a:r>
              <a:rPr lang="fr-CA" sz="6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 (« KPMG International »), entité suisse. Tous droits réservés.</a:t>
            </a:r>
          </a:p>
        </p:txBody>
      </p:sp>
      <p:pic>
        <p:nvPicPr>
          <p:cNvPr id="10" name="Picture 9" descr="KPMG_NoCP_White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8313412" y="0"/>
            <a:ext cx="793416" cy="586135"/>
          </a:xfrm>
          <a:prstGeom prst="rect">
            <a:avLst/>
          </a:prstGeom>
        </p:spPr>
      </p:pic>
      <p:pic>
        <p:nvPicPr>
          <p:cNvPr id="11" name="Picture 37"/>
          <p:cNvPicPr>
            <a:picLocks noChangeAspect="1" noChangeArrowheads="1"/>
          </p:cNvPicPr>
          <p:nvPr userDrawn="1"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3806179" y="177479"/>
            <a:ext cx="1198587" cy="27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image" Target="../media/image4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t 10" hidden="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44199292"/>
              </p:ext>
            </p:extLst>
          </p:nvPr>
        </p:nvGraphicFramePr>
        <p:xfrm>
          <a:off x="0" y="0"/>
          <a:ext cx="152376" cy="150364"/>
        </p:xfrm>
        <a:graphic>
          <a:graphicData uri="http://schemas.openxmlformats.org/presentationml/2006/ole">
            <p:oleObj spid="_x0000_s2175" name="think-cell Slide" r:id="rId10" imgW="360" imgH="360" progId="">
              <p:embed/>
            </p:oleObj>
          </a:graphicData>
        </a:graphic>
      </p:graphicFrame>
      <p:sp>
        <p:nvSpPr>
          <p:cNvPr id="13" name="Rectangle 199"/>
          <p:cNvSpPr>
            <a:spLocks noChangeArrowheads="1"/>
          </p:cNvSpPr>
          <p:nvPr/>
        </p:nvSpPr>
        <p:spPr bwMode="gray">
          <a:xfrm>
            <a:off x="0" y="1"/>
            <a:ext cx="9145588" cy="1244600"/>
          </a:xfrm>
          <a:prstGeom prst="rect">
            <a:avLst/>
          </a:prstGeom>
          <a:gradFill flip="none" rotWithShape="1">
            <a:gsLst>
              <a:gs pos="0">
                <a:srgbClr val="01AAEB"/>
              </a:gs>
              <a:gs pos="100000">
                <a:srgbClr val="003D8D"/>
              </a:gs>
            </a:gsLst>
            <a:lin ang="16200000" scaled="1"/>
            <a:tileRect/>
          </a:gradFill>
          <a:ln>
            <a:noFill/>
          </a:ln>
          <a:effectLst/>
        </p:spPr>
        <p:txBody>
          <a:bodyPr wrap="square" lIns="0" tIns="0" rIns="0" bIns="0" anchor="ctr">
            <a:noAutofit/>
          </a:bodyPr>
          <a:lstStyle/>
          <a:p>
            <a:endParaRPr lang="fr-CA"/>
          </a:p>
        </p:txBody>
      </p:sp>
      <p:pic>
        <p:nvPicPr>
          <p:cNvPr id="20" name="Picture 3" descr="C:\Users\cbrien\Desktop\Nouveau dossier (2)\bandeBas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-10032" y="6309320"/>
            <a:ext cx="9154032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3" descr="KPMG_NoCP_Whit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 bwMode="gray">
          <a:xfrm>
            <a:off x="8325416" y="6269369"/>
            <a:ext cx="793278" cy="585999"/>
          </a:xfrm>
          <a:prstGeom prst="rect">
            <a:avLst/>
          </a:prstGeom>
        </p:spPr>
      </p:pic>
      <p:pic>
        <p:nvPicPr>
          <p:cNvPr id="22" name="Picture 3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1089212" y="6446807"/>
            <a:ext cx="1198379" cy="276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3" name="Text Box 8"/>
          <p:cNvSpPr txBox="1">
            <a:spLocks noChangeArrowheads="1"/>
          </p:cNvSpPr>
          <p:nvPr/>
        </p:nvSpPr>
        <p:spPr bwMode="gray">
          <a:xfrm>
            <a:off x="2673474" y="6493212"/>
            <a:ext cx="456282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spAutoFit/>
          </a:bodyPr>
          <a:lstStyle/>
          <a:p>
            <a:pPr algn="l">
              <a:spcBef>
                <a:spcPts val="0"/>
              </a:spcBef>
            </a:pPr>
            <a:r>
              <a:rPr lang="fr-CA" sz="6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© 2013 KPMG s.r.l./S.E.N.C.R.L., société canadienne à responsabilité limitée et cabinet membre du réseau KPMG de cabinets indépendants affiliés à KPMG International </a:t>
            </a:r>
            <a:r>
              <a:rPr lang="fr-CA" sz="600" dirty="0" err="1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Cooperative</a:t>
            </a:r>
            <a:r>
              <a:rPr lang="fr-CA" sz="6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 (« KPMG International »), entité suisse. Tous droits réservés.</a:t>
            </a: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428475" y="610023"/>
            <a:ext cx="7894257" cy="492443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4D4D4D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 algn="l" defTabSz="913516" eaLnBrk="0" fontAlgn="base" hangingPunct="0">
              <a:spcAft>
                <a:spcPct val="0"/>
              </a:spcAft>
            </a:pPr>
            <a:r>
              <a:rPr lang="fr-CA" noProof="0" dirty="0" smtClean="0"/>
              <a:t>Modifiez le style du titre</a:t>
            </a:r>
            <a:endParaRPr lang="fr-CA" noProof="0" dirty="0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gray">
          <a:xfrm>
            <a:off x="36290" y="6529686"/>
            <a:ext cx="429377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>
              <a:spcBef>
                <a:spcPct val="0"/>
              </a:spcBef>
            </a:pPr>
            <a:fld id="{265D3556-F56D-4236-A1D8-043C81B3544D}" type="slidenum">
              <a:rPr lang="fr-CA" sz="900" i="0" smtClean="0">
                <a:solidFill>
                  <a:schemeClr val="bg1"/>
                </a:solidFill>
              </a:rPr>
              <a:pPr algn="ctr">
                <a:spcBef>
                  <a:spcPct val="0"/>
                </a:spcBef>
              </a:pPr>
              <a:t>‹N°›</a:t>
            </a:fld>
            <a:endParaRPr lang="fr-CA" sz="900" i="0" dirty="0">
              <a:solidFill>
                <a:schemeClr val="bg1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 bwMode="gray">
          <a:xfrm>
            <a:off x="457200" y="1456267"/>
            <a:ext cx="8231188" cy="45275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CA" noProof="0" dirty="0" smtClean="0"/>
              <a:t>Modifiez les styles du texte du masque</a:t>
            </a:r>
          </a:p>
          <a:p>
            <a:pPr lvl="1"/>
            <a:r>
              <a:rPr lang="fr-CA" noProof="0" dirty="0" smtClean="0"/>
              <a:t>Deuxième niveau</a:t>
            </a:r>
          </a:p>
          <a:p>
            <a:pPr lvl="2"/>
            <a:r>
              <a:rPr lang="fr-CA" noProof="0" dirty="0" smtClean="0"/>
              <a:t>Troisième niveau</a:t>
            </a:r>
          </a:p>
          <a:p>
            <a:pPr lvl="3"/>
            <a:r>
              <a:rPr lang="fr-CA" noProof="0" dirty="0" smtClean="0"/>
              <a:t>Quatrième niveau</a:t>
            </a:r>
          </a:p>
          <a:p>
            <a:pPr lvl="4"/>
            <a:r>
              <a:rPr lang="fr-CA" noProof="0" dirty="0" smtClean="0"/>
              <a:t>Cinquième niveau</a:t>
            </a:r>
            <a:endParaRPr lang="fr-CA" noProof="0" dirty="0"/>
          </a:p>
        </p:txBody>
      </p:sp>
      <p:sp>
        <p:nvSpPr>
          <p:cNvPr id="12" name="Triangle rectangle 11"/>
          <p:cNvSpPr/>
          <p:nvPr/>
        </p:nvSpPr>
        <p:spPr bwMode="gray">
          <a:xfrm flipH="1">
            <a:off x="8525932" y="0"/>
            <a:ext cx="619654" cy="12446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200" dirty="0" err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9352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2" r:id="rId5"/>
    <p:sldLayoutId id="2147483654" r:id="rId6"/>
    <p:sldLayoutId id="2147483657" r:id="rId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97" rtl="0" eaLnBrk="1" latinLnBrk="0" hangingPunct="1">
        <a:spcBef>
          <a:spcPct val="0"/>
        </a:spcBef>
        <a:buNone/>
        <a:defRPr lang="fr-FR"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58291" rtl="0" eaLnBrk="1" fontAlgn="auto" latinLnBrk="0" hangingPunct="1">
        <a:lnSpc>
          <a:spcPct val="100000"/>
        </a:lnSpc>
        <a:spcBef>
          <a:spcPts val="960"/>
        </a:spcBef>
        <a:spcAft>
          <a:spcPts val="0"/>
        </a:spcAft>
        <a:buClrTx/>
        <a:buSzTx/>
        <a:buFont typeface="Arial" pitchFamily="34" charset="0"/>
        <a:buNone/>
        <a:tabLst/>
        <a:defRPr lang="fr-FR" sz="2000" b="1" kern="1200" dirty="0" smtClean="0">
          <a:solidFill>
            <a:schemeClr val="accent5"/>
          </a:solidFill>
          <a:latin typeface="+mn-lt"/>
          <a:ea typeface="+mn-ea"/>
          <a:cs typeface="+mn-cs"/>
        </a:defRPr>
      </a:lvl1pPr>
      <a:lvl2pPr marL="449263" marR="0" indent="-269875" algn="l" defTabSz="958291" rtl="0" eaLnBrk="1" fontAlgn="auto" latinLnBrk="0" hangingPunct="1">
        <a:lnSpc>
          <a:spcPct val="100000"/>
        </a:lnSpc>
        <a:spcBef>
          <a:spcPts val="504"/>
        </a:spcBef>
        <a:spcAft>
          <a:spcPts val="0"/>
        </a:spcAft>
        <a:buClr>
          <a:srgbClr val="6A737B"/>
        </a:buClr>
        <a:buSzTx/>
        <a:buFont typeface="Arial" pitchFamily="34" charset="0"/>
        <a:buChar char="■"/>
        <a:tabLst/>
        <a:defRPr lang="fr-FR" sz="1800" kern="1200" dirty="0" smtClean="0">
          <a:solidFill>
            <a:srgbClr val="292929"/>
          </a:solidFill>
          <a:latin typeface="+mn-lt"/>
          <a:ea typeface="+mn-ea"/>
          <a:cs typeface="+mn-cs"/>
        </a:defRPr>
      </a:lvl2pPr>
      <a:lvl3pPr marL="719138" marR="0" indent="-239713" algn="l" defTabSz="958291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6A737B"/>
        </a:buClr>
        <a:buSzPct val="65000"/>
        <a:buFont typeface="Wingdings" pitchFamily="2" charset="2"/>
        <a:buChar char="l"/>
        <a:tabLst/>
        <a:defRPr lang="fr-FR" sz="1600" kern="1200" dirty="0" smtClean="0">
          <a:solidFill>
            <a:srgbClr val="292929"/>
          </a:solidFill>
          <a:latin typeface="+mn-lt"/>
          <a:ea typeface="+mn-ea"/>
          <a:cs typeface="+mn-cs"/>
        </a:defRPr>
      </a:lvl3pPr>
      <a:lvl4pPr marL="1074738" marR="0" indent="-260350" algn="l" defTabSz="958291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6A737B"/>
        </a:buClr>
        <a:buSzPct val="65000"/>
        <a:buFont typeface="Wingdings" pitchFamily="2" charset="2"/>
        <a:buChar char="u"/>
        <a:tabLst/>
        <a:defRPr lang="fr-FR" sz="1400" kern="1200" dirty="0" smtClean="0">
          <a:solidFill>
            <a:srgbClr val="292929"/>
          </a:solidFill>
          <a:latin typeface="+mn-lt"/>
          <a:ea typeface="+mn-ea"/>
          <a:cs typeface="+mn-cs"/>
        </a:defRPr>
      </a:lvl4pPr>
      <a:lvl5pPr marL="1349375" marR="0" indent="-142875" algn="l" defTabSz="958291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6A737B"/>
        </a:buClr>
        <a:buSzPct val="65000"/>
        <a:buFont typeface="Wingdings" pitchFamily="2" charset="2"/>
        <a:buChar char="l"/>
        <a:tabLst/>
        <a:defRPr lang="fr-FR" sz="1200" kern="1200" dirty="0">
          <a:solidFill>
            <a:srgbClr val="292929"/>
          </a:solidFill>
          <a:latin typeface="+mn-lt"/>
          <a:ea typeface="+mn-ea"/>
          <a:cs typeface="+mn-cs"/>
        </a:defRPr>
      </a:lvl5pPr>
      <a:lvl6pPr marL="2514868" indent="-228625" algn="l" defTabSz="9144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116" indent="-228625" algn="l" defTabSz="9144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65" indent="-228625" algn="l" defTabSz="9144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614" indent="-228625" algn="l" defTabSz="9144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9" algn="l" defTabSz="9144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7" algn="l" defTabSz="9144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46" algn="l" defTabSz="9144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94" algn="l" defTabSz="9144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43" algn="l" defTabSz="9144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92" algn="l" defTabSz="9144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40" algn="l" defTabSz="9144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89" algn="l" defTabSz="9144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notesSlide" Target="../notesSlides/notesSlide1.xml"/><Relationship Id="rId7" Type="http://schemas.openxmlformats.org/officeDocument/2006/relationships/hyperlink" Target="http://www.aqper.com/index.php" TargetMode="Externa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.gif"/><Relationship Id="rId5" Type="http://schemas.openxmlformats.org/officeDocument/2006/relationships/image" Target="../media/image8.jpeg"/><Relationship Id="rId4" Type="http://schemas.openxmlformats.org/officeDocument/2006/relationships/oleObject" Target="../embeddings/oleObject5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20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2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tags" Target="../tags/tag16.xml"/><Relationship Id="rId18" Type="http://schemas.openxmlformats.org/officeDocument/2006/relationships/tags" Target="../tags/tag21.xml"/><Relationship Id="rId26" Type="http://schemas.openxmlformats.org/officeDocument/2006/relationships/oleObject" Target="../embeddings/oleObject7.bin"/><Relationship Id="rId3" Type="http://schemas.openxmlformats.org/officeDocument/2006/relationships/tags" Target="../tags/tag6.xml"/><Relationship Id="rId21" Type="http://schemas.openxmlformats.org/officeDocument/2006/relationships/tags" Target="../tags/tag24.xml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tags" Target="../tags/tag20.xml"/><Relationship Id="rId25" Type="http://schemas.openxmlformats.org/officeDocument/2006/relationships/oleObject" Target="../embeddings/oleObject6.bin"/><Relationship Id="rId2" Type="http://schemas.openxmlformats.org/officeDocument/2006/relationships/tags" Target="../tags/tag5.xml"/><Relationship Id="rId16" Type="http://schemas.openxmlformats.org/officeDocument/2006/relationships/tags" Target="../tags/tag19.xml"/><Relationship Id="rId20" Type="http://schemas.openxmlformats.org/officeDocument/2006/relationships/tags" Target="../tags/tag23.xml"/><Relationship Id="rId1" Type="http://schemas.openxmlformats.org/officeDocument/2006/relationships/vmlDrawing" Target="../drawings/vmlDrawing6.v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24" Type="http://schemas.openxmlformats.org/officeDocument/2006/relationships/notesSlide" Target="../notesSlides/notesSlide4.xml"/><Relationship Id="rId5" Type="http://schemas.openxmlformats.org/officeDocument/2006/relationships/tags" Target="../tags/tag8.xml"/><Relationship Id="rId15" Type="http://schemas.openxmlformats.org/officeDocument/2006/relationships/tags" Target="../tags/tag18.xml"/><Relationship Id="rId23" Type="http://schemas.openxmlformats.org/officeDocument/2006/relationships/slideLayout" Target="../slideLayouts/slideLayout3.xml"/><Relationship Id="rId10" Type="http://schemas.openxmlformats.org/officeDocument/2006/relationships/tags" Target="../tags/tag13.xml"/><Relationship Id="rId19" Type="http://schemas.openxmlformats.org/officeDocument/2006/relationships/tags" Target="../tags/tag22.xml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Relationship Id="rId22" Type="http://schemas.openxmlformats.org/officeDocument/2006/relationships/tags" Target="../tags/tag25.xml"/><Relationship Id="rId27" Type="http://schemas.openxmlformats.org/officeDocument/2006/relationships/oleObject" Target="../embeddings/oleObject8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oleObject" Target="../embeddings/oleObject9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32.xml"/><Relationship Id="rId13" Type="http://schemas.openxmlformats.org/officeDocument/2006/relationships/tags" Target="../tags/tag37.xml"/><Relationship Id="rId18" Type="http://schemas.openxmlformats.org/officeDocument/2006/relationships/oleObject" Target="../embeddings/oleObject12.bin"/><Relationship Id="rId3" Type="http://schemas.openxmlformats.org/officeDocument/2006/relationships/tags" Target="../tags/tag27.xml"/><Relationship Id="rId7" Type="http://schemas.openxmlformats.org/officeDocument/2006/relationships/tags" Target="../tags/tag31.xml"/><Relationship Id="rId12" Type="http://schemas.openxmlformats.org/officeDocument/2006/relationships/tags" Target="../tags/tag36.xml"/><Relationship Id="rId17" Type="http://schemas.openxmlformats.org/officeDocument/2006/relationships/oleObject" Target="../embeddings/oleObject11.bin"/><Relationship Id="rId2" Type="http://schemas.openxmlformats.org/officeDocument/2006/relationships/tags" Target="../tags/tag26.xml"/><Relationship Id="rId16" Type="http://schemas.openxmlformats.org/officeDocument/2006/relationships/oleObject" Target="../embeddings/oleObject10.bin"/><Relationship Id="rId1" Type="http://schemas.openxmlformats.org/officeDocument/2006/relationships/vmlDrawing" Target="../drawings/vmlDrawing8.vml"/><Relationship Id="rId6" Type="http://schemas.openxmlformats.org/officeDocument/2006/relationships/tags" Target="../tags/tag30.xml"/><Relationship Id="rId11" Type="http://schemas.openxmlformats.org/officeDocument/2006/relationships/tags" Target="../tags/tag35.xml"/><Relationship Id="rId5" Type="http://schemas.openxmlformats.org/officeDocument/2006/relationships/tags" Target="../tags/tag29.xml"/><Relationship Id="rId15" Type="http://schemas.openxmlformats.org/officeDocument/2006/relationships/notesSlide" Target="../notesSlides/notesSlide6.xml"/><Relationship Id="rId10" Type="http://schemas.openxmlformats.org/officeDocument/2006/relationships/tags" Target="../tags/tag34.xml"/><Relationship Id="rId19" Type="http://schemas.openxmlformats.org/officeDocument/2006/relationships/oleObject" Target="../embeddings/oleObject13.bin"/><Relationship Id="rId4" Type="http://schemas.openxmlformats.org/officeDocument/2006/relationships/tags" Target="../tags/tag28.xml"/><Relationship Id="rId9" Type="http://schemas.openxmlformats.org/officeDocument/2006/relationships/tags" Target="../tags/tag33.xml"/><Relationship Id="rId14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13" Type="http://schemas.openxmlformats.org/officeDocument/2006/relationships/oleObject" Target="../embeddings/oleObject14.bin"/><Relationship Id="rId3" Type="http://schemas.openxmlformats.org/officeDocument/2006/relationships/tags" Target="../tags/tag39.xml"/><Relationship Id="rId7" Type="http://schemas.openxmlformats.org/officeDocument/2006/relationships/tags" Target="../tags/tag43.xml"/><Relationship Id="rId12" Type="http://schemas.openxmlformats.org/officeDocument/2006/relationships/notesSlide" Target="../notesSlides/notesSlide7.xml"/><Relationship Id="rId2" Type="http://schemas.openxmlformats.org/officeDocument/2006/relationships/tags" Target="../tags/tag38.xml"/><Relationship Id="rId1" Type="http://schemas.openxmlformats.org/officeDocument/2006/relationships/vmlDrawing" Target="../drawings/vmlDrawing9.vml"/><Relationship Id="rId6" Type="http://schemas.openxmlformats.org/officeDocument/2006/relationships/tags" Target="../tags/tag42.xml"/><Relationship Id="rId11" Type="http://schemas.openxmlformats.org/officeDocument/2006/relationships/slideLayout" Target="../slideLayouts/slideLayout3.xml"/><Relationship Id="rId5" Type="http://schemas.openxmlformats.org/officeDocument/2006/relationships/tags" Target="../tags/tag41.xml"/><Relationship Id="rId10" Type="http://schemas.openxmlformats.org/officeDocument/2006/relationships/tags" Target="../tags/tag46.xml"/><Relationship Id="rId4" Type="http://schemas.openxmlformats.org/officeDocument/2006/relationships/tags" Target="../tags/tag40.xml"/><Relationship Id="rId9" Type="http://schemas.openxmlformats.org/officeDocument/2006/relationships/tags" Target="../tags/tag45.xml"/><Relationship Id="rId14" Type="http://schemas.openxmlformats.org/officeDocument/2006/relationships/oleObject" Target="../embeddings/oleObject15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13" Type="http://schemas.openxmlformats.org/officeDocument/2006/relationships/tags" Target="../tags/tag58.xml"/><Relationship Id="rId18" Type="http://schemas.openxmlformats.org/officeDocument/2006/relationships/oleObject" Target="../embeddings/oleObject17.bin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12" Type="http://schemas.openxmlformats.org/officeDocument/2006/relationships/tags" Target="../tags/tag57.xml"/><Relationship Id="rId17" Type="http://schemas.openxmlformats.org/officeDocument/2006/relationships/oleObject" Target="../embeddings/oleObject16.bin"/><Relationship Id="rId2" Type="http://schemas.openxmlformats.org/officeDocument/2006/relationships/tags" Target="../tags/tag47.xml"/><Relationship Id="rId16" Type="http://schemas.openxmlformats.org/officeDocument/2006/relationships/notesSlide" Target="../notesSlides/notesSlide8.xml"/><Relationship Id="rId1" Type="http://schemas.openxmlformats.org/officeDocument/2006/relationships/vmlDrawing" Target="../drawings/vmlDrawing10.vml"/><Relationship Id="rId6" Type="http://schemas.openxmlformats.org/officeDocument/2006/relationships/tags" Target="../tags/tag51.xml"/><Relationship Id="rId11" Type="http://schemas.openxmlformats.org/officeDocument/2006/relationships/tags" Target="../tags/tag56.xml"/><Relationship Id="rId5" Type="http://schemas.openxmlformats.org/officeDocument/2006/relationships/tags" Target="../tags/tag50.xml"/><Relationship Id="rId15" Type="http://schemas.openxmlformats.org/officeDocument/2006/relationships/slideLayout" Target="../slideLayouts/slideLayout3.xml"/><Relationship Id="rId10" Type="http://schemas.openxmlformats.org/officeDocument/2006/relationships/tags" Target="../tags/tag55.xml"/><Relationship Id="rId4" Type="http://schemas.openxmlformats.org/officeDocument/2006/relationships/tags" Target="../tags/tag49.xml"/><Relationship Id="rId9" Type="http://schemas.openxmlformats.org/officeDocument/2006/relationships/tags" Target="../tags/tag54.xml"/><Relationship Id="rId14" Type="http://schemas.openxmlformats.org/officeDocument/2006/relationships/tags" Target="../tags/tag5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66.xml"/><Relationship Id="rId13" Type="http://schemas.openxmlformats.org/officeDocument/2006/relationships/tags" Target="../tags/tag71.xml"/><Relationship Id="rId18" Type="http://schemas.openxmlformats.org/officeDocument/2006/relationships/notesSlide" Target="../notesSlides/notesSlide9.xml"/><Relationship Id="rId3" Type="http://schemas.openxmlformats.org/officeDocument/2006/relationships/tags" Target="../tags/tag61.xml"/><Relationship Id="rId7" Type="http://schemas.openxmlformats.org/officeDocument/2006/relationships/tags" Target="../tags/tag65.xml"/><Relationship Id="rId12" Type="http://schemas.openxmlformats.org/officeDocument/2006/relationships/tags" Target="../tags/tag70.xml"/><Relationship Id="rId17" Type="http://schemas.openxmlformats.org/officeDocument/2006/relationships/slideLayout" Target="../slideLayouts/slideLayout3.xml"/><Relationship Id="rId2" Type="http://schemas.openxmlformats.org/officeDocument/2006/relationships/tags" Target="../tags/tag60.xml"/><Relationship Id="rId16" Type="http://schemas.openxmlformats.org/officeDocument/2006/relationships/tags" Target="../tags/tag74.xml"/><Relationship Id="rId20" Type="http://schemas.openxmlformats.org/officeDocument/2006/relationships/oleObject" Target="../embeddings/oleObject19.bin"/><Relationship Id="rId1" Type="http://schemas.openxmlformats.org/officeDocument/2006/relationships/vmlDrawing" Target="../drawings/vmlDrawing11.vml"/><Relationship Id="rId6" Type="http://schemas.openxmlformats.org/officeDocument/2006/relationships/tags" Target="../tags/tag64.xml"/><Relationship Id="rId11" Type="http://schemas.openxmlformats.org/officeDocument/2006/relationships/tags" Target="../tags/tag69.xml"/><Relationship Id="rId5" Type="http://schemas.openxmlformats.org/officeDocument/2006/relationships/tags" Target="../tags/tag63.xml"/><Relationship Id="rId15" Type="http://schemas.openxmlformats.org/officeDocument/2006/relationships/tags" Target="../tags/tag73.xml"/><Relationship Id="rId10" Type="http://schemas.openxmlformats.org/officeDocument/2006/relationships/tags" Target="../tags/tag68.xml"/><Relationship Id="rId19" Type="http://schemas.openxmlformats.org/officeDocument/2006/relationships/oleObject" Target="../embeddings/oleObject18.bin"/><Relationship Id="rId4" Type="http://schemas.openxmlformats.org/officeDocument/2006/relationships/tags" Target="../tags/tag62.xml"/><Relationship Id="rId9" Type="http://schemas.openxmlformats.org/officeDocument/2006/relationships/tags" Target="../tags/tag67.xml"/><Relationship Id="rId14" Type="http://schemas.openxmlformats.org/officeDocument/2006/relationships/tags" Target="../tags/tag7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8342626"/>
              </p:ext>
            </p:extLst>
          </p:nvPr>
        </p:nvGraphicFramePr>
        <p:xfrm>
          <a:off x="0" y="0"/>
          <a:ext cx="152376" cy="150364"/>
        </p:xfrm>
        <a:graphic>
          <a:graphicData uri="http://schemas.openxmlformats.org/presentationml/2006/ole">
            <p:oleObj spid="_x0000_s28674" name="think-cell Slide" r:id="rId4" imgW="360" imgH="360" progId="">
              <p:embed/>
            </p:oleObj>
          </a:graphicData>
        </a:graphic>
      </p:graphicFrame>
      <p:pic>
        <p:nvPicPr>
          <p:cNvPr id="1156" name="Picture 132" descr="\\camtlfsr02\MCSS\soutien\PROD\SCAN\Infographie\STOCK PHOTO\ORIGINAUX\iStock_000005312495Medium_lr.jpg"/>
          <p:cNvPicPr>
            <a:picLocks noChangeAspect="1" noChangeArrowheads="1"/>
          </p:cNvPicPr>
          <p:nvPr/>
        </p:nvPicPr>
        <p:blipFill>
          <a:blip r:embed="rId5" cstate="print"/>
          <a:srcRect l="21283" r="37537"/>
          <a:stretch>
            <a:fillRect/>
          </a:stretch>
        </p:blipFill>
        <p:spPr bwMode="auto">
          <a:xfrm>
            <a:off x="0" y="0"/>
            <a:ext cx="3860401" cy="6244046"/>
          </a:xfrm>
          <a:prstGeom prst="rect">
            <a:avLst/>
          </a:prstGeom>
          <a:noFill/>
        </p:spPr>
      </p:pic>
      <p:pic>
        <p:nvPicPr>
          <p:cNvPr id="1159" name="Picture 135" descr="http://investnorthcentralbc.ca/uploads/images/sectors/canwea_logo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93579" y="531079"/>
            <a:ext cx="1674344" cy="1185994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80543" y="2154745"/>
            <a:ext cx="5170980" cy="2215991"/>
          </a:xfrm>
        </p:spPr>
        <p:txBody>
          <a:bodyPr/>
          <a:lstStyle/>
          <a:p>
            <a:r>
              <a:rPr lang="fr-CA" dirty="0"/>
              <a:t>Retombées économiques de l’industrie éolienne québécoise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80542" y="4629034"/>
            <a:ext cx="5165046" cy="738664"/>
          </a:xfrm>
        </p:spPr>
        <p:txBody>
          <a:bodyPr/>
          <a:lstStyle/>
          <a:p>
            <a:r>
              <a:rPr lang="fr-CA"/>
              <a:t>Portrait pour le Québec - 2013</a:t>
            </a:r>
            <a:endParaRPr lang="fr-CA" dirty="0"/>
          </a:p>
        </p:txBody>
      </p:sp>
      <p:pic>
        <p:nvPicPr>
          <p:cNvPr id="1155" name="Picture 131" descr="http://www.aqper.com/templates/aqper01/images/logo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35039" y="224467"/>
            <a:ext cx="1913376" cy="617500"/>
          </a:xfrm>
          <a:prstGeom prst="rect">
            <a:avLst/>
          </a:prstGeom>
          <a:noFill/>
        </p:spPr>
      </p:pic>
      <p:sp>
        <p:nvSpPr>
          <p:cNvPr id="16" name="ZoneTexte 15"/>
          <p:cNvSpPr txBox="1"/>
          <p:nvPr/>
        </p:nvSpPr>
        <p:spPr>
          <a:xfrm>
            <a:off x="0" y="6468533"/>
            <a:ext cx="165946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1200" dirty="0" smtClean="0">
                <a:solidFill>
                  <a:schemeClr val="bg1"/>
                </a:solidFill>
              </a:rPr>
              <a:t>27 février 2013</a:t>
            </a:r>
            <a:endParaRPr lang="fr-CA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079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4788" name="Rectangle 20" hidden="1"/>
          <p:cNvGraphicFramePr>
            <a:graphicFrameLocks/>
          </p:cNvGraphicFramePr>
          <p:nvPr/>
        </p:nvGraphicFramePr>
        <p:xfrm>
          <a:off x="0" y="0"/>
          <a:ext cx="152427" cy="150430"/>
        </p:xfrm>
        <a:graphic>
          <a:graphicData uri="http://schemas.openxmlformats.org/presentationml/2006/ole">
            <p:oleObj spid="_x0000_s8256" name="think-cell Slide" r:id="rId4" imgW="0" imgH="0" progId="">
              <p:embed/>
            </p:oleObj>
          </a:graphicData>
        </a:graphic>
      </p:graphicFrame>
      <p:sp>
        <p:nvSpPr>
          <p:cNvPr id="5447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D’autres retombées dynamiques</a:t>
            </a:r>
          </a:p>
        </p:txBody>
      </p:sp>
      <p:sp>
        <p:nvSpPr>
          <p:cNvPr id="544772" name="Rectangle 4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pPr marL="0" lvl="1" indent="0">
              <a:spcBef>
                <a:spcPts val="960"/>
              </a:spcBef>
              <a:buClrTx/>
              <a:buNone/>
            </a:pPr>
            <a:r>
              <a:rPr lang="fr-CA" sz="2000" b="1" dirty="0" smtClean="0">
                <a:solidFill>
                  <a:schemeClr val="accent5"/>
                </a:solidFill>
              </a:rPr>
              <a:t>Effets induits</a:t>
            </a:r>
          </a:p>
          <a:p>
            <a:r>
              <a:rPr lang="fr-CA" dirty="0" smtClean="0"/>
              <a:t>Retombées </a:t>
            </a:r>
            <a:r>
              <a:rPr lang="fr-CA" dirty="0"/>
              <a:t>dynamiques</a:t>
            </a:r>
          </a:p>
          <a:p>
            <a:pPr lvl="1"/>
            <a:r>
              <a:rPr lang="fr-CA" dirty="0" smtClean="0"/>
              <a:t>Investissements </a:t>
            </a:r>
            <a:r>
              <a:rPr lang="fr-CA" dirty="0"/>
              <a:t>de la filière manufacturière</a:t>
            </a:r>
          </a:p>
          <a:p>
            <a:pPr lvl="1"/>
            <a:r>
              <a:rPr lang="fr-CA" dirty="0" smtClean="0"/>
              <a:t>Dépenses (immobilisations et opérations) </a:t>
            </a:r>
            <a:r>
              <a:rPr lang="fr-CA" dirty="0"/>
              <a:t>liées aux exportations</a:t>
            </a:r>
          </a:p>
          <a:p>
            <a:pPr lvl="1"/>
            <a:r>
              <a:rPr lang="fr-CA" dirty="0"/>
              <a:t>Recherche et développement</a:t>
            </a:r>
          </a:p>
          <a:p>
            <a:pPr lvl="1"/>
            <a:r>
              <a:rPr lang="fr-CA" dirty="0"/>
              <a:t>Redevances et revenus des municipalités</a:t>
            </a:r>
          </a:p>
          <a:p>
            <a:pPr lvl="1"/>
            <a:r>
              <a:rPr lang="fr-CA" dirty="0"/>
              <a:t>Diversification du tissu industriel</a:t>
            </a:r>
          </a:p>
          <a:p>
            <a:pPr lvl="1"/>
            <a:r>
              <a:rPr lang="fr-CA" dirty="0"/>
              <a:t>Gestion des risques de l’offre énergétique québécoise</a:t>
            </a:r>
          </a:p>
          <a:p>
            <a:pPr lvl="1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xmlns="" val="662706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4788" name="Rectangle 20" hidden="1"/>
          <p:cNvGraphicFramePr>
            <a:graphicFrameLocks/>
          </p:cNvGraphicFramePr>
          <p:nvPr/>
        </p:nvGraphicFramePr>
        <p:xfrm>
          <a:off x="0" y="0"/>
          <a:ext cx="152427" cy="150430"/>
        </p:xfrm>
        <a:graphic>
          <a:graphicData uri="http://schemas.openxmlformats.org/presentationml/2006/ole">
            <p:oleObj spid="_x0000_s35842" name="think-cell Slide" r:id="rId4" imgW="0" imgH="0" progId="">
              <p:embed/>
            </p:oleObj>
          </a:graphicData>
        </a:graphic>
      </p:graphicFrame>
      <p:sp>
        <p:nvSpPr>
          <p:cNvPr id="544771" name="Rectangle 3"/>
          <p:cNvSpPr>
            <a:spLocks noGrp="1" noChangeArrowheads="1"/>
          </p:cNvSpPr>
          <p:nvPr>
            <p:ph type="title"/>
          </p:nvPr>
        </p:nvSpPr>
        <p:spPr>
          <a:xfrm>
            <a:off x="2512111" y="670307"/>
            <a:ext cx="6503702" cy="492443"/>
          </a:xfrm>
        </p:spPr>
        <p:txBody>
          <a:bodyPr/>
          <a:lstStyle/>
          <a:p>
            <a:r>
              <a:rPr lang="fr-CA" dirty="0" smtClean="0"/>
              <a:t>En bref</a:t>
            </a:r>
            <a:endParaRPr lang="fr-CA" dirty="0"/>
          </a:p>
        </p:txBody>
      </p:sp>
      <p:sp>
        <p:nvSpPr>
          <p:cNvPr id="544772" name="Rectangle 4"/>
          <p:cNvSpPr>
            <a:spLocks noGrp="1" noChangeArrowheads="1"/>
          </p:cNvSpPr>
          <p:nvPr>
            <p:ph type="body" sz="quarter" idx="10"/>
          </p:nvPr>
        </p:nvSpPr>
        <p:spPr>
          <a:xfrm>
            <a:off x="2946399" y="1452107"/>
            <a:ext cx="5997303" cy="3182317"/>
          </a:xfrm>
        </p:spPr>
        <p:txBody>
          <a:bodyPr/>
          <a:lstStyle/>
          <a:p>
            <a:r>
              <a:rPr lang="fr-CA" dirty="0" smtClean="0"/>
              <a:t>D’importantes retombées</a:t>
            </a:r>
            <a:endParaRPr lang="fr-CA" dirty="0"/>
          </a:p>
          <a:p>
            <a:pPr lvl="1"/>
            <a:r>
              <a:rPr lang="fr-CA" dirty="0"/>
              <a:t>½ milliard </a:t>
            </a:r>
            <a:r>
              <a:rPr lang="fr-CA" dirty="0" smtClean="0"/>
              <a:t>$ en </a:t>
            </a:r>
            <a:r>
              <a:rPr lang="fr-CA" dirty="0"/>
              <a:t>valeur ajoutée par année en moyenne</a:t>
            </a:r>
          </a:p>
          <a:p>
            <a:pPr lvl="1"/>
            <a:r>
              <a:rPr lang="fr-CA" dirty="0"/>
              <a:t>5 000 emplois par année en moyenne bien </a:t>
            </a:r>
            <a:r>
              <a:rPr lang="fr-CA" dirty="0" smtClean="0"/>
              <a:t>rémunérés</a:t>
            </a:r>
          </a:p>
          <a:p>
            <a:pPr lvl="1"/>
            <a:r>
              <a:rPr lang="fr-CA" dirty="0" smtClean="0"/>
              <a:t>Des revenus gouvernementaux importants</a:t>
            </a:r>
          </a:p>
          <a:p>
            <a:pPr lvl="1"/>
            <a:r>
              <a:rPr lang="fr-CA" dirty="0" smtClean="0"/>
              <a:t>Des retombées dynamiques diverses</a:t>
            </a:r>
          </a:p>
          <a:p>
            <a:pPr lvl="1"/>
            <a:endParaRPr lang="fr-CA" dirty="0"/>
          </a:p>
          <a:p>
            <a:pPr lvl="1"/>
            <a:endParaRPr lang="fr-CA" dirty="0" smtClean="0"/>
          </a:p>
          <a:p>
            <a:pPr lvl="1">
              <a:buNone/>
            </a:pPr>
            <a:endParaRPr lang="fr-CA" dirty="0"/>
          </a:p>
          <a:p>
            <a:pPr algn="ctr">
              <a:spcBef>
                <a:spcPts val="1600"/>
              </a:spcBef>
            </a:pPr>
            <a:r>
              <a:rPr lang="fr-CA" sz="2400" b="0" dirty="0" smtClean="0"/>
              <a:t>MERCI </a:t>
            </a:r>
            <a:r>
              <a:rPr lang="fr-CA" sz="2400" b="0" dirty="0"/>
              <a:t>DE VOTRE ATTENTION</a:t>
            </a:r>
            <a:r>
              <a:rPr lang="fr-CA" sz="2400" b="0" dirty="0" smtClean="0"/>
              <a:t>!</a:t>
            </a:r>
          </a:p>
          <a:p>
            <a:pPr algn="r">
              <a:spcBef>
                <a:spcPts val="1600"/>
              </a:spcBef>
            </a:pPr>
            <a:r>
              <a:rPr lang="fr-CA" sz="2400" b="0" dirty="0" smtClean="0"/>
              <a:t/>
            </a:r>
            <a:br>
              <a:rPr lang="fr-CA" sz="2400" b="0" dirty="0" smtClean="0"/>
            </a:br>
            <a:r>
              <a:rPr lang="fr-CA" sz="2400" b="0" dirty="0" smtClean="0"/>
              <a:t>Jean-Pierre Lessard</a:t>
            </a:r>
            <a:br>
              <a:rPr lang="fr-CA" sz="2400" b="0" dirty="0" smtClean="0"/>
            </a:br>
            <a:r>
              <a:rPr lang="fr-CA" sz="2400" b="0" dirty="0" smtClean="0"/>
              <a:t>jlessard@kpmg.ca</a:t>
            </a:r>
            <a:endParaRPr lang="fr-CA" sz="2400" b="0" dirty="0"/>
          </a:p>
          <a:p>
            <a:pPr lvl="1"/>
            <a:endParaRPr lang="fr-CA" dirty="0"/>
          </a:p>
        </p:txBody>
      </p:sp>
      <p:sp>
        <p:nvSpPr>
          <p:cNvPr id="544775" name="Rectangle 6"/>
          <p:cNvSpPr>
            <a:spLocks noChangeArrowheads="1"/>
          </p:cNvSpPr>
          <p:nvPr/>
        </p:nvSpPr>
        <p:spPr bwMode="ltGray">
          <a:xfrm>
            <a:off x="640936" y="1902063"/>
            <a:ext cx="2052864" cy="3757730"/>
          </a:xfrm>
          <a:prstGeom prst="rect">
            <a:avLst/>
          </a:prstGeom>
          <a:gradFill flip="none" rotWithShape="1">
            <a:gsLst>
              <a:gs pos="25000">
                <a:srgbClr val="003D8D"/>
              </a:gs>
              <a:gs pos="66000">
                <a:srgbClr val="0B65BC"/>
              </a:gs>
              <a:gs pos="99000">
                <a:srgbClr val="158CEB"/>
              </a:gs>
            </a:gsLst>
            <a:lin ang="27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103095" tIns="68731" rIns="68731" bIns="68731" anchor="ctr"/>
          <a:lstStyle/>
          <a:p>
            <a:pPr defTabSz="913790">
              <a:spcBef>
                <a:spcPct val="0"/>
              </a:spcBef>
            </a:pPr>
            <a:r>
              <a:rPr lang="fr-CA" sz="2000" dirty="0">
                <a:solidFill>
                  <a:schemeClr val="bg1"/>
                </a:solidFill>
              </a:rPr>
              <a:t>Une nouvelle filière économique </a:t>
            </a:r>
            <a:r>
              <a:rPr lang="fr-CA" sz="2000" dirty="0" smtClean="0">
                <a:solidFill>
                  <a:schemeClr val="bg1"/>
                </a:solidFill>
              </a:rPr>
              <a:t>durable n’est </a:t>
            </a:r>
            <a:r>
              <a:rPr lang="fr-CA" sz="2000" dirty="0">
                <a:solidFill>
                  <a:schemeClr val="bg1"/>
                </a:solidFill>
              </a:rPr>
              <a:t>ni facile </a:t>
            </a:r>
            <a:br>
              <a:rPr lang="fr-CA" sz="2000" dirty="0">
                <a:solidFill>
                  <a:schemeClr val="bg1"/>
                </a:solidFill>
              </a:rPr>
            </a:br>
            <a:r>
              <a:rPr lang="fr-CA" sz="2000" dirty="0">
                <a:solidFill>
                  <a:schemeClr val="bg1"/>
                </a:solidFill>
              </a:rPr>
              <a:t>à créer, </a:t>
            </a:r>
            <a:br>
              <a:rPr lang="fr-CA" sz="2000" dirty="0">
                <a:solidFill>
                  <a:schemeClr val="bg1"/>
                </a:solidFill>
              </a:rPr>
            </a:br>
            <a:r>
              <a:rPr lang="fr-CA" sz="2000" dirty="0">
                <a:solidFill>
                  <a:schemeClr val="bg1"/>
                </a:solidFill>
              </a:rPr>
              <a:t>ni possible </a:t>
            </a:r>
            <a:br>
              <a:rPr lang="fr-CA" sz="2000" dirty="0">
                <a:solidFill>
                  <a:schemeClr val="bg1"/>
                </a:solidFill>
              </a:rPr>
            </a:br>
            <a:r>
              <a:rPr lang="fr-CA" sz="2000" dirty="0">
                <a:solidFill>
                  <a:schemeClr val="bg1"/>
                </a:solidFill>
              </a:rPr>
              <a:t>à développer en peu de temps</a:t>
            </a:r>
          </a:p>
        </p:txBody>
      </p:sp>
    </p:spTree>
    <p:extLst>
      <p:ext uri="{BB962C8B-B14F-4D97-AF65-F5344CB8AC3E}">
        <p14:creationId xmlns:p14="http://schemas.microsoft.com/office/powerpoint/2010/main" xmlns="" val="662706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CA" b="1" dirty="0" smtClean="0">
                <a:solidFill>
                  <a:schemeClr val="accent5"/>
                </a:solidFill>
              </a:rPr>
              <a:t>Ce que nous faisons</a:t>
            </a:r>
          </a:p>
          <a:p>
            <a:endParaRPr lang="fr-CA" b="1" dirty="0">
              <a:solidFill>
                <a:schemeClr val="accent5"/>
              </a:solidFill>
            </a:endParaRPr>
          </a:p>
          <a:p>
            <a:endParaRPr lang="fr-CA" b="1" dirty="0" smtClean="0">
              <a:solidFill>
                <a:schemeClr val="accent5"/>
              </a:solidFill>
            </a:endParaRPr>
          </a:p>
          <a:p>
            <a:endParaRPr lang="fr-CA" b="1" dirty="0">
              <a:solidFill>
                <a:schemeClr val="accent5"/>
              </a:solidFill>
            </a:endParaRPr>
          </a:p>
          <a:p>
            <a:endParaRPr lang="fr-CA" b="1" dirty="0" smtClean="0">
              <a:solidFill>
                <a:schemeClr val="accent5"/>
              </a:solidFill>
            </a:endParaRPr>
          </a:p>
          <a:p>
            <a:endParaRPr lang="fr-CA" b="1" dirty="0">
              <a:solidFill>
                <a:schemeClr val="accent5"/>
              </a:solidFill>
            </a:endParaRPr>
          </a:p>
          <a:p>
            <a:endParaRPr lang="fr-CA" b="1" dirty="0" smtClean="0">
              <a:solidFill>
                <a:schemeClr val="accent5"/>
              </a:solidFill>
            </a:endParaRPr>
          </a:p>
          <a:p>
            <a:endParaRPr lang="fr-CA" b="1" dirty="0">
              <a:solidFill>
                <a:schemeClr val="accent5"/>
              </a:solidFill>
            </a:endParaRPr>
          </a:p>
          <a:p>
            <a:r>
              <a:rPr lang="fr-CA" b="1" dirty="0" smtClean="0">
                <a:solidFill>
                  <a:schemeClr val="accent5"/>
                </a:solidFill>
              </a:rPr>
              <a:t>Plan de présentation</a:t>
            </a:r>
          </a:p>
          <a:p>
            <a:pPr>
              <a:buAutoNum type="arabicPeriod"/>
            </a:pPr>
            <a:r>
              <a:rPr lang="fr-CA" dirty="0" smtClean="0"/>
              <a:t>L’approche</a:t>
            </a:r>
          </a:p>
          <a:p>
            <a:pPr>
              <a:buAutoNum type="arabicPeriod"/>
            </a:pPr>
            <a:r>
              <a:rPr lang="fr-CA" dirty="0" smtClean="0"/>
              <a:t>Le choc de dépenses</a:t>
            </a:r>
          </a:p>
          <a:p>
            <a:pPr>
              <a:buAutoNum type="arabicPeriod"/>
            </a:pPr>
            <a:r>
              <a:rPr lang="fr-CA" dirty="0" smtClean="0"/>
              <a:t>Résultats</a:t>
            </a:r>
          </a:p>
          <a:p>
            <a:pPr>
              <a:buAutoNum type="arabicPeriod"/>
            </a:pPr>
            <a:r>
              <a:rPr lang="fr-CA" dirty="0" smtClean="0"/>
              <a:t>Autres retombées</a:t>
            </a:r>
            <a:endParaRPr lang="fr-CA" dirty="0"/>
          </a:p>
          <a:p>
            <a:endParaRPr lang="fr-CA" b="1" dirty="0">
              <a:solidFill>
                <a:schemeClr val="accent5"/>
              </a:solidFill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6950" y="1890836"/>
            <a:ext cx="5271282" cy="2080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La retombée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4101982" y="1512606"/>
            <a:ext cx="4728750" cy="1083885"/>
          </a:xfrm>
        </p:spPr>
        <p:txBody>
          <a:bodyPr/>
          <a:lstStyle/>
          <a:p>
            <a:r>
              <a:rPr lang="fr-CA" dirty="0"/>
              <a:t>Mesure de la création de richesse, l’effet de cascade d’une dépense dans l’économie</a:t>
            </a:r>
          </a:p>
          <a:p>
            <a:pPr lvl="1"/>
            <a:r>
              <a:rPr lang="fr-CA" dirty="0"/>
              <a:t>L’impact statique</a:t>
            </a:r>
          </a:p>
          <a:p>
            <a:pPr lvl="2"/>
            <a:r>
              <a:rPr lang="fr-CA" dirty="0"/>
              <a:t>Direct</a:t>
            </a:r>
          </a:p>
          <a:p>
            <a:pPr lvl="2"/>
            <a:r>
              <a:rPr lang="fr-CA" dirty="0"/>
              <a:t>Indirect</a:t>
            </a:r>
          </a:p>
          <a:p>
            <a:pPr lvl="2"/>
            <a:r>
              <a:rPr lang="fr-CA" dirty="0"/>
              <a:t>Induit</a:t>
            </a:r>
          </a:p>
          <a:p>
            <a:pPr lvl="1"/>
            <a:r>
              <a:rPr lang="fr-CA" dirty="0"/>
              <a:t>L’impact dynamique</a:t>
            </a:r>
          </a:p>
          <a:p>
            <a:pPr lvl="2"/>
            <a:r>
              <a:rPr lang="fr-CA" dirty="0"/>
              <a:t>La croissance additionnelle des entreprises existantes</a:t>
            </a:r>
          </a:p>
          <a:p>
            <a:pPr lvl="2"/>
            <a:r>
              <a:rPr lang="fr-CA" dirty="0"/>
              <a:t>L’émergence </a:t>
            </a:r>
            <a:r>
              <a:rPr lang="fr-CA" dirty="0" smtClean="0"/>
              <a:t>de </a:t>
            </a:r>
            <a:r>
              <a:rPr lang="fr-CA" dirty="0"/>
              <a:t>nouvelles entreprises</a:t>
            </a:r>
          </a:p>
          <a:p>
            <a:pPr lvl="2"/>
            <a:r>
              <a:rPr lang="fr-CA" dirty="0"/>
              <a:t>L’augmentation de la valeur économique d’autres actifs</a:t>
            </a:r>
          </a:p>
          <a:p>
            <a:pPr lvl="2"/>
            <a:r>
              <a:rPr lang="fr-CA" dirty="0"/>
              <a:t>L’avantage stratégique</a:t>
            </a:r>
          </a:p>
          <a:p>
            <a:pPr lvl="2"/>
            <a:endParaRPr lang="fr-CA" dirty="0"/>
          </a:p>
        </p:txBody>
      </p:sp>
      <p:pic>
        <p:nvPicPr>
          <p:cNvPr id="12289" name="Picture 1" descr="\\camtlfsr02\MCSS\soutien\PROD\SCAN\Infographie\STOCK PHOTO\DINE\iStock_000002283929Medium_l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473" y="2743199"/>
            <a:ext cx="3858241" cy="2569225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t 20" hidden="1"/>
          <p:cNvGraphicFramePr>
            <a:graphicFrameLocks noChangeAspect="1"/>
          </p:cNvGraphicFramePr>
          <p:nvPr/>
        </p:nvGraphicFramePr>
        <p:xfrm>
          <a:off x="1587" y="1588"/>
          <a:ext cx="1587" cy="1587"/>
        </p:xfrm>
        <a:graphic>
          <a:graphicData uri="http://schemas.openxmlformats.org/presentationml/2006/ole">
            <p:oleObj spid="_x0000_s11266" name="think-cell Slide" r:id="rId25" imgW="360" imgH="360" progId="">
              <p:embed/>
            </p:oleObj>
          </a:graphicData>
        </a:graphic>
      </p:graphicFrame>
      <p:sp>
        <p:nvSpPr>
          <p:cNvPr id="20" name="Rectangle 19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fr-CA" sz="1050" b="1" dirty="0" err="1">
              <a:solidFill>
                <a:schemeClr val="tx1"/>
              </a:solidFill>
              <a:latin typeface="Arial"/>
              <a:sym typeface="Arial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785644" y="2230452"/>
            <a:ext cx="4195985" cy="3657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3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200" dirty="0" err="1">
              <a:solidFill>
                <a:schemeClr val="tx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 choc initial considéré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463222" y="1469865"/>
            <a:ext cx="4142961" cy="1067472"/>
          </a:xfrm>
        </p:spPr>
        <p:txBody>
          <a:bodyPr/>
          <a:lstStyle/>
          <a:p>
            <a:r>
              <a:rPr lang="fr-CA" dirty="0"/>
              <a:t>3 300 MW d’énergie éolienne </a:t>
            </a:r>
            <a:br>
              <a:rPr lang="fr-CA" dirty="0"/>
            </a:br>
            <a:r>
              <a:rPr lang="fr-CA" dirty="0"/>
              <a:t>d’ici 2015</a:t>
            </a:r>
          </a:p>
          <a:p>
            <a:r>
              <a:rPr lang="fr-CA" dirty="0"/>
              <a:t>Deux grands types de dépenses</a:t>
            </a:r>
          </a:p>
          <a:p>
            <a:pPr marL="358775" indent="-358775">
              <a:buFont typeface="+mj-lt"/>
              <a:buAutoNum type="arabicPeriod"/>
            </a:pPr>
            <a:r>
              <a:rPr lang="fr-CA" dirty="0"/>
              <a:t>Immobilisations</a:t>
            </a:r>
          </a:p>
          <a:p>
            <a:pPr marL="627063" lvl="2" indent="-147638"/>
            <a:r>
              <a:rPr lang="fr-CA" dirty="0" smtClean="0"/>
              <a:t>Équipements manufacturés </a:t>
            </a:r>
            <a:r>
              <a:rPr lang="fr-CA" dirty="0"/>
              <a:t>: </a:t>
            </a:r>
            <a:r>
              <a:rPr lang="fr-CA" dirty="0" smtClean="0"/>
              <a:t>nacelles, convertisseurs, </a:t>
            </a:r>
            <a:r>
              <a:rPr lang="fr-CA" dirty="0"/>
              <a:t>pales, tours, etc.</a:t>
            </a:r>
          </a:p>
          <a:p>
            <a:pPr marL="627063" lvl="2" indent="-147638"/>
            <a:r>
              <a:rPr lang="fr-CA" dirty="0"/>
              <a:t>Infrastructures : bâtiments, routes, aménagement des sites, etc.</a:t>
            </a:r>
          </a:p>
          <a:p>
            <a:pPr marL="627063" lvl="2" indent="-147638"/>
            <a:r>
              <a:rPr lang="fr-CA" dirty="0"/>
              <a:t>Services professionnels : ingénieurs</a:t>
            </a:r>
            <a:r>
              <a:rPr lang="fr-CA" dirty="0" smtClean="0"/>
              <a:t>, </a:t>
            </a:r>
            <a:r>
              <a:rPr lang="fr-CA" dirty="0"/>
              <a:t>environnement, etc.</a:t>
            </a:r>
          </a:p>
          <a:p>
            <a:pPr marL="358775" indent="-358775">
              <a:buFont typeface="+mj-lt"/>
              <a:buAutoNum type="arabicPeriod"/>
            </a:pPr>
            <a:r>
              <a:rPr lang="fr-CA" dirty="0" smtClean="0"/>
              <a:t>Opérations</a:t>
            </a:r>
            <a:endParaRPr lang="fr-CA" dirty="0"/>
          </a:p>
          <a:p>
            <a:pPr lvl="2"/>
            <a:r>
              <a:rPr lang="fr-CA" dirty="0"/>
              <a:t>Main-d’œuvre directe sur le site </a:t>
            </a:r>
          </a:p>
          <a:p>
            <a:pPr lvl="2"/>
            <a:r>
              <a:rPr lang="fr-CA" dirty="0"/>
              <a:t>Achat de biens et services de divers types : pièces et composantes, entretien, sécurité, etc.</a:t>
            </a:r>
          </a:p>
          <a:p>
            <a:endParaRPr lang="fr-CA" dirty="0"/>
          </a:p>
        </p:txBody>
      </p:sp>
      <p:cxnSp>
        <p:nvCxnSpPr>
          <p:cNvPr id="4" name="Connecteur droit 3"/>
          <p:cNvCxnSpPr/>
          <p:nvPr>
            <p:custDataLst>
              <p:tags r:id="rId3"/>
            </p:custDataLst>
          </p:nvPr>
        </p:nvCxnSpPr>
        <p:spPr bwMode="auto">
          <a:xfrm>
            <a:off x="7239000" y="3286125"/>
            <a:ext cx="190500" cy="0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>
            <p:custDataLst>
              <p:tags r:id="rId4"/>
            </p:custDataLst>
          </p:nvPr>
        </p:nvCxnSpPr>
        <p:spPr bwMode="auto">
          <a:xfrm>
            <a:off x="6667500" y="3409950"/>
            <a:ext cx="190500" cy="0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>
            <p:custDataLst>
              <p:tags r:id="rId5"/>
            </p:custDataLst>
          </p:nvPr>
        </p:nvCxnSpPr>
        <p:spPr bwMode="auto">
          <a:xfrm>
            <a:off x="6086475" y="4229100"/>
            <a:ext cx="190500" cy="0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>
            <p:custDataLst>
              <p:tags r:id="rId6"/>
            </p:custDataLst>
          </p:nvPr>
        </p:nvCxnSpPr>
        <p:spPr bwMode="auto">
          <a:xfrm>
            <a:off x="5514975" y="4562475"/>
            <a:ext cx="190500" cy="0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t 8"/>
          <p:cNvGraphicFramePr>
            <a:graphicFrameLocks noChangeAspect="1"/>
          </p:cNvGraphicFramePr>
          <p:nvPr/>
        </p:nvGraphicFramePr>
        <p:xfrm>
          <a:off x="4914899" y="2933701"/>
          <a:ext cx="3095682" cy="1809635"/>
        </p:xfrm>
        <a:graphic>
          <a:graphicData uri="http://schemas.openxmlformats.org/presentationml/2006/ole">
            <p:oleObj spid="_x0000_s11265" name="Chart" r:id="rId26" imgW="3095682" imgH="1809635" progId="MSGraph.Chart.8">
              <p:embed followColorScheme="full"/>
            </p:oleObj>
          </a:graphicData>
        </a:graphic>
      </p:graphicFrame>
      <p:cxnSp>
        <p:nvCxnSpPr>
          <p:cNvPr id="10" name="Connecteur droit 9"/>
          <p:cNvCxnSpPr/>
          <p:nvPr>
            <p:custDataLst>
              <p:tags r:id="rId7"/>
            </p:custDataLst>
          </p:nvPr>
        </p:nvCxnSpPr>
        <p:spPr bwMode="auto">
          <a:xfrm>
            <a:off x="7048500" y="3260725"/>
            <a:ext cx="0" cy="87312"/>
          </a:xfrm>
          <a:prstGeom prst="line">
            <a:avLst/>
          </a:prstGeom>
          <a:ln w="6350">
            <a:solidFill>
              <a:schemeClr val="tx1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>
            <p:custDataLst>
              <p:tags r:id="rId8"/>
            </p:custDataLst>
          </p:nvPr>
        </p:nvSpPr>
        <p:spPr bwMode="auto">
          <a:xfrm>
            <a:off x="7473950" y="4765675"/>
            <a:ext cx="293687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7ABF7136-61FE-4F08-87B3-BB2AC5A83500}" type="datetime'''''''''To''ta''''''''''l'''''''''''''''''''''''''''''''''''">
              <a:rPr lang="en-US" sz="1000">
                <a:solidFill>
                  <a:schemeClr val="tx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Total</a:t>
            </a:fld>
            <a:endParaRPr lang="fr-CA" sz="1000" dirty="0" err="1">
              <a:solidFill>
                <a:schemeClr val="tx1"/>
              </a:solidFill>
              <a:sym typeface="+mn-lt"/>
            </a:endParaRPr>
          </a:p>
        </p:txBody>
      </p:sp>
      <p:sp>
        <p:nvSpPr>
          <p:cNvPr id="15" name="Rectangle 14"/>
          <p:cNvSpPr/>
          <p:nvPr>
            <p:custDataLst>
              <p:tags r:id="rId9"/>
            </p:custDataLst>
          </p:nvPr>
        </p:nvSpPr>
        <p:spPr bwMode="auto">
          <a:xfrm>
            <a:off x="6846887" y="4765675"/>
            <a:ext cx="404812" cy="3048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6F0607D7-95D1-48F7-89E6-02ED5D1DE03C}" type="datetime'''''''''3''''''''e'''''' ''''''''''''A/''O'''''' 2''0''''''09'">
              <a:rPr lang="en-US" sz="1000">
                <a:solidFill>
                  <a:schemeClr val="tx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3e A/O 2009</a:t>
            </a:fld>
            <a:endParaRPr lang="fr-CA" sz="1000" dirty="0" err="1">
              <a:solidFill>
                <a:schemeClr val="tx1"/>
              </a:solidFill>
              <a:sym typeface="+mn-lt"/>
            </a:endParaRPr>
          </a:p>
        </p:txBody>
      </p:sp>
      <p:sp>
        <p:nvSpPr>
          <p:cNvPr id="11" name="Rectangle 10"/>
          <p:cNvSpPr/>
          <p:nvPr>
            <p:custDataLst>
              <p:tags r:id="rId10"/>
            </p:custDataLst>
          </p:nvPr>
        </p:nvSpPr>
        <p:spPr bwMode="auto">
          <a:xfrm>
            <a:off x="6270625" y="4765675"/>
            <a:ext cx="404812" cy="3048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FD7FFFAE-8583-46F4-8F28-895F647212A4}" type="datetime'2e'''''''' A''''''''''''/O ''''''''''''''20''''''0''5'">
              <a:rPr lang="en-US" sz="1000">
                <a:solidFill>
                  <a:schemeClr val="tx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2e A/O 2005</a:t>
            </a:fld>
            <a:endParaRPr lang="fr-CA" sz="1000" dirty="0" err="1">
              <a:solidFill>
                <a:schemeClr val="tx1"/>
              </a:solidFill>
              <a:sym typeface="+mn-lt"/>
            </a:endParaRPr>
          </a:p>
        </p:txBody>
      </p:sp>
      <p:sp>
        <p:nvSpPr>
          <p:cNvPr id="12" name="Rectangle 11"/>
          <p:cNvSpPr/>
          <p:nvPr>
            <p:custDataLst>
              <p:tags r:id="rId11"/>
            </p:custDataLst>
          </p:nvPr>
        </p:nvSpPr>
        <p:spPr bwMode="gray">
          <a:xfrm>
            <a:off x="6262687" y="3729037"/>
            <a:ext cx="420687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7" tIns="0" rIns="20637" bIns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CA87466A-FB42-4EBA-A0EE-1643C303C399}" type="datetime'2'' ''''''''''''''''''''0''''''''''''''''10'''''''''''''''''">
              <a:rPr lang="en-US" sz="1200" b="1">
                <a:solidFill>
                  <a:schemeClr val="bg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2 010</a:t>
            </a:fld>
            <a:endParaRPr lang="fr-CA" sz="1200" b="1" dirty="0" err="1">
              <a:solidFill>
                <a:schemeClr val="bg1"/>
              </a:solidFill>
              <a:sym typeface="+mn-lt"/>
            </a:endParaRPr>
          </a:p>
        </p:txBody>
      </p:sp>
      <p:sp>
        <p:nvSpPr>
          <p:cNvPr id="16" name="Rectangle 15"/>
          <p:cNvSpPr/>
          <p:nvPr>
            <p:custDataLst>
              <p:tags r:id="rId12"/>
            </p:custDataLst>
          </p:nvPr>
        </p:nvSpPr>
        <p:spPr bwMode="auto">
          <a:xfrm>
            <a:off x="5672137" y="4765675"/>
            <a:ext cx="447675" cy="3048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157EA4CC-1F7A-4E49-955B-4CEC1F4E19FC}" type="datetime'1''''e''''r'' ''''''''''A''''''/''''O'''' ''''2''00''3'''">
              <a:rPr lang="en-US" sz="1000">
                <a:solidFill>
                  <a:schemeClr val="tx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1er A/O 2003</a:t>
            </a:fld>
            <a:endParaRPr lang="fr-CA" sz="1000" dirty="0" err="1">
              <a:solidFill>
                <a:schemeClr val="tx1"/>
              </a:solidFill>
              <a:sym typeface="+mn-lt"/>
            </a:endParaRPr>
          </a:p>
        </p:txBody>
      </p:sp>
      <p:sp>
        <p:nvSpPr>
          <p:cNvPr id="13" name="Rectangle 12"/>
          <p:cNvSpPr/>
          <p:nvPr>
            <p:custDataLst>
              <p:tags r:id="rId13"/>
            </p:custDataLst>
          </p:nvPr>
        </p:nvSpPr>
        <p:spPr bwMode="gray">
          <a:xfrm>
            <a:off x="5749925" y="4305300"/>
            <a:ext cx="293687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7" tIns="0" rIns="20637" bIns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B09145D4-08C9-425C-AF0F-90970FD25D23}" type="datetime'''''''8''''1''''''''8'''''''''''''''''''''">
              <a:rPr lang="en-US" sz="1200" b="1">
                <a:solidFill>
                  <a:schemeClr val="bg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818</a:t>
            </a:fld>
            <a:endParaRPr lang="fr-CA" sz="1200" b="1" dirty="0" err="1">
              <a:solidFill>
                <a:schemeClr val="bg1"/>
              </a:solidFill>
              <a:sym typeface="+mn-lt"/>
            </a:endParaRPr>
          </a:p>
        </p:txBody>
      </p:sp>
      <p:sp>
        <p:nvSpPr>
          <p:cNvPr id="14" name="Rectangle 13"/>
          <p:cNvSpPr/>
          <p:nvPr>
            <p:custDataLst>
              <p:tags r:id="rId14"/>
            </p:custDataLst>
          </p:nvPr>
        </p:nvSpPr>
        <p:spPr bwMode="auto">
          <a:xfrm>
            <a:off x="5094287" y="4765675"/>
            <a:ext cx="461962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AE7772A1-8BD9-421C-A73F-237FC874C4BC}" type="datetime'P''''r''é ''''''''A''''''''''/O'''''''''''''''''''''''''''">
              <a:rPr lang="en-US" sz="1000">
                <a:solidFill>
                  <a:schemeClr val="tx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Pré A/O</a:t>
            </a:fld>
            <a:endParaRPr lang="fr-CA" sz="1000" dirty="0" err="1">
              <a:solidFill>
                <a:schemeClr val="tx1"/>
              </a:solidFill>
              <a:sym typeface="+mn-lt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gray">
          <a:xfrm>
            <a:off x="4896740" y="2368550"/>
            <a:ext cx="4050707" cy="40011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/>
          <a:p>
            <a:pPr marL="0" marR="0" lvl="0" indent="0" algn="l" defTabSz="958291" rtl="0" eaLnBrk="1" fontAlgn="auto" latinLnBrk="0" hangingPunct="1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CA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Puissance d’énergie éolienne au Québec</a:t>
            </a:r>
            <a:br>
              <a:rPr kumimoji="0" lang="fr-CA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fr-CA" sz="1100" i="1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Selon les appels d’offres</a:t>
            </a:r>
          </a:p>
        </p:txBody>
      </p:sp>
      <p:sp>
        <p:nvSpPr>
          <p:cNvPr id="19" name="Line 6"/>
          <p:cNvSpPr>
            <a:spLocks noChangeShapeType="1"/>
          </p:cNvSpPr>
          <p:nvPr/>
        </p:nvSpPr>
        <p:spPr bwMode="gray">
          <a:xfrm flipV="1">
            <a:off x="4896740" y="2857500"/>
            <a:ext cx="3798610" cy="0"/>
          </a:xfrm>
          <a:prstGeom prst="line">
            <a:avLst/>
          </a:prstGeom>
          <a:noFill/>
          <a:ln w="9525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17961" dir="2700000" algn="ctr" rotWithShape="0">
                    <a:srgbClr val="736B4E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endParaRPr lang="fr-CA"/>
          </a:p>
        </p:txBody>
      </p:sp>
      <p:graphicFrame>
        <p:nvGraphicFramePr>
          <p:cNvPr id="32" name="Objet 31"/>
          <p:cNvGraphicFramePr>
            <a:graphicFrameLocks noChangeAspect="1"/>
          </p:cNvGraphicFramePr>
          <p:nvPr/>
        </p:nvGraphicFramePr>
        <p:xfrm>
          <a:off x="7924801" y="3162300"/>
          <a:ext cx="1381017" cy="1581271"/>
        </p:xfrm>
        <a:graphic>
          <a:graphicData uri="http://schemas.openxmlformats.org/presentationml/2006/ole">
            <p:oleObj spid="_x0000_s11267" name="Chart" r:id="rId27" imgW="1381017" imgH="1581271" progId="MSGraph.Chart.8">
              <p:embed followColorScheme="full"/>
            </p:oleObj>
          </a:graphicData>
        </a:graphic>
      </p:graphicFrame>
      <p:cxnSp>
        <p:nvCxnSpPr>
          <p:cNvPr id="57" name="Connecteur droit 56"/>
          <p:cNvCxnSpPr/>
          <p:nvPr>
            <p:custDataLst>
              <p:tags r:id="rId15"/>
            </p:custDataLst>
          </p:nvPr>
        </p:nvCxnSpPr>
        <p:spPr bwMode="auto">
          <a:xfrm>
            <a:off x="8353425" y="3260725"/>
            <a:ext cx="0" cy="101600"/>
          </a:xfrm>
          <a:prstGeom prst="line">
            <a:avLst/>
          </a:prstGeom>
          <a:ln w="6350">
            <a:solidFill>
              <a:schemeClr val="tx1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>
            <p:custDataLst>
              <p:tags r:id="rId16"/>
            </p:custDataLst>
          </p:nvPr>
        </p:nvSpPr>
        <p:spPr bwMode="auto">
          <a:xfrm>
            <a:off x="8207375" y="4765675"/>
            <a:ext cx="293687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E199624D-E51C-4DC3-8A08-2195A6A951B6}" type="datetime'T''''''''o''''''t''''''al'''''''''''''''''''''''''''">
              <a:rPr lang="en-US" sz="1000">
                <a:solidFill>
                  <a:schemeClr val="tx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Total</a:t>
            </a:fld>
            <a:endParaRPr lang="fr-CA" sz="1000" dirty="0" err="1">
              <a:solidFill>
                <a:schemeClr val="tx1"/>
              </a:solidFill>
              <a:sym typeface="+mn-lt"/>
            </a:endParaRPr>
          </a:p>
        </p:txBody>
      </p:sp>
      <p:sp>
        <p:nvSpPr>
          <p:cNvPr id="43" name="Rectangle 42"/>
          <p:cNvSpPr/>
          <p:nvPr>
            <p:custDataLst>
              <p:tags r:id="rId17"/>
            </p:custDataLst>
          </p:nvPr>
        </p:nvSpPr>
        <p:spPr bwMode="gray">
          <a:xfrm>
            <a:off x="8201025" y="4064000"/>
            <a:ext cx="306387" cy="160337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9050" tIns="0" rIns="19050" bIns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3EC8ACFF-771A-4BFF-8FF3-FB63101715A5}" type="datetime'''''''''''''''''''''7''''''''4%'''''''''">
              <a:rPr lang="en-US" sz="1050" b="1">
                <a:solidFill>
                  <a:schemeClr val="bg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74%</a:t>
            </a:fld>
            <a:endParaRPr lang="fr-CA" sz="1050" b="1" dirty="0" err="1">
              <a:solidFill>
                <a:schemeClr val="bg1"/>
              </a:solidFill>
              <a:sym typeface="+mn-lt"/>
            </a:endParaRPr>
          </a:p>
        </p:txBody>
      </p:sp>
      <p:sp>
        <p:nvSpPr>
          <p:cNvPr id="49" name="Rectangle 48"/>
          <p:cNvSpPr/>
          <p:nvPr>
            <p:custDataLst>
              <p:tags r:id="rId18"/>
            </p:custDataLst>
          </p:nvPr>
        </p:nvSpPr>
        <p:spPr bwMode="auto">
          <a:xfrm>
            <a:off x="8201025" y="3100387"/>
            <a:ext cx="306387" cy="160337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9050" tIns="0" rIns="19050" bIns="0" rtlCol="0" anchor="b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0FFFFA90-DA26-463D-8D42-5DFF1DE75662}" type="datetime'''''''''2''''6''''''''''''''%'''''''''''''''''''">
              <a:rPr lang="en-US" sz="1050" b="1">
                <a:solidFill>
                  <a:schemeClr val="tx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26%</a:t>
            </a:fld>
            <a:endParaRPr lang="fr-CA" sz="1050" b="1" dirty="0" err="1">
              <a:solidFill>
                <a:schemeClr val="tx1"/>
              </a:solidFill>
              <a:sym typeface="+mn-lt"/>
            </a:endParaRPr>
          </a:p>
        </p:txBody>
      </p:sp>
      <p:sp>
        <p:nvSpPr>
          <p:cNvPr id="58" name="Rectangle 57"/>
          <p:cNvSpPr/>
          <p:nvPr>
            <p:custDataLst>
              <p:tags r:id="rId19"/>
            </p:custDataLst>
          </p:nvPr>
        </p:nvSpPr>
        <p:spPr bwMode="auto">
          <a:xfrm>
            <a:off x="5991225" y="5464175"/>
            <a:ext cx="214312" cy="160337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200" dirty="0" err="1">
              <a:solidFill>
                <a:schemeClr val="tx1"/>
              </a:solidFill>
            </a:endParaRPr>
          </a:p>
        </p:txBody>
      </p:sp>
      <p:sp>
        <p:nvSpPr>
          <p:cNvPr id="59" name="Rectangle 58"/>
          <p:cNvSpPr/>
          <p:nvPr>
            <p:custDataLst>
              <p:tags r:id="rId20"/>
            </p:custDataLst>
          </p:nvPr>
        </p:nvSpPr>
        <p:spPr bwMode="auto">
          <a:xfrm>
            <a:off x="6831012" y="5464175"/>
            <a:ext cx="214312" cy="160337"/>
          </a:xfrm>
          <a:prstGeom prst="rect">
            <a:avLst/>
          </a:prstGeom>
          <a:solidFill>
            <a:srgbClr val="003479"/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200" dirty="0" err="1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>
            <p:custDataLst>
              <p:tags r:id="rId21"/>
            </p:custDataLst>
          </p:nvPr>
        </p:nvSpPr>
        <p:spPr bwMode="auto">
          <a:xfrm>
            <a:off x="7096125" y="5459412"/>
            <a:ext cx="1223962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527885FE-7C52-43AC-A8C0-4708911987DB}" type="datetime'''R''é''''al''is''és''/''''''En ''c''''o''u''''r''''''s'''">
              <a:rPr lang="en-US" sz="1200">
                <a:solidFill>
                  <a:schemeClr val="tx1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</a:pPr>
              <a:t>Réalisés/En cours</a:t>
            </a:fld>
            <a:endParaRPr lang="fr-CA" sz="1200" dirty="0" err="1">
              <a:solidFill>
                <a:schemeClr val="tx1"/>
              </a:solidFill>
              <a:sym typeface="+mn-lt"/>
            </a:endParaRPr>
          </a:p>
        </p:txBody>
      </p:sp>
      <p:sp>
        <p:nvSpPr>
          <p:cNvPr id="53" name="Rectangle 52"/>
          <p:cNvSpPr/>
          <p:nvPr>
            <p:custDataLst>
              <p:tags r:id="rId22"/>
            </p:custDataLst>
          </p:nvPr>
        </p:nvSpPr>
        <p:spPr bwMode="auto">
          <a:xfrm>
            <a:off x="6256337" y="5459412"/>
            <a:ext cx="473075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3E6422DC-EE76-4606-9EFB-6380766CE71D}" type="datetime'''À'''' ''''''''''''''''v''en''''ir'''''''''''''''''''''''">
              <a:rPr lang="en-US" sz="1200">
                <a:solidFill>
                  <a:schemeClr val="tx1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</a:pPr>
              <a:t>À venir</a:t>
            </a:fld>
            <a:endParaRPr lang="fr-CA" sz="1200" dirty="0" err="1">
              <a:solidFill>
                <a:schemeClr val="tx1"/>
              </a:solidFill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63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Objet 19" hidden="1"/>
          <p:cNvGraphicFramePr>
            <a:graphicFrameLocks noChangeAspect="1"/>
          </p:cNvGraphicFramePr>
          <p:nvPr/>
        </p:nvGraphicFramePr>
        <p:xfrm>
          <a:off x="1587" y="1588"/>
          <a:ext cx="1587" cy="1587"/>
        </p:xfrm>
        <a:graphic>
          <a:graphicData uri="http://schemas.openxmlformats.org/presentationml/2006/ole">
            <p:oleObj spid="_x0000_s17410" name="think-cell Slide" r:id="rId4" imgW="360" imgH="360" progId="">
              <p:embed/>
            </p:oleObj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Des dépenses importantes</a:t>
            </a:r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10"/>
          </p:nvPr>
        </p:nvSpPr>
        <p:spPr>
          <a:xfrm>
            <a:off x="293677" y="3951945"/>
            <a:ext cx="2586256" cy="895964"/>
          </a:xfrm>
        </p:spPr>
        <p:txBody>
          <a:bodyPr/>
          <a:lstStyle/>
          <a:p>
            <a:pPr marL="265113" lvl="1" indent="-265113">
              <a:buClr>
                <a:schemeClr val="accent2"/>
              </a:buClr>
              <a:buFont typeface="Arial" pitchFamily="34" charset="0"/>
              <a:buChar char="►"/>
            </a:pPr>
            <a:r>
              <a:rPr lang="fr-CA" sz="1600" dirty="0"/>
              <a:t>8 G$ à terme d’ici 2015</a:t>
            </a:r>
          </a:p>
          <a:p>
            <a:pPr marL="265113" lvl="1" indent="-265113">
              <a:buClr>
                <a:schemeClr val="accent2"/>
              </a:buClr>
              <a:buFont typeface="Arial" pitchFamily="34" charset="0"/>
              <a:buChar char="►"/>
            </a:pPr>
            <a:r>
              <a:rPr lang="fr-CA" sz="1600" dirty="0"/>
              <a:t>Sur une période estimée de 12 ans</a:t>
            </a:r>
          </a:p>
        </p:txBody>
      </p:sp>
      <p:sp>
        <p:nvSpPr>
          <p:cNvPr id="12" name="AutoShape 17"/>
          <p:cNvSpPr>
            <a:spLocks noChangeArrowheads="1"/>
          </p:cNvSpPr>
          <p:nvPr/>
        </p:nvSpPr>
        <p:spPr bwMode="gray">
          <a:xfrm>
            <a:off x="6142460" y="1493566"/>
            <a:ext cx="1808955" cy="307777"/>
          </a:xfrm>
          <a:prstGeom prst="homePlate">
            <a:avLst>
              <a:gd name="adj" fmla="val 94906"/>
            </a:avLst>
          </a:prstGeom>
          <a:solidFill>
            <a:schemeClr val="bg1"/>
          </a:solidFill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 lIns="0" tIns="0" rIns="0" bIns="0" anchor="b" anchorCtr="0">
            <a:spAutoFit/>
          </a:bodyPr>
          <a:lstStyle/>
          <a:p>
            <a:pPr defTabSz="833572">
              <a:spcBef>
                <a:spcPct val="0"/>
              </a:spcBef>
            </a:pPr>
            <a:r>
              <a:rPr lang="fr-CA" sz="2000" cap="small" dirty="0" smtClean="0">
                <a:solidFill>
                  <a:schemeClr val="accent5"/>
                </a:solidFill>
              </a:rPr>
              <a:t>OPÉRATIONS</a:t>
            </a:r>
            <a:endParaRPr lang="fr-CA" sz="2000" cap="small" dirty="0">
              <a:solidFill>
                <a:schemeClr val="accent5"/>
              </a:solidFill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gray">
          <a:xfrm>
            <a:off x="3618161" y="1493566"/>
            <a:ext cx="1372193" cy="307777"/>
          </a:xfrm>
          <a:prstGeom prst="homePlate">
            <a:avLst>
              <a:gd name="adj" fmla="val 94906"/>
            </a:avLst>
          </a:prstGeom>
          <a:solidFill>
            <a:schemeClr val="bg1"/>
          </a:solidFill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 lIns="0" tIns="0" rIns="0" bIns="0" anchor="b" anchorCtr="0">
            <a:spAutoFit/>
          </a:bodyPr>
          <a:lstStyle/>
          <a:p>
            <a:pPr defTabSz="833572">
              <a:spcBef>
                <a:spcPct val="0"/>
              </a:spcBef>
            </a:pPr>
            <a:r>
              <a:rPr lang="fr-CA" sz="2000" cap="small" dirty="0">
                <a:solidFill>
                  <a:schemeClr val="accent5"/>
                </a:solidFill>
              </a:rPr>
              <a:t>RÉSEAUX</a:t>
            </a:r>
          </a:p>
        </p:txBody>
      </p:sp>
      <p:sp>
        <p:nvSpPr>
          <p:cNvPr id="19" name="AutoShape 17"/>
          <p:cNvSpPr>
            <a:spLocks noChangeArrowheads="1"/>
          </p:cNvSpPr>
          <p:nvPr/>
        </p:nvSpPr>
        <p:spPr bwMode="gray">
          <a:xfrm>
            <a:off x="282011" y="1493566"/>
            <a:ext cx="2389896" cy="307777"/>
          </a:xfrm>
          <a:prstGeom prst="homePlate">
            <a:avLst>
              <a:gd name="adj" fmla="val 94906"/>
            </a:avLst>
          </a:prstGeom>
          <a:solidFill>
            <a:schemeClr val="bg1"/>
          </a:solidFill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 lIns="0" tIns="0" rIns="0" bIns="0" anchor="b" anchorCtr="0">
            <a:spAutoFit/>
          </a:bodyPr>
          <a:lstStyle/>
          <a:p>
            <a:pPr defTabSz="833572">
              <a:spcBef>
                <a:spcPct val="0"/>
              </a:spcBef>
            </a:pPr>
            <a:r>
              <a:rPr lang="fr-CA" sz="2000" cap="small" dirty="0" smtClean="0">
                <a:solidFill>
                  <a:schemeClr val="accent5"/>
                </a:solidFill>
              </a:rPr>
              <a:t>IMMOBILISATIONS</a:t>
            </a:r>
            <a:endParaRPr lang="fr-CA" sz="2000" cap="small" dirty="0">
              <a:solidFill>
                <a:schemeClr val="accent5"/>
              </a:solidFill>
            </a:endParaRPr>
          </a:p>
        </p:txBody>
      </p:sp>
      <p:sp>
        <p:nvSpPr>
          <p:cNvPr id="23" name="Espace réservé du texte 21"/>
          <p:cNvSpPr txBox="1">
            <a:spLocks/>
          </p:cNvSpPr>
          <p:nvPr/>
        </p:nvSpPr>
        <p:spPr bwMode="gray">
          <a:xfrm>
            <a:off x="3435476" y="4394224"/>
            <a:ext cx="2394858" cy="5025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265113" marR="0" lvl="1" indent="-265113" algn="l" defTabSz="958291" rtl="0" eaLnBrk="1" fontAlgn="auto" latinLnBrk="0" hangingPunct="1">
              <a:lnSpc>
                <a:spcPct val="100000"/>
              </a:lnSpc>
              <a:spcBef>
                <a:spcPts val="504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Char char="►"/>
              <a:tabLst/>
              <a:defRPr/>
            </a:pPr>
            <a:r>
              <a:rPr kumimoji="0" lang="fr-CA" sz="16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G$ selon les documents</a:t>
            </a:r>
            <a:r>
              <a:rPr kumimoji="0" lang="fr-CA" sz="1600" b="0" i="0" u="none" strike="noStrike" kern="1200" cap="none" spc="0" normalizeH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la Régie</a:t>
            </a:r>
            <a:endParaRPr kumimoji="0" lang="fr-CA" sz="1600" b="0" i="0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Espace réservé du texte 21"/>
          <p:cNvSpPr txBox="1">
            <a:spLocks/>
          </p:cNvSpPr>
          <p:nvPr/>
        </p:nvSpPr>
        <p:spPr bwMode="gray">
          <a:xfrm>
            <a:off x="6261696" y="3951945"/>
            <a:ext cx="2574657" cy="8959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265113" marR="0" lvl="1" indent="-265113" algn="l" defTabSz="958291" rtl="0" eaLnBrk="1" fontAlgn="auto" latinLnBrk="0" hangingPunct="1">
              <a:lnSpc>
                <a:spcPct val="100000"/>
              </a:lnSpc>
              <a:spcBef>
                <a:spcPts val="504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Char char="►"/>
              <a:tabLst/>
              <a:defRPr/>
            </a:pPr>
            <a:r>
              <a:rPr kumimoji="0" lang="fr-CA" sz="16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 G$ sur une période </a:t>
            </a:r>
            <a:br>
              <a:rPr kumimoji="0" lang="fr-CA" sz="16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fr-CA" sz="16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</a:t>
            </a:r>
            <a:r>
              <a:rPr lang="fr-CA" sz="1600" dirty="0">
                <a:solidFill>
                  <a:srgbClr val="292929"/>
                </a:solidFill>
              </a:rPr>
              <a:t> 20 ans</a:t>
            </a:r>
          </a:p>
          <a:p>
            <a:pPr marL="265113" lvl="1" indent="-265113" defTabSz="958291">
              <a:spcBef>
                <a:spcPts val="504"/>
              </a:spcBef>
              <a:buClr>
                <a:schemeClr val="accent2"/>
              </a:buClr>
              <a:buFont typeface="Arial" pitchFamily="34" charset="0"/>
              <a:buChar char="►"/>
            </a:pPr>
            <a:r>
              <a:rPr lang="fr-CA" sz="1600" dirty="0">
                <a:solidFill>
                  <a:srgbClr val="292929"/>
                </a:solidFill>
              </a:rPr>
              <a:t>1 770 </a:t>
            </a:r>
            <a:r>
              <a:rPr lang="fr-CA" sz="1600" dirty="0" smtClean="0">
                <a:solidFill>
                  <a:srgbClr val="292929"/>
                </a:solidFill>
              </a:rPr>
              <a:t>éoliennes</a:t>
            </a:r>
            <a:endParaRPr lang="fr-CA" sz="1600" dirty="0">
              <a:solidFill>
                <a:srgbClr val="292929"/>
              </a:solidFill>
            </a:endParaRPr>
          </a:p>
        </p:txBody>
      </p:sp>
      <p:sp>
        <p:nvSpPr>
          <p:cNvPr id="28" name="Rectangle 6"/>
          <p:cNvSpPr>
            <a:spLocks noChangeArrowheads="1"/>
          </p:cNvSpPr>
          <p:nvPr/>
        </p:nvSpPr>
        <p:spPr bwMode="ltGray">
          <a:xfrm>
            <a:off x="0" y="5516294"/>
            <a:ext cx="9145588" cy="74613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lIns="91443" tIns="45721" rIns="91443" bIns="45721" anchor="ctr"/>
          <a:lstStyle/>
          <a:p>
            <a:pPr algn="ctr" defTabSz="913899">
              <a:spcBef>
                <a:spcPct val="0"/>
              </a:spcBef>
            </a:pPr>
            <a:r>
              <a:rPr lang="fr-CA" b="1" dirty="0">
                <a:solidFill>
                  <a:schemeClr val="bg1"/>
                </a:solidFill>
              </a:rPr>
              <a:t>La puissance installée de 3 300 MW implique des dépenses totales</a:t>
            </a:r>
          </a:p>
          <a:p>
            <a:pPr algn="ctr" defTabSz="913899">
              <a:spcBef>
                <a:spcPct val="0"/>
              </a:spcBef>
            </a:pPr>
            <a:r>
              <a:rPr lang="fr-CA" b="1" dirty="0">
                <a:solidFill>
                  <a:schemeClr val="bg1"/>
                </a:solidFill>
              </a:rPr>
              <a:t> de l’ordre de 13 milliards $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0" y="5301403"/>
            <a:ext cx="7410994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CA" sz="800" i="1" dirty="0"/>
              <a:t>Sources :  Enquête auprès de l’industrie, Ministère des Finances et de l’Économie, AQPER, CANWEA, </a:t>
            </a:r>
            <a:r>
              <a:rPr lang="fr-CA" sz="800" i="1" dirty="0" err="1"/>
              <a:t>TechnoCentre</a:t>
            </a:r>
            <a:r>
              <a:rPr lang="fr-CA" sz="800" i="1" dirty="0"/>
              <a:t> éolien, Analyse SECOR-KPMG</a:t>
            </a:r>
          </a:p>
        </p:txBody>
      </p:sp>
      <p:pic>
        <p:nvPicPr>
          <p:cNvPr id="17411" name="Picture 3" descr="C:\Users\jlessard\AppData\Local\Microsoft\Windows\Temporary Internet Files\Content.Outlook\WBXXNU48\DSC06923 (3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7412" y="1925246"/>
            <a:ext cx="2760700" cy="15528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2" name="Picture 4" descr="C:\Users\jlessard\AppData\Local\Microsoft\Windows\Temporary Internet Files\Content.Outlook\WBXXNU48\Innergex Baie-des-SablesDSC05787 (2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2460" y="1925246"/>
            <a:ext cx="2634072" cy="17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4" descr="pylone-classique-lr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26708" y="1925246"/>
            <a:ext cx="1782511" cy="2296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t 8" hidden="1"/>
          <p:cNvGraphicFramePr>
            <a:graphicFrameLocks noChangeAspect="1"/>
          </p:cNvGraphicFramePr>
          <p:nvPr/>
        </p:nvGraphicFramePr>
        <p:xfrm>
          <a:off x="1587" y="1588"/>
          <a:ext cx="1587" cy="1587"/>
        </p:xfrm>
        <a:graphic>
          <a:graphicData uri="http://schemas.openxmlformats.org/presentationml/2006/ole">
            <p:oleObj spid="_x0000_s18435" name="think-cell Slide" r:id="rId16" imgW="360" imgH="360" progId="">
              <p:embed/>
            </p:oleObj>
          </a:graphicData>
        </a:graphic>
      </p:graphicFrame>
      <p:sp>
        <p:nvSpPr>
          <p:cNvPr id="6" name="Rectangle 5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fr-CA" sz="1400" dirty="0" err="1">
              <a:solidFill>
                <a:schemeClr val="tx1"/>
              </a:solidFill>
              <a:latin typeface="Arial"/>
              <a:sym typeface="Aria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55575" y="1316052"/>
            <a:ext cx="8844898" cy="168352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3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200" dirty="0" err="1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55575" y="3141662"/>
            <a:ext cx="8844898" cy="1573851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3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200" dirty="0" err="1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55575" y="4854012"/>
            <a:ext cx="8844898" cy="118200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3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200" dirty="0" err="1">
              <a:solidFill>
                <a:schemeClr val="tx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475" y="117581"/>
            <a:ext cx="7894257" cy="984885"/>
          </a:xfrm>
        </p:spPr>
        <p:txBody>
          <a:bodyPr/>
          <a:lstStyle/>
          <a:p>
            <a:r>
              <a:rPr lang="fr-CA" dirty="0"/>
              <a:t>Des retombées importantes au Québec</a:t>
            </a:r>
            <a:br>
              <a:rPr lang="fr-CA" dirty="0"/>
            </a:br>
            <a:r>
              <a:rPr lang="fr-CA" i="1" dirty="0"/>
              <a:t>Annuellement*</a:t>
            </a:r>
          </a:p>
        </p:txBody>
      </p:sp>
      <p:graphicFrame>
        <p:nvGraphicFramePr>
          <p:cNvPr id="8" name="Objet 7"/>
          <p:cNvGraphicFramePr>
            <a:graphicFrameLocks noChangeAspect="1"/>
          </p:cNvGraphicFramePr>
          <p:nvPr/>
        </p:nvGraphicFramePr>
        <p:xfrm>
          <a:off x="1981200" y="1676400"/>
          <a:ext cx="5229233" cy="1276290"/>
        </p:xfrm>
        <a:graphic>
          <a:graphicData uri="http://schemas.openxmlformats.org/presentationml/2006/ole">
            <p:oleObj spid="_x0000_s18436" name="Chart" r:id="rId17" imgW="5229233" imgH="1276290" progId="MSGraph.Chart.8">
              <p:embed followColorScheme="full"/>
            </p:oleObj>
          </a:graphicData>
        </a:graphic>
      </p:graphicFrame>
      <p:sp>
        <p:nvSpPr>
          <p:cNvPr id="79" name="Rectangle 78"/>
          <p:cNvSpPr/>
          <p:nvPr>
            <p:custDataLst>
              <p:tags r:id="rId3"/>
            </p:custDataLst>
          </p:nvPr>
        </p:nvSpPr>
        <p:spPr bwMode="auto">
          <a:xfrm>
            <a:off x="1030287" y="2489200"/>
            <a:ext cx="935037" cy="21272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9D5ABCD4-FFCC-4532-A7FC-92128F6F4912}" type="datetime'O''p''''''é''''''''ra''''t''''i''ons'''''''''''">
              <a:rPr lang="en-US" sz="1400" b="1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Opérations</a:t>
            </a:fld>
            <a:endParaRPr lang="fr-CA" sz="1400" b="1" dirty="0" err="1">
              <a:solidFill>
                <a:schemeClr val="tx1"/>
              </a:solidFill>
              <a:latin typeface="Arial"/>
              <a:sym typeface="Arial"/>
            </a:endParaRPr>
          </a:p>
        </p:txBody>
      </p:sp>
      <p:sp>
        <p:nvSpPr>
          <p:cNvPr id="10" name="Rectangle 9"/>
          <p:cNvSpPr/>
          <p:nvPr>
            <p:custDataLst>
              <p:tags r:id="rId4"/>
            </p:custDataLst>
          </p:nvPr>
        </p:nvSpPr>
        <p:spPr bwMode="auto">
          <a:xfrm>
            <a:off x="615950" y="1960562"/>
            <a:ext cx="1349375" cy="21272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0A085809-7393-47E6-BEA2-3BE65AC08F36}" type="datetime'''''I''''''''mm''''o''''''''''b''i''li''s''''''''atio''''''ns'">
              <a:rPr lang="en-US" sz="1400" b="1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Immobilisations</a:t>
            </a:fld>
            <a:endParaRPr lang="fr-CA" sz="1400" b="1" dirty="0" err="1">
              <a:solidFill>
                <a:schemeClr val="tx1"/>
              </a:solidFill>
              <a:sym typeface="+mn-lt"/>
            </a:endParaRPr>
          </a:p>
        </p:txBody>
      </p:sp>
      <p:graphicFrame>
        <p:nvGraphicFramePr>
          <p:cNvPr id="30" name="Objet 29"/>
          <p:cNvGraphicFramePr>
            <a:graphicFrameLocks noChangeAspect="1"/>
          </p:cNvGraphicFramePr>
          <p:nvPr/>
        </p:nvGraphicFramePr>
        <p:xfrm>
          <a:off x="1981200" y="3429000"/>
          <a:ext cx="5381588" cy="1247670"/>
        </p:xfrm>
        <a:graphic>
          <a:graphicData uri="http://schemas.openxmlformats.org/presentationml/2006/ole">
            <p:oleObj spid="_x0000_s18437" name="Chart" r:id="rId18" imgW="5381588" imgH="1247670" progId="MSGraph.Chart.8">
              <p:embed followColorScheme="full"/>
            </p:oleObj>
          </a:graphicData>
        </a:graphic>
      </p:graphicFrame>
      <p:sp>
        <p:nvSpPr>
          <p:cNvPr id="81" name="Rectangle 80"/>
          <p:cNvSpPr/>
          <p:nvPr>
            <p:custDataLst>
              <p:tags r:id="rId5"/>
            </p:custDataLst>
          </p:nvPr>
        </p:nvSpPr>
        <p:spPr bwMode="auto">
          <a:xfrm>
            <a:off x="1030287" y="4198937"/>
            <a:ext cx="935037" cy="21272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77427180-62A8-40D8-8A53-58A8466B9569}" type="datetime'''''''''O''''p''''''''''''''é''rati''''''o''''''''''ns'''''''">
              <a:rPr lang="en-US" sz="1400" b="1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Opérations</a:t>
            </a:fld>
            <a:endParaRPr lang="fr-CA" sz="1400" b="1" dirty="0" err="1">
              <a:solidFill>
                <a:schemeClr val="tx1"/>
              </a:solidFill>
              <a:latin typeface="Arial"/>
              <a:sym typeface="Arial"/>
            </a:endParaRPr>
          </a:p>
        </p:txBody>
      </p:sp>
      <p:sp>
        <p:nvSpPr>
          <p:cNvPr id="31" name="Rectangle 30"/>
          <p:cNvSpPr/>
          <p:nvPr>
            <p:custDataLst>
              <p:tags r:id="rId6"/>
            </p:custDataLst>
          </p:nvPr>
        </p:nvSpPr>
        <p:spPr bwMode="auto">
          <a:xfrm>
            <a:off x="615950" y="3679825"/>
            <a:ext cx="1349375" cy="21272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0CAF829C-D6F6-4570-9D77-55EE7465C279}" type="datetime'''''I''''m''m''obili''''''''''s''''a''ti''''''''''o''n''''s'''">
              <a:rPr lang="en-US" sz="1400" b="1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Immobilisations</a:t>
            </a:fld>
            <a:endParaRPr lang="fr-CA" sz="1400" b="1" dirty="0" err="1">
              <a:solidFill>
                <a:schemeClr val="tx1"/>
              </a:solidFill>
              <a:sym typeface="+mn-lt"/>
            </a:endParaRPr>
          </a:p>
        </p:txBody>
      </p:sp>
      <p:graphicFrame>
        <p:nvGraphicFramePr>
          <p:cNvPr id="37" name="Objet 36"/>
          <p:cNvGraphicFramePr>
            <a:graphicFrameLocks noChangeAspect="1"/>
          </p:cNvGraphicFramePr>
          <p:nvPr/>
        </p:nvGraphicFramePr>
        <p:xfrm>
          <a:off x="1981199" y="5181600"/>
          <a:ext cx="4867304" cy="914535"/>
        </p:xfrm>
        <a:graphic>
          <a:graphicData uri="http://schemas.openxmlformats.org/presentationml/2006/ole">
            <p:oleObj spid="_x0000_s18438" name="Chart" r:id="rId19" imgW="4867304" imgH="914535" progId="MSGraph.Chart.8">
              <p:embed followColorScheme="full"/>
            </p:oleObj>
          </a:graphicData>
        </a:graphic>
      </p:graphicFrame>
      <p:sp>
        <p:nvSpPr>
          <p:cNvPr id="38" name="Rectangle 37"/>
          <p:cNvSpPr/>
          <p:nvPr>
            <p:custDataLst>
              <p:tags r:id="rId7"/>
            </p:custDataLst>
          </p:nvPr>
        </p:nvSpPr>
        <p:spPr bwMode="auto">
          <a:xfrm>
            <a:off x="1543050" y="5522912"/>
            <a:ext cx="422275" cy="21272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72A4BA40-6221-4F00-8309-2B5B4CC06B02}" type="datetime'T''''''''''o''t''''''''''''''''''a''''''l'''''''''''''''''''">
              <a:rPr lang="en-US" sz="1400" b="1">
                <a:solidFill>
                  <a:schemeClr val="tx1"/>
                </a:solidFill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Total</a:t>
            </a:fld>
            <a:endParaRPr lang="fr-CA" sz="1400" b="1" dirty="0" err="1">
              <a:solidFill>
                <a:schemeClr val="tx1"/>
              </a:solidFill>
              <a:sym typeface="+mn-lt"/>
            </a:endParaRPr>
          </a:p>
        </p:txBody>
      </p:sp>
      <p:sp>
        <p:nvSpPr>
          <p:cNvPr id="25" name="Rectangle 24"/>
          <p:cNvSpPr/>
          <p:nvPr>
            <p:custDataLst>
              <p:tags r:id="rId8"/>
            </p:custDataLst>
          </p:nvPr>
        </p:nvSpPr>
        <p:spPr bwMode="auto">
          <a:xfrm>
            <a:off x="3101975" y="5522912"/>
            <a:ext cx="346075" cy="21272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400" tIns="0" rIns="25400" bIns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6261A141-88C2-4B01-A00C-672507581C50}" type="datetime'''''''1''''''''''''0''0'''''''''''''''">
              <a:rPr lang="en-US" sz="1400" smtClean="0">
                <a:solidFill>
                  <a:schemeClr val="tx1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</a:pPr>
              <a:t>100</a:t>
            </a:fld>
            <a:endParaRPr lang="fr-CA" sz="1400" dirty="0" err="1" smtClean="0">
              <a:solidFill>
                <a:schemeClr val="tx1"/>
              </a:solidFill>
              <a:latin typeface="Arial"/>
              <a:sym typeface="Arial"/>
            </a:endParaRPr>
          </a:p>
        </p:txBody>
      </p:sp>
      <p:sp>
        <p:nvSpPr>
          <p:cNvPr id="29" name="Rectangle 28"/>
          <p:cNvSpPr/>
          <p:nvPr>
            <p:custDataLst>
              <p:tags r:id="rId9"/>
            </p:custDataLst>
          </p:nvPr>
        </p:nvSpPr>
        <p:spPr bwMode="gray">
          <a:xfrm>
            <a:off x="2343150" y="5522912"/>
            <a:ext cx="247650" cy="21272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400" tIns="0" rIns="25400" bIns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FAA13B86-BF76-4434-86AE-ABC4DC3CD2AE}" type="datetime'7''''''''''''''''''''''''''''''''''''5'">
              <a:rPr lang="en-US" sz="1400" smtClean="0">
                <a:solidFill>
                  <a:schemeClr val="bg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75</a:t>
            </a:fld>
            <a:endParaRPr lang="fr-CA" sz="1400" dirty="0" err="1" smtClean="0">
              <a:solidFill>
                <a:schemeClr val="bg1"/>
              </a:solidFill>
              <a:sym typeface="+mn-lt"/>
            </a:endParaRPr>
          </a:p>
        </p:txBody>
      </p:sp>
      <p:sp>
        <p:nvSpPr>
          <p:cNvPr id="82" name="Accolade fermante 81"/>
          <p:cNvSpPr/>
          <p:nvPr/>
        </p:nvSpPr>
        <p:spPr>
          <a:xfrm>
            <a:off x="7224712" y="1806576"/>
            <a:ext cx="377372" cy="987900"/>
          </a:xfrm>
          <a:prstGeom prst="rightBrac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3" name="ZoneTexte 82"/>
          <p:cNvSpPr txBox="1"/>
          <p:nvPr/>
        </p:nvSpPr>
        <p:spPr>
          <a:xfrm>
            <a:off x="7732712" y="2008139"/>
            <a:ext cx="1161143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A" sz="1600" dirty="0"/>
              <a:t>Total</a:t>
            </a:r>
          </a:p>
          <a:p>
            <a:pPr algn="ctr"/>
            <a:r>
              <a:rPr lang="fr-CA" sz="1600" dirty="0"/>
              <a:t>473</a:t>
            </a:r>
          </a:p>
        </p:txBody>
      </p:sp>
      <p:sp>
        <p:nvSpPr>
          <p:cNvPr id="85" name="ZoneTexte 84"/>
          <p:cNvSpPr txBox="1"/>
          <p:nvPr/>
        </p:nvSpPr>
        <p:spPr>
          <a:xfrm>
            <a:off x="7697787" y="3790950"/>
            <a:ext cx="1161143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A" sz="1600" dirty="0"/>
              <a:t>Total</a:t>
            </a:r>
          </a:p>
          <a:p>
            <a:pPr algn="ctr"/>
            <a:r>
              <a:rPr lang="fr-CA" sz="1600" dirty="0"/>
              <a:t>5 014</a:t>
            </a:r>
          </a:p>
        </p:txBody>
      </p:sp>
      <p:sp>
        <p:nvSpPr>
          <p:cNvPr id="86" name="ZoneTexte 85"/>
          <p:cNvSpPr txBox="1"/>
          <p:nvPr/>
        </p:nvSpPr>
        <p:spPr>
          <a:xfrm>
            <a:off x="34184" y="6147444"/>
            <a:ext cx="5178751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fr-CA" sz="800" i="1" dirty="0"/>
              <a:t>Source : Estimations SECOR-KPMG à partir de simulations de l’Institut de la statistique du Québec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6057382" y="6147444"/>
            <a:ext cx="3034123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fr-CA" sz="800" dirty="0"/>
              <a:t>* Effets directs et indirects</a:t>
            </a:r>
          </a:p>
        </p:txBody>
      </p:sp>
      <p:sp>
        <p:nvSpPr>
          <p:cNvPr id="20" name="Espace réservé du texte 79"/>
          <p:cNvSpPr txBox="1">
            <a:spLocks/>
          </p:cNvSpPr>
          <p:nvPr/>
        </p:nvSpPr>
        <p:spPr bwMode="gray">
          <a:xfrm>
            <a:off x="231775" y="3214687"/>
            <a:ext cx="8230878" cy="307777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58291" rtl="0" eaLnBrk="1" fontAlgn="auto" latinLnBrk="0" hangingPunct="1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CA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Emplois (personnes-années)</a:t>
            </a:r>
          </a:p>
        </p:txBody>
      </p:sp>
      <p:sp>
        <p:nvSpPr>
          <p:cNvPr id="21" name="Espace réservé du texte 79"/>
          <p:cNvSpPr txBox="1">
            <a:spLocks/>
          </p:cNvSpPr>
          <p:nvPr/>
        </p:nvSpPr>
        <p:spPr bwMode="gray">
          <a:xfrm>
            <a:off x="231775" y="4930775"/>
            <a:ext cx="8230878" cy="307777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58291" rtl="0" eaLnBrk="1" fontAlgn="auto" latinLnBrk="0" hangingPunct="1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CA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Revenus </a:t>
            </a:r>
            <a:r>
              <a:rPr kumimoji="0" lang="fr-C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gouvernementaux </a:t>
            </a:r>
            <a:r>
              <a:rPr kumimoji="0" lang="fr-CA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(M$ : fiscal et parafiscal)</a:t>
            </a:r>
          </a:p>
        </p:txBody>
      </p:sp>
      <p:sp>
        <p:nvSpPr>
          <p:cNvPr id="22" name="Espace réservé du texte 79"/>
          <p:cNvSpPr txBox="1">
            <a:spLocks/>
          </p:cNvSpPr>
          <p:nvPr/>
        </p:nvSpPr>
        <p:spPr bwMode="gray">
          <a:xfrm>
            <a:off x="231775" y="1387475"/>
            <a:ext cx="8230878" cy="307777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58291" rtl="0" eaLnBrk="1" fontAlgn="auto" latinLnBrk="0" hangingPunct="1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CA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Valeur ajoutée (M$)</a:t>
            </a:r>
          </a:p>
        </p:txBody>
      </p:sp>
      <p:sp>
        <p:nvSpPr>
          <p:cNvPr id="27" name="Accolade fermante 26"/>
          <p:cNvSpPr/>
          <p:nvPr/>
        </p:nvSpPr>
        <p:spPr>
          <a:xfrm>
            <a:off x="7224712" y="3589337"/>
            <a:ext cx="377372" cy="987900"/>
          </a:xfrm>
          <a:prstGeom prst="rightBrac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6" name="Rectangle 35"/>
          <p:cNvSpPr/>
          <p:nvPr>
            <p:custDataLst>
              <p:tags r:id="rId10"/>
            </p:custDataLst>
          </p:nvPr>
        </p:nvSpPr>
        <p:spPr bwMode="auto">
          <a:xfrm>
            <a:off x="6108700" y="5622925"/>
            <a:ext cx="250825" cy="1873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200" dirty="0" err="1" smtClean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>
            <p:custDataLst>
              <p:tags r:id="rId11"/>
            </p:custDataLst>
          </p:nvPr>
        </p:nvSpPr>
        <p:spPr bwMode="auto">
          <a:xfrm>
            <a:off x="6108700" y="5359400"/>
            <a:ext cx="250825" cy="1873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200" dirty="0" err="1" smtClean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>
            <p:custDataLst>
              <p:tags r:id="rId12"/>
            </p:custDataLst>
          </p:nvPr>
        </p:nvSpPr>
        <p:spPr bwMode="auto">
          <a:xfrm>
            <a:off x="6410325" y="5354637"/>
            <a:ext cx="620712" cy="21272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84499203-87B7-4E24-B0EE-ED8902633FA4}" type="datetime'''''''''Q''''''''u''''''''''''''''''é''b''e''''''c'''''''''">
              <a:rPr lang="en-US" sz="1400" smtClean="0">
                <a:solidFill>
                  <a:schemeClr val="tx1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</a:pPr>
              <a:t>Québec</a:t>
            </a:fld>
            <a:endParaRPr lang="fr-CA" sz="1400" dirty="0" err="1" smtClean="0">
              <a:solidFill>
                <a:schemeClr val="tx1"/>
              </a:solidFill>
              <a:sym typeface="+mn-lt"/>
            </a:endParaRPr>
          </a:p>
        </p:txBody>
      </p:sp>
      <p:sp>
        <p:nvSpPr>
          <p:cNvPr id="33" name="Rectangle 32"/>
          <p:cNvSpPr/>
          <p:nvPr>
            <p:custDataLst>
              <p:tags r:id="rId13"/>
            </p:custDataLst>
          </p:nvPr>
        </p:nvSpPr>
        <p:spPr bwMode="auto">
          <a:xfrm>
            <a:off x="6410325" y="5618162"/>
            <a:ext cx="600075" cy="21272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A8CD74CA-2ADC-4AA4-9564-F12B28969414}" type="datetime'''''''''F''''''''''''é''''''''''''d''''''ér''''''al'''''''''">
              <a:rPr lang="en-US" sz="1400" smtClean="0">
                <a:solidFill>
                  <a:schemeClr val="tx1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</a:pPr>
              <a:t>Fédéral</a:t>
            </a:fld>
            <a:endParaRPr lang="fr-CA" sz="1400" dirty="0" err="1" smtClean="0">
              <a:solidFill>
                <a:schemeClr val="tx1"/>
              </a:solidFill>
              <a:latin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t 8" hidden="1"/>
          <p:cNvGraphicFramePr>
            <a:graphicFrameLocks noChangeAspect="1"/>
          </p:cNvGraphicFramePr>
          <p:nvPr/>
        </p:nvGraphicFramePr>
        <p:xfrm>
          <a:off x="1587" y="1588"/>
          <a:ext cx="1587" cy="1587"/>
        </p:xfrm>
        <a:graphic>
          <a:graphicData uri="http://schemas.openxmlformats.org/presentationml/2006/ole">
            <p:oleObj spid="_x0000_s23554" name="think-cell Slide" r:id="rId13" imgW="360" imgH="360" progId="">
              <p:embed/>
            </p:oleObj>
          </a:graphicData>
        </a:graphic>
      </p:graphicFrame>
      <p:sp>
        <p:nvSpPr>
          <p:cNvPr id="6" name="Rectangle 5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fr-CA" sz="1200" b="1" dirty="0" err="1">
              <a:solidFill>
                <a:schemeClr val="tx1"/>
              </a:solidFill>
              <a:latin typeface="Arial"/>
              <a:sym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235450" y="2316162"/>
            <a:ext cx="4725827" cy="2615014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3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200" dirty="0" err="1">
              <a:solidFill>
                <a:schemeClr val="tx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475" y="610024"/>
            <a:ext cx="7894257" cy="492443"/>
          </a:xfrm>
        </p:spPr>
        <p:txBody>
          <a:bodyPr/>
          <a:lstStyle/>
          <a:p>
            <a:r>
              <a:rPr lang="fr-CA" dirty="0" smtClean="0"/>
              <a:t>Une création </a:t>
            </a:r>
            <a:r>
              <a:rPr lang="fr-CA" dirty="0"/>
              <a:t>de richesse au </a:t>
            </a:r>
            <a:r>
              <a:rPr lang="fr-CA" dirty="0" smtClean="0"/>
              <a:t>Québec</a:t>
            </a:r>
            <a:endParaRPr lang="fr-CA" i="1" dirty="0"/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0"/>
          </p:nvPr>
        </p:nvSpPr>
        <p:spPr>
          <a:xfrm>
            <a:off x="463223" y="1469864"/>
            <a:ext cx="3715670" cy="3597792"/>
          </a:xfrm>
        </p:spPr>
        <p:txBody>
          <a:bodyPr/>
          <a:lstStyle/>
          <a:p>
            <a:r>
              <a:rPr lang="fr-CA" dirty="0"/>
              <a:t>Création de richesse totale </a:t>
            </a:r>
            <a:br>
              <a:rPr lang="fr-CA" dirty="0"/>
            </a:br>
            <a:r>
              <a:rPr lang="fr-CA" dirty="0"/>
              <a:t>de 6,3 milliards $</a:t>
            </a:r>
          </a:p>
          <a:p>
            <a:pPr lvl="1"/>
            <a:r>
              <a:rPr lang="fr-CA" dirty="0"/>
              <a:t>49% des dépenses initiales</a:t>
            </a:r>
          </a:p>
          <a:p>
            <a:r>
              <a:rPr lang="fr-CA" dirty="0"/>
              <a:t>Des emplois bien rémunérés</a:t>
            </a:r>
          </a:p>
          <a:p>
            <a:pPr lvl="1"/>
            <a:r>
              <a:rPr lang="fr-CA" dirty="0"/>
              <a:t>Turbiniers</a:t>
            </a:r>
          </a:p>
          <a:p>
            <a:pPr lvl="1"/>
            <a:r>
              <a:rPr lang="fr-CA" dirty="0"/>
              <a:t>Secteurs professionnels</a:t>
            </a:r>
          </a:p>
          <a:p>
            <a:pPr lvl="1"/>
            <a:r>
              <a:rPr lang="fr-CA" dirty="0"/>
              <a:t>Manufacturiers</a:t>
            </a:r>
          </a:p>
          <a:p>
            <a:r>
              <a:rPr lang="fr-CA" dirty="0"/>
              <a:t>1 milliard $ pour le gouvernement du Québec pour la puissance installée d’ici 2015</a:t>
            </a:r>
          </a:p>
          <a:p>
            <a:pPr lvl="1"/>
            <a:r>
              <a:rPr lang="fr-CA" dirty="0"/>
              <a:t>Revenus fiscaux et parafiscaux</a:t>
            </a:r>
          </a:p>
          <a:p>
            <a:pPr lvl="1"/>
            <a:r>
              <a:rPr lang="fr-CA" dirty="0"/>
              <a:t>N’inclut pas l’impôt des sociétés</a:t>
            </a:r>
          </a:p>
          <a:p>
            <a:endParaRPr lang="fr-CA" dirty="0"/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 bwMode="gray">
          <a:xfrm>
            <a:off x="4368800" y="2569287"/>
            <a:ext cx="4459151" cy="40011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/>
          <a:p>
            <a:pPr marL="0" marR="0" lvl="0" indent="0" algn="l" defTabSz="958291" rtl="0" eaLnBrk="1" fontAlgn="auto" latinLnBrk="0" hangingPunct="1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CA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Revenus moyens</a:t>
            </a:r>
            <a:br>
              <a:rPr kumimoji="0" lang="fr-CA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fr-CA" sz="1400" i="1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Industrie éolienne et particuliers de 16 ans et plus</a:t>
            </a:r>
          </a:p>
        </p:txBody>
      </p:sp>
      <p:sp>
        <p:nvSpPr>
          <p:cNvPr id="32" name="Line 6"/>
          <p:cNvSpPr>
            <a:spLocks noChangeShapeType="1"/>
          </p:cNvSpPr>
          <p:nvPr/>
        </p:nvSpPr>
        <p:spPr bwMode="gray">
          <a:xfrm>
            <a:off x="4351337" y="2998416"/>
            <a:ext cx="4372112" cy="9571"/>
          </a:xfrm>
          <a:prstGeom prst="line">
            <a:avLst/>
          </a:prstGeom>
          <a:noFill/>
          <a:ln w="9525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17961" dir="2700000" algn="ctr" rotWithShape="0">
                    <a:srgbClr val="736B4E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endParaRPr lang="fr-CA"/>
          </a:p>
        </p:txBody>
      </p:sp>
      <p:graphicFrame>
        <p:nvGraphicFramePr>
          <p:cNvPr id="33" name="Objet 32"/>
          <p:cNvGraphicFramePr>
            <a:graphicFrameLocks noChangeAspect="1"/>
          </p:cNvGraphicFramePr>
          <p:nvPr/>
        </p:nvGraphicFramePr>
        <p:xfrm>
          <a:off x="5257800" y="3162300"/>
          <a:ext cx="2562211" cy="1581120"/>
        </p:xfrm>
        <a:graphic>
          <a:graphicData uri="http://schemas.openxmlformats.org/presentationml/2006/ole">
            <p:oleObj spid="_x0000_s23559" name="Chart" r:id="rId14" imgW="2562211" imgH="1581120" progId="MSGraph.Chart.8">
              <p:embed followColorScheme="full"/>
            </p:oleObj>
          </a:graphicData>
        </a:graphic>
      </p:graphicFrame>
      <p:cxnSp>
        <p:nvCxnSpPr>
          <p:cNvPr id="50" name="Connecteur droit 49"/>
          <p:cNvCxnSpPr/>
          <p:nvPr>
            <p:custDataLst>
              <p:tags r:id="rId3"/>
            </p:custDataLst>
          </p:nvPr>
        </p:nvCxnSpPr>
        <p:spPr bwMode="auto">
          <a:xfrm flipH="1">
            <a:off x="8410575" y="3624262"/>
            <a:ext cx="152400" cy="0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>
            <p:custDataLst>
              <p:tags r:id="rId4"/>
            </p:custDataLst>
          </p:nvPr>
        </p:nvCxnSpPr>
        <p:spPr bwMode="auto">
          <a:xfrm flipV="1">
            <a:off x="8562975" y="3624262"/>
            <a:ext cx="0" cy="666750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>
            <p:custDataLst>
              <p:tags r:id="rId5"/>
            </p:custDataLst>
          </p:nvPr>
        </p:nvCxnSpPr>
        <p:spPr bwMode="auto">
          <a:xfrm>
            <a:off x="7848600" y="4291012"/>
            <a:ext cx="714375" cy="0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Ellipse 46"/>
          <p:cNvSpPr/>
          <p:nvPr>
            <p:custDataLst>
              <p:tags r:id="rId6"/>
            </p:custDataLst>
          </p:nvPr>
        </p:nvSpPr>
        <p:spPr bwMode="auto">
          <a:xfrm>
            <a:off x="8285162" y="3840162"/>
            <a:ext cx="555625" cy="23495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3FAD6B02-00E5-47E3-BEC8-785E02B80C00}" type="datetime'''''''+''''''''''''''''''''''''31''''''''%'''">
              <a:rPr lang="en-US" sz="1200" b="1">
                <a:solidFill>
                  <a:schemeClr val="tx1"/>
                </a:solidFill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+31%</a:t>
            </a:fld>
            <a:endParaRPr lang="fr-CA" sz="1200" b="1" dirty="0" err="1">
              <a:solidFill>
                <a:schemeClr val="tx1"/>
              </a:solidFill>
              <a:sym typeface="+mn-lt"/>
            </a:endParaRPr>
          </a:p>
        </p:txBody>
      </p:sp>
      <p:sp>
        <p:nvSpPr>
          <p:cNvPr id="35" name="Rectangle 34"/>
          <p:cNvSpPr/>
          <p:nvPr>
            <p:custDataLst>
              <p:tags r:id="rId7"/>
            </p:custDataLst>
          </p:nvPr>
        </p:nvSpPr>
        <p:spPr bwMode="auto">
          <a:xfrm>
            <a:off x="4443412" y="4108450"/>
            <a:ext cx="788987" cy="36512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A04335D5-0C5F-456B-8610-10599F49D35D}" type="datetime'''E''''''n''''semble&#10;''d''u ''''Q''''''ué''b''''''''ec'''">
              <a:rPr lang="en-US" sz="1200" b="1">
                <a:solidFill>
                  <a:schemeClr val="tx1"/>
                </a:solidFill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Ensemble
du Québec</a:t>
            </a:fld>
            <a:endParaRPr lang="fr-CA" sz="1200" b="1" dirty="0" err="1">
              <a:solidFill>
                <a:schemeClr val="tx1"/>
              </a:solidFill>
              <a:sym typeface="+mn-lt"/>
            </a:endParaRPr>
          </a:p>
        </p:txBody>
      </p:sp>
      <p:sp>
        <p:nvSpPr>
          <p:cNvPr id="19" name="Rectangle 18"/>
          <p:cNvSpPr/>
          <p:nvPr>
            <p:custDataLst>
              <p:tags r:id="rId8"/>
            </p:custDataLst>
          </p:nvPr>
        </p:nvSpPr>
        <p:spPr bwMode="auto">
          <a:xfrm>
            <a:off x="7178675" y="4200525"/>
            <a:ext cx="631825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7" tIns="0" rIns="20637" bIns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B1BEA2AA-2155-4DED-B616-AC175CFDED2B}" type="datetime'''''''''''''3''6'''''''' ''''''''7''''''8''2'''''''' $'''">
              <a:rPr lang="en-US" sz="1200">
                <a:solidFill>
                  <a:schemeClr val="tx1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</a:pPr>
              <a:t>36 782 $</a:t>
            </a:fld>
            <a:endParaRPr lang="fr-CA" sz="1200" dirty="0" err="1">
              <a:solidFill>
                <a:schemeClr val="tx1"/>
              </a:solidFill>
              <a:latin typeface="Arial"/>
              <a:sym typeface="Arial"/>
            </a:endParaRPr>
          </a:p>
        </p:txBody>
      </p:sp>
      <p:sp>
        <p:nvSpPr>
          <p:cNvPr id="34" name="Rectangle 33"/>
          <p:cNvSpPr/>
          <p:nvPr>
            <p:custDataLst>
              <p:tags r:id="rId9"/>
            </p:custDataLst>
          </p:nvPr>
        </p:nvSpPr>
        <p:spPr bwMode="auto">
          <a:xfrm>
            <a:off x="4587875" y="3441700"/>
            <a:ext cx="644525" cy="36512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A37451D6-F9C6-438E-879E-72CC454FDEC3}" type="datetime'Ind''''''u''''s''tri''e''''''&#10;''é''''''olie''n''n''''''''e'''">
              <a:rPr lang="en-US" sz="1200" b="1">
                <a:solidFill>
                  <a:schemeClr val="tx1"/>
                </a:solidFill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Industrie
éolienne</a:t>
            </a:fld>
            <a:endParaRPr lang="fr-CA" sz="1200" b="1" dirty="0" err="1">
              <a:solidFill>
                <a:schemeClr val="tx1"/>
              </a:solidFill>
              <a:sym typeface="+mn-lt"/>
            </a:endParaRPr>
          </a:p>
        </p:txBody>
      </p:sp>
      <p:sp>
        <p:nvSpPr>
          <p:cNvPr id="17" name="Rectangle 16"/>
          <p:cNvSpPr/>
          <p:nvPr>
            <p:custDataLst>
              <p:tags r:id="rId10"/>
            </p:custDataLst>
          </p:nvPr>
        </p:nvSpPr>
        <p:spPr bwMode="auto">
          <a:xfrm>
            <a:off x="7740650" y="3533775"/>
            <a:ext cx="631825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7" tIns="0" rIns="20637" bIns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88C18BFF-86DC-4532-813B-24BAE7A1569F}" type="datetime'''''''''''''4''8'''''' ''14''1'''''''''''''''''''''' ''''''$'">
              <a:rPr lang="en-US" sz="1200">
                <a:solidFill>
                  <a:schemeClr val="tx1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</a:pPr>
              <a:t>48 141 $</a:t>
            </a:fld>
            <a:endParaRPr lang="fr-CA" sz="1200" dirty="0" err="1">
              <a:solidFill>
                <a:schemeClr val="tx1"/>
              </a:solidFill>
              <a:latin typeface="Arial"/>
              <a:sym typeface="Arial"/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0" y="6104708"/>
            <a:ext cx="7410994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CA" sz="800" i="1" dirty="0"/>
              <a:t>Source :  Estimations SECOR-KPMG à partir de simulations de l’Institut de la statistique du Québec et ISQ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t 10" hidden="1"/>
          <p:cNvGraphicFramePr>
            <a:graphicFrameLocks noChangeAspect="1"/>
          </p:cNvGraphicFramePr>
          <p:nvPr/>
        </p:nvGraphicFramePr>
        <p:xfrm>
          <a:off x="1587" y="1588"/>
          <a:ext cx="1587" cy="1587"/>
        </p:xfrm>
        <a:graphic>
          <a:graphicData uri="http://schemas.openxmlformats.org/presentationml/2006/ole">
            <p:oleObj spid="_x0000_s25603" name="think-cell Slide" r:id="rId17" imgW="360" imgH="360" progId="">
              <p:embed/>
            </p:oleObj>
          </a:graphicData>
        </a:graphic>
      </p:graphicFrame>
      <p:sp>
        <p:nvSpPr>
          <p:cNvPr id="4" name="Rectangle 3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fr-CA" sz="1200" dirty="0" err="1">
              <a:solidFill>
                <a:schemeClr val="tx1"/>
              </a:solidFill>
              <a:latin typeface="Arial"/>
              <a:sym typeface="Arial"/>
            </a:endParaRPr>
          </a:p>
        </p:txBody>
      </p:sp>
      <p:grpSp>
        <p:nvGrpSpPr>
          <p:cNvPr id="72" name="Groupe 71"/>
          <p:cNvGrpSpPr/>
          <p:nvPr/>
        </p:nvGrpSpPr>
        <p:grpSpPr>
          <a:xfrm>
            <a:off x="1358900" y="3471862"/>
            <a:ext cx="2329630" cy="1003985"/>
            <a:chOff x="1358900" y="3471862"/>
            <a:chExt cx="2329630" cy="1003985"/>
          </a:xfrm>
        </p:grpSpPr>
        <p:cxnSp>
          <p:nvCxnSpPr>
            <p:cNvPr id="161" name="Connecteur droit 160"/>
            <p:cNvCxnSpPr>
              <a:stCxn id="159" idx="3"/>
            </p:cNvCxnSpPr>
            <p:nvPr/>
          </p:nvCxnSpPr>
          <p:spPr>
            <a:xfrm flipV="1">
              <a:off x="3314063" y="3471862"/>
              <a:ext cx="374467" cy="166651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Connecteur droit 165"/>
            <p:cNvCxnSpPr>
              <a:stCxn id="165" idx="3"/>
            </p:cNvCxnSpPr>
            <p:nvPr/>
          </p:nvCxnSpPr>
          <p:spPr>
            <a:xfrm flipV="1">
              <a:off x="3112017" y="3775359"/>
              <a:ext cx="387528" cy="162297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Connecteur droit 177"/>
            <p:cNvCxnSpPr>
              <a:stCxn id="177" idx="3"/>
            </p:cNvCxnSpPr>
            <p:nvPr/>
          </p:nvCxnSpPr>
          <p:spPr>
            <a:xfrm flipV="1">
              <a:off x="2937355" y="4186088"/>
              <a:ext cx="374467" cy="166649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Connecteur droit 181"/>
            <p:cNvCxnSpPr>
              <a:stCxn id="181" idx="3"/>
            </p:cNvCxnSpPr>
            <p:nvPr/>
          </p:nvCxnSpPr>
          <p:spPr>
            <a:xfrm flipV="1">
              <a:off x="2744790" y="3965646"/>
              <a:ext cx="761999" cy="162297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Connecteur droit 184"/>
            <p:cNvCxnSpPr>
              <a:stCxn id="184" idx="3"/>
            </p:cNvCxnSpPr>
            <p:nvPr/>
          </p:nvCxnSpPr>
          <p:spPr>
            <a:xfrm flipV="1">
              <a:off x="2944763" y="3628129"/>
              <a:ext cx="640078" cy="153587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9" name="ZoneTexte 158"/>
            <p:cNvSpPr txBox="1"/>
            <p:nvPr/>
          </p:nvSpPr>
          <p:spPr>
            <a:xfrm>
              <a:off x="2125098" y="3515402"/>
              <a:ext cx="1188965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fr-CA" sz="1000" dirty="0"/>
                <a:t>Gros Morne</a:t>
              </a:r>
            </a:p>
          </p:txBody>
        </p:sp>
        <p:sp>
          <p:nvSpPr>
            <p:cNvPr id="165" name="ZoneTexte 164"/>
            <p:cNvSpPr txBox="1"/>
            <p:nvPr/>
          </p:nvSpPr>
          <p:spPr>
            <a:xfrm>
              <a:off x="1656557" y="3814545"/>
              <a:ext cx="1455460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fr-CA" sz="1000" dirty="0"/>
                <a:t>Montagne sèche</a:t>
              </a:r>
            </a:p>
          </p:txBody>
        </p:sp>
        <p:sp>
          <p:nvSpPr>
            <p:cNvPr id="177" name="ZoneTexte 176"/>
            <p:cNvSpPr txBox="1"/>
            <p:nvPr/>
          </p:nvSpPr>
          <p:spPr>
            <a:xfrm>
              <a:off x="1358900" y="4229626"/>
              <a:ext cx="1578455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fr-CA" sz="1000" dirty="0"/>
                <a:t>St-Robert Bellarmin</a:t>
              </a:r>
            </a:p>
          </p:txBody>
        </p:sp>
        <p:sp>
          <p:nvSpPr>
            <p:cNvPr id="181" name="ZoneTexte 180"/>
            <p:cNvSpPr txBox="1"/>
            <p:nvPr/>
          </p:nvSpPr>
          <p:spPr>
            <a:xfrm>
              <a:off x="1555825" y="4004832"/>
              <a:ext cx="1188965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fr-CA" sz="1000" dirty="0"/>
                <a:t>De l’Érable</a:t>
              </a:r>
            </a:p>
          </p:txBody>
        </p:sp>
        <p:sp>
          <p:nvSpPr>
            <p:cNvPr id="184" name="ZoneTexte 183"/>
            <p:cNvSpPr txBox="1"/>
            <p:nvPr/>
          </p:nvSpPr>
          <p:spPr>
            <a:xfrm>
              <a:off x="1755798" y="3658605"/>
              <a:ext cx="1188965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fr-CA" sz="1000" dirty="0"/>
                <a:t>Le Plateau</a:t>
              </a:r>
            </a:p>
          </p:txBody>
        </p:sp>
      </p:grpSp>
      <p:grpSp>
        <p:nvGrpSpPr>
          <p:cNvPr id="71" name="Groupe 70"/>
          <p:cNvGrpSpPr/>
          <p:nvPr/>
        </p:nvGrpSpPr>
        <p:grpSpPr>
          <a:xfrm>
            <a:off x="4210050" y="3184525"/>
            <a:ext cx="2367895" cy="981233"/>
            <a:chOff x="4210050" y="3184525"/>
            <a:chExt cx="2367895" cy="981233"/>
          </a:xfrm>
        </p:grpSpPr>
        <p:cxnSp>
          <p:nvCxnSpPr>
            <p:cNvPr id="149" name="Connecteur droit 148"/>
            <p:cNvCxnSpPr>
              <a:stCxn id="147" idx="1"/>
            </p:cNvCxnSpPr>
            <p:nvPr/>
          </p:nvCxnSpPr>
          <p:spPr>
            <a:xfrm flipH="1" flipV="1">
              <a:off x="4262301" y="3496731"/>
              <a:ext cx="557348" cy="36695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Connecteur droit 152"/>
            <p:cNvCxnSpPr>
              <a:stCxn id="151" idx="1"/>
            </p:cNvCxnSpPr>
            <p:nvPr/>
          </p:nvCxnSpPr>
          <p:spPr>
            <a:xfrm flipH="1" flipV="1">
              <a:off x="4210050" y="3392227"/>
              <a:ext cx="605244" cy="301636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Connecteur droit 156"/>
            <p:cNvCxnSpPr>
              <a:stCxn id="155" idx="1"/>
            </p:cNvCxnSpPr>
            <p:nvPr/>
          </p:nvCxnSpPr>
          <p:spPr>
            <a:xfrm flipH="1" flipV="1">
              <a:off x="4235363" y="3184525"/>
              <a:ext cx="635724" cy="314698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Connecteur droit 188"/>
            <p:cNvCxnSpPr/>
            <p:nvPr/>
          </p:nvCxnSpPr>
          <p:spPr>
            <a:xfrm flipH="1" flipV="1">
              <a:off x="4318952" y="3725227"/>
              <a:ext cx="657496" cy="310344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ZoneTexte 146"/>
            <p:cNvSpPr txBox="1"/>
            <p:nvPr/>
          </p:nvSpPr>
          <p:spPr>
            <a:xfrm>
              <a:off x="4819649" y="3740570"/>
              <a:ext cx="1226684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CA" sz="1000" dirty="0"/>
                <a:t>Lac Alfred</a:t>
              </a:r>
            </a:p>
          </p:txBody>
        </p:sp>
        <p:sp>
          <p:nvSpPr>
            <p:cNvPr id="151" name="ZoneTexte 150"/>
            <p:cNvSpPr txBox="1"/>
            <p:nvPr/>
          </p:nvSpPr>
          <p:spPr>
            <a:xfrm>
              <a:off x="4815294" y="3570752"/>
              <a:ext cx="1226684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CA" sz="1000" dirty="0"/>
                <a:t>Massif du Sud</a:t>
              </a:r>
            </a:p>
          </p:txBody>
        </p:sp>
        <p:sp>
          <p:nvSpPr>
            <p:cNvPr id="155" name="ZoneTexte 154"/>
            <p:cNvSpPr txBox="1"/>
            <p:nvPr/>
          </p:nvSpPr>
          <p:spPr>
            <a:xfrm>
              <a:off x="4871087" y="3376112"/>
              <a:ext cx="1683683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CA" sz="1000" dirty="0"/>
                <a:t>Seigneurie de Beaupré</a:t>
              </a:r>
            </a:p>
          </p:txBody>
        </p:sp>
        <p:sp>
          <p:nvSpPr>
            <p:cNvPr id="187" name="ZoneTexte 186"/>
            <p:cNvSpPr txBox="1"/>
            <p:nvPr/>
          </p:nvSpPr>
          <p:spPr>
            <a:xfrm>
              <a:off x="4894262" y="3919537"/>
              <a:ext cx="1683683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CA" sz="1000" dirty="0"/>
                <a:t>New Richmond</a:t>
              </a:r>
            </a:p>
          </p:txBody>
        </p:sp>
      </p:grpSp>
      <p:graphicFrame>
        <p:nvGraphicFramePr>
          <p:cNvPr id="5" name="Objet 4"/>
          <p:cNvGraphicFramePr>
            <a:graphicFrameLocks noChangeAspect="1"/>
          </p:cNvGraphicFramePr>
          <p:nvPr/>
        </p:nvGraphicFramePr>
        <p:xfrm>
          <a:off x="419100" y="2514600"/>
          <a:ext cx="7991343" cy="3276720"/>
        </p:xfrm>
        <a:graphic>
          <a:graphicData uri="http://schemas.openxmlformats.org/presentationml/2006/ole">
            <p:oleObj spid="_x0000_s25602" name="Chart" r:id="rId18" imgW="7991343" imgH="3276720" progId="MSGraph.Chart.8">
              <p:embed followColorScheme="full"/>
            </p:oleObj>
          </a:graphicData>
        </a:graphic>
      </p:graphicFrame>
      <p:sp>
        <p:nvSpPr>
          <p:cNvPr id="25" name="Rectangle 24"/>
          <p:cNvSpPr/>
          <p:nvPr>
            <p:custDataLst>
              <p:tags r:id="rId3"/>
            </p:custDataLst>
          </p:nvPr>
        </p:nvSpPr>
        <p:spPr bwMode="auto">
          <a:xfrm>
            <a:off x="3578225" y="5654675"/>
            <a:ext cx="349250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99A76D69-59A1-4C5A-BAAE-4499BCFC85FF}" type="datetime'''''''''2''''''''''0''''''''''''''''1''1'''''''''">
              <a:rPr lang="en-US" sz="1200">
                <a:solidFill>
                  <a:schemeClr val="tx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2011</a:t>
            </a:fld>
            <a:endParaRPr lang="fr-CA" sz="1200" dirty="0" err="1">
              <a:solidFill>
                <a:schemeClr val="tx1"/>
              </a:solidFill>
              <a:sym typeface="+mn-lt"/>
            </a:endParaRPr>
          </a:p>
        </p:txBody>
      </p:sp>
      <p:sp>
        <p:nvSpPr>
          <p:cNvPr id="22" name="Rectangle 21"/>
          <p:cNvSpPr/>
          <p:nvPr>
            <p:custDataLst>
              <p:tags r:id="rId4"/>
            </p:custDataLst>
          </p:nvPr>
        </p:nvSpPr>
        <p:spPr bwMode="auto">
          <a:xfrm>
            <a:off x="2606675" y="5654675"/>
            <a:ext cx="349250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F5768F78-EA23-426D-A952-D71CA7FAA23E}" type="datetime'''2''0''''''''''''''''''''''''0''''''''''''''''''''''''''8'''">
              <a:rPr lang="en-US" sz="1200">
                <a:solidFill>
                  <a:schemeClr val="tx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2008</a:t>
            </a:fld>
            <a:endParaRPr lang="fr-CA" sz="1200" dirty="0" err="1">
              <a:solidFill>
                <a:schemeClr val="tx1"/>
              </a:solidFill>
              <a:sym typeface="+mn-lt"/>
            </a:endParaRPr>
          </a:p>
        </p:txBody>
      </p:sp>
      <p:sp>
        <p:nvSpPr>
          <p:cNvPr id="8" name="Rectangle 7"/>
          <p:cNvSpPr/>
          <p:nvPr>
            <p:custDataLst>
              <p:tags r:id="rId5"/>
            </p:custDataLst>
          </p:nvPr>
        </p:nvSpPr>
        <p:spPr bwMode="auto">
          <a:xfrm>
            <a:off x="1625600" y="5654675"/>
            <a:ext cx="349250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256F556D-84E2-4B24-8C75-220828BC7A3A}" type="datetime'''''''2''''''''''''''0''''''''0''''''''''''5'">
              <a:rPr lang="en-US" sz="1200">
                <a:solidFill>
                  <a:schemeClr val="tx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2005</a:t>
            </a:fld>
            <a:endParaRPr lang="fr-CA" sz="1200" dirty="0" err="1">
              <a:solidFill>
                <a:schemeClr val="tx1"/>
              </a:solidFill>
              <a:sym typeface="+mn-lt"/>
            </a:endParaRPr>
          </a:p>
        </p:txBody>
      </p:sp>
      <p:sp>
        <p:nvSpPr>
          <p:cNvPr id="6" name="Rectangle 5"/>
          <p:cNvSpPr/>
          <p:nvPr>
            <p:custDataLst>
              <p:tags r:id="rId6"/>
            </p:custDataLst>
          </p:nvPr>
        </p:nvSpPr>
        <p:spPr bwMode="auto">
          <a:xfrm>
            <a:off x="1014412" y="5654675"/>
            <a:ext cx="276225" cy="36512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9B352DF8-A483-4BBC-8FD5-2B92C04E83D9}" type="datetime'P''ré'''''''''''' ''''''''''''A''''''''''''''''''''''''/''''O'">
              <a:rPr lang="en-US" sz="1200">
                <a:solidFill>
                  <a:schemeClr val="tx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Pré A/O</a:t>
            </a:fld>
            <a:endParaRPr lang="fr-CA" sz="1200" dirty="0" err="1">
              <a:solidFill>
                <a:schemeClr val="tx1"/>
              </a:solidFill>
              <a:sym typeface="+mn-lt"/>
            </a:endParaRPr>
          </a:p>
        </p:txBody>
      </p:sp>
      <p:sp>
        <p:nvSpPr>
          <p:cNvPr id="28" name="Rectangle 27"/>
          <p:cNvSpPr/>
          <p:nvPr>
            <p:custDataLst>
              <p:tags r:id="rId7"/>
            </p:custDataLst>
          </p:nvPr>
        </p:nvSpPr>
        <p:spPr bwMode="auto">
          <a:xfrm>
            <a:off x="4559300" y="5654675"/>
            <a:ext cx="349250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2668F123-E965-4F71-99B9-8B2DE56C5648}" type="datetime'''''''''''''20''''''''''''''1''''''''''''''''''''''4'''">
              <a:rPr lang="en-US" sz="1200">
                <a:solidFill>
                  <a:schemeClr val="tx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2014</a:t>
            </a:fld>
            <a:endParaRPr lang="fr-CA" sz="1200" dirty="0" err="1">
              <a:solidFill>
                <a:schemeClr val="tx1"/>
              </a:solidFill>
              <a:sym typeface="+mn-lt"/>
            </a:endParaRPr>
          </a:p>
        </p:txBody>
      </p:sp>
      <p:sp>
        <p:nvSpPr>
          <p:cNvPr id="31" name="Rectangle 30"/>
          <p:cNvSpPr/>
          <p:nvPr>
            <p:custDataLst>
              <p:tags r:id="rId8"/>
            </p:custDataLst>
          </p:nvPr>
        </p:nvSpPr>
        <p:spPr bwMode="auto">
          <a:xfrm>
            <a:off x="5540375" y="5654675"/>
            <a:ext cx="349250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88D00421-E8B4-45C7-84F2-5298EC059CF2}" type="datetime'2''''0''''''''''''''''''''''''1''''''''''''''7'''''''''''">
              <a:rPr lang="en-US" sz="1200">
                <a:solidFill>
                  <a:schemeClr val="tx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2017</a:t>
            </a:fld>
            <a:endParaRPr lang="fr-CA" sz="1200" dirty="0" err="1">
              <a:solidFill>
                <a:schemeClr val="tx1"/>
              </a:solidFill>
              <a:sym typeface="+mn-lt"/>
            </a:endParaRPr>
          </a:p>
        </p:txBody>
      </p:sp>
      <p:sp>
        <p:nvSpPr>
          <p:cNvPr id="34" name="Rectangle 33"/>
          <p:cNvSpPr/>
          <p:nvPr>
            <p:custDataLst>
              <p:tags r:id="rId9"/>
            </p:custDataLst>
          </p:nvPr>
        </p:nvSpPr>
        <p:spPr bwMode="auto">
          <a:xfrm>
            <a:off x="6511925" y="5654675"/>
            <a:ext cx="349250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7FAD3A66-5322-4AED-ACE6-1A9A247ED111}" type="datetime'''''''''''''''''20''''''2''''''''''''''''''''''0'''''">
              <a:rPr lang="en-US" sz="1200">
                <a:solidFill>
                  <a:schemeClr val="tx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2020</a:t>
            </a:fld>
            <a:endParaRPr lang="fr-CA" sz="1200" dirty="0" err="1">
              <a:solidFill>
                <a:schemeClr val="tx1"/>
              </a:solidFill>
              <a:sym typeface="+mn-lt"/>
            </a:endParaRPr>
          </a:p>
        </p:txBody>
      </p:sp>
      <p:sp>
        <p:nvSpPr>
          <p:cNvPr id="37" name="Rectangle 36"/>
          <p:cNvSpPr/>
          <p:nvPr>
            <p:custDataLst>
              <p:tags r:id="rId10"/>
            </p:custDataLst>
          </p:nvPr>
        </p:nvSpPr>
        <p:spPr bwMode="auto">
          <a:xfrm>
            <a:off x="7493000" y="5654675"/>
            <a:ext cx="349250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6103BBE9-8F45-4ABE-A822-36D43E6BC65C}" type="datetime'''''''''''2''''''''''''''''''''''''''0''''''''''''''''2''3'''">
              <a:rPr lang="en-US" sz="1200">
                <a:solidFill>
                  <a:schemeClr val="tx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2023</a:t>
            </a:fld>
            <a:endParaRPr lang="fr-CA" sz="1200" dirty="0" err="1">
              <a:solidFill>
                <a:schemeClr val="tx1"/>
              </a:solidFill>
              <a:sym typeface="+mn-lt"/>
            </a:endParaRPr>
          </a:p>
        </p:txBody>
      </p:sp>
      <p:sp>
        <p:nvSpPr>
          <p:cNvPr id="142" name="Double flèche horizontale 141"/>
          <p:cNvSpPr/>
          <p:nvPr/>
        </p:nvSpPr>
        <p:spPr>
          <a:xfrm>
            <a:off x="3648075" y="2255837"/>
            <a:ext cx="1301932" cy="360000"/>
          </a:xfrm>
          <a:prstGeom prst="leftRightArrow">
            <a:avLst>
              <a:gd name="adj1" fmla="val 50000"/>
              <a:gd name="adj2" fmla="val 26471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lvl="0" algn="ctr"/>
            <a:r>
              <a:rPr lang="fr-CA" sz="1000" b="1" dirty="0">
                <a:solidFill>
                  <a:schemeClr val="bg1"/>
                </a:solidFill>
              </a:rPr>
              <a:t>3</a:t>
            </a:r>
            <a:r>
              <a:rPr lang="fr-CA" sz="1000" b="1" baseline="30000" dirty="0">
                <a:solidFill>
                  <a:schemeClr val="bg1"/>
                </a:solidFill>
              </a:rPr>
              <a:t>e</a:t>
            </a:r>
            <a:r>
              <a:rPr lang="fr-CA" sz="1000" b="1" dirty="0">
                <a:solidFill>
                  <a:schemeClr val="bg1"/>
                </a:solidFill>
              </a:rPr>
              <a:t> appel d’offres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Écoulement (théorique) de l’emploi</a:t>
            </a:r>
          </a:p>
        </p:txBody>
      </p:sp>
      <p:sp>
        <p:nvSpPr>
          <p:cNvPr id="57" name="Rectangle 56"/>
          <p:cNvSpPr/>
          <p:nvPr>
            <p:custDataLst>
              <p:tags r:id="rId11"/>
            </p:custDataLst>
          </p:nvPr>
        </p:nvSpPr>
        <p:spPr bwMode="auto">
          <a:xfrm>
            <a:off x="7031037" y="2868612"/>
            <a:ext cx="214312" cy="160337"/>
          </a:xfrm>
          <a:prstGeom prst="rect">
            <a:avLst/>
          </a:prstGeom>
          <a:solidFill>
            <a:srgbClr val="6F8DB9"/>
          </a:solidFill>
          <a:ln w="19050">
            <a:solidFill>
              <a:srgbClr val="FF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200" dirty="0" err="1">
              <a:solidFill>
                <a:schemeClr val="tx1"/>
              </a:solidFill>
            </a:endParaRPr>
          </a:p>
        </p:txBody>
      </p:sp>
      <p:sp>
        <p:nvSpPr>
          <p:cNvPr id="56" name="Rectangle 55"/>
          <p:cNvSpPr/>
          <p:nvPr>
            <p:custDataLst>
              <p:tags r:id="rId12"/>
            </p:custDataLst>
          </p:nvPr>
        </p:nvSpPr>
        <p:spPr bwMode="auto">
          <a:xfrm>
            <a:off x="7031037" y="2635250"/>
            <a:ext cx="214312" cy="160337"/>
          </a:xfrm>
          <a:prstGeom prst="rect">
            <a:avLst/>
          </a:prstGeom>
          <a:solidFill>
            <a:schemeClr val="accent1"/>
          </a:solidFill>
          <a:ln w="19050">
            <a:solidFill>
              <a:srgbClr val="FF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200" dirty="0" err="1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>
            <p:custDataLst>
              <p:tags r:id="rId13"/>
            </p:custDataLst>
          </p:nvPr>
        </p:nvSpPr>
        <p:spPr bwMode="auto">
          <a:xfrm>
            <a:off x="7296150" y="2863850"/>
            <a:ext cx="784225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81579991-C511-4587-B768-CA85C203D1BD}" type="datetime'''''''''E''''''''x''''''''p''''lo''i''t''a''''''tio''n'''''''">
              <a:rPr lang="en-US" sz="1200">
                <a:solidFill>
                  <a:schemeClr val="tx1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</a:pPr>
              <a:t>Exploitation</a:t>
            </a:fld>
            <a:endParaRPr lang="fr-CA" sz="1200" dirty="0" err="1">
              <a:solidFill>
                <a:schemeClr val="tx1"/>
              </a:solidFill>
              <a:sym typeface="+mn-lt"/>
            </a:endParaRPr>
          </a:p>
        </p:txBody>
      </p:sp>
      <p:sp>
        <p:nvSpPr>
          <p:cNvPr id="9" name="Rectangle 8"/>
          <p:cNvSpPr/>
          <p:nvPr>
            <p:custDataLst>
              <p:tags r:id="rId14"/>
            </p:custDataLst>
          </p:nvPr>
        </p:nvSpPr>
        <p:spPr bwMode="auto">
          <a:xfrm>
            <a:off x="7296150" y="2630487"/>
            <a:ext cx="1046162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22ED2776-2E3C-4CA6-98F0-935D1EEF8230}" type="datetime'I''mmob''''ilisa''t''''''i''''''''''o''''''''n''s'''''''''">
              <a:rPr lang="en-US" sz="1200">
                <a:solidFill>
                  <a:schemeClr val="tx1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</a:pPr>
              <a:t>Immobilisations</a:t>
            </a:fld>
            <a:endParaRPr lang="fr-CA" sz="1200" dirty="0" err="1">
              <a:solidFill>
                <a:schemeClr val="tx1"/>
              </a:solidFill>
              <a:sym typeface="+mn-lt"/>
            </a:endParaRPr>
          </a:p>
        </p:txBody>
      </p:sp>
      <p:sp>
        <p:nvSpPr>
          <p:cNvPr id="58" name="Rectangle 3"/>
          <p:cNvSpPr txBox="1">
            <a:spLocks noChangeArrowheads="1"/>
          </p:cNvSpPr>
          <p:nvPr/>
        </p:nvSpPr>
        <p:spPr bwMode="gray">
          <a:xfrm>
            <a:off x="365759" y="1486302"/>
            <a:ext cx="6348549" cy="40011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/>
          <a:p>
            <a:pPr marL="0" marR="0" lvl="0" indent="0" algn="l" defTabSz="958291" rtl="0" eaLnBrk="1" fontAlgn="auto" latinLnBrk="0" hangingPunct="1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CA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Nombre d’emplois</a:t>
            </a:r>
            <a:r>
              <a:rPr kumimoji="0" lang="fr-CA" sz="1600" b="1" i="0" u="none" strike="noStrike" kern="1200" cap="none" spc="0" normalizeH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</a:t>
            </a:r>
            <a:r>
              <a:rPr kumimoji="0" lang="fr-CA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Retombées directes et indirectes </a:t>
            </a:r>
            <a:br>
              <a:rPr kumimoji="0" lang="fr-CA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fr-CA" sz="1400" i="1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Équivalent années-personnes</a:t>
            </a:r>
          </a:p>
        </p:txBody>
      </p:sp>
      <p:sp>
        <p:nvSpPr>
          <p:cNvPr id="59" name="Line 6"/>
          <p:cNvSpPr>
            <a:spLocks noChangeShapeType="1"/>
          </p:cNvSpPr>
          <p:nvPr/>
        </p:nvSpPr>
        <p:spPr bwMode="gray">
          <a:xfrm flipV="1">
            <a:off x="383450" y="1926090"/>
            <a:ext cx="8020595" cy="1"/>
          </a:xfrm>
          <a:prstGeom prst="line">
            <a:avLst/>
          </a:prstGeom>
          <a:noFill/>
          <a:ln w="9525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17961" dir="2700000" algn="ctr" rotWithShape="0">
                    <a:srgbClr val="736B4E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endParaRPr lang="fr-CA"/>
          </a:p>
        </p:txBody>
      </p:sp>
      <p:sp>
        <p:nvSpPr>
          <p:cNvPr id="145" name="Double flèche horizontale 144"/>
          <p:cNvSpPr/>
          <p:nvPr/>
        </p:nvSpPr>
        <p:spPr>
          <a:xfrm>
            <a:off x="5019675" y="4124325"/>
            <a:ext cx="3248298" cy="360000"/>
          </a:xfrm>
          <a:prstGeom prst="leftRightArrow">
            <a:avLst>
              <a:gd name="adj1" fmla="val 50000"/>
              <a:gd name="adj2" fmla="val 26471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000" b="1" dirty="0">
                <a:solidFill>
                  <a:schemeClr val="bg1"/>
                </a:solidFill>
              </a:rPr>
              <a:t>Phase d’exploitation</a:t>
            </a:r>
          </a:p>
        </p:txBody>
      </p:sp>
      <p:sp>
        <p:nvSpPr>
          <p:cNvPr id="140" name="Double flèche horizontale 139"/>
          <p:cNvSpPr/>
          <p:nvPr/>
        </p:nvSpPr>
        <p:spPr>
          <a:xfrm>
            <a:off x="3265487" y="2527300"/>
            <a:ext cx="1685109" cy="360000"/>
          </a:xfrm>
          <a:prstGeom prst="leftRightArrow">
            <a:avLst>
              <a:gd name="adj1" fmla="val 50000"/>
              <a:gd name="adj2" fmla="val 26471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lvl="0" algn="ctr"/>
            <a:r>
              <a:rPr lang="fr-CA" sz="1000" b="1" dirty="0">
                <a:solidFill>
                  <a:schemeClr val="bg1"/>
                </a:solidFill>
              </a:rPr>
              <a:t>2</a:t>
            </a:r>
            <a:r>
              <a:rPr lang="fr-CA" sz="1000" b="1" baseline="30000" dirty="0">
                <a:solidFill>
                  <a:schemeClr val="bg1"/>
                </a:solidFill>
              </a:rPr>
              <a:t>e</a:t>
            </a:r>
            <a:r>
              <a:rPr lang="fr-CA" sz="1000" b="1" dirty="0">
                <a:solidFill>
                  <a:schemeClr val="bg1"/>
                </a:solidFill>
              </a:rPr>
              <a:t> appel d’offres</a:t>
            </a:r>
          </a:p>
        </p:txBody>
      </p:sp>
      <p:sp>
        <p:nvSpPr>
          <p:cNvPr id="139" name="Double flèche horizontale 138"/>
          <p:cNvSpPr/>
          <p:nvPr/>
        </p:nvSpPr>
        <p:spPr>
          <a:xfrm>
            <a:off x="1450975" y="2765425"/>
            <a:ext cx="2560320" cy="360000"/>
          </a:xfrm>
          <a:prstGeom prst="leftRightArrow">
            <a:avLst>
              <a:gd name="adj1" fmla="val 50000"/>
              <a:gd name="adj2" fmla="val 26471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000" b="1" dirty="0">
                <a:solidFill>
                  <a:schemeClr val="bg1"/>
                </a:solidFill>
              </a:rPr>
              <a:t>1</a:t>
            </a:r>
            <a:r>
              <a:rPr lang="fr-CA" sz="1000" b="1" baseline="30000" dirty="0">
                <a:solidFill>
                  <a:schemeClr val="bg1"/>
                </a:solidFill>
              </a:rPr>
              <a:t>er</a:t>
            </a:r>
            <a:r>
              <a:rPr lang="fr-CA" sz="1000" b="1" dirty="0">
                <a:solidFill>
                  <a:schemeClr val="bg1"/>
                </a:solidFill>
              </a:rPr>
              <a:t> appel d’offres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t 10" hidden="1"/>
          <p:cNvGraphicFramePr>
            <a:graphicFrameLocks noChangeAspect="1"/>
          </p:cNvGraphicFramePr>
          <p:nvPr/>
        </p:nvGraphicFramePr>
        <p:xfrm>
          <a:off x="1587" y="1588"/>
          <a:ext cx="1587" cy="1587"/>
        </p:xfrm>
        <a:graphic>
          <a:graphicData uri="http://schemas.openxmlformats.org/presentationml/2006/ole">
            <p:oleObj spid="_x0000_s26627" name="think-cell Slide" r:id="rId19" imgW="360" imgH="360" progId="">
              <p:embed/>
            </p:oleObj>
          </a:graphicData>
        </a:graphic>
      </p:graphicFrame>
      <p:sp>
        <p:nvSpPr>
          <p:cNvPr id="4" name="Rectangle 3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fr-CA" sz="1200" dirty="0" err="1">
              <a:solidFill>
                <a:schemeClr val="tx1"/>
              </a:solidFill>
              <a:latin typeface="Arial"/>
              <a:sym typeface="Arial"/>
            </a:endParaRPr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/>
        </p:nvGraphicFramePr>
        <p:xfrm>
          <a:off x="342900" y="2552700"/>
          <a:ext cx="8001068" cy="3295620"/>
        </p:xfrm>
        <a:graphic>
          <a:graphicData uri="http://schemas.openxmlformats.org/presentationml/2006/ole">
            <p:oleObj spid="_x0000_s26626" name="Chart" r:id="rId20" imgW="8001068" imgH="3295620" progId="MSGraph.Chart.8">
              <p:embed followColorScheme="full"/>
            </p:oleObj>
          </a:graphicData>
        </a:graphic>
      </p:graphicFrame>
      <p:sp>
        <p:nvSpPr>
          <p:cNvPr id="6" name="Rectangle 5"/>
          <p:cNvSpPr/>
          <p:nvPr>
            <p:custDataLst>
              <p:tags r:id="rId3"/>
            </p:custDataLst>
          </p:nvPr>
        </p:nvSpPr>
        <p:spPr bwMode="auto">
          <a:xfrm>
            <a:off x="938212" y="5702300"/>
            <a:ext cx="276225" cy="36512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B4033401-481A-49F7-B319-F58E01D23B34}" type="datetime'''''''''Pr''é'''''''''''''' ''A''''/''O'''">
              <a:rPr lang="en-US" sz="1200">
                <a:solidFill>
                  <a:schemeClr val="tx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Pré A/O</a:t>
            </a:fld>
            <a:endParaRPr lang="fr-CA" sz="1200" dirty="0" err="1">
              <a:solidFill>
                <a:schemeClr val="tx1"/>
              </a:solidFill>
              <a:sym typeface="+mn-lt"/>
            </a:endParaRPr>
          </a:p>
        </p:txBody>
      </p:sp>
      <p:sp>
        <p:nvSpPr>
          <p:cNvPr id="37" name="Rectangle 36"/>
          <p:cNvSpPr/>
          <p:nvPr>
            <p:custDataLst>
              <p:tags r:id="rId4"/>
            </p:custDataLst>
          </p:nvPr>
        </p:nvSpPr>
        <p:spPr bwMode="auto">
          <a:xfrm>
            <a:off x="7416800" y="5702300"/>
            <a:ext cx="349250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7696F44C-07E3-4817-AB75-ADFD50A36D53}" type="datetime'''''''2''''''''0''''''''''''''''''''''''''''''23'''''''''''''">
              <a:rPr lang="en-US" sz="1200">
                <a:solidFill>
                  <a:schemeClr val="tx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2023</a:t>
            </a:fld>
            <a:endParaRPr lang="fr-CA" sz="1200" dirty="0" err="1">
              <a:solidFill>
                <a:schemeClr val="tx1"/>
              </a:solidFill>
              <a:sym typeface="+mn-lt"/>
            </a:endParaRPr>
          </a:p>
        </p:txBody>
      </p:sp>
      <p:sp>
        <p:nvSpPr>
          <p:cNvPr id="34" name="Rectangle 33"/>
          <p:cNvSpPr/>
          <p:nvPr>
            <p:custDataLst>
              <p:tags r:id="rId5"/>
            </p:custDataLst>
          </p:nvPr>
        </p:nvSpPr>
        <p:spPr bwMode="auto">
          <a:xfrm>
            <a:off x="6435725" y="5702300"/>
            <a:ext cx="349250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AA40F8FC-957E-4851-B01D-8CC3257B933C}" type="datetime'''2''0''2''''''''''''''''0'''''''''''''''''">
              <a:rPr lang="en-US" sz="1200">
                <a:solidFill>
                  <a:schemeClr val="tx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2020</a:t>
            </a:fld>
            <a:endParaRPr lang="fr-CA" sz="1200" dirty="0" err="1">
              <a:solidFill>
                <a:schemeClr val="tx1"/>
              </a:solidFill>
              <a:sym typeface="+mn-lt"/>
            </a:endParaRPr>
          </a:p>
        </p:txBody>
      </p:sp>
      <p:sp>
        <p:nvSpPr>
          <p:cNvPr id="31" name="Rectangle 30"/>
          <p:cNvSpPr/>
          <p:nvPr>
            <p:custDataLst>
              <p:tags r:id="rId6"/>
            </p:custDataLst>
          </p:nvPr>
        </p:nvSpPr>
        <p:spPr bwMode="auto">
          <a:xfrm>
            <a:off x="5464175" y="5702300"/>
            <a:ext cx="349250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1030EB54-C7AF-45A4-BB51-7679106FB675}" type="datetime'''''''''''''''''2''''''''''''0''''''''''''1''''''''7'''''">
              <a:rPr lang="en-US" sz="1200">
                <a:solidFill>
                  <a:schemeClr val="tx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2017</a:t>
            </a:fld>
            <a:endParaRPr lang="fr-CA" sz="1200" dirty="0" err="1">
              <a:solidFill>
                <a:schemeClr val="tx1"/>
              </a:solidFill>
              <a:sym typeface="+mn-lt"/>
            </a:endParaRPr>
          </a:p>
        </p:txBody>
      </p:sp>
      <p:sp>
        <p:nvSpPr>
          <p:cNvPr id="28" name="Rectangle 27"/>
          <p:cNvSpPr/>
          <p:nvPr>
            <p:custDataLst>
              <p:tags r:id="rId7"/>
            </p:custDataLst>
          </p:nvPr>
        </p:nvSpPr>
        <p:spPr bwMode="auto">
          <a:xfrm>
            <a:off x="4483100" y="5702300"/>
            <a:ext cx="349250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5B96CCB7-B5C2-4F6A-9EEB-39DB6B948E53}" type="datetime'''''2''''''''''''''''''0''''1''''''''''4'''''''''''''''''''''">
              <a:rPr lang="en-US" sz="1200">
                <a:solidFill>
                  <a:schemeClr val="tx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2014</a:t>
            </a:fld>
            <a:endParaRPr lang="fr-CA" sz="1200" dirty="0" err="1">
              <a:solidFill>
                <a:schemeClr val="tx1"/>
              </a:solidFill>
              <a:sym typeface="+mn-lt"/>
            </a:endParaRPr>
          </a:p>
        </p:txBody>
      </p:sp>
      <p:sp>
        <p:nvSpPr>
          <p:cNvPr id="25" name="Rectangle 24"/>
          <p:cNvSpPr/>
          <p:nvPr>
            <p:custDataLst>
              <p:tags r:id="rId8"/>
            </p:custDataLst>
          </p:nvPr>
        </p:nvSpPr>
        <p:spPr bwMode="auto">
          <a:xfrm>
            <a:off x="3502025" y="5702300"/>
            <a:ext cx="349250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A2433F5F-5750-4B22-AA82-1A85FF3B9816}" type="datetime'''''''''''2''''''''''''0''''''''''''''''''''''''''''''1''1'''">
              <a:rPr lang="en-US" sz="1200">
                <a:solidFill>
                  <a:schemeClr val="tx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2011</a:t>
            </a:fld>
            <a:endParaRPr lang="fr-CA" sz="1200" dirty="0" err="1">
              <a:solidFill>
                <a:schemeClr val="tx1"/>
              </a:solidFill>
              <a:sym typeface="+mn-lt"/>
            </a:endParaRPr>
          </a:p>
        </p:txBody>
      </p:sp>
      <p:sp>
        <p:nvSpPr>
          <p:cNvPr id="22" name="Rectangle 21"/>
          <p:cNvSpPr/>
          <p:nvPr>
            <p:custDataLst>
              <p:tags r:id="rId9"/>
            </p:custDataLst>
          </p:nvPr>
        </p:nvSpPr>
        <p:spPr bwMode="auto">
          <a:xfrm>
            <a:off x="2530475" y="5702300"/>
            <a:ext cx="349250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0203ADF8-C480-4C84-ADF9-86EA37461B4E}" type="datetime'''2''0''''''''''''''''''''''''''''''08'''''''''''''''''''''">
              <a:rPr lang="en-US" sz="1200">
                <a:solidFill>
                  <a:schemeClr val="tx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2008</a:t>
            </a:fld>
            <a:endParaRPr lang="fr-CA" sz="1200" dirty="0" err="1">
              <a:solidFill>
                <a:schemeClr val="tx1"/>
              </a:solidFill>
              <a:sym typeface="+mn-lt"/>
            </a:endParaRPr>
          </a:p>
        </p:txBody>
      </p:sp>
      <p:sp>
        <p:nvSpPr>
          <p:cNvPr id="8" name="Rectangle 7"/>
          <p:cNvSpPr/>
          <p:nvPr>
            <p:custDataLst>
              <p:tags r:id="rId10"/>
            </p:custDataLst>
          </p:nvPr>
        </p:nvSpPr>
        <p:spPr bwMode="auto">
          <a:xfrm>
            <a:off x="1549400" y="5702300"/>
            <a:ext cx="349250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5335F2B4-C3C6-407B-A11A-20EDA948BE26}" type="datetime'''2''''''''''''''''''''0''''''''''''0''5'''''''''">
              <a:rPr lang="en-US" sz="1200">
                <a:solidFill>
                  <a:schemeClr val="tx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2005</a:t>
            </a:fld>
            <a:endParaRPr lang="fr-CA" sz="1200" dirty="0" err="1">
              <a:solidFill>
                <a:schemeClr val="tx1"/>
              </a:solidFill>
              <a:sym typeface="+mn-lt"/>
            </a:endParaRPr>
          </a:p>
        </p:txBody>
      </p:sp>
      <p:sp>
        <p:nvSpPr>
          <p:cNvPr id="54" name="Double flèche horizontale 53"/>
          <p:cNvSpPr/>
          <p:nvPr/>
        </p:nvSpPr>
        <p:spPr>
          <a:xfrm>
            <a:off x="3648075" y="2255837"/>
            <a:ext cx="1301932" cy="360000"/>
          </a:xfrm>
          <a:prstGeom prst="leftRightArrow">
            <a:avLst>
              <a:gd name="adj1" fmla="val 50000"/>
              <a:gd name="adj2" fmla="val 26471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lvl="0" algn="ctr"/>
            <a:r>
              <a:rPr lang="fr-CA" sz="1000" b="1" dirty="0">
                <a:solidFill>
                  <a:schemeClr val="bg1"/>
                </a:solidFill>
              </a:rPr>
              <a:t>3</a:t>
            </a:r>
            <a:r>
              <a:rPr lang="fr-CA" sz="1000" b="1" baseline="30000" dirty="0">
                <a:solidFill>
                  <a:schemeClr val="bg1"/>
                </a:solidFill>
              </a:rPr>
              <a:t>e</a:t>
            </a:r>
            <a:r>
              <a:rPr lang="fr-CA" sz="1000" b="1" dirty="0">
                <a:solidFill>
                  <a:schemeClr val="bg1"/>
                </a:solidFill>
              </a:rPr>
              <a:t> appel d’offres</a:t>
            </a:r>
          </a:p>
        </p:txBody>
      </p:sp>
      <p:sp>
        <p:nvSpPr>
          <p:cNvPr id="55" name="Double flèche horizontale 54"/>
          <p:cNvSpPr/>
          <p:nvPr/>
        </p:nvSpPr>
        <p:spPr>
          <a:xfrm>
            <a:off x="5105132" y="4349809"/>
            <a:ext cx="1611861" cy="470018"/>
          </a:xfrm>
          <a:prstGeom prst="leftRightArrow">
            <a:avLst>
              <a:gd name="adj1" fmla="val 60112"/>
              <a:gd name="adj2" fmla="val 26471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fr-CA" sz="1000" b="1" dirty="0">
                <a:solidFill>
                  <a:schemeClr val="bg1"/>
                </a:solidFill>
              </a:rPr>
              <a:t>700 MW supplémentaires</a:t>
            </a:r>
          </a:p>
        </p:txBody>
      </p:sp>
      <p:sp>
        <p:nvSpPr>
          <p:cNvPr id="57" name="Double flèche horizontale 56"/>
          <p:cNvSpPr/>
          <p:nvPr/>
        </p:nvSpPr>
        <p:spPr>
          <a:xfrm>
            <a:off x="3265487" y="2527300"/>
            <a:ext cx="1685109" cy="360000"/>
          </a:xfrm>
          <a:prstGeom prst="leftRightArrow">
            <a:avLst>
              <a:gd name="adj1" fmla="val 50000"/>
              <a:gd name="adj2" fmla="val 26471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lvl="0" algn="ctr"/>
            <a:r>
              <a:rPr lang="fr-CA" sz="1000" b="1" dirty="0">
                <a:solidFill>
                  <a:schemeClr val="bg1"/>
                </a:solidFill>
              </a:rPr>
              <a:t>2</a:t>
            </a:r>
            <a:r>
              <a:rPr lang="fr-CA" sz="1000" b="1" baseline="30000" dirty="0">
                <a:solidFill>
                  <a:schemeClr val="bg1"/>
                </a:solidFill>
              </a:rPr>
              <a:t>e</a:t>
            </a:r>
            <a:r>
              <a:rPr lang="fr-CA" sz="1000" b="1" dirty="0">
                <a:solidFill>
                  <a:schemeClr val="bg1"/>
                </a:solidFill>
              </a:rPr>
              <a:t> appel d’offres</a:t>
            </a:r>
          </a:p>
        </p:txBody>
      </p:sp>
      <p:sp>
        <p:nvSpPr>
          <p:cNvPr id="66" name="Double flèche horizontale 65"/>
          <p:cNvSpPr/>
          <p:nvPr/>
        </p:nvSpPr>
        <p:spPr>
          <a:xfrm>
            <a:off x="1450975" y="2765425"/>
            <a:ext cx="2560320" cy="360000"/>
          </a:xfrm>
          <a:prstGeom prst="leftRightArrow">
            <a:avLst>
              <a:gd name="adj1" fmla="val 50000"/>
              <a:gd name="adj2" fmla="val 26471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000" b="1" dirty="0">
                <a:solidFill>
                  <a:schemeClr val="bg1"/>
                </a:solidFill>
              </a:rPr>
              <a:t>1</a:t>
            </a:r>
            <a:r>
              <a:rPr lang="fr-CA" sz="1000" b="1" baseline="30000" dirty="0">
                <a:solidFill>
                  <a:schemeClr val="bg1"/>
                </a:solidFill>
              </a:rPr>
              <a:t>er</a:t>
            </a:r>
            <a:r>
              <a:rPr lang="fr-CA" sz="1000" b="1" dirty="0">
                <a:solidFill>
                  <a:schemeClr val="bg1"/>
                </a:solidFill>
              </a:rPr>
              <a:t> appel d’offres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Effet potentiel du 4 000 MW</a:t>
            </a:r>
          </a:p>
        </p:txBody>
      </p:sp>
      <p:sp>
        <p:nvSpPr>
          <p:cNvPr id="61" name="Rectangle 60"/>
          <p:cNvSpPr/>
          <p:nvPr>
            <p:custDataLst>
              <p:tags r:id="rId11"/>
            </p:custDataLst>
          </p:nvPr>
        </p:nvSpPr>
        <p:spPr bwMode="auto">
          <a:xfrm>
            <a:off x="6961187" y="2928937"/>
            <a:ext cx="214312" cy="160338"/>
          </a:xfrm>
          <a:prstGeom prst="rect">
            <a:avLst/>
          </a:prstGeom>
          <a:solidFill>
            <a:schemeClr val="accent2"/>
          </a:solidFill>
          <a:ln w="19050">
            <a:solidFill>
              <a:srgbClr val="FF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200" dirty="0" err="1">
              <a:solidFill>
                <a:schemeClr val="tx1"/>
              </a:solidFill>
            </a:endParaRPr>
          </a:p>
        </p:txBody>
      </p:sp>
      <p:sp>
        <p:nvSpPr>
          <p:cNvPr id="56" name="Rectangle 55"/>
          <p:cNvSpPr/>
          <p:nvPr>
            <p:custDataLst>
              <p:tags r:id="rId12"/>
            </p:custDataLst>
          </p:nvPr>
        </p:nvSpPr>
        <p:spPr bwMode="auto">
          <a:xfrm>
            <a:off x="6961187" y="2695575"/>
            <a:ext cx="214312" cy="160337"/>
          </a:xfrm>
          <a:prstGeom prst="rect">
            <a:avLst/>
          </a:prstGeom>
          <a:solidFill>
            <a:schemeClr val="accent1"/>
          </a:solidFill>
          <a:ln w="19050">
            <a:solidFill>
              <a:srgbClr val="FF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200" dirty="0" err="1">
              <a:solidFill>
                <a:schemeClr val="tx1"/>
              </a:solidFill>
            </a:endParaRPr>
          </a:p>
        </p:txBody>
      </p:sp>
      <p:sp>
        <p:nvSpPr>
          <p:cNvPr id="63" name="Rectangle 62"/>
          <p:cNvSpPr/>
          <p:nvPr>
            <p:custDataLst>
              <p:tags r:id="rId13"/>
            </p:custDataLst>
          </p:nvPr>
        </p:nvSpPr>
        <p:spPr bwMode="auto">
          <a:xfrm>
            <a:off x="6961187" y="3162300"/>
            <a:ext cx="214312" cy="160338"/>
          </a:xfrm>
          <a:prstGeom prst="rect">
            <a:avLst/>
          </a:prstGeom>
          <a:solidFill>
            <a:srgbClr val="6F8DB9"/>
          </a:solidFill>
          <a:ln w="9525">
            <a:solidFill>
              <a:srgbClr val="FF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200" dirty="0" err="1">
              <a:solidFill>
                <a:schemeClr val="tx1"/>
              </a:solidFill>
            </a:endParaRPr>
          </a:p>
        </p:txBody>
      </p:sp>
      <p:sp>
        <p:nvSpPr>
          <p:cNvPr id="62" name="Rectangle 61"/>
          <p:cNvSpPr/>
          <p:nvPr>
            <p:custDataLst>
              <p:tags r:id="rId14"/>
            </p:custDataLst>
          </p:nvPr>
        </p:nvSpPr>
        <p:spPr bwMode="auto">
          <a:xfrm>
            <a:off x="7226300" y="3157537"/>
            <a:ext cx="784225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93FC8BFC-DADB-4E59-A33F-869230370D01}" type="datetime'E''x''''''''''''''p''''''l''''o''i''ta''''''''t''''i''''o''n'">
              <a:rPr lang="en-US" sz="1200">
                <a:solidFill>
                  <a:schemeClr val="tx1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</a:pPr>
              <a:t>Exploitation</a:t>
            </a:fld>
            <a:endParaRPr lang="fr-CA" sz="1200" dirty="0" err="1">
              <a:solidFill>
                <a:schemeClr val="tx1"/>
              </a:solidFill>
              <a:latin typeface="Arial"/>
              <a:sym typeface="Arial"/>
            </a:endParaRPr>
          </a:p>
        </p:txBody>
      </p:sp>
      <p:sp>
        <p:nvSpPr>
          <p:cNvPr id="9" name="Rectangle 8"/>
          <p:cNvSpPr/>
          <p:nvPr>
            <p:custDataLst>
              <p:tags r:id="rId15"/>
            </p:custDataLst>
          </p:nvPr>
        </p:nvSpPr>
        <p:spPr bwMode="auto">
          <a:xfrm>
            <a:off x="7226300" y="2690812"/>
            <a:ext cx="1046162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C36506C1-42B1-438E-A846-BAC7F96B9F3B}" type="datetime'Im''m''''''o''bi''l''''''i''''''''s''at''''''''i''o''ns'''''">
              <a:rPr lang="en-US" sz="1200">
                <a:solidFill>
                  <a:schemeClr val="tx1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</a:pPr>
              <a:t>Immobilisations</a:t>
            </a:fld>
            <a:endParaRPr lang="fr-CA" sz="1200" dirty="0" err="1">
              <a:solidFill>
                <a:schemeClr val="tx1"/>
              </a:solidFill>
              <a:sym typeface="+mn-lt"/>
            </a:endParaRPr>
          </a:p>
        </p:txBody>
      </p:sp>
      <p:sp>
        <p:nvSpPr>
          <p:cNvPr id="60" name="Rectangle 59"/>
          <p:cNvSpPr/>
          <p:nvPr>
            <p:custDataLst>
              <p:tags r:id="rId16"/>
            </p:custDataLst>
          </p:nvPr>
        </p:nvSpPr>
        <p:spPr bwMode="auto">
          <a:xfrm>
            <a:off x="7226300" y="2924175"/>
            <a:ext cx="955675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528C27B2-C5F1-44F7-8E7F-8092105DC028}" type="datetime'A''j''o''''u''''t'''''''''' ''''''''70''''''''''''0 M''W'''">
              <a:rPr lang="en-US" sz="1200">
                <a:solidFill>
                  <a:schemeClr val="tx1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</a:pPr>
              <a:t>Ajout 700 MW</a:t>
            </a:fld>
            <a:endParaRPr lang="fr-CA" sz="1200" dirty="0" err="1">
              <a:solidFill>
                <a:schemeClr val="tx1"/>
              </a:solidFill>
              <a:latin typeface="Arial"/>
              <a:sym typeface="Arial"/>
            </a:endParaRPr>
          </a:p>
        </p:txBody>
      </p:sp>
      <p:sp>
        <p:nvSpPr>
          <p:cNvPr id="44" name="Rectangle 3"/>
          <p:cNvSpPr txBox="1">
            <a:spLocks noChangeArrowheads="1"/>
          </p:cNvSpPr>
          <p:nvPr/>
        </p:nvSpPr>
        <p:spPr bwMode="gray">
          <a:xfrm>
            <a:off x="365759" y="1486302"/>
            <a:ext cx="6348549" cy="40011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/>
          <a:p>
            <a:pPr defTabSz="958291">
              <a:spcBef>
                <a:spcPts val="960"/>
              </a:spcBef>
              <a:defRPr/>
            </a:pPr>
            <a:r>
              <a:rPr kumimoji="0" lang="fr-CA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Nombre d’emplois</a:t>
            </a:r>
            <a:r>
              <a:rPr kumimoji="0" lang="fr-CA" sz="1600" b="1" i="0" u="none" strike="noStrike" kern="1200" cap="none" spc="0" normalizeH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</a:t>
            </a:r>
            <a:r>
              <a:rPr kumimoji="0" lang="fr-CA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Retombées directes et indirectes </a:t>
            </a:r>
            <a:br>
              <a:rPr kumimoji="0" lang="fr-CA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fr-CA" sz="1400" i="1" dirty="0">
                <a:solidFill>
                  <a:schemeClr val="accent5"/>
                </a:solidFill>
              </a:rPr>
              <a:t> Équivalent années-personnes, considérant 4 000 MW de puissance installée</a:t>
            </a:r>
            <a:endParaRPr kumimoji="0" lang="fr-CA" sz="1400" i="1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5" name="Line 6"/>
          <p:cNvSpPr>
            <a:spLocks noChangeShapeType="1"/>
          </p:cNvSpPr>
          <p:nvPr/>
        </p:nvSpPr>
        <p:spPr bwMode="gray">
          <a:xfrm flipV="1">
            <a:off x="383450" y="1926090"/>
            <a:ext cx="8020595" cy="1"/>
          </a:xfrm>
          <a:prstGeom prst="line">
            <a:avLst/>
          </a:prstGeom>
          <a:noFill/>
          <a:ln w="9525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17961" dir="2700000" algn="ctr" rotWithShape="0">
                    <a:srgbClr val="736B4E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endParaRPr lang="fr-CA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21047&quot;&gt;&lt;version val=&quot;22213&quot;/&gt;&lt;CPresentation id=&quot;1&quot;&gt;&lt;m_precDefaultNumber&gt;&lt;m_chMinusSymbol&gt;-&lt;/m_chMinusSymbol&gt;&lt;m_chDecimalSymbol17909&gt;,&lt;/m_chDecimalSymbol17909&gt;&lt;m_nGroupingDigits17909 val=&quot;3&quot;/&gt;&lt;m_chGroupingSymbol17909&gt; &lt;/m_chGroupingSymbol17909&gt;&lt;/m_precDefaultNumber&gt;&lt;m_precDefaultPercent&gt;&lt;m_chMinusSymbol&gt;-&lt;/m_chMinusSymbol&gt;&lt;m_nDecimalDigits17909 val=&quot;0&quot;/&gt;&lt;m_chDecimalSymbol17909&gt;,&lt;/m_chDecimalSymbol17909&gt;&lt;m_nGroupingDigits17909 val=&quot;3&quot;/&gt;&lt;m_chGroupingSymbol17909&gt;.&lt;/m_chGroupingSymbol17909&gt;&lt;m_strSuffix17909&gt;%&lt;/m_strSuffix17909&gt;&lt;/m_precDefaultPercent&gt;&lt;m_precDefaultDate&gt;&lt;m_strFormatTime&gt;%Y-%m-%d&lt;/m_strFormatTime&gt;&lt;/m_precDefaultDate&gt;&lt;m_precDefaultYear&gt;&lt;m_strFormatTime&gt;%Y&lt;/m_strFormatTime&gt;&lt;/m_precDefaultYear&gt;&lt;m_precDefaultQuarter&gt;&lt;m_strFormatTime&gt;Q%5&lt;/m_strFormatTime&gt;&lt;/m_precDefaultQuarter&gt;&lt;m_precDefaultMonth&gt;&lt;m_strFormatTime&gt;%1&lt;/m_strFormatTime&gt;&lt;/m_precDefaultMonth&gt;&lt;m_precDefaultWeek&gt;&lt;m_strFormatTime&gt;%d.&lt;/m_strFormatTime&gt;&lt;/m_precDefaultWeek&gt;&lt;m_precDefaultDay&gt;&lt;m_strFormatTime&gt;%#d&lt;/m_strFormatTime&gt;&lt;/m_precDefaultDay&gt;&lt;m_mruColor&gt;&lt;m_vecMRU length=&quot;1&quot;&gt;&lt;elem m_fUsage=&quot;1.00000000000000000000E+000&quot;&gt;&lt;m_ppcolschidx val=&quot;0&quot;/&gt;&lt;m_rgb r=&quot;0&quot; g=&quot;34&quot; b=&quot;79&quot;/&gt;&lt;m_nBrightness val=&quot;0&quot;/&gt;&lt;/elem&gt;&lt;/m_vecMRU&gt;&lt;/m_mruColor&gt;&lt;m_eweekdayFirstOfWeek val=&quot;1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5eTHBksREa0qYzMzVkrf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_y63pxBgE6viFYQWSXcE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a3NgKCMRU2kb7La3_5D3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bDC42nAzUuFqujKqD75T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hQInqk9RkC0nFZKQT4PH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V9MQ90QY02CjpszQsYuD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MUXKwPBB0a6tNhj1eOMY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KQacow1UkmEYPpToBuoy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FvQjTMA1Ue0muisB.x.i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35DyIpex0qckeEGRHiPu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5sZei4rrEKdrYJqMq6sG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Z7nQI1Ev06HS.NRj03a7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nemVw6eBEqPqOyGII0.Y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qXU5gBNF0yth439aTvFx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svleOxpt0eUfhfUegEg0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opsSbliAUegcpjBZTp4y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TWQNq7r1UOx1aLFAqLQV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fAd6batpEqxe8A45PdDg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ddDpT4kFUimZpS0HCHQ2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6a1ho1qkOk3QgODRLh1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b8QZn5syEKTi_km6g7FN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DgpH.EzmUm8lGtmM8TBX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R_k8rDuYk2TjaiWeQReW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4zp_j3IaEi.DUwLWApik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JlQJU08kWT3zLuPAuJd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b1GojsaTEi.We51NTC6f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tgK2BtbpESeu9JCMXtvw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bqQCmauq0Gi9exCi_CrB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wKw.jLA4EWMcGO.Yb66.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j.Ej21mnkqw5RHLm_2Ti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fAd6batpEqxe8A45PdDg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e72AfZouEWL3WVF01B2O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FIFAWP20kejUXNPbcXwjA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T8qWX6Y9kGlhtilEImcz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9Q2qDOY.ku09x_dmyKEM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A41S3MVmEeac5YaJRmjs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YCuNWDC5E6pYZga5wYe8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cDmlRSNIE29iJzorE1kS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OQTrTaBREKP5gCoeh0yH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A2xOiia.kSX93ZeCCyAN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Pht18Q2JEWzXgUauxi.7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5afbnj3bEmBG9ayCCc5z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cvoEp8yXUG0uxgSCIGZ8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huW_5ihqUikByeS769iIQ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CzdleOPu0uqG8z_j8Owig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gDqdKn_tUSRXoSWBNyuj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tSlEcLPHU2USFXa1Ve6dg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py1MOhJ1UWZVw59HCqNi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3t5FA1X7EOw3xKwHg1zn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_scTPaznEmq7yXNc49JI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lZb5tRl8E6YymhlLtFq6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ZpVlw6tuk6lMfUQI_bWnw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qw8si78sEWKsIkB1BJNMw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uCA0KL1kU6DBh2JndOBD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g5I8jGJNkCGjFodA6WtNg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Pht18Q2JEWzXgUauxi.7A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gDqdKn_tUSRXoSWBNyujA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_scTPaznEmq7yXNc49JIw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3t5FA1X7EOw3xKwHg1zn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py1MOhJ1UWZVw59HCqNiA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tSlEcLPHU2USFXa1Ve6dg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5afbnj3bEmBG9ayCCc5zA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cvoEp8yXUG0uxgSCIGZ8g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CzdleOPu0uqG8z_j8Owig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kW3DzywrUWY80wkwvEaS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BZZdSI.s0O_AlPwx1IC9g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ZpVlw6tuk6lMfUQI_bWnw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gETnwSXc0iIzHw5t2UGBg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0Z2VLNWfEysGeqI9R7Mqw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uCA0KL1kU6DBh2JndOBDg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mYNtaBx9UWBgq4YNIO8t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Dy7HHC5rE.kud.DfXVLp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wAtTXc2EuI0R0m9nktrQ"/>
</p:tagLst>
</file>

<file path=ppt/theme/theme1.xml><?xml version="1.0" encoding="utf-8"?>
<a:theme xmlns:a="http://schemas.openxmlformats.org/drawingml/2006/main" name="SECOR_KPMG_OnScreen_FR">
  <a:themeElements>
    <a:clrScheme name="SECOR">
      <a:dk1>
        <a:srgbClr val="292929"/>
      </a:dk1>
      <a:lt1>
        <a:srgbClr val="FFFFFF"/>
      </a:lt1>
      <a:dk2>
        <a:srgbClr val="9B8B4F"/>
      </a:dk2>
      <a:lt2>
        <a:srgbClr val="EDEBE7"/>
      </a:lt2>
      <a:accent1>
        <a:srgbClr val="BFB282"/>
      </a:accent1>
      <a:accent2>
        <a:srgbClr val="800000"/>
      </a:accent2>
      <a:accent3>
        <a:srgbClr val="6A737B"/>
      </a:accent3>
      <a:accent4>
        <a:srgbClr val="E0D570"/>
      </a:accent4>
      <a:accent5>
        <a:srgbClr val="003366"/>
      </a:accent5>
      <a:accent6>
        <a:srgbClr val="EBE6B9"/>
      </a:accent6>
      <a:hlink>
        <a:srgbClr val="6A737B"/>
      </a:hlink>
      <a:folHlink>
        <a:srgbClr val="E0D57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defRPr sz="12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  <a:ln>
          <a:solidFill>
            <a:schemeClr val="tx1"/>
          </a:solidFill>
        </a:ln>
      </a:spPr>
      <a:bodyPr wrap="square" rtlCol="0">
        <a:spAutoFit/>
      </a:bodyPr>
      <a:lstStyle>
        <a:defPPr algn="ctr">
          <a:defRPr sz="12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SECOR">
      <a:dk1>
        <a:srgbClr val="292929"/>
      </a:dk1>
      <a:lt1>
        <a:srgbClr val="FFFFFF"/>
      </a:lt1>
      <a:dk2>
        <a:srgbClr val="9B8B4F"/>
      </a:dk2>
      <a:lt2>
        <a:srgbClr val="EDEBE7"/>
      </a:lt2>
      <a:accent1>
        <a:srgbClr val="BFB282"/>
      </a:accent1>
      <a:accent2>
        <a:srgbClr val="800000"/>
      </a:accent2>
      <a:accent3>
        <a:srgbClr val="6A737B"/>
      </a:accent3>
      <a:accent4>
        <a:srgbClr val="E0D570"/>
      </a:accent4>
      <a:accent5>
        <a:srgbClr val="003366"/>
      </a:accent5>
      <a:accent6>
        <a:srgbClr val="EBE6B9"/>
      </a:accent6>
      <a:hlink>
        <a:srgbClr val="6A737B"/>
      </a:hlink>
      <a:folHlink>
        <a:srgbClr val="E0D57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SECOR">
      <a:dk1>
        <a:srgbClr val="292929"/>
      </a:dk1>
      <a:lt1>
        <a:srgbClr val="FFFFFF"/>
      </a:lt1>
      <a:dk2>
        <a:srgbClr val="9B8B4F"/>
      </a:dk2>
      <a:lt2>
        <a:srgbClr val="EDEBE7"/>
      </a:lt2>
      <a:accent1>
        <a:srgbClr val="BFB282"/>
      </a:accent1>
      <a:accent2>
        <a:srgbClr val="800000"/>
      </a:accent2>
      <a:accent3>
        <a:srgbClr val="6A737B"/>
      </a:accent3>
      <a:accent4>
        <a:srgbClr val="E0D570"/>
      </a:accent4>
      <a:accent5>
        <a:srgbClr val="003366"/>
      </a:accent5>
      <a:accent6>
        <a:srgbClr val="EBE6B9"/>
      </a:accent6>
      <a:hlink>
        <a:srgbClr val="6A737B"/>
      </a:hlink>
      <a:folHlink>
        <a:srgbClr val="E0D57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hase xmlns="a091097b-8ae3-4832-a2b2-51f9a78aeacd">1</Phase>
    <Sujet xmlns="a091097b-8ae3-4832-a2b2-51f9a78aeacd">Retombées économiques de l'industrie éolienne québécoise</Sujet>
    <Confidentiel xmlns="a091097b-8ae3-4832-a2b2-51f9a78aeacd">3</Confidentiel>
    <Projet xmlns="a091097b-8ae3-4832-a2b2-51f9a78aeacd">713</Projet>
    <Provenance xmlns="a091097b-8ae3-4832-a2b2-51f9a78aeacd">2</Provenance>
    <Hidden_UploadedAt xmlns="a091097b-8ae3-4832-a2b2-51f9a78aeacd">2023-02-05T01:54:09+00:00</Hidden_UploadedAt>
    <Accés_x0020_restreint xmlns="a091097b-8ae3-4832-a2b2-51f9a78aeacd">false</Accés_x0020_restreint>
    <Précision_x0020_de_x0020_document xmlns="a091097b-8ae3-4832-a2b2-51f9a78aeacd" xsi:nil="true"/>
    <Déposant xmlns="a091097b-8ae3-4832-a2b2-51f9a78aeacd">21</Déposant>
    <Sous-catégorie xmlns="a091097b-8ae3-4832-a2b2-51f9a78aeacd" xsi:nil="true"/>
    <Copie_x0020_papier_x0020_reçue xmlns="a091097b-8ae3-4832-a2b2-51f9a78aeacd">false</Copie_x0020_papier_x0020_reçue>
    <Cote_x0020_de_x0020_déposant xmlns="a091097b-8ae3-4832-a2b2-51f9a78aeacd" xsi:nil="true"/>
    <Inscrit_x0020_au_x0020_plumitif xmlns="a091097b-8ae3-4832-a2b2-51f9a78aeacd">true</Inscrit_x0020_au_x0020_plumitif>
    <Numéro_x0020_plumitif xmlns="a091097b-8ae3-4832-a2b2-51f9a78aeacd">162</Numéro_x0020_plumitif>
    <Hidden_UploadedBy xmlns="a091097b-8ae3-4832-a2b2-51f9a78aeacd" xsi:nil="true"/>
    <Hidden_ApprovedBy xmlns="a091097b-8ae3-4832-a2b2-51f9a78aeacd" xsi:nil="true"/>
    <Statut xmlns="a091097b-8ae3-4832-a2b2-51f9a78aeacd" xsi:nil="true"/>
    <Catégorie_x0020_de_x0020_document xmlns="a091097b-8ae3-4832-a2b2-51f9a78aeacd">2</Catégorie_x0020_de_x0020_document>
    <Date_x0020_de_x0020_confidentialité_x0020_relevée xmlns="a091097b-8ae3-4832-a2b2-51f9a78aeacd" xsi:nil="true"/>
    <Hidden_ApprovedAt xmlns="a091097b-8ae3-4832-a2b2-51f9a78aeacd">2023-02-05T01:54:09+00:00</Hidden_ApprovedAt>
    <Cote_x0020_de_x0020_piéce xmlns="a091097b-8ae3-4832-a2b2-51f9a78aeacd">C-AQPER-0010</Cote_x0020_de_x0020_piéce>
    <Diffusable_x0020_sur_x0020_le_x0020_Web xmlns="a091097b-8ae3-4832-a2b2-51f9a78aeacd">true</Diffusable_x0020_sur_x0020_le_x0020_Web>
    <Date_x0020_de_x0020_réception_x0020_copie_x0020_papier xmlns="a091097b-8ae3-4832-a2b2-51f9a78aeacd" xsi:nil="true"/>
    <Ne_x0020_pas_x0020_envoyer_x0020_d_x0027_alerte xmlns="a091097b-8ae3-4832-a2b2-51f9a78aeacd">false</Ne_x0020_pas_x0020_envoyer_x0020_d_x0027_alerte>
    <_dlc_DocId xmlns="a84ed267-86d5-4fa1-a3cb-2fed497fe84f">W2HFWTQUJJY6-738801818-72</_dlc_DocId>
    <_dlc_DocIdUrl xmlns="a84ed267-86d5-4fa1-a3cb-2fed497fe84f">
      <Url>http://s10mtlweb:8081/713/_layouts/15/DocIdRedir.aspx?ID=W2HFWTQUJJY6-738801818-72</Url>
      <Description>W2HFWTQUJJY6-738801818-72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 de projet" ma:contentTypeID="0x010100F6681E3BDF397F418586AC591ADC81BB0081DD364E8913AF4EB354D8648200556A" ma:contentTypeVersion="0" ma:contentTypeDescription="" ma:contentTypeScope="" ma:versionID="808d073a8d83995e4fd479b2f2847956">
  <xsd:schema xmlns:xsd="http://www.w3.org/2001/XMLSchema" xmlns:xs="http://www.w3.org/2001/XMLSchema" xmlns:p="http://schemas.microsoft.com/office/2006/metadata/properties" xmlns:ns2="a091097b-8ae3-4832-a2b2-51f9a78aeacd" xmlns:ns3="a84ed267-86d5-4fa1-a3cb-2fed497fe84f" targetNamespace="http://schemas.microsoft.com/office/2006/metadata/properties" ma:root="true" ma:fieldsID="b7e9dbe386427f7c04dd1b10a57eb55d" ns2:_="" ns3:_="">
    <xsd:import namespace="a091097b-8ae3-4832-a2b2-51f9a78aeacd"/>
    <xsd:import namespace="a84ed267-86d5-4fa1-a3cb-2fed497fe84f"/>
    <xsd:element name="properties">
      <xsd:complexType>
        <xsd:sequence>
          <xsd:element name="documentManagement">
            <xsd:complexType>
              <xsd:all>
                <xsd:element ref="ns2:Projet"/>
                <xsd:element ref="ns2:Provenance" minOccurs="0"/>
                <xsd:element ref="ns2:Déposant"/>
                <xsd:element ref="ns2:Catégorie_x0020_de_x0020_document" minOccurs="0"/>
                <xsd:element ref="ns2:Sous-catégorie" minOccurs="0"/>
                <xsd:element ref="ns2:Phase"/>
                <xsd:element ref="ns2:Précision_x0020_de_x0020_document" minOccurs="0"/>
                <xsd:element ref="ns2:Sujet" minOccurs="0"/>
                <xsd:element ref="ns2:Cote_x0020_de_x0020_déposant" minOccurs="0"/>
                <xsd:element ref="ns2:Accés_x0020_restreint" minOccurs="0"/>
                <xsd:element ref="ns2:Cote_x0020_de_x0020_piéce" minOccurs="0"/>
                <xsd:element ref="ns2:Inscrit_x0020_au_x0020_plumitif" minOccurs="0"/>
                <xsd:element ref="ns2:Numéro_x0020_plumitif" minOccurs="0"/>
                <xsd:element ref="ns2:Diffusable_x0020_sur_x0020_le_x0020_Web" minOccurs="0"/>
                <xsd:element ref="ns2:Ne_x0020_pas_x0020_envoyer_x0020_d_x0027_alerte" minOccurs="0"/>
                <xsd:element ref="ns2:Confidentiel"/>
                <xsd:element ref="ns2:Date_x0020_de_x0020_confidentialité_x0020_relevée" minOccurs="0"/>
                <xsd:element ref="ns2:Copie_x0020_papier_x0020_reçue" minOccurs="0"/>
                <xsd:element ref="ns2:Date_x0020_de_x0020_réception_x0020_copie_x0020_papier" minOccurs="0"/>
                <xsd:element ref="ns3:_dlc_DocId" minOccurs="0"/>
                <xsd:element ref="ns3:_dlc_DocIdUrl" minOccurs="0"/>
                <xsd:element ref="ns3:_dlc_DocIdPersistId" minOccurs="0"/>
                <xsd:element ref="ns2:Hidden_UploadedBy" minOccurs="0"/>
                <xsd:element ref="ns2:Hidden_UploadedAt" minOccurs="0"/>
                <xsd:element ref="ns2:Hidden_ApprovedBy" minOccurs="0"/>
                <xsd:element ref="ns2:Hidden_ApprovedAt" minOccurs="0"/>
                <xsd:element ref="ns2:Statu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91097b-8ae3-4832-a2b2-51f9a78aeacd" elementFormDefault="qualified">
    <xsd:import namespace="http://schemas.microsoft.com/office/2006/documentManagement/types"/>
    <xsd:import namespace="http://schemas.microsoft.com/office/infopath/2007/PartnerControls"/>
    <xsd:element name="Projet" ma:index="1" ma:displayName="Projet" ma:list="{CE87CB4F-F3B1-42AD-9CE0-0125D6B4080B}" ma:internalName="Projet" ma:readOnly="false" ma:showField="Num_x00e9_ro_x0020_du_x0020_proj" ma:web="{76ddd5ea-d475-414e-8091-4675c7a4bd1a}">
      <xsd:simpleType>
        <xsd:restriction base="dms:Lookup"/>
      </xsd:simpleType>
    </xsd:element>
    <xsd:element name="Provenance" ma:index="2" nillable="true" ma:displayName="Provenance" ma:list="{3A1A4597-1672-4F84-9DE7-FBA0AEBF9CE3}" ma:internalName="Provenance" ma:showField="Title" ma:web="{76ddd5ea-d475-414e-8091-4675c7a4bd1a}">
      <xsd:simpleType>
        <xsd:restriction base="dms:Lookup"/>
      </xsd:simpleType>
    </xsd:element>
    <xsd:element name="Déposant" ma:index="3" ma:displayName="Déposant" ma:list="{A2D4550E-DC70-4FE1-8010-4C446E5D8D2C}" ma:internalName="D_x00e9_posant" ma:showField="Title" ma:web="{76ddd5ea-d475-414e-8091-4675c7a4bd1a}">
      <xsd:simpleType>
        <xsd:restriction base="dms:Lookup"/>
      </xsd:simpleType>
    </xsd:element>
    <xsd:element name="Catégorie_x0020_de_x0020_document" ma:index="4" nillable="true" ma:displayName="Catégorie de document" ma:list="{F7545102-6201-4483-9929-E858F36BE31E}" ma:internalName="Cat_x00e9_gorie_x0020_de_x0020_document" ma:showField="Title" ma:web="{76ddd5ea-d475-414e-8091-4675c7a4bd1a}">
      <xsd:simpleType>
        <xsd:restriction base="dms:Lookup"/>
      </xsd:simpleType>
    </xsd:element>
    <xsd:element name="Sous-catégorie" ma:index="5" nillable="true" ma:displayName="Sous-catégorie" ma:list="{8F61632E-9A95-48F5-95F9-D05D88255F44}" ma:internalName="Sous_x002d_cat_x00e9_gorie" ma:showField="Title" ma:web="{76ddd5ea-d475-414e-8091-4675c7a4bd1a}">
      <xsd:simpleType>
        <xsd:restriction base="dms:Lookup"/>
      </xsd:simpleType>
    </xsd:element>
    <xsd:element name="Phase" ma:index="6" ma:displayName="Phase" ma:list="{1721197D-7382-4457-968B-EC653058772A}" ma:internalName="Phase" ma:showField="Title" ma:web="{76ddd5ea-d475-414e-8091-4675c7a4bd1a}">
      <xsd:simpleType>
        <xsd:restriction base="dms:Lookup"/>
      </xsd:simpleType>
    </xsd:element>
    <xsd:element name="Précision_x0020_de_x0020_document" ma:index="7" nillable="true" ma:displayName="Précisions de document" ma:hidden="true" ma:list="{CD8F73AF-CF7D-4F56-B7C5-E37D10A86459}" ma:internalName="Pr_x00e9_cision_x0020_de_x0020_document" ma:readOnly="false" ma:showField="Title" ma:web="{76ddd5ea-d475-414e-8091-4675c7a4bd1a}">
      <xsd:simpleType>
        <xsd:restriction base="dms:Lookup"/>
      </xsd:simpleType>
    </xsd:element>
    <xsd:element name="Sujet" ma:index="8" nillable="true" ma:displayName="Sujet" ma:internalName="Sujet">
      <xsd:simpleType>
        <xsd:restriction base="dms:Note">
          <xsd:maxLength value="255"/>
        </xsd:restriction>
      </xsd:simpleType>
    </xsd:element>
    <xsd:element name="Cote_x0020_de_x0020_déposant" ma:index="9" nillable="true" ma:displayName="Cote déposant" ma:internalName="Cote_x0020_de_x0020_d_x00e9_posant">
      <xsd:simpleType>
        <xsd:restriction base="dms:Text">
          <xsd:maxLength value="255"/>
        </xsd:restriction>
      </xsd:simpleType>
    </xsd:element>
    <xsd:element name="Accés_x0020_restreint" ma:index="10" nillable="true" ma:displayName="Accès restreint" ma:default="0" ma:internalName="Acc_x00e9_s_x0020_restreint">
      <xsd:simpleType>
        <xsd:restriction base="dms:Boolean"/>
      </xsd:simpleType>
    </xsd:element>
    <xsd:element name="Cote_x0020_de_x0020_piéce" ma:index="11" nillable="true" ma:displayName="Cote de pièce" ma:internalName="Cote_x0020_de_x0020_pi_x00e9_ce">
      <xsd:simpleType>
        <xsd:restriction base="dms:Text">
          <xsd:maxLength value="255"/>
        </xsd:restriction>
      </xsd:simpleType>
    </xsd:element>
    <xsd:element name="Inscrit_x0020_au_x0020_plumitif" ma:index="12" nillable="true" ma:displayName="Inscrit au plumitif" ma:default="1" ma:internalName="Inscrit_x0020_au_x0020_plumitif">
      <xsd:simpleType>
        <xsd:restriction base="dms:Boolean"/>
      </xsd:simpleType>
    </xsd:element>
    <xsd:element name="Numéro_x0020_plumitif" ma:index="13" nillable="true" ma:displayName="Numéro plumitif" ma:decimals="0" ma:internalName="Num_x00e9_ro_x0020_plumitif">
      <xsd:simpleType>
        <xsd:restriction base="dms:Number">
          <xsd:maxInclusive value="9999"/>
          <xsd:minInclusive value="1"/>
        </xsd:restriction>
      </xsd:simpleType>
    </xsd:element>
    <xsd:element name="Diffusable_x0020_sur_x0020_le_x0020_Web" ma:index="14" nillable="true" ma:displayName="Diffusable sur le Web" ma:default="1" ma:internalName="Diffusable_x0020_sur_x0020_le_x0020_Web">
      <xsd:simpleType>
        <xsd:restriction base="dms:Boolean"/>
      </xsd:simpleType>
    </xsd:element>
    <xsd:element name="Ne_x0020_pas_x0020_envoyer_x0020_d_x0027_alerte" ma:index="15" nillable="true" ma:displayName="Ne pas envoyer d'alerte" ma:default="1" ma:internalName="Ne_x0020_pas_x0020_envoyer_x0020_d_x0027_alerte">
      <xsd:simpleType>
        <xsd:restriction base="dms:Boolean"/>
      </xsd:simpleType>
    </xsd:element>
    <xsd:element name="Confidentiel" ma:index="16" ma:displayName="Confidentiel" ma:list="{79B26B89-E55A-4B03-BEFA-7EE3A90275CF}" ma:internalName="Confidentiel" ma:showField="Title" ma:web="{76ddd5ea-d475-414e-8091-4675c7a4bd1a}">
      <xsd:simpleType>
        <xsd:restriction base="dms:Lookup"/>
      </xsd:simpleType>
    </xsd:element>
    <xsd:element name="Date_x0020_de_x0020_confidentialité_x0020_relevée" ma:index="17" nillable="true" ma:displayName="Date de confidentialité relevée" ma:format="DateOnly" ma:internalName="Date_x0020_de_x0020_confidentialit_x00e9__x0020_relev_x00e9_e">
      <xsd:simpleType>
        <xsd:restriction base="dms:DateTime"/>
      </xsd:simpleType>
    </xsd:element>
    <xsd:element name="Copie_x0020_papier_x0020_reçue" ma:index="18" nillable="true" ma:displayName="Copie papier reçue" ma:default="0" ma:internalName="Copie_x0020_papier_x0020_re_x00e7_ue">
      <xsd:simpleType>
        <xsd:restriction base="dms:Boolean"/>
      </xsd:simpleType>
    </xsd:element>
    <xsd:element name="Date_x0020_de_x0020_réception_x0020_copie_x0020_papier" ma:index="19" nillable="true" ma:displayName="Date de réception copie papier" ma:format="DateOnly" ma:internalName="Date_x0020_de_x0020_r_x00e9_ception_x0020_copie_x0020_papier">
      <xsd:simpleType>
        <xsd:restriction base="dms:DateTime"/>
      </xsd:simpleType>
    </xsd:element>
    <xsd:element name="Hidden_UploadedBy" ma:index="33" nillable="true" ma:displayName="Hidden_UploadedBy" ma:hidden="true" ma:internalName="Hidden_UploadedBy" ma:readOnly="false">
      <xsd:simpleType>
        <xsd:restriction base="dms:Text">
          <xsd:maxLength value="100"/>
        </xsd:restriction>
      </xsd:simpleType>
    </xsd:element>
    <xsd:element name="Hidden_UploadedAt" ma:index="34" nillable="true" ma:displayName="Hidden_UploadedAt" ma:default="[today]" ma:format="DateTime" ma:hidden="true" ma:internalName="Hidden_UploadedAt" ma:readOnly="false">
      <xsd:simpleType>
        <xsd:restriction base="dms:DateTime"/>
      </xsd:simpleType>
    </xsd:element>
    <xsd:element name="Hidden_ApprovedBy" ma:index="35" nillable="true" ma:displayName="Hidden_ApprovedBy" ma:hidden="true" ma:internalName="Hidden_ApprovedBy" ma:readOnly="false">
      <xsd:simpleType>
        <xsd:restriction base="dms:Text">
          <xsd:maxLength value="100"/>
        </xsd:restriction>
      </xsd:simpleType>
    </xsd:element>
    <xsd:element name="Hidden_ApprovedAt" ma:index="36" nillable="true" ma:displayName="Hidden_ApprovedAt" ma:default="[today]" ma:format="DateTime" ma:hidden="true" ma:internalName="Hidden_ApprovedAt" ma:readOnly="false">
      <xsd:simpleType>
        <xsd:restriction base="dms:DateTime"/>
      </xsd:simpleType>
    </xsd:element>
    <xsd:element name="Statut" ma:index="37" nillable="true" ma:displayName="Statut" ma:hidden="true" ma:internalName="Statut" ma:readOnly="false">
      <xsd:simpleType>
        <xsd:restriction base="dms:Text">
          <xsd:maxLength value="10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4ed267-86d5-4fa1-a3cb-2fed497fe84f" elementFormDefault="qualified">
    <xsd:import namespace="http://schemas.microsoft.com/office/2006/documentManagement/types"/>
    <xsd:import namespace="http://schemas.microsoft.com/office/infopath/2007/PartnerControls"/>
    <xsd:element name="_dlc_DocId" ma:index="22" nillable="true" ma:displayName="Valeur d’ID de document" ma:description="Valeur de l’ID de document affecté à cet élément." ma:internalName="_dlc_DocId" ma:readOnly="true">
      <xsd:simpleType>
        <xsd:restriction base="dms:Text"/>
      </xsd:simpleType>
    </xsd:element>
    <xsd:element name="_dlc_DocIdUrl" ma:index="23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4" nillable="true" ma:displayName="Conserver l’ID" ma:description="Conserver l’ID lors de l’ajout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Type de contenu"/>
        <xsd:element ref="dc:title" minOccurs="0" maxOccurs="1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D2B8BBE-6B07-4FEB-8CFA-EE84EC9AA870}"/>
</file>

<file path=customXml/itemProps2.xml><?xml version="1.0" encoding="utf-8"?>
<ds:datastoreItem xmlns:ds="http://schemas.openxmlformats.org/officeDocument/2006/customXml" ds:itemID="{D089CEEE-896D-41CE-9D1E-4735E305BD20}"/>
</file>

<file path=customXml/itemProps3.xml><?xml version="1.0" encoding="utf-8"?>
<ds:datastoreItem xmlns:ds="http://schemas.openxmlformats.org/officeDocument/2006/customXml" ds:itemID="{3E216C5C-29E6-4384-B45D-513216D9B8E3}"/>
</file>

<file path=customXml/itemProps4.xml><?xml version="1.0" encoding="utf-8"?>
<ds:datastoreItem xmlns:ds="http://schemas.openxmlformats.org/officeDocument/2006/customXml" ds:itemID="{F6A06B4A-30B7-4737-8378-94A26D6D9FF1}"/>
</file>

<file path=docProps/app.xml><?xml version="1.0" encoding="utf-8"?>
<Properties xmlns="http://schemas.openxmlformats.org/officeDocument/2006/extended-properties" xmlns:vt="http://schemas.openxmlformats.org/officeDocument/2006/docPropsVTypes">
  <Template>SECOR_KPMG_OnScreen_FR</Template>
  <TotalTime>4324</TotalTime>
  <Words>600</Words>
  <Application>Microsoft Office PowerPoint</Application>
  <PresentationFormat>Personnalisé</PresentationFormat>
  <Paragraphs>183</Paragraphs>
  <Slides>11</Slides>
  <Notes>11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11</vt:i4>
      </vt:variant>
    </vt:vector>
  </HeadingPairs>
  <TitlesOfParts>
    <vt:vector size="14" baseType="lpstr">
      <vt:lpstr>SECOR_KPMG_OnScreen_FR</vt:lpstr>
      <vt:lpstr>think-cell Slide</vt:lpstr>
      <vt:lpstr>Chart</vt:lpstr>
      <vt:lpstr>Retombées économiques de l’industrie éolienne québécoise</vt:lpstr>
      <vt:lpstr>Diapositive 1</vt:lpstr>
      <vt:lpstr>La retombée</vt:lpstr>
      <vt:lpstr>Le choc initial considéré</vt:lpstr>
      <vt:lpstr>Des dépenses importantes</vt:lpstr>
      <vt:lpstr>Des retombées importantes au Québec Annuellement*</vt:lpstr>
      <vt:lpstr>Une création de richesse au Québec</vt:lpstr>
      <vt:lpstr>Écoulement (théorique) de l’emploi</vt:lpstr>
      <vt:lpstr>Effet potentiel du 4 000 MW</vt:lpstr>
      <vt:lpstr>D’autres retombées dynamiques</vt:lpstr>
      <vt:lpstr>En bref</vt:lpstr>
    </vt:vector>
  </TitlesOfParts>
  <Company>KPMG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Retombées économiques de l’industrie éolienne québécoise</dc:title>
  <dc:subject>Retombées économiques de l'industrie éolienne québécoise</dc:subject>
  <dc:creator>jlessard</dc:creator>
  <cp:lastModifiedBy>braccion</cp:lastModifiedBy>
  <cp:revision>183</cp:revision>
  <dcterms:created xsi:type="dcterms:W3CDTF">2013-02-19T23:48:32Z</dcterms:created>
  <dcterms:modified xsi:type="dcterms:W3CDTF">2017-02-22T18:08:41Z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0x010100F6681E3BDF397F418586AC591ADC81BB0081DD364E8913AF4EB354D8648200556A</vt:lpwstr>
  </property>
  <property fmtid="{D5CDD505-2E9C-101B-9397-08002B2CF9AE}" pid="4" name="Order">
    <vt:r8>2620300</vt:r8>
  </property>
  <property fmtid="{D5CDD505-2E9C-101B-9397-08002B2CF9AE}" pid="5" name="_dlc_DocIdItemGuid">
    <vt:lpwstr>d5a36b6d-b690-4224-b5a5-3a3312552951</vt:lpwstr>
  </property>
</Properties>
</file>