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9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71.xml" ContentType="application/vnd.openxmlformats-officedocument.presentationml.tags+xml"/>
  <Override PartName="/ppt/tags/tag79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8.xml" ContentType="application/vnd.openxmlformats-officedocument.presentationml.tags+xml"/>
  <Override PartName="/ppt/tags/tag70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customXml/itemProps2.xml" ContentType="application/vnd.openxmlformats-officedocument.customXmlProperties+xml"/>
  <Override PartName="/ppt/tags/tag81.xml" ContentType="application/vnd.openxmlformats-officedocument.presentationml.tags+xml"/>
  <Override PartName="/ppt/tags/tag69.xml" ContentType="application/vnd.openxmlformats-officedocument.presentationml.tag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80.xml" ContentType="application/vnd.openxmlformats-officedocument.presentationml.tags+xml"/>
  <Override PartName="/ppt/tags/tag47.xml" ContentType="application/vnd.openxmlformats-officedocument.presentationml.tags+xml"/>
  <Override PartName="/ppt/tags/tag67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68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</p:sldMasterIdLst>
  <p:notesMasterIdLst>
    <p:notesMasterId r:id="rId28"/>
  </p:notesMasterIdLst>
  <p:sldIdLst>
    <p:sldId id="256" r:id="rId5"/>
    <p:sldId id="289" r:id="rId6"/>
    <p:sldId id="259" r:id="rId7"/>
    <p:sldId id="261" r:id="rId8"/>
    <p:sldId id="276" r:id="rId9"/>
    <p:sldId id="288" r:id="rId10"/>
    <p:sldId id="277" r:id="rId11"/>
    <p:sldId id="278" r:id="rId12"/>
    <p:sldId id="282" r:id="rId13"/>
    <p:sldId id="284" r:id="rId14"/>
    <p:sldId id="285" r:id="rId15"/>
    <p:sldId id="265" r:id="rId16"/>
    <p:sldId id="286" r:id="rId17"/>
    <p:sldId id="268" r:id="rId18"/>
    <p:sldId id="280" r:id="rId19"/>
    <p:sldId id="287" r:id="rId20"/>
    <p:sldId id="291" r:id="rId21"/>
    <p:sldId id="290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embeddedFontLst>
    <p:embeddedFont>
      <p:font typeface="Lucida Bright" panose="0204060205050502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145"/>
    <a:srgbClr val="111111"/>
    <a:srgbClr val="333333"/>
    <a:srgbClr val="6E6E6E"/>
    <a:srgbClr val="9D9D9D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99" d="100"/>
          <a:sy n="99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imgau\Desktop\2017-02-01%20Les%20PME%20du%20QC%20en%20un%20coup%20d'oeil%20-%20FCE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ed2k3srv01\data\simgau\3%20-%20DONN&#201;ES\Sondages%20FCEI\3-Barometre%20des%20affaires\Donnees%20baro%20QC%20energie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721190728861"/>
          <c:y val="0.13413805020544056"/>
          <c:w val="0.6357986040752257"/>
          <c:h val="0.76541419421177781"/>
        </c:manualLayout>
      </c:layout>
      <c:pieChart>
        <c:varyColors val="1"/>
        <c:ser>
          <c:idx val="0"/>
          <c:order val="0"/>
          <c:spPr>
            <a:ln w="3810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D31145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0081C6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B2BB1E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8A7967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DB913"/>
              </a:solidFill>
              <a:ln w="38100" cmpd="sng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53632622974192901"/>
                  <c:y val="-0.2785643516634178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20 à 49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(9,4 %)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4522789153701448"/>
                  <c:y val="-0.3483767485700825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 à 4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52,4</a:t>
                    </a:r>
                    <a:r>
                      <a:rPr lang="fr-CA" sz="900" baseline="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091257597923041"/>
                  <c:y val="0.2770005462607913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5 à 9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20,4 %)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26553132578602E-2"/>
                  <c:y val="0.3356282534650075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10 à 19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12,9 %)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727563569064816E-2"/>
                  <c:y val="-4.1410768387040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fr-CA"/>
                      <a:t>50 à 99 </a:t>
                    </a:r>
                  </a:p>
                  <a:p>
                    <a:pPr>
                      <a:defRPr/>
                    </a:pPr>
                    <a:r>
                      <a:rPr lang="fr-CA"/>
                      <a:t>employés </a:t>
                    </a:r>
                  </a:p>
                  <a:p>
                    <a:pPr>
                      <a:defRPr/>
                    </a:pPr>
                    <a:r>
                      <a:rPr lang="fr-CA"/>
                      <a:t>(3,0 %)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44018963472804962"/>
                  <c:y val="0.1190904757824384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500+ employés (0,2%)</a:t>
                    </a:r>
                  </a:p>
                </c:rich>
              </c:tx>
              <c:spPr>
                <a:ln>
                  <a:solidFill>
                    <a:srgbClr val="D31145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658903618774163E-3"/>
                  <c:y val="-4.47867216774571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100-199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employés</a:t>
                    </a:r>
                  </a:p>
                  <a:p>
                    <a:r>
                      <a:rPr lang="en-US" baseline="0"/>
                      <a:t>(1,1 %)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914725904693796"/>
                  <c:y val="4.51977722836583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200-499 employés</a:t>
                    </a:r>
                  </a:p>
                  <a:p>
                    <a:r>
                      <a:rPr lang="en-US"/>
                      <a:t>(0,5 %)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'https://mysite.cfib.ca/personal/quewon/Shared Documents/SME Profile/[SME profile 2009.xlsx]Chart1 business register dec 08'!$A$25:$A$30</c:f>
              <c:strCache>
                <c:ptCount val="6"/>
                <c:pt idx="0">
                  <c:v>Businesses with no payroll employees</c:v>
                </c:pt>
                <c:pt idx="1">
                  <c:v>Fewer than 5 employees</c:v>
                </c:pt>
                <c:pt idx="2">
                  <c:v>5 to 19 Employees</c:v>
                </c:pt>
                <c:pt idx="3">
                  <c:v>20 to 49 employees</c:v>
                </c:pt>
                <c:pt idx="4">
                  <c:v>50 to 499 employees</c:v>
                </c:pt>
                <c:pt idx="5">
                  <c:v>500 employees</c:v>
                </c:pt>
              </c:strCache>
            </c:strRef>
          </c:cat>
          <c:val>
            <c:numRef>
              <c:f>'F2.Entr selon les empl'!$B$4:$B$11</c:f>
              <c:numCache>
                <c:formatCode>#,##0</c:formatCode>
                <c:ptCount val="8"/>
                <c:pt idx="0">
                  <c:v>134140</c:v>
                </c:pt>
                <c:pt idx="1">
                  <c:v>52287</c:v>
                </c:pt>
                <c:pt idx="2">
                  <c:v>33038</c:v>
                </c:pt>
                <c:pt idx="3">
                  <c:v>23948</c:v>
                </c:pt>
                <c:pt idx="4">
                  <c:v>7667</c:v>
                </c:pt>
                <c:pt idx="5">
                  <c:v>2937</c:v>
                </c:pt>
                <c:pt idx="6">
                  <c:v>1391</c:v>
                </c:pt>
                <c:pt idx="7">
                  <c:v>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900">
          <a:latin typeface="Frutiger LT 55 Roman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602440319960089"/>
          <c:y val="3.1007892966447879E-2"/>
          <c:w val="0.44474409448818858"/>
          <c:h val="0.935014517181441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3114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'F1-Princ. sources d''energie'!$A$4:$A$12</c:f>
              <c:strCache>
                <c:ptCount val="9"/>
                <c:pt idx="0">
                  <c:v>Aucune/sans objet</c:v>
                </c:pt>
                <c:pt idx="1">
                  <c:v>Autre</c:v>
                </c:pt>
                <c:pt idx="2">
                  <c:v>Charbon</c:v>
                </c:pt>
                <c:pt idx="3">
                  <c:v>Bois</c:v>
                </c:pt>
                <c:pt idx="4">
                  <c:v>Propane</c:v>
                </c:pt>
                <c:pt idx="5">
                  <c:v>Combustible de chauffage, mazout ou autres huiles de chauffage ou industrielles</c:v>
                </c:pt>
                <c:pt idx="6">
                  <c:v>Essence, diesel ou autres types de carburant</c:v>
                </c:pt>
                <c:pt idx="7">
                  <c:v>Gaz naturel</c:v>
                </c:pt>
                <c:pt idx="8">
                  <c:v>Électricité</c:v>
                </c:pt>
              </c:strCache>
            </c:strRef>
          </c:cat>
          <c:val>
            <c:numRef>
              <c:f>'F1-Princ. sources d''energie'!$C$4:$C$12</c:f>
              <c:numCache>
                <c:formatCode>0.0%</c:formatCode>
                <c:ptCount val="9"/>
                <c:pt idx="0">
                  <c:v>6.0000000000000114E-3</c:v>
                </c:pt>
                <c:pt idx="1">
                  <c:v>1.0000000000000021E-2</c:v>
                </c:pt>
                <c:pt idx="2">
                  <c:v>0</c:v>
                </c:pt>
                <c:pt idx="3">
                  <c:v>4.5000000000000033E-2</c:v>
                </c:pt>
                <c:pt idx="4">
                  <c:v>0.14300000000000004</c:v>
                </c:pt>
                <c:pt idx="5">
                  <c:v>0.1530000000000003</c:v>
                </c:pt>
                <c:pt idx="6">
                  <c:v>0.26900000000000002</c:v>
                </c:pt>
                <c:pt idx="7">
                  <c:v>0.27300000000000002</c:v>
                </c:pt>
                <c:pt idx="8">
                  <c:v>0.95200000000000062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4"/>
        <c:axId val="210702720"/>
        <c:axId val="210704256"/>
      </c:barChart>
      <c:catAx>
        <c:axId val="21070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210704256"/>
        <c:crosses val="autoZero"/>
        <c:auto val="1"/>
        <c:lblAlgn val="ctr"/>
        <c:lblOffset val="100"/>
        <c:noMultiLvlLbl val="0"/>
      </c:catAx>
      <c:valAx>
        <c:axId val="2107042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107027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724002571718555"/>
          <c:y val="3.1007892966447816E-2"/>
          <c:w val="0.44441549039596739"/>
          <c:h val="0.956750935636278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3114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'F2-Princ.util. d''energie'!$A$4:$A$10</c:f>
              <c:strCache>
                <c:ptCount val="7"/>
                <c:pt idx="0">
                  <c:v>Ne sais pas</c:v>
                </c:pt>
                <c:pt idx="1">
                  <c:v>Autre</c:v>
                </c:pt>
                <c:pt idx="2">
                  <c:v>Eau chaude</c:v>
                </c:pt>
                <c:pt idx="3">
                  <c:v>Transport</c:v>
                </c:pt>
                <c:pt idx="4">
                  <c:v>Exploitation (machinerie, réfrigération, chaîne de production, etc.)</c:v>
                </c:pt>
                <c:pt idx="5">
                  <c:v>Immeuble (éclairage, climatisation, équipement de bureau, etc.) excluant le chauffage et l'eau chaude</c:v>
                </c:pt>
                <c:pt idx="6">
                  <c:v>Chauffage</c:v>
                </c:pt>
              </c:strCache>
            </c:strRef>
          </c:cat>
          <c:val>
            <c:numRef>
              <c:f>'F2-Princ.util. d''energie'!$C$4:$C$10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2.0000000000000011E-2</c:v>
                </c:pt>
                <c:pt idx="2">
                  <c:v>8.0000000000000043E-2</c:v>
                </c:pt>
                <c:pt idx="3">
                  <c:v>0.2150000000000003</c:v>
                </c:pt>
                <c:pt idx="4">
                  <c:v>0.26100000000000001</c:v>
                </c:pt>
                <c:pt idx="5">
                  <c:v>0.33400000000000085</c:v>
                </c:pt>
                <c:pt idx="6">
                  <c:v>0.64500000000000135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4"/>
        <c:axId val="210730368"/>
        <c:axId val="210736256"/>
      </c:barChart>
      <c:catAx>
        <c:axId val="21073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210736256"/>
        <c:crosses val="autoZero"/>
        <c:auto val="1"/>
        <c:lblAlgn val="ctr"/>
        <c:lblOffset val="100"/>
        <c:noMultiLvlLbl val="0"/>
      </c:catAx>
      <c:valAx>
        <c:axId val="2107362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107303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263660224290155E-2"/>
          <c:y val="6.1068702290076327E-2"/>
          <c:w val="0.92935456931519922"/>
          <c:h val="0.71687884434293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3114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'F2b-% coûts énergie vs totaux'!$A$4:$A$8</c:f>
              <c:strCache>
                <c:ptCount val="5"/>
                <c:pt idx="0">
                  <c:v>Moins de 5 %</c:v>
                </c:pt>
                <c:pt idx="1">
                  <c:v>5 % à 9 %</c:v>
                </c:pt>
                <c:pt idx="2">
                  <c:v>10 % à 14 %</c:v>
                </c:pt>
                <c:pt idx="3">
                  <c:v>15 % à 24 %</c:v>
                </c:pt>
                <c:pt idx="4">
                  <c:v>25 % ou plus</c:v>
                </c:pt>
              </c:strCache>
            </c:strRef>
          </c:cat>
          <c:val>
            <c:numRef>
              <c:f>'F2b-% coûts énergie vs totaux'!$C$4:$C$8</c:f>
              <c:numCache>
                <c:formatCode>0.0%</c:formatCode>
                <c:ptCount val="5"/>
                <c:pt idx="0">
                  <c:v>0.33000000000000074</c:v>
                </c:pt>
                <c:pt idx="1">
                  <c:v>0.29500000000000032</c:v>
                </c:pt>
                <c:pt idx="2">
                  <c:v>0.17800000000000021</c:v>
                </c:pt>
                <c:pt idx="3">
                  <c:v>0.11</c:v>
                </c:pt>
                <c:pt idx="4">
                  <c:v>8.7000000000000022E-2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10778752"/>
        <c:axId val="210780544"/>
      </c:barChart>
      <c:catAx>
        <c:axId val="2107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210780544"/>
        <c:crosses val="autoZero"/>
        <c:auto val="1"/>
        <c:lblAlgn val="ctr"/>
        <c:lblOffset val="100"/>
        <c:noMultiLvlLbl val="0"/>
      </c:catAx>
      <c:valAx>
        <c:axId val="2107805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10778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89602446483182"/>
          <c:y val="9.8856875205712069E-2"/>
          <c:w val="0.44373088685015283"/>
          <c:h val="0.777599142550912"/>
        </c:manualLayout>
      </c:layout>
      <c:doughnutChart>
        <c:varyColors val="1"/>
        <c:ser>
          <c:idx val="0"/>
          <c:order val="0"/>
          <c:spPr>
            <a:ln w="508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D31145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B2BB1E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0081C6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BAAFA3"/>
              </a:solidFill>
              <a:ln w="5080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0.2099189847572871"/>
                  <c:y val="-0.11493777285968594"/>
                </c:manualLayout>
              </c:layout>
              <c:tx>
                <c:rich>
                  <a:bodyPr/>
                  <a:lstStyle/>
                  <a:p>
                    <a:r>
                      <a:rPr lang="fr-CA" sz="1150" dirty="0"/>
                      <a:t>Non, je ne </a:t>
                    </a:r>
                    <a:r>
                      <a:rPr lang="fr-CA" sz="1150" dirty="0" err="1"/>
                      <a:t>connaissais</a:t>
                    </a:r>
                    <a:r>
                      <a:rPr lang="fr-CA" sz="1150" dirty="0"/>
                      <a:t> pas </a:t>
                    </a:r>
                    <a:r>
                      <a:rPr lang="fr-CA" sz="1150" dirty="0" err="1"/>
                      <a:t>l’existence</a:t>
                    </a:r>
                    <a:r>
                      <a:rPr lang="fr-CA" sz="1150" dirty="0"/>
                      <a:t> de </a:t>
                    </a:r>
                    <a:r>
                      <a:rPr lang="fr-CA" sz="1150" dirty="0" err="1"/>
                      <a:t>ces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programmes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ou</a:t>
                    </a:r>
                    <a:r>
                      <a:rPr lang="fr-CA" sz="1150" dirty="0"/>
                      <a:t> subventions     (63</a:t>
                    </a:r>
                    <a:r>
                      <a:rPr lang="fr-CA" sz="1150" baseline="0" dirty="0"/>
                      <a:t> </a:t>
                    </a:r>
                    <a:r>
                      <a:rPr lang="fr-CA" sz="1150" dirty="0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234807865379693"/>
                  <c:y val="-1.2362241263446075E-2"/>
                </c:manualLayout>
              </c:layout>
              <c:tx>
                <c:rich>
                  <a:bodyPr/>
                  <a:lstStyle/>
                  <a:p>
                    <a:r>
                      <a:rPr lang="fr-CA" sz="1100" dirty="0"/>
                      <a:t>N</a:t>
                    </a:r>
                    <a:r>
                      <a:rPr lang="fr-CA" sz="1300" dirty="0"/>
                      <a:t>on, je </a:t>
                    </a:r>
                    <a:r>
                      <a:rPr lang="fr-CA" sz="1150" dirty="0" smtClean="0"/>
                      <a:t>connaissais pas </a:t>
                    </a:r>
                    <a:r>
                      <a:rPr lang="fr-CA" sz="1150" dirty="0"/>
                      <a:t>l’existence de ces programmes ou subventions, mais je n’en ai utilisé aucun   (24</a:t>
                    </a:r>
                    <a:r>
                      <a:rPr lang="fr-CA" sz="1150" baseline="0" dirty="0"/>
                      <a:t> </a:t>
                    </a:r>
                    <a:r>
                      <a:rPr lang="fr-CA" sz="1150" dirty="0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567157366198789E-2"/>
                  <c:y val="-0.19784378218545495"/>
                </c:manualLayout>
              </c:layout>
              <c:tx>
                <c:rich>
                  <a:bodyPr/>
                  <a:lstStyle/>
                  <a:p>
                    <a:pPr>
                      <a:defRPr sz="1150"/>
                    </a:pPr>
                    <a:r>
                      <a:rPr lang="en-US" sz="1150" dirty="0" err="1"/>
                      <a:t>Oui</a:t>
                    </a:r>
                    <a:endParaRPr lang="en-US" sz="1150" dirty="0"/>
                  </a:p>
                  <a:p>
                    <a:pPr>
                      <a:defRPr sz="1150"/>
                    </a:pPr>
                    <a:r>
                      <a:rPr lang="en-US" sz="1150" dirty="0"/>
                      <a:t>(13%)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'F5b-Mesures connaiss adopt'!$A$4:$A$6</c:f>
              <c:strCache>
                <c:ptCount val="3"/>
                <c:pt idx="0">
                  <c:v>Non, je ne connaissais pas l’existence de ces programmes ou subventions</c:v>
                </c:pt>
                <c:pt idx="1">
                  <c:v>Non, je connaissais l’existence de ces programmes ou subventions, mais je n’en ai utilisé aucun</c:v>
                </c:pt>
                <c:pt idx="2">
                  <c:v>Oui</c:v>
                </c:pt>
              </c:strCache>
            </c:strRef>
          </c:cat>
          <c:val>
            <c:numRef>
              <c:f>'F5b-Mesures connaiss adopt'!$C$4:$C$6</c:f>
              <c:numCache>
                <c:formatCode>0.0%</c:formatCode>
                <c:ptCount val="3"/>
                <c:pt idx="0">
                  <c:v>0.62800000000000111</c:v>
                </c:pt>
                <c:pt idx="1">
                  <c:v>0.24300000000000024</c:v>
                </c:pt>
                <c:pt idx="2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"/>
        <c:holeSize val="19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46118776857167"/>
          <c:y val="0.20651109111189647"/>
          <c:w val="0.44630422135149489"/>
          <c:h val="0.7804420337840959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  <c:holeSize val="19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46787127482022E-2"/>
          <c:y val="0.14501434984178413"/>
          <c:w val="0.86440876159362268"/>
          <c:h val="0.61325663731285962"/>
        </c:manualLayout>
      </c:layout>
      <c:lineChart>
        <c:grouping val="standard"/>
        <c:varyColors val="0"/>
        <c:ser>
          <c:idx val="1"/>
          <c:order val="0"/>
          <c:spPr>
            <a:ln w="63500">
              <a:solidFill>
                <a:srgbClr val="D31145"/>
              </a:solidFill>
            </a:ln>
          </c:spPr>
          <c:marker>
            <c:symbol val="none"/>
          </c:marker>
          <c:cat>
            <c:numRef>
              <c:f>'F2a-baromètre énergie'!$A$64:$A$99</c:f>
              <c:numCache>
                <c:formatCode>mmm/yy</c:formatCode>
                <c:ptCount val="36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</c:numCache>
            </c:numRef>
          </c:cat>
          <c:val>
            <c:numRef>
              <c:f>'F2a-baromètre énergie'!$B$64:$B$99</c:f>
              <c:numCache>
                <c:formatCode>0.0%</c:formatCode>
                <c:ptCount val="36"/>
                <c:pt idx="0">
                  <c:v>0.61699999999999999</c:v>
                </c:pt>
                <c:pt idx="1">
                  <c:v>0.64400000000000002</c:v>
                </c:pt>
                <c:pt idx="2">
                  <c:v>0.58700000000000008</c:v>
                </c:pt>
                <c:pt idx="3">
                  <c:v>0.60699999999999998</c:v>
                </c:pt>
                <c:pt idx="4">
                  <c:v>0.64300000000000002</c:v>
                </c:pt>
                <c:pt idx="5">
                  <c:v>0.57399999999999995</c:v>
                </c:pt>
                <c:pt idx="6">
                  <c:v>0.59099999999999997</c:v>
                </c:pt>
                <c:pt idx="7">
                  <c:v>0.55899999999999994</c:v>
                </c:pt>
                <c:pt idx="8">
                  <c:v>0.51500000000000001</c:v>
                </c:pt>
                <c:pt idx="9">
                  <c:v>0.52700000000000002</c:v>
                </c:pt>
                <c:pt idx="10">
                  <c:v>0.495</c:v>
                </c:pt>
                <c:pt idx="11">
                  <c:v>0.40600000000000003</c:v>
                </c:pt>
                <c:pt idx="12">
                  <c:v>0.32500000000000001</c:v>
                </c:pt>
                <c:pt idx="13">
                  <c:v>0.35499999999999998</c:v>
                </c:pt>
                <c:pt idx="14">
                  <c:v>0.38700000000000001</c:v>
                </c:pt>
                <c:pt idx="15">
                  <c:v>0.35499999999999998</c:v>
                </c:pt>
                <c:pt idx="16">
                  <c:v>0.36899999999999999</c:v>
                </c:pt>
                <c:pt idx="17">
                  <c:v>0.41200000000000003</c:v>
                </c:pt>
                <c:pt idx="18">
                  <c:v>0.376</c:v>
                </c:pt>
                <c:pt idx="19">
                  <c:v>0.34899999999999998</c:v>
                </c:pt>
                <c:pt idx="20">
                  <c:v>0.35299999999999998</c:v>
                </c:pt>
                <c:pt idx="21">
                  <c:v>0.34399999999999997</c:v>
                </c:pt>
                <c:pt idx="22">
                  <c:v>0.36200000000000004</c:v>
                </c:pt>
                <c:pt idx="23">
                  <c:v>0.33200000000000002</c:v>
                </c:pt>
                <c:pt idx="24">
                  <c:v>0.29299999999999998</c:v>
                </c:pt>
                <c:pt idx="25">
                  <c:v>0.218</c:v>
                </c:pt>
                <c:pt idx="26">
                  <c:v>0.253</c:v>
                </c:pt>
                <c:pt idx="27">
                  <c:v>0.33100000000000002</c:v>
                </c:pt>
                <c:pt idx="28">
                  <c:v>0.28000000000000003</c:v>
                </c:pt>
                <c:pt idx="29">
                  <c:v>0.27500000000000002</c:v>
                </c:pt>
                <c:pt idx="30">
                  <c:v>0.26899999999999996</c:v>
                </c:pt>
                <c:pt idx="31">
                  <c:v>0.20899999999999999</c:v>
                </c:pt>
                <c:pt idx="32">
                  <c:v>0.28199999999999997</c:v>
                </c:pt>
                <c:pt idx="33">
                  <c:v>0.33500000000000002</c:v>
                </c:pt>
                <c:pt idx="34">
                  <c:v>0.28300000000000003</c:v>
                </c:pt>
                <c:pt idx="35">
                  <c:v>0.30299999999999999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66688"/>
        <c:axId val="210468224"/>
      </c:lineChart>
      <c:dateAx>
        <c:axId val="2104666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210468224"/>
        <c:crossesAt val="-30"/>
        <c:auto val="1"/>
        <c:lblOffset val="100"/>
        <c:baseTimeUnit val="months"/>
        <c:majorUnit val="2"/>
        <c:majorTimeUnit val="months"/>
      </c:dateAx>
      <c:valAx>
        <c:axId val="21046822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900"/>
                </a:pPr>
                <a:r>
                  <a:rPr lang="en-US" sz="900"/>
                  <a:t>% de réponses</a:t>
                </a:r>
              </a:p>
            </c:rich>
          </c:tx>
          <c:layout>
            <c:manualLayout>
              <c:xMode val="edge"/>
              <c:yMode val="edge"/>
              <c:x val="1.2896648228249812E-2"/>
              <c:y val="1.507632807581296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21046668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529887449751989"/>
          <c:y val="3.1007892966447816E-2"/>
          <c:w val="0.45395013822023078"/>
          <c:h val="0.9301549176009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3114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'F7-Priorités pol énerg'!$A$4:$A$14</c:f>
              <c:strCache>
                <c:ptCount val="11"/>
                <c:pt idx="0">
                  <c:v>Ne sais pas</c:v>
                </c:pt>
                <c:pt idx="1">
                  <c:v>Autre</c:v>
                </c:pt>
                <c:pt idx="2">
                  <c:v>Remplacer la consommation québécoise de mazout et d’autres produits à base de pétrole par le gaz naturel</c:v>
                </c:pt>
                <c:pt idx="3">
                  <c:v>Diversifier les sources d’énergie au Québec (sources naturelles et géographiques)</c:v>
                </c:pt>
                <c:pt idx="4">
                  <c:v>Promouvoir d’autres modes de transport sur longue distance (train, transport maritime, camions hybrides)</c:v>
                </c:pt>
                <c:pt idx="5">
                  <c:v>Développer les ressources en énergie fossile du Québec de façon responsable (gaz de schiste, pétrole, etc.)</c:v>
                </c:pt>
                <c:pt idx="6">
                  <c:v>Accroitre l’exportation des surplus d’électricité</c:v>
                </c:pt>
                <c:pt idx="7">
                  <c:v>Réduire la part de la consommation attribuable aux sources d’énergies non renouvelables (p. ex. pétrole) en investissant dans le développement de véhicules électriques</c:v>
                </c:pt>
                <c:pt idx="8">
                  <c:v>Tirer parti des industries de l’énergie renouvelable émergentes (éoliennes, hydroliennes, biomasse, énergie géothermique, énergie solaire, etc.)</c:v>
                </c:pt>
                <c:pt idx="9">
                  <c:v>S’assurer que les entreprises ne paient pas davantage que les résidents pour l’électricité et le gaz naturel</c:v>
                </c:pt>
                <c:pt idx="10">
                  <c:v>Améliorer l’accessibilité des PME aux programmes d’efficacité énergétique</c:v>
                </c:pt>
              </c:strCache>
            </c:strRef>
          </c:cat>
          <c:val>
            <c:numRef>
              <c:f>'F7-Priorités pol énerg'!$C$4:$C$14</c:f>
              <c:numCache>
                <c:formatCode>0.0%</c:formatCode>
                <c:ptCount val="11"/>
                <c:pt idx="0">
                  <c:v>9.5000000000000043E-2</c:v>
                </c:pt>
                <c:pt idx="1">
                  <c:v>2.9000000000000001E-2</c:v>
                </c:pt>
                <c:pt idx="2">
                  <c:v>0.12400000000000012</c:v>
                </c:pt>
                <c:pt idx="3">
                  <c:v>0.12400000000000012</c:v>
                </c:pt>
                <c:pt idx="4">
                  <c:v>0.19900000000000001</c:v>
                </c:pt>
                <c:pt idx="5">
                  <c:v>0.21100000000000024</c:v>
                </c:pt>
                <c:pt idx="6">
                  <c:v>0.22900000000000001</c:v>
                </c:pt>
                <c:pt idx="7">
                  <c:v>0.26100000000000001</c:v>
                </c:pt>
                <c:pt idx="8">
                  <c:v>0.28900000000000031</c:v>
                </c:pt>
                <c:pt idx="9">
                  <c:v>0.48700000000000032</c:v>
                </c:pt>
                <c:pt idx="10">
                  <c:v>0.52100000000000002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4"/>
        <c:axId val="210496128"/>
        <c:axId val="210530688"/>
      </c:barChart>
      <c:catAx>
        <c:axId val="21049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210530688"/>
        <c:crosses val="autoZero"/>
        <c:auto val="1"/>
        <c:lblAlgn val="ctr"/>
        <c:lblOffset val="100"/>
        <c:noMultiLvlLbl val="0"/>
      </c:catAx>
      <c:valAx>
        <c:axId val="21053068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10496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85786651405013"/>
          <c:y val="5.8468908119042422E-2"/>
          <c:w val="0.54537076224851999"/>
          <c:h val="0.7980183840641395"/>
        </c:manualLayout>
      </c:layout>
      <c:pieChart>
        <c:varyColors val="1"/>
        <c:ser>
          <c:idx val="0"/>
          <c:order val="0"/>
          <c:spPr>
            <a:ln w="3810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B2BB1E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D31145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0081C6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8A7967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DB913"/>
              </a:solidFill>
              <a:ln w="38100" cmpd="sng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13961506134552953"/>
                  <c:y val="-0.14399377882932995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D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19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360060586757608"/>
                  <c:y val="1.9122647867737647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G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63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423240106035053"/>
                  <c:y val="0.14400549761102144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M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16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87120077556964E-2"/>
                  <c:y val="4.0414772756296562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utre</a:t>
                    </a:r>
                    <a:r>
                      <a:rPr lang="en-US" baseline="0"/>
                      <a:t> (3 </a:t>
                    </a:r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'F3-Type tarifs HQ'!$D$4:$D$7</c:f>
              <c:strCache>
                <c:ptCount val="4"/>
                <c:pt idx="0">
                  <c:v>tarif D</c:v>
                </c:pt>
                <c:pt idx="1">
                  <c:v>tarif G</c:v>
                </c:pt>
                <c:pt idx="2">
                  <c:v>tarif M</c:v>
                </c:pt>
                <c:pt idx="3">
                  <c:v>autre</c:v>
                </c:pt>
              </c:strCache>
            </c:strRef>
          </c:cat>
          <c:val>
            <c:numRef>
              <c:f>'F3-Type tarifs HQ'!$C$4:$C$7</c:f>
              <c:numCache>
                <c:formatCode>0.0%</c:formatCode>
                <c:ptCount val="4"/>
                <c:pt idx="0">
                  <c:v>0.18584070796460175</c:v>
                </c:pt>
                <c:pt idx="1">
                  <c:v>0.63084702907711765</c:v>
                </c:pt>
                <c:pt idx="2">
                  <c:v>0.15802781289506984</c:v>
                </c:pt>
                <c:pt idx="3">
                  <c:v>2.5284450063211141E-2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1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900">
          <a:latin typeface="Frutiger LT 55 Roman" pitchFamily="34" charset="0"/>
        </a:defRPr>
      </a:pPr>
      <a:endParaRPr lang="fr-FR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0.57791</cdr:x>
      <cdr:y>0.78035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0.09927</cdr:x>
      <cdr:y>0.90448</cdr:y>
    </cdr:from>
    <cdr:to>
      <cdr:x>0.90073</cdr:x>
      <cdr:y>0.99507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313" y="3377753"/>
          <a:ext cx="3603172" cy="33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latin typeface="Frutiger LT 55 Roman" pitchFamily="34" charset="0"/>
              <a:ea typeface="+mn-ea"/>
              <a:cs typeface="+mn-cs"/>
            </a:rPr>
            <a:t>Nombre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</a:t>
          </a:r>
          <a:r>
            <a:rPr lang="en-US" b="1" baseline="0" dirty="0" err="1">
              <a:latin typeface="Frutiger LT 55 Roman" pitchFamily="34" charset="0"/>
              <a:ea typeface="+mn-ea"/>
              <a:cs typeface="+mn-cs"/>
            </a:rPr>
            <a:t>d'emplacements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</a:t>
          </a:r>
          <a:r>
            <a:rPr lang="en-US" b="1" baseline="0" dirty="0" err="1">
              <a:latin typeface="Frutiger LT 55 Roman" pitchFamily="34" charset="0"/>
              <a:ea typeface="+mn-ea"/>
              <a:cs typeface="+mn-cs"/>
            </a:rPr>
            <a:t>employeurs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:</a:t>
          </a:r>
          <a:r>
            <a:rPr lang="en-US" b="1" dirty="0">
              <a:latin typeface="Frutiger LT 55 Roman" pitchFamily="34" charset="0"/>
              <a:ea typeface="+mn-ea"/>
              <a:cs typeface="+mn-cs"/>
            </a:rPr>
            <a:t>  255 989</a:t>
          </a:r>
          <a:endParaRPr lang="en-US" dirty="0">
            <a:latin typeface="Frutiger LT 55 Roman" pitchFamily="34" charset="0"/>
          </a:endParaRPr>
        </a:p>
        <a:p xmlns:a="http://schemas.openxmlformats.org/drawingml/2006/main">
          <a:endParaRPr lang="en-US" sz="900" dirty="0">
            <a:latin typeface="Frutiger LT 55 Roman" pitchFamily="34" charset="0"/>
          </a:endParaRPr>
        </a:p>
      </cdr:txBody>
    </cdr:sp>
  </cdr:relSizeAnchor>
  <cdr:relSizeAnchor xmlns:cdr="http://schemas.openxmlformats.org/drawingml/2006/chartDrawing">
    <cdr:from>
      <cdr:x>0.57791</cdr:x>
      <cdr:y>0.78035</cdr:y>
    </cdr:from>
    <cdr:to>
      <cdr:x>1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0.23471</cdr:x>
      <cdr:y>0.89547</cdr:y>
    </cdr:from>
    <cdr:to>
      <cdr:x>0.82446</cdr:x>
      <cdr:y>0.98606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133475" y="2447924"/>
          <a:ext cx="2847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900">
            <a:latin typeface="Frutiger LT 55 Roman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8242875" cy="1655445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0.57925</cdr:x>
      <cdr:y>0.78775</cdr:y>
    </cdr:from>
    <cdr:to>
      <cdr:x>0.57925</cdr:x>
      <cdr:y>0.78823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0.57925</cdr:x>
      <cdr:y>0.78775</cdr:y>
    </cdr:from>
    <cdr:to>
      <cdr:x>0.57925</cdr:x>
      <cdr:y>0.78823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B5D6-87BA-4840-B5E0-51DFE1C9DE22}" type="datetimeFigureOut">
              <a:rPr lang="fr-CA" smtClean="0"/>
              <a:pPr/>
              <a:t>2017-02-21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96C4D-F0CB-4D92-B87E-DD785988E0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21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0" y="0"/>
          <a:ext cx="59436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hoto Editor Photo" r:id="rId3" imgW="13917968" imgH="4571429" progId="">
                  <p:embed/>
                </p:oleObj>
              </mc:Choice>
              <mc:Fallback>
                <p:oleObj name="Photo Editor Photo" r:id="rId3" imgW="13917968" imgH="4571429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43600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2362200"/>
            <a:ext cx="7772400" cy="1143000"/>
          </a:xfrm>
        </p:spPr>
        <p:txBody>
          <a:bodyPr/>
          <a:lstStyle>
            <a:lvl1pPr algn="r">
              <a:spcBef>
                <a:spcPts val="1200"/>
              </a:spcBef>
              <a:defRPr sz="3200" baseline="0"/>
            </a:lvl1pPr>
          </a:lstStyle>
          <a:p>
            <a:r>
              <a:rPr lang="en-US" dirty="0" smtClean="0"/>
              <a:t>Masque de </a:t>
            </a:r>
            <a:r>
              <a:rPr lang="en-US" dirty="0" err="1" smtClean="0"/>
              <a:t>titre</a:t>
            </a:r>
            <a:endParaRPr lang="en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3300" y="3750929"/>
            <a:ext cx="7772400" cy="981075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400" i="1">
                <a:solidFill>
                  <a:srgbClr val="333333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sous-titre</a:t>
            </a:r>
            <a:endParaRPr lang="en-CA" dirty="0"/>
          </a:p>
        </p:txBody>
      </p:sp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609600" y="609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 userDrawn="1"/>
        </p:nvSpPr>
        <p:spPr bwMode="auto">
          <a:xfrm flipH="1">
            <a:off x="1371600" y="2057400"/>
            <a:ext cx="7391400" cy="0"/>
          </a:xfrm>
          <a:prstGeom prst="line">
            <a:avLst/>
          </a:prstGeom>
          <a:noFill/>
          <a:ln w="76200">
            <a:solidFill>
              <a:srgbClr val="6E6E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 userDrawn="1"/>
        </p:nvSpPr>
        <p:spPr bwMode="auto">
          <a:xfrm>
            <a:off x="671513" y="6340475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 dirty="0" smtClean="0">
                <a:solidFill>
                  <a:srgbClr val="111111"/>
                </a:solidFill>
                <a:latin typeface="Frutiger LT 45 Light" pitchFamily="34" charset="0"/>
              </a:rPr>
              <a:t>www.fcei.ca</a:t>
            </a:r>
            <a:endParaRPr lang="en-CA" sz="1600" i="1" dirty="0">
              <a:solidFill>
                <a:srgbClr val="111111"/>
              </a:solidFill>
              <a:latin typeface="Frutiger LT 45 Light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98621" y="5413460"/>
            <a:ext cx="7784432" cy="674687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Auteur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998621" y="4837280"/>
            <a:ext cx="7784432" cy="492709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date</a:t>
            </a:r>
            <a:endParaRPr lang="en-US" dirty="0"/>
          </a:p>
        </p:txBody>
      </p:sp>
      <p:pic>
        <p:nvPicPr>
          <p:cNvPr id="11" name="Picture 10" descr="FCEI_logo_name_taglin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80246" y="409802"/>
            <a:ext cx="3258232" cy="1332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8148"/>
            <a:ext cx="7819200" cy="1143000"/>
          </a:xfr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653" y="2101515"/>
            <a:ext cx="7808495" cy="4114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1pPr>
            <a:lvl2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2pPr>
            <a:lvl3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lvl3pPr>
            <a:lvl4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/>
            </a:lvl4pPr>
            <a:lvl5pPr algn="l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1600"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F4249-E859-4A45-A1F8-0BAA4B766828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10653" y="2113547"/>
            <a:ext cx="380197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6853" y="2105526"/>
            <a:ext cx="3934326" cy="41348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7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10652" y="2101516"/>
            <a:ext cx="5197642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8610" y="2089485"/>
            <a:ext cx="2502569" cy="4114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192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2685" y="2064501"/>
            <a:ext cx="3814010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2684" y="2911641"/>
            <a:ext cx="3826042" cy="3392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947" y="2064502"/>
            <a:ext cx="3910264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32948" y="2899611"/>
            <a:ext cx="3922294" cy="3407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69221-D194-4C56-B0F4-68CE4D59E496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D7617-32AE-47D2-B713-41A5BAE7FA05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98621"/>
            <a:ext cx="3008313" cy="8783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11144" y="1010652"/>
            <a:ext cx="5195971" cy="512545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"/>
              <a:defRPr sz="2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 3" pitchFamily="18" charset="2"/>
              <a:buChar char=""/>
              <a:defRPr sz="20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4pPr>
            <a:lvl5pPr marL="10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smtClean="0"/>
              <a:t>		</a:t>
            </a:r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598821"/>
            <a:ext cx="3008313" cy="3527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013F8E-F704-4C0E-85D3-44132922E05F}" type="slidenum">
              <a:rPr lang="en-CA"/>
              <a:pPr/>
              <a:t>‹N°›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68" y="4800600"/>
            <a:ext cx="812131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15981" y="745122"/>
            <a:ext cx="6533146" cy="3971257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</a:t>
            </a:r>
            <a:r>
              <a:rPr lang="en-US" dirty="0" err="1" smtClean="0"/>
              <a:t>inserrer</a:t>
            </a:r>
            <a:r>
              <a:rPr lang="en-US" dirty="0" smtClean="0"/>
              <a:t> un photo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3768" y="5450304"/>
            <a:ext cx="8133348" cy="7218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87655-9999-444F-8A62-35FB420CE93A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31242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11" imgW="13917968" imgH="4571429" progId="">
                  <p:embed/>
                </p:oleObj>
              </mc:Choice>
              <mc:Fallback>
                <p:oleObj name="Photo Editor Photo" r:id="rId11" imgW="13917968" imgH="4571429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12420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0654" y="818147"/>
            <a:ext cx="7820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654" y="2089484"/>
            <a:ext cx="78205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71513" y="6340475"/>
            <a:ext cx="1504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 dirty="0" smtClean="0">
                <a:solidFill>
                  <a:srgbClr val="111111"/>
                </a:solidFill>
                <a:latin typeface="Frutiger LT 45 Light" pitchFamily="34" charset="0"/>
              </a:rPr>
              <a:t>www.fcei.ca</a:t>
            </a:r>
            <a:endParaRPr lang="en-CA" sz="1600" i="1" dirty="0">
              <a:solidFill>
                <a:srgbClr val="111111"/>
              </a:solidFill>
              <a:latin typeface="Frutiger LT 45 Light" pitchFamily="34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340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latin typeface="+mn-lt"/>
              </a:defRPr>
            </a:lvl1pPr>
          </a:lstStyle>
          <a:p>
            <a:fld id="{C0672BC9-6950-44EE-83FD-1810BAAD30D4}" type="slidenum">
              <a:rPr lang="en-CA"/>
              <a:pPr/>
              <a:t>‹N°›</a:t>
            </a:fld>
            <a:endParaRPr lang="en-CA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1524000" y="627063"/>
            <a:ext cx="7315200" cy="0"/>
          </a:xfrm>
          <a:prstGeom prst="line">
            <a:avLst/>
          </a:prstGeom>
          <a:noFill/>
          <a:ln w="25400">
            <a:solidFill>
              <a:srgbClr val="66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 descr="FCEI_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31217" y="208630"/>
            <a:ext cx="907101" cy="312281"/>
          </a:xfrm>
          <a:prstGeom prst="rect">
            <a:avLst/>
          </a:prstGeom>
        </p:spPr>
      </p:pic>
      <p:pic>
        <p:nvPicPr>
          <p:cNvPr id="12" name="Picture 11" descr="FCEI_taglin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506676" y="6417158"/>
            <a:ext cx="2384419" cy="2134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400" i="1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800" i="1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Tx/>
        <a:buNone/>
        <a:defRPr sz="1600" baseline="0">
          <a:solidFill>
            <a:schemeClr val="tx1"/>
          </a:solidFill>
          <a:latin typeface="+mn-lt"/>
        </a:defRPr>
      </a:lvl5pPr>
      <a:lvl6pPr marL="25146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chart" Target="../charts/chart6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chart" Target="../charts/chart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chart" Target="../charts/chart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chart" Target="../charts/char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chart" Target="../charts/chart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4912" y="2362200"/>
            <a:ext cx="8008088" cy="1143000"/>
          </a:xfrm>
        </p:spPr>
        <p:txBody>
          <a:bodyPr/>
          <a:lstStyle/>
          <a:p>
            <a:r>
              <a:rPr lang="en-CA" dirty="0" err="1" smtClean="0"/>
              <a:t>L’énergie</a:t>
            </a:r>
            <a:r>
              <a:rPr lang="en-CA" dirty="0" smtClean="0"/>
              <a:t> et les PME : des </a:t>
            </a:r>
            <a:r>
              <a:rPr lang="en-CA" dirty="0" err="1" smtClean="0"/>
              <a:t>iniquités</a:t>
            </a:r>
            <a:r>
              <a:rPr lang="en-CA" dirty="0" smtClean="0"/>
              <a:t> à </a:t>
            </a:r>
            <a:r>
              <a:rPr lang="en-CA" dirty="0" err="1" smtClean="0"/>
              <a:t>corriger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Présentation devant la Régie de l’énergie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1013135" y="5413460"/>
            <a:ext cx="7880608" cy="929588"/>
          </a:xfrm>
        </p:spPr>
        <p:txBody>
          <a:bodyPr tIns="0" bIns="0">
            <a:normAutofit/>
          </a:bodyPr>
          <a:lstStyle/>
          <a:p>
            <a:pPr indent="342900">
              <a:spcBef>
                <a:spcPts val="0"/>
              </a:spcBef>
            </a:pPr>
            <a:r>
              <a:rPr lang="fr-CA" dirty="0"/>
              <a:t>Martine Hébert, vice-présidente principale</a:t>
            </a:r>
          </a:p>
          <a:p>
            <a:pPr indent="342900">
              <a:spcBef>
                <a:spcPts val="0"/>
              </a:spcBef>
            </a:pPr>
            <a:r>
              <a:rPr lang="fr-CA" dirty="0"/>
              <a:t>Antoine Gosselin, économiste externe</a:t>
            </a:r>
          </a:p>
          <a:p>
            <a:pPr indent="342900">
              <a:spcBef>
                <a:spcPts val="0"/>
              </a:spcBef>
            </a:pPr>
            <a:r>
              <a:rPr lang="fr-CA" dirty="0"/>
              <a:t>Me André Turmel, Avocat</a:t>
            </a:r>
          </a:p>
          <a:p>
            <a:endParaRPr lang="fr-CA" dirty="0"/>
          </a:p>
          <a:p>
            <a:endParaRPr lang="fr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dirty="0" smtClean="0"/>
              <a:t>Mardi le 21 </a:t>
            </a:r>
            <a:r>
              <a:rPr lang="en-CA" dirty="0" err="1" smtClean="0"/>
              <a:t>février</a:t>
            </a:r>
            <a:r>
              <a:rPr lang="en-CA" dirty="0" smtClean="0"/>
              <a:t> 2017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1"/>
            <a:ext cx="7917727" cy="650092"/>
          </a:xfrm>
        </p:spPr>
        <p:txBody>
          <a:bodyPr/>
          <a:lstStyle/>
          <a:p>
            <a:pPr algn="ctr"/>
            <a:r>
              <a:rPr lang="fr-CA" sz="3100" dirty="0" smtClean="0"/>
              <a:t>Des coûts en évolution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4582577"/>
              </p:ext>
            </p:extLst>
          </p:nvPr>
        </p:nvGraphicFramePr>
        <p:xfrm>
          <a:off x="836129" y="1616149"/>
          <a:ext cx="7450478" cy="398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1"/>
            <a:ext cx="7917727" cy="650092"/>
          </a:xfrm>
        </p:spPr>
        <p:txBody>
          <a:bodyPr/>
          <a:lstStyle/>
          <a:p>
            <a:pPr algn="ctr"/>
            <a:r>
              <a:rPr lang="fr-CA" sz="3100" dirty="0" smtClean="0"/>
              <a:t>Le prix = principal source d’augmentation des coûts</a:t>
            </a:r>
            <a:endParaRPr lang="fr-CA" sz="31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2379" y="2124918"/>
            <a:ext cx="8434939" cy="36591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809581"/>
          </a:xfrm>
          <a:noFill/>
        </p:spPr>
        <p:txBody>
          <a:bodyPr/>
          <a:lstStyle/>
          <a:p>
            <a:pPr algn="ctr"/>
            <a:r>
              <a:rPr lang="fr-CA" dirty="0"/>
              <a:t>Un frein </a:t>
            </a:r>
            <a:r>
              <a:rPr lang="fr-CA" dirty="0" smtClean="0"/>
              <a:t>à </a:t>
            </a:r>
            <a:r>
              <a:rPr lang="fr-CA" dirty="0"/>
              <a:t>la croissance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781140"/>
            <a:ext cx="2804757" cy="4114800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Bien qu’en diminution depuis quelques années, les préoccupations liées aux coûts énergétiques </a:t>
            </a:r>
            <a:r>
              <a:rPr lang="fr-CA" u="sng" dirty="0" smtClean="0"/>
              <a:t>demeurent élevées chez les PME</a:t>
            </a:r>
            <a:r>
              <a:rPr lang="fr-CA" dirty="0" smtClean="0"/>
              <a:t>.</a:t>
            </a:r>
          </a:p>
          <a:p>
            <a:pPr>
              <a:buClrTx/>
            </a:pPr>
            <a:r>
              <a:rPr lang="fr-CA" dirty="0" smtClean="0"/>
              <a:t>En moyenne, depuis 3 ans, près de 40 % des membres de la FCEI ont identifié l’énergie comme un frein important à leur croissance.</a:t>
            </a:r>
            <a:endParaRPr lang="fr-CA" dirty="0"/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104167" y="2126511"/>
            <a:ext cx="446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rgbClr val="D31145"/>
                </a:solidFill>
                <a:latin typeface="Calibri" pitchFamily="34" charset="0"/>
              </a:rPr>
              <a:t>PME québécoises identifiant les coûts énergétiques comme une préoccupation</a:t>
            </a:r>
            <a:endParaRPr lang="fr-CA" sz="2000" dirty="0">
              <a:solidFill>
                <a:srgbClr val="D31145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955312" y="5638800"/>
            <a:ext cx="473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>
                <a:latin typeface="Frutiger LT 45 Light" pitchFamily="34" charset="0"/>
              </a:rPr>
              <a:t>Source : FCEI, Baromètre des </a:t>
            </a:r>
            <a:r>
              <a:rPr lang="fr-CA" sz="1200" i="1" dirty="0" err="1" smtClean="0">
                <a:latin typeface="Frutiger LT 45 Light" pitchFamily="34" charset="0"/>
              </a:rPr>
              <a:t>affairesMD</a:t>
            </a:r>
            <a:r>
              <a:rPr lang="fr-CA" sz="1200" i="1" dirty="0" smtClean="0">
                <a:latin typeface="Frutiger LT 45 Light" pitchFamily="34" charset="0"/>
              </a:rPr>
              <a:t> données historiques.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12</a:t>
            </a:fld>
            <a:endParaRPr lang="en-CA"/>
          </a:p>
        </p:txBody>
      </p:sp>
      <p:graphicFrame>
        <p:nvGraphicFramePr>
          <p:cNvPr id="12" name="Chart 3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3880884" y="2992800"/>
          <a:ext cx="5096274" cy="26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8195" y="774670"/>
            <a:ext cx="7917727" cy="1075395"/>
          </a:xfrm>
        </p:spPr>
        <p:txBody>
          <a:bodyPr/>
          <a:lstStyle/>
          <a:p>
            <a:r>
              <a:rPr lang="fr-CA" sz="3100" dirty="0" smtClean="0"/>
              <a:t>Comment aider les PME à mieux gérer leurs coûts ?</a:t>
            </a:r>
            <a:endParaRPr lang="fr-CA" sz="3100" dirty="0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158950" y="5638800"/>
            <a:ext cx="683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>
                <a:latin typeface="Frutiger LT 45 Light" pitchFamily="34" charset="0"/>
              </a:rPr>
              <a:t>Note : Les répondants pouvaient sélectionner trois réponses au maximum</a:t>
            </a:r>
          </a:p>
          <a:p>
            <a:pPr algn="ctr"/>
            <a:r>
              <a:rPr lang="fr-CA" sz="1200" i="1" dirty="0" smtClean="0">
                <a:latin typeface="Frutiger LT 45 Light" pitchFamily="34" charset="0"/>
              </a:rPr>
              <a:t>Source : Sondage de la FCEI sur l’énergie au Québec, septembre-octobre 2013.</a:t>
            </a:r>
          </a:p>
        </p:txBody>
      </p:sp>
      <p:graphicFrame>
        <p:nvGraphicFramePr>
          <p:cNvPr id="5" name="Graphique 4"/>
          <p:cNvGraphicFramePr/>
          <p:nvPr>
            <p:custDataLst>
              <p:tags r:id="rId3"/>
            </p:custDataLst>
          </p:nvPr>
        </p:nvGraphicFramePr>
        <p:xfrm>
          <a:off x="127591" y="1796903"/>
          <a:ext cx="8878186" cy="387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809581"/>
          </a:xfrm>
        </p:spPr>
        <p:txBody>
          <a:bodyPr/>
          <a:lstStyle/>
          <a:p>
            <a:r>
              <a:rPr lang="fr-CA" dirty="0" smtClean="0"/>
              <a:t>Des enjeux économiques importants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477108"/>
            <a:ext cx="7483082" cy="4812237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Québec = fardeau fiscal le plus lourd au Canada pour les PME:</a:t>
            </a:r>
          </a:p>
          <a:p>
            <a:pPr lvl="1">
              <a:buClrTx/>
              <a:buFontTx/>
              <a:buChar char="-"/>
            </a:pPr>
            <a:r>
              <a:rPr lang="fr-CA" sz="1800" i="0" dirty="0" smtClean="0"/>
              <a:t>Taux d’imposition à 8% dans secteurs clé (ex: commerce de détail, restauration, hébergement, etc.) contre 4% au Canada</a:t>
            </a:r>
          </a:p>
          <a:p>
            <a:pPr lvl="1">
              <a:buClrTx/>
              <a:buFontTx/>
              <a:buChar char="-"/>
            </a:pPr>
            <a:r>
              <a:rPr lang="fr-CA" sz="1800" i="0" dirty="0" smtClean="0"/>
              <a:t>Taxes sur la masse salariale 56% plus élevées que dans le ROC</a:t>
            </a:r>
            <a:endParaRPr lang="fr-CA" sz="800" dirty="0" smtClean="0"/>
          </a:p>
          <a:p>
            <a:pPr>
              <a:buClrTx/>
            </a:pPr>
            <a:r>
              <a:rPr lang="fr-CA" dirty="0" smtClean="0"/>
              <a:t>PME n’ont pas ou peu accès aux programmes en efficacité énergétique et tarification fixe empêche optimisation énergétique</a:t>
            </a:r>
          </a:p>
          <a:p>
            <a:pPr>
              <a:buClrTx/>
            </a:pPr>
            <a:r>
              <a:rPr lang="fr-CA" dirty="0" smtClean="0"/>
              <a:t>Important d’accroître la compétitivité des PME, surtout dans contexte actuel (AECG, ALÉNA, etc.) </a:t>
            </a:r>
          </a:p>
          <a:p>
            <a:pPr>
              <a:buClrTx/>
            </a:pPr>
            <a:r>
              <a:rPr lang="fr-CA" dirty="0" smtClean="0"/>
              <a:t>PME payent la part du lion de l’</a:t>
            </a:r>
            <a:r>
              <a:rPr lang="fr-CA" dirty="0" err="1" smtClean="0"/>
              <a:t>interfinancement</a:t>
            </a:r>
            <a:r>
              <a:rPr lang="fr-CA" dirty="0" smtClean="0"/>
              <a:t>:  854 millions $, grandes puissances</a:t>
            </a:r>
            <a:r>
              <a:rPr lang="fr-CA" dirty="0"/>
              <a:t> </a:t>
            </a:r>
            <a:r>
              <a:rPr lang="fr-CA" dirty="0" smtClean="0"/>
              <a:t>= 163 millions $ (Source: Chaire de gestion de l’énergie des HEC)</a:t>
            </a:r>
          </a:p>
          <a:p>
            <a:pPr marL="0" indent="0">
              <a:buClrTx/>
              <a:buNone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Profil de consommation des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</p:nvPr>
        </p:nvGraphicFramePr>
        <p:xfrm>
          <a:off x="4274289" y="1956390"/>
          <a:ext cx="4869711" cy="332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499730" y="1715682"/>
            <a:ext cx="46464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r-CA" sz="1800" b="1" dirty="0" smtClean="0">
                <a:latin typeface="+mn-lt"/>
              </a:rPr>
              <a:t>Électricité :</a:t>
            </a: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D</a:t>
            </a:r>
            <a:r>
              <a:rPr lang="fr-CA" sz="1600" dirty="0" smtClean="0">
                <a:latin typeface="+mn-lt"/>
              </a:rPr>
              <a:t> = domestique et agricole </a:t>
            </a:r>
            <a:r>
              <a:rPr lang="fr-CA" sz="1600" dirty="0"/>
              <a:t>(indice d’</a:t>
            </a:r>
            <a:r>
              <a:rPr lang="fr-CA" sz="1600" dirty="0" err="1"/>
              <a:t>interfinancement</a:t>
            </a:r>
            <a:r>
              <a:rPr lang="fr-CA" sz="1600" dirty="0"/>
              <a:t> </a:t>
            </a:r>
            <a:r>
              <a:rPr lang="fr-CA" sz="1600" dirty="0" smtClean="0"/>
              <a:t> </a:t>
            </a:r>
            <a:r>
              <a:rPr lang="fr-CA" sz="1600" dirty="0"/>
              <a:t>= </a:t>
            </a:r>
            <a:r>
              <a:rPr lang="fr-CA" sz="1600" b="1" dirty="0" smtClean="0">
                <a:solidFill>
                  <a:srgbClr val="D31145"/>
                </a:solidFill>
              </a:rPr>
              <a:t>0,84</a:t>
            </a:r>
            <a:r>
              <a:rPr lang="fr-CA" sz="1600" dirty="0" smtClean="0"/>
              <a:t>)</a:t>
            </a:r>
            <a:endParaRPr lang="fr-CA" sz="16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G</a:t>
            </a:r>
            <a:r>
              <a:rPr lang="fr-CA" sz="1600" dirty="0" smtClean="0">
                <a:latin typeface="+mn-lt"/>
              </a:rPr>
              <a:t> = petite puissance </a:t>
            </a:r>
            <a:r>
              <a:rPr lang="fr-CA" sz="1600" dirty="0"/>
              <a:t>(indice d’</a:t>
            </a:r>
            <a:r>
              <a:rPr lang="fr-CA" sz="1600" dirty="0" err="1"/>
              <a:t>interfinancement</a:t>
            </a:r>
            <a:r>
              <a:rPr lang="fr-CA" sz="1600" dirty="0"/>
              <a:t> </a:t>
            </a:r>
            <a:r>
              <a:rPr lang="fr-CA" sz="1600" dirty="0" smtClean="0"/>
              <a:t>= </a:t>
            </a:r>
            <a:r>
              <a:rPr lang="fr-CA" sz="1600" b="1" dirty="0" smtClean="0">
                <a:solidFill>
                  <a:srgbClr val="D31145"/>
                </a:solidFill>
              </a:rPr>
              <a:t>1,19</a:t>
            </a:r>
            <a:r>
              <a:rPr lang="fr-CA" sz="1600" dirty="0" smtClean="0"/>
              <a:t>)</a:t>
            </a:r>
            <a:r>
              <a:rPr lang="fr-CA" sz="1600" dirty="0" smtClean="0">
                <a:latin typeface="+mn-lt"/>
              </a:rPr>
              <a:t>         </a:t>
            </a:r>
            <a:endParaRPr lang="fr-CA" sz="16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M</a:t>
            </a:r>
            <a:r>
              <a:rPr lang="fr-CA" sz="1600" dirty="0" smtClean="0">
                <a:latin typeface="+mn-lt"/>
              </a:rPr>
              <a:t> = moyenne puissance (indice d’</a:t>
            </a:r>
            <a:r>
              <a:rPr lang="fr-CA" sz="1600" dirty="0" err="1" smtClean="0">
                <a:latin typeface="+mn-lt"/>
              </a:rPr>
              <a:t>interfinancement</a:t>
            </a:r>
            <a:r>
              <a:rPr lang="fr-CA" sz="1600" dirty="0" smtClean="0">
                <a:latin typeface="+mn-lt"/>
              </a:rPr>
              <a:t> </a:t>
            </a:r>
            <a:r>
              <a:rPr lang="fr-CA" sz="1600" b="1" dirty="0" smtClean="0">
                <a:latin typeface="+mn-lt"/>
              </a:rPr>
              <a:t>= </a:t>
            </a:r>
            <a:r>
              <a:rPr lang="fr-CA" sz="1600" b="1" dirty="0" smtClean="0">
                <a:solidFill>
                  <a:srgbClr val="C00000"/>
                </a:solidFill>
                <a:latin typeface="+mn-lt"/>
              </a:rPr>
              <a:t>1,31</a:t>
            </a:r>
            <a:r>
              <a:rPr lang="fr-CA" sz="16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L et LG</a:t>
            </a:r>
            <a:r>
              <a:rPr lang="fr-CA" sz="1600" dirty="0" smtClean="0">
                <a:latin typeface="+mn-lt"/>
              </a:rPr>
              <a:t> = grande puissance           (indice d’</a:t>
            </a:r>
            <a:r>
              <a:rPr lang="fr-CA" sz="1600" dirty="0" err="1" smtClean="0">
                <a:latin typeface="+mn-lt"/>
              </a:rPr>
              <a:t>interfinancement</a:t>
            </a:r>
            <a:r>
              <a:rPr lang="fr-CA" sz="1600" dirty="0" smtClean="0">
                <a:latin typeface="+mn-lt"/>
              </a:rPr>
              <a:t> = 1,14 et 1,09)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Premières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Abolition de l’</a:t>
            </a:r>
            <a:r>
              <a:rPr lang="fr-CA" sz="1900" dirty="0" err="1" smtClean="0"/>
              <a:t>interfinancement</a:t>
            </a:r>
            <a:r>
              <a:rPr lang="fr-CA" sz="1900" dirty="0" smtClean="0"/>
              <a:t> </a:t>
            </a:r>
            <a:r>
              <a:rPr lang="fr-CA" dirty="0" smtClean="0"/>
              <a:t>afin de rétablir l’équité </a:t>
            </a:r>
            <a:r>
              <a:rPr lang="fr-CA" dirty="0"/>
              <a:t>entre les différentes catégories de consommateurs d’énergie (résidents, petites, moyennes et grandes entreprises, autres utilisateurs</a:t>
            </a:r>
            <a:r>
              <a:rPr lang="fr-CA" dirty="0" smtClean="0"/>
              <a:t>) et soutenir compétitivité.</a:t>
            </a:r>
          </a:p>
          <a:p>
            <a:pPr>
              <a:buClrTx/>
            </a:pPr>
            <a:endParaRPr lang="fr-CA" sz="300" dirty="0" smtClean="0"/>
          </a:p>
          <a:p>
            <a:pPr>
              <a:buClrTx/>
            </a:pPr>
            <a:r>
              <a:rPr lang="fr-CA" dirty="0"/>
              <a:t>Pas insensibles aux difficultés des ménages à </a:t>
            </a:r>
            <a:r>
              <a:rPr lang="fr-CA" dirty="0" smtClean="0"/>
              <a:t>faibles </a:t>
            </a:r>
            <a:r>
              <a:rPr lang="fr-CA" dirty="0"/>
              <a:t>revenus, on demande donc mécanismes qui s’imposent en ce </a:t>
            </a:r>
            <a:r>
              <a:rPr lang="fr-CA" dirty="0" smtClean="0"/>
              <a:t>sens.</a:t>
            </a:r>
            <a:endParaRPr lang="fr-CA" dirty="0"/>
          </a:p>
          <a:p>
            <a:pPr>
              <a:buClrTx/>
            </a:pPr>
            <a:endParaRPr lang="fr-CA" sz="300" dirty="0" smtClean="0"/>
          </a:p>
          <a:p>
            <a:pPr>
              <a:buClrTx/>
            </a:pPr>
            <a:r>
              <a:rPr lang="fr-CA" dirty="0" smtClean="0"/>
              <a:t>Que cette abolition soit échelonnée dans le temps afin d’atténuer les impacts sur les autres classes tarifaires.</a:t>
            </a:r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Gaz naturel et </a:t>
            </a:r>
            <a:r>
              <a:rPr lang="fr-CA" sz="3100" dirty="0" err="1" smtClean="0"/>
              <a:t>interfinancement</a:t>
            </a:r>
            <a:endParaRPr lang="fr-CA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46634" y="1774364"/>
          <a:ext cx="6589480" cy="23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73"/>
                <a:gridCol w="2378161"/>
                <a:gridCol w="2031346"/>
              </a:tblGrid>
              <a:tr h="575130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Gaz</a:t>
                      </a:r>
                    </a:p>
                    <a:p>
                      <a:r>
                        <a:rPr lang="fr-CA" sz="1200" dirty="0" smtClean="0"/>
                        <a:t>Métro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 smtClean="0"/>
                        <a:t>Gazifère</a:t>
                      </a:r>
                      <a:endParaRPr lang="fr-CA" sz="1200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Résidentiel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Petit</a:t>
                      </a:r>
                      <a:r>
                        <a:rPr lang="fr-CA" sz="1200" baseline="0" dirty="0" smtClean="0"/>
                        <a:t> D1: 0,84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Tarif</a:t>
                      </a:r>
                      <a:r>
                        <a:rPr lang="fr-CA" sz="1200" baseline="0" dirty="0" smtClean="0"/>
                        <a:t> 2: 0,95</a:t>
                      </a:r>
                      <a:endParaRPr lang="fr-CA" sz="1200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Affaires</a:t>
                      </a:r>
                      <a:endParaRPr lang="fr-C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Grand D1: 1,07</a:t>
                      </a:r>
                    </a:p>
                    <a:p>
                      <a:r>
                        <a:rPr lang="fr-CA" sz="1200" b="1" dirty="0" smtClean="0"/>
                        <a:t>D3: 1,11</a:t>
                      </a:r>
                      <a:endParaRPr lang="fr-C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Tarif 1: 1,11</a:t>
                      </a:r>
                    </a:p>
                    <a:p>
                      <a:r>
                        <a:rPr lang="fr-CA" sz="1200" b="1" dirty="0" smtClean="0"/>
                        <a:t>Tarif 3: 1,13</a:t>
                      </a:r>
                      <a:endParaRPr lang="fr-CA" sz="1200" b="1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Industriel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D4: 1,01</a:t>
                      </a:r>
                    </a:p>
                    <a:p>
                      <a:r>
                        <a:rPr lang="fr-CA" sz="1200" dirty="0" smtClean="0"/>
                        <a:t>D5:</a:t>
                      </a:r>
                      <a:r>
                        <a:rPr lang="fr-CA" sz="1200" baseline="0" dirty="0" smtClean="0"/>
                        <a:t> 0,98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Tarif 5: 1,05</a:t>
                      </a:r>
                    </a:p>
                    <a:p>
                      <a:r>
                        <a:rPr lang="fr-CA" sz="1200" dirty="0" smtClean="0"/>
                        <a:t>Tarif 9: 0,90</a:t>
                      </a:r>
                      <a:endParaRPr lang="fr-C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161145" y="415109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Sources: HQ:R-3980-2016; Gaz Métro: R-3752-2011; </a:t>
            </a:r>
            <a:r>
              <a:rPr lang="fr-CA" sz="1200" dirty="0" err="1" smtClean="0"/>
              <a:t>Gazifère</a:t>
            </a:r>
            <a:r>
              <a:rPr lang="fr-CA" sz="1200" dirty="0" smtClean="0"/>
              <a:t> R-3969-2016</a:t>
            </a:r>
          </a:p>
          <a:p>
            <a:r>
              <a:rPr lang="fr-CA" sz="1200" dirty="0" smtClean="0"/>
              <a:t>D1a: (&lt;3650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); D1b : (&gt;3 650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). </a:t>
            </a:r>
          </a:p>
          <a:p>
            <a:r>
              <a:rPr lang="fr-CA" sz="1200" dirty="0" smtClean="0"/>
              <a:t>Note le tarif 1 de Gaz Métro ne distingue pas les clients en fonction de l’usage. Certains clients affaires peuvent avoir une consommation moindre que 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 et certains clients résidentiels peuvent avoir une consommation supérieure à 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.</a:t>
            </a:r>
            <a:endParaRPr lang="fr-CA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err="1" smtClean="0"/>
              <a:t>Interfinancement</a:t>
            </a:r>
            <a:r>
              <a:rPr lang="fr-CA" dirty="0" smtClean="0"/>
              <a:t>: une conjoncture inquiétante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908725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sz="2000" dirty="0" smtClean="0"/>
              <a:t>Recherche d’un niveau « optimal » d’</a:t>
            </a:r>
            <a:r>
              <a:rPr lang="fr-CA" sz="2000" dirty="0" err="1" smtClean="0"/>
              <a:t>interfinancement</a:t>
            </a:r>
            <a:r>
              <a:rPr lang="fr-CA" sz="2000" dirty="0" smtClean="0"/>
              <a:t> pour maximiser l’utilisation du réseau de distribution</a:t>
            </a:r>
          </a:p>
          <a:p>
            <a:pPr>
              <a:buClrTx/>
            </a:pPr>
            <a:r>
              <a:rPr lang="fr-CA" sz="1900" dirty="0" smtClean="0"/>
              <a:t>Demande d’affaiblissement des critères de rentabilité dans le secteur gazier</a:t>
            </a:r>
            <a:r>
              <a:rPr lang="fr-CA" dirty="0" smtClean="0"/>
              <a:t>.</a:t>
            </a:r>
          </a:p>
          <a:p>
            <a:pPr lvl="1">
              <a:buClrTx/>
            </a:pPr>
            <a:r>
              <a:rPr lang="fr-CA" dirty="0" smtClean="0"/>
              <a:t>Perte d’un rempart contre la détérioration de l’</a:t>
            </a:r>
            <a:r>
              <a:rPr lang="fr-CA" dirty="0" err="1" smtClean="0"/>
              <a:t>interfinancement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Volonté d’Hydro-Québec de concurrencer le gaz naturel dans la chauffe résidentielle</a:t>
            </a:r>
          </a:p>
          <a:p>
            <a:pPr>
              <a:buClrTx/>
            </a:pPr>
            <a:r>
              <a:rPr lang="fr-CA" dirty="0" smtClean="0"/>
              <a:t>Absence de contrainte de rentabilité chez HQD</a:t>
            </a:r>
          </a:p>
          <a:p>
            <a:pPr>
              <a:buClrTx/>
            </a:pPr>
            <a:r>
              <a:rPr lang="fr-CA" dirty="0" smtClean="0"/>
              <a:t>Analyse en vase clos des dossiers tarifaires en électricité gaz naturel</a:t>
            </a:r>
          </a:p>
          <a:p>
            <a:pPr>
              <a:buClrTx/>
            </a:pPr>
            <a:r>
              <a:rPr lang="fr-CA" b="1" dirty="0" smtClean="0"/>
              <a:t>Conséquence: Risque de détérioration de l’</a:t>
            </a:r>
            <a:r>
              <a:rPr lang="fr-CA" b="1" dirty="0" err="1" smtClean="0"/>
              <a:t>interfinancement</a:t>
            </a:r>
            <a:endParaRPr lang="fr-CA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Trois clés pour favoriser une amélioration de l’</a:t>
            </a:r>
            <a:r>
              <a:rPr lang="fr-CA" dirty="0" err="1" smtClean="0"/>
              <a:t>interfinancement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Maintenir des critères de rentabilité stricts pour le développement du réseau gazier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Faire croître le coût de la chauffe électrique résidentielle jusqu’au coût marginal de long terme</a:t>
            </a:r>
          </a:p>
          <a:p>
            <a:pPr>
              <a:buClrTx/>
            </a:pPr>
            <a:r>
              <a:rPr lang="fr-CA" dirty="0" smtClean="0"/>
              <a:t>Favoriser les programmes commerciaux plutôt que l’</a:t>
            </a:r>
            <a:r>
              <a:rPr lang="fr-CA" dirty="0" err="1" smtClean="0"/>
              <a:t>interfinancement</a:t>
            </a:r>
            <a:r>
              <a:rPr lang="fr-CA" dirty="0" smtClean="0"/>
              <a:t> des tarifs de distribution de gaz naturel</a:t>
            </a:r>
          </a:p>
          <a:p>
            <a:pPr>
              <a:buClrTx/>
            </a:pPr>
            <a:endParaRPr lang="fr-CA" sz="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1032865"/>
          </a:xfrm>
        </p:spPr>
        <p:txBody>
          <a:bodyPr/>
          <a:lstStyle/>
          <a:p>
            <a:r>
              <a:rPr lang="en-CA" dirty="0" smtClean="0"/>
              <a:t>Au Québec, la </a:t>
            </a:r>
            <a:r>
              <a:rPr lang="en-CA" dirty="0" err="1" smtClean="0"/>
              <a:t>majorité</a:t>
            </a:r>
            <a:r>
              <a:rPr lang="en-CA" dirty="0" smtClean="0"/>
              <a:t> des </a:t>
            </a:r>
            <a:r>
              <a:rPr lang="en-CA" dirty="0" err="1" smtClean="0"/>
              <a:t>entreprises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de petite </a:t>
            </a:r>
            <a:r>
              <a:rPr lang="en-CA" dirty="0" err="1" smtClean="0"/>
              <a:t>taille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78944" y="2228601"/>
            <a:ext cx="3571286" cy="3203370"/>
          </a:xfrm>
        </p:spPr>
        <p:txBody>
          <a:bodyPr/>
          <a:lstStyle/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1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b="1" dirty="0" smtClean="0"/>
              <a:t>95 % </a:t>
            </a:r>
            <a:r>
              <a:rPr lang="fr-CA" sz="2000" dirty="0" smtClean="0"/>
              <a:t>comptent          moins de 50 employés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  <a:buNone/>
            </a:pPr>
            <a:endParaRPr lang="fr-CA" sz="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b="1" dirty="0" smtClean="0"/>
              <a:t>73 % </a:t>
            </a:r>
            <a:r>
              <a:rPr lang="fr-CA" sz="2000" dirty="0" smtClean="0"/>
              <a:t>comptent          moins de 10 employés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  <a:buNone/>
            </a:pPr>
            <a:endParaRPr lang="fr-CA" sz="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dirty="0" smtClean="0"/>
              <a:t>Seulement </a:t>
            </a:r>
            <a:r>
              <a:rPr lang="fr-CA" sz="2000" b="1" dirty="0" smtClean="0"/>
              <a:t>0,7 % </a:t>
            </a:r>
            <a:r>
              <a:rPr lang="fr-CA" sz="2000" dirty="0" smtClean="0"/>
              <a:t>comptent 200 employés ou plus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4445168" y="5835482"/>
            <a:ext cx="414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i="1" dirty="0" smtClean="0">
                <a:solidFill>
                  <a:srgbClr val="4D4D4D"/>
                </a:solidFill>
                <a:latin typeface="Frutiger LT 45 Light" pitchFamily="34" charset="0"/>
              </a:rPr>
              <a:t>Sources : Statistique Canada, Registre des entreprises, juin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A2C2348D-1F56-4FDC-9795-4F2AD6B5F4A6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graphicFrame>
        <p:nvGraphicFramePr>
          <p:cNvPr id="9" name="Chart 5"/>
          <p:cNvGraphicFramePr/>
          <p:nvPr>
            <p:custDataLst>
              <p:tags r:id="rId5"/>
            </p:custDataLst>
          </p:nvPr>
        </p:nvGraphicFramePr>
        <p:xfrm>
          <a:off x="4321629" y="2056720"/>
          <a:ext cx="4495801" cy="373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Optimisation des choix énergétiques et options tarifaires en électricité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Rôle des distributeurs d’énergie: offrir un accès flexible à l’énergie aux meilleures conditions possible</a:t>
            </a:r>
          </a:p>
          <a:p>
            <a:pPr>
              <a:buClrTx/>
            </a:pPr>
            <a:r>
              <a:rPr lang="fr-CA" sz="1900" dirty="0" smtClean="0"/>
              <a:t>Constat: absence d’options permettant d’optimiser les coûts pour la majorité des PME</a:t>
            </a:r>
          </a:p>
          <a:p>
            <a:pPr>
              <a:buClrTx/>
            </a:pPr>
            <a:r>
              <a:rPr lang="fr-CA" sz="1900" dirty="0" smtClean="0"/>
              <a:t>Recommandation: Offrir davantage de choix tarifaires</a:t>
            </a:r>
          </a:p>
          <a:p>
            <a:pPr lvl="1">
              <a:buClrTx/>
            </a:pPr>
            <a:r>
              <a:rPr lang="fr-CA" sz="1700" dirty="0" smtClean="0"/>
              <a:t>Tarification différentiée dans le temps</a:t>
            </a:r>
          </a:p>
          <a:p>
            <a:pPr lvl="2">
              <a:buClrTx/>
            </a:pPr>
            <a:r>
              <a:rPr lang="fr-CA" sz="1500" dirty="0" smtClean="0"/>
              <a:t>Exemple 1: Tarif de type DT pour le tarif G</a:t>
            </a:r>
          </a:p>
          <a:p>
            <a:pPr lvl="2">
              <a:buClrTx/>
            </a:pPr>
            <a:r>
              <a:rPr lang="fr-CA" sz="1500" dirty="0" smtClean="0"/>
              <a:t>Exemple 2: Intégration des nouvelles technologies de stockage de l’électricité</a:t>
            </a:r>
          </a:p>
          <a:p>
            <a:pPr lvl="2">
              <a:buClrTx/>
            </a:pPr>
            <a:endParaRPr lang="fr-CA" sz="1500" dirty="0" smtClean="0"/>
          </a:p>
          <a:p>
            <a:pPr lvl="1">
              <a:buClrTx/>
            </a:pPr>
            <a:endParaRPr lang="fr-CA" sz="1700" dirty="0" smtClean="0"/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Le financement des orientations et choix sociaux par les tarifs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792705"/>
            <a:ext cx="7468533" cy="4229354"/>
          </a:xfrm>
        </p:spPr>
        <p:txBody>
          <a:bodyPr/>
          <a:lstStyle/>
          <a:p>
            <a:pPr>
              <a:buClrTx/>
            </a:pPr>
            <a:r>
              <a:rPr lang="fr-CA" sz="1900" dirty="0" smtClean="0"/>
              <a:t>Volonté d’étendre les activités des distributeurs au-delà de leur mission</a:t>
            </a:r>
          </a:p>
          <a:p>
            <a:pPr lvl="1">
              <a:buClrTx/>
            </a:pPr>
            <a:r>
              <a:rPr lang="fr-CA" sz="1700" dirty="0" smtClean="0"/>
              <a:t>Développement de l’industrie éolienne</a:t>
            </a:r>
          </a:p>
          <a:p>
            <a:pPr lvl="1">
              <a:buClrTx/>
            </a:pPr>
            <a:r>
              <a:rPr lang="fr-CA" sz="1700" dirty="0" smtClean="0"/>
              <a:t>Électrification des transports</a:t>
            </a:r>
          </a:p>
          <a:p>
            <a:pPr lvl="1">
              <a:buClrTx/>
            </a:pPr>
            <a:r>
              <a:rPr lang="fr-CA" sz="1700" dirty="0" smtClean="0"/>
              <a:t>Développement de la production de gaz naturel renouvelable</a:t>
            </a:r>
          </a:p>
          <a:p>
            <a:pPr lvl="1">
              <a:buClrTx/>
            </a:pPr>
            <a:r>
              <a:rPr lang="fr-CA" sz="1700" dirty="0" smtClean="0"/>
              <a:t>Développement du marché du GNL et du GNC</a:t>
            </a:r>
          </a:p>
          <a:p>
            <a:pPr>
              <a:buClrTx/>
            </a:pPr>
            <a:r>
              <a:rPr lang="fr-CA" sz="2000" dirty="0" smtClean="0"/>
              <a:t>Le financement des orientations et choix sociaux par les tarifs est indésirable et inéquitable </a:t>
            </a: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Il existe déjà des moyens de favoriser le développement de certaines activités lorsque cela est à l’avantage de la clientèle</a:t>
            </a:r>
          </a:p>
          <a:p>
            <a:pPr lvl="2">
              <a:buClrTx/>
            </a:pPr>
            <a:endParaRPr lang="fr-CA" sz="1500" dirty="0" smtClean="0"/>
          </a:p>
          <a:p>
            <a:pPr lvl="1">
              <a:buClrTx/>
            </a:pPr>
            <a:endParaRPr lang="fr-CA" sz="1700" dirty="0" smtClean="0"/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Sommaire des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sz="1900" dirty="0" smtClean="0"/>
              <a:t>Abolir l’</a:t>
            </a:r>
            <a:r>
              <a:rPr lang="fr-CA" sz="1900" dirty="0" err="1" smtClean="0"/>
              <a:t>interfinancement</a:t>
            </a:r>
            <a:r>
              <a:rPr lang="fr-CA" sz="1900" dirty="0" smtClean="0"/>
              <a:t> </a:t>
            </a:r>
            <a:r>
              <a:rPr lang="fr-CA" dirty="0" smtClean="0"/>
              <a:t>afin de rétablir l’équité </a:t>
            </a:r>
            <a:r>
              <a:rPr lang="fr-CA" dirty="0"/>
              <a:t>entre les différentes catégories de consommateurs d’énergie (résidents, petites, moyennes et grandes entreprises, autres utilisateurs</a:t>
            </a:r>
            <a:r>
              <a:rPr lang="fr-CA" dirty="0" smtClean="0"/>
              <a:t>) et soutenir compétitivité</a:t>
            </a:r>
            <a:endParaRPr lang="fr-CA" sz="300" dirty="0" smtClean="0"/>
          </a:p>
          <a:p>
            <a:pPr lvl="1">
              <a:buClrTx/>
            </a:pPr>
            <a:r>
              <a:rPr lang="fr-CA" dirty="0" smtClean="0"/>
              <a:t>Pas insensible aux difficultés des ménages à faibles revenus, on demande donc mécanismes qui s’imposent en ce sens</a:t>
            </a:r>
          </a:p>
          <a:p>
            <a:pPr lvl="1">
              <a:buClrTx/>
            </a:pPr>
            <a:r>
              <a:rPr lang="fr-CA" dirty="0" smtClean="0"/>
              <a:t>Que cette abolition soit échelonnée dans le temps afin d’atténuer les impacts sur les autres classes tarifaires</a:t>
            </a:r>
          </a:p>
          <a:p>
            <a:pPr>
              <a:buClrTx/>
            </a:pPr>
            <a:r>
              <a:rPr lang="fr-CA" sz="1900" dirty="0" smtClean="0"/>
              <a:t>Maintenir des critères de rentabilité stricte pour le développement du réseau gazier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Faire croître le coût de la chauffe électrique résidentielle jusqu’au coût marginal de long terme</a:t>
            </a:r>
          </a:p>
          <a:p>
            <a:pPr>
              <a:buClrTx/>
            </a:pPr>
            <a:r>
              <a:rPr lang="fr-CA" dirty="0" smtClean="0"/>
              <a:t>Favoriser les programmes commerciaux plutôt que l’</a:t>
            </a:r>
            <a:r>
              <a:rPr lang="fr-CA" dirty="0" err="1" smtClean="0"/>
              <a:t>interfinancement</a:t>
            </a:r>
            <a:r>
              <a:rPr lang="fr-CA" dirty="0" smtClean="0"/>
              <a:t> des tarifs en distribution de gaz naturel</a:t>
            </a:r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Sommaire des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Donner davantage de choix tarifaires pour permettre aux PME d’optimiser leur utilisation de l’énergie et leurs coûts</a:t>
            </a:r>
          </a:p>
          <a:p>
            <a:pPr>
              <a:buClrTx/>
            </a:pPr>
            <a:r>
              <a:rPr lang="fr-CA" dirty="0" smtClean="0"/>
              <a:t>Responsabilité des PME = créer des emplois et de la richesse collective, responsabilité de l’État: mettre en place programmes sociaux</a:t>
            </a:r>
          </a:p>
          <a:p>
            <a:pPr>
              <a:buClrTx/>
            </a:pPr>
            <a:r>
              <a:rPr lang="fr-CA" dirty="0" smtClean="0"/>
              <a:t>S’assurer que les tarifs énergétiques ne deviennent pas des « taxes déguisées » pour financer des orientations et choix sociaux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3583" y="784380"/>
            <a:ext cx="7666892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Les PME = poumon de notre économie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11238" y="1452563"/>
            <a:ext cx="7807325" cy="4764087"/>
          </a:xfrm>
        </p:spPr>
        <p:txBody>
          <a:bodyPr/>
          <a:lstStyle/>
          <a:p>
            <a:pPr eaLnBrk="1" hangingPunct="1"/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dirty="0" smtClean="0"/>
          </a:p>
          <a:p>
            <a:pPr eaLnBrk="1" hangingPunct="1">
              <a:buFont typeface="Wingdings 3" pitchFamily="18" charset="2"/>
              <a:buNone/>
            </a:pPr>
            <a:endParaRPr lang="fr-CA" dirty="0" smtClean="0"/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839972" y="2158410"/>
            <a:ext cx="394467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Le revenu médian des PME au Québec = autour de 425 000 $</a:t>
            </a:r>
          </a:p>
          <a:p>
            <a:pPr marL="342900" indent="-342900">
              <a:spcBef>
                <a:spcPts val="1200"/>
              </a:spcBef>
              <a:defRPr/>
            </a:pPr>
            <a:endParaRPr lang="fr-CA" sz="3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Les PME fournissent     57 % des emplois</a:t>
            </a:r>
          </a:p>
          <a:p>
            <a:pPr marL="342900" indent="-342900">
              <a:spcBef>
                <a:spcPts val="1200"/>
              </a:spcBef>
              <a:defRPr/>
            </a:pPr>
            <a:endParaRPr lang="fr-CA" sz="3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Elles créent environ la moitié du PIB du secteur privé</a:t>
            </a:r>
          </a:p>
        </p:txBody>
      </p:sp>
      <p:pic>
        <p:nvPicPr>
          <p:cNvPr id="13316" name="Picture 4" descr="hot air balloon, ballon à air chau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0285" y="1551190"/>
            <a:ext cx="3060813" cy="459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47806" y="2443980"/>
            <a:ext cx="7820527" cy="1143000"/>
          </a:xfrm>
        </p:spPr>
        <p:txBody>
          <a:bodyPr/>
          <a:lstStyle/>
          <a:p>
            <a:pPr algn="ctr"/>
            <a:r>
              <a:rPr lang="fr-CA" sz="4400" dirty="0" smtClean="0"/>
              <a:t>Les PME et l’énergie : enjeux</a:t>
            </a:r>
            <a:endParaRPr lang="fr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798949"/>
          </a:xfrm>
        </p:spPr>
        <p:txBody>
          <a:bodyPr/>
          <a:lstStyle/>
          <a:p>
            <a:r>
              <a:rPr lang="fr-CA" dirty="0" smtClean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297730" y="2239740"/>
            <a:ext cx="7048827" cy="3150968"/>
          </a:xfrm>
        </p:spPr>
        <p:txBody>
          <a:bodyPr/>
          <a:lstStyle/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Sondage mené de septembre à octobre 2013.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2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777 chefs d’entreprise y ont participé.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2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Marge d’erreur de 3,5 %, 19 fois sur 20</a:t>
            </a:r>
            <a:r>
              <a:rPr lang="fr-CA" dirty="0" smtClean="0"/>
              <a:t>.</a:t>
            </a:r>
            <a:endParaRPr lang="fr-CA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703256"/>
          </a:xfrm>
        </p:spPr>
        <p:txBody>
          <a:bodyPr/>
          <a:lstStyle/>
          <a:p>
            <a:pPr algn="ctr"/>
            <a:r>
              <a:rPr lang="fr-CA" sz="3100" dirty="0" smtClean="0"/>
              <a:t>Principales sources d’énergie </a:t>
            </a:r>
            <a:br>
              <a:rPr lang="fr-CA" sz="3100" dirty="0" smtClean="0"/>
            </a:br>
            <a:r>
              <a:rPr lang="fr-CA" sz="3100" dirty="0" smtClean="0"/>
              <a:t>dans les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</p:nvPr>
        </p:nvGraphicFramePr>
        <p:xfrm>
          <a:off x="1137684" y="2031104"/>
          <a:ext cx="7017488" cy="37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1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0"/>
            <a:ext cx="7917727" cy="724521"/>
          </a:xfrm>
        </p:spPr>
        <p:txBody>
          <a:bodyPr/>
          <a:lstStyle/>
          <a:p>
            <a:r>
              <a:rPr lang="fr-CA" sz="3100" dirty="0" smtClean="0"/>
              <a:t>Principaux besoins en énergie des PME</a:t>
            </a:r>
            <a:endParaRPr lang="fr-CA" sz="3100" dirty="0"/>
          </a:p>
        </p:txBody>
      </p:sp>
      <p:graphicFrame>
        <p:nvGraphicFramePr>
          <p:cNvPr id="7" name="Graphique 6"/>
          <p:cNvGraphicFramePr/>
          <p:nvPr>
            <p:custDataLst>
              <p:tags r:id="rId2"/>
            </p:custDataLst>
          </p:nvPr>
        </p:nvGraphicFramePr>
        <p:xfrm>
          <a:off x="797441" y="1658679"/>
          <a:ext cx="7676707" cy="384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Part des coûts énergétiques dans les coûts totaux des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</p:nvPr>
        </p:nvGraphicFramePr>
        <p:xfrm>
          <a:off x="1648047" y="2211572"/>
          <a:ext cx="6368902" cy="353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4924832" y="2287034"/>
            <a:ext cx="2805039" cy="923330"/>
          </a:xfrm>
          <a:prstGeom prst="rect">
            <a:avLst/>
          </a:prstGeom>
          <a:ln>
            <a:solidFill>
              <a:srgbClr val="D3114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CA" sz="1800" i="1" dirty="0" smtClean="0">
                <a:solidFill>
                  <a:schemeClr val="tx1"/>
                </a:solidFill>
              </a:rPr>
              <a:t>Pour la PME moyenne, l’énergie représente  </a:t>
            </a:r>
            <a:r>
              <a:rPr lang="fr-CA" sz="1800" b="1" dirty="0" smtClean="0">
                <a:solidFill>
                  <a:srgbClr val="D31145"/>
                </a:solidFill>
              </a:rPr>
              <a:t>9,2 </a:t>
            </a:r>
            <a:r>
              <a:rPr lang="fr-CA" sz="1800" b="1" dirty="0">
                <a:solidFill>
                  <a:srgbClr val="D31145"/>
                </a:solidFill>
              </a:rPr>
              <a:t>% </a:t>
            </a:r>
            <a:r>
              <a:rPr lang="fr-CA" sz="1800" i="1" dirty="0">
                <a:solidFill>
                  <a:schemeClr val="tx1"/>
                </a:solidFill>
              </a:rPr>
              <a:t>des </a:t>
            </a:r>
            <a:r>
              <a:rPr lang="fr-CA" sz="1800" i="1" dirty="0" smtClean="0">
                <a:solidFill>
                  <a:schemeClr val="tx1"/>
                </a:solidFill>
              </a:rPr>
              <a:t>coûts totaux</a:t>
            </a:r>
            <a:endParaRPr lang="fr-CA" sz="1800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Efficacité énergétique : aide aux PME</a:t>
            </a:r>
            <a:endParaRPr lang="fr-CA" sz="3100" dirty="0"/>
          </a:p>
        </p:txBody>
      </p:sp>
      <p:graphicFrame>
        <p:nvGraphicFramePr>
          <p:cNvPr id="7" name="Graphique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465415"/>
              </p:ext>
            </p:extLst>
          </p:nvPr>
        </p:nvGraphicFramePr>
        <p:xfrm>
          <a:off x="3444949" y="2222206"/>
          <a:ext cx="5699051" cy="322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903768" y="1896436"/>
            <a:ext cx="299838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700" dirty="0" smtClean="0">
                <a:latin typeface="+mn-lt"/>
              </a:rPr>
              <a:t>Peu de PME (</a:t>
            </a:r>
            <a:r>
              <a:rPr lang="fr-CA" sz="1700" b="1" dirty="0" smtClean="0">
                <a:solidFill>
                  <a:srgbClr val="D31145"/>
                </a:solidFill>
                <a:latin typeface="+mn-lt"/>
              </a:rPr>
              <a:t>37 %</a:t>
            </a:r>
            <a:r>
              <a:rPr lang="fr-CA" sz="1700" dirty="0" smtClean="0">
                <a:latin typeface="+mn-lt"/>
              </a:rPr>
              <a:t>) connaissent les programmes ou subventions en efficacité énergétique qui sont offerts par les fournisseurs d’énergie ou les gouvernements </a:t>
            </a:r>
            <a:endParaRPr lang="fr-CA" sz="17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700" dirty="0" smtClean="0">
                <a:latin typeface="+mn-lt"/>
              </a:rPr>
              <a:t>Environ </a:t>
            </a:r>
            <a:r>
              <a:rPr lang="fr-CA" sz="1700" b="1" dirty="0" smtClean="0">
                <a:solidFill>
                  <a:srgbClr val="D31145"/>
                </a:solidFill>
                <a:latin typeface="+mn-lt"/>
              </a:rPr>
              <a:t>87 %</a:t>
            </a:r>
            <a:r>
              <a:rPr lang="fr-CA" sz="1700" dirty="0" smtClean="0">
                <a:latin typeface="+mn-lt"/>
              </a:rPr>
              <a:t> des PME qui ont fait de l’efficacité énergétique depuis 3 ans ne les ont pas utilisés</a:t>
            </a:r>
            <a:endParaRPr lang="fr-CA" sz="17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CFIB presentation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31145"/>
      </a:accent1>
      <a:accent2>
        <a:srgbClr val="0081C6"/>
      </a:accent2>
      <a:accent3>
        <a:srgbClr val="B2BB1E"/>
      </a:accent3>
      <a:accent4>
        <a:srgbClr val="FDB813"/>
      </a:accent4>
      <a:accent5>
        <a:srgbClr val="8A7967"/>
      </a:accent5>
      <a:accent6>
        <a:srgbClr val="FFFFFF"/>
      </a:accent6>
      <a:hlink>
        <a:srgbClr val="0081C6"/>
      </a:hlink>
      <a:folHlink>
        <a:srgbClr val="7030A0"/>
      </a:folHlink>
    </a:clrScheme>
    <a:fontScheme name="Default Design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81DD364E8913AF4EB354D8648200556A" ma:contentTypeVersion="0" ma:contentTypeDescription="" ma:contentTypeScope="" ma:versionID="808d073a8d83995e4fd479b2f2847956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Phase xmlns="a091097b-8ae3-4832-a2b2-51f9a78aeacd">1</Phase>
    <Sujet xmlns="a091097b-8ae3-4832-a2b2-51f9a78aeacd">Présentation corrigée de la FCEI</Sujet>
    <Confidentiel xmlns="a091097b-8ae3-4832-a2b2-51f9a78aeacd">3</Confidentiel>
    <Projet xmlns="a091097b-8ae3-4832-a2b2-51f9a78aeacd">713</Projet>
    <Provenance xmlns="a091097b-8ae3-4832-a2b2-51f9a78aeacd">2</Provenance>
    <Hidden_UploadedAt xmlns="a091097b-8ae3-4832-a2b2-51f9a78aeacd">2023-02-05T01:54:25+00:00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64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144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2023-02-05T01:54:25+00:00</Hidden_ApprovedAt>
    <Cote_x0020_de_x0020_piéce xmlns="a091097b-8ae3-4832-a2b2-51f9a78aeacd">C-FCEI-0006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false</Ne_x0020_pas_x0020_envoyer_x0020_d_x0027_alerte>
    <_dlc_DocId xmlns="a84ed267-86d5-4fa1-a3cb-2fed497fe84f">W2HFWTQUJJY6-738801818-110</_dlc_DocId>
    <_dlc_DocIdUrl xmlns="a84ed267-86d5-4fa1-a3cb-2fed497fe84f">
      <Url>http://s10mtlweb:8081/713/_layouts/15/DocIdRedir.aspx?ID=W2HFWTQUJJY6-738801818-110</Url>
      <Description>W2HFWTQUJJY6-738801818-110</Description>
    </_dlc_DocIdUrl>
  </documentManagement>
</p:properties>
</file>

<file path=customXml/itemProps1.xml><?xml version="1.0" encoding="utf-8"?>
<ds:datastoreItem xmlns:ds="http://schemas.openxmlformats.org/officeDocument/2006/customXml" ds:itemID="{ED99728E-B896-43D8-A85F-89CB63102F0F}"/>
</file>

<file path=customXml/itemProps2.xml><?xml version="1.0" encoding="utf-8"?>
<ds:datastoreItem xmlns:ds="http://schemas.openxmlformats.org/officeDocument/2006/customXml" ds:itemID="{4A46D6D8-A47C-4DB2-91E4-5C7D9921DD7F}"/>
</file>

<file path=customXml/itemProps3.xml><?xml version="1.0" encoding="utf-8"?>
<ds:datastoreItem xmlns:ds="http://schemas.openxmlformats.org/officeDocument/2006/customXml" ds:itemID="{6E88EE08-060F-4004-8138-17A178D394B9}"/>
</file>

<file path=customXml/itemProps4.xml><?xml version="1.0" encoding="utf-8"?>
<ds:datastoreItem xmlns:ds="http://schemas.openxmlformats.org/officeDocument/2006/customXml" ds:itemID="{D2AD51AE-57CD-49BC-B1DF-F21F5B9D56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1124</Words>
  <Application>Microsoft Office PowerPoint</Application>
  <PresentationFormat>Affichage à l'écran (4:3)</PresentationFormat>
  <Paragraphs>194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Frutiger LT 55 Roman</vt:lpstr>
      <vt:lpstr>Times New Roman</vt:lpstr>
      <vt:lpstr>Lucida Bright</vt:lpstr>
      <vt:lpstr>Frutiger LT 45 Light</vt:lpstr>
      <vt:lpstr>Calibri</vt:lpstr>
      <vt:lpstr>Wingdings 3</vt:lpstr>
      <vt:lpstr>CFIB presentation</vt:lpstr>
      <vt:lpstr>Photo Editor Photo</vt:lpstr>
      <vt:lpstr>L’énergie et les PME : des iniquités à corriger</vt:lpstr>
      <vt:lpstr>Au Québec, la majorité des entreprises sont de petite taille</vt:lpstr>
      <vt:lpstr>Les PME = poumon de notre économie  </vt:lpstr>
      <vt:lpstr>Les PME et l’énergie : enjeux</vt:lpstr>
      <vt:lpstr>Méthodologie</vt:lpstr>
      <vt:lpstr>Principales sources d’énergie  dans les PME</vt:lpstr>
      <vt:lpstr>Principaux besoins en énergie des PME</vt:lpstr>
      <vt:lpstr>Part des coûts énergétiques dans les coûts totaux des PME</vt:lpstr>
      <vt:lpstr>Efficacité énergétique : aide aux PME</vt:lpstr>
      <vt:lpstr>Des coûts en évolution</vt:lpstr>
      <vt:lpstr>Le prix = principal source d’augmentation des coûts</vt:lpstr>
      <vt:lpstr>Un frein à la croissance</vt:lpstr>
      <vt:lpstr>Comment aider les PME à mieux gérer leurs coûts ?</vt:lpstr>
      <vt:lpstr>Des enjeux économiques importants </vt:lpstr>
      <vt:lpstr>Profil de consommation des PME</vt:lpstr>
      <vt:lpstr>Premières recommandations</vt:lpstr>
      <vt:lpstr>Gaz naturel et interfinancement</vt:lpstr>
      <vt:lpstr>Interfinancement: une conjoncture inquiétante</vt:lpstr>
      <vt:lpstr>Trois clés pour favoriser une amélioration de l’interfinancement</vt:lpstr>
      <vt:lpstr>Optimisation des choix énergétiques et options tarifaires en électricité</vt:lpstr>
      <vt:lpstr>Le financement des orientations et choix sociaux par les tarifs</vt:lpstr>
      <vt:lpstr>Sommaire des recommandations</vt:lpstr>
      <vt:lpstr>Sommaire des recommandations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Swift</dc:title>
  <dc:subject>Présentation corrigée de la FCEI</dc:subject>
  <dc:creator>Amanda Vowell</dc:creator>
  <cp:keywords>CFIB PowerPoint Template</cp:keywords>
  <cp:lastModifiedBy>Maude Barton</cp:lastModifiedBy>
  <cp:revision>133</cp:revision>
  <dcterms:created xsi:type="dcterms:W3CDTF">2010-01-21T19:33:24Z</dcterms:created>
  <dcterms:modified xsi:type="dcterms:W3CDTF">2017-02-21T19:43:21Z</dcterms:modified>
  <cp:category>Standard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0x010100F6681E3BDF397F418586AC591ADC81BB0081DD364E8913AF4EB354D8648200556A</vt:lpwstr>
  </property>
  <property fmtid="{D5CDD505-2E9C-101B-9397-08002B2CF9AE}" pid="3" name="Order">
    <vt:r8>200</vt:r8>
  </property>
  <property fmtid="{D5CDD505-2E9C-101B-9397-08002B2CF9AE}" pid="4" name="_dlc_DocIdItemGuid">
    <vt:lpwstr>a413418e-d14d-459e-a399-e5e567a4a42b</vt:lpwstr>
  </property>
</Properties>
</file>