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63" r:id="rId3"/>
    <p:sldId id="271" r:id="rId4"/>
    <p:sldId id="257" r:id="rId5"/>
    <p:sldId id="264" r:id="rId6"/>
    <p:sldId id="265" r:id="rId7"/>
    <p:sldId id="266" r:id="rId8"/>
    <p:sldId id="258" r:id="rId9"/>
    <p:sldId id="267" r:id="rId10"/>
    <p:sldId id="268" r:id="rId11"/>
    <p:sldId id="269" r:id="rId12"/>
    <p:sldId id="270" r:id="rId13"/>
    <p:sldId id="272" r:id="rId14"/>
    <p:sldId id="273" r:id="rId15"/>
    <p:sldId id="259" r:id="rId16"/>
    <p:sldId id="260" r:id="rId17"/>
    <p:sldId id="261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Simard" initials="" lastIdx="8" clrIdx="0"/>
  <p:cmAuthor id="1" name="Nicholas Ouellet" initials="NO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215" autoAdjust="0"/>
    <p:restoredTop sz="94660"/>
  </p:normalViewPr>
  <p:slideViewPr>
    <p:cSldViewPr>
      <p:cViewPr>
        <p:scale>
          <a:sx n="76" d="100"/>
          <a:sy n="76" d="100"/>
        </p:scale>
        <p:origin x="-97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1A07-9CD4-43E1-9F51-FF364F37C227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C337F-99DA-485B-B5DA-C4272BEC0DA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43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840B-E1EB-4612-9323-099564AABCF6}" type="datetime1">
              <a:rPr lang="fr-CA" smtClean="0"/>
              <a:t>2017-02-22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B5A1-2D74-4D01-9E35-3E36535DD041}" type="datetime1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ED8A-5DD0-4D01-A42E-AD03AFB404A0}" type="datetime1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2FAD-78AE-45A1-9A9E-7C464CB3EC06}" type="datetime1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14DD-B419-4889-904E-162A380916C4}" type="datetime1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7992-A468-49B4-92CD-5982A16517D9}" type="datetime1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2231-7F75-47E5-8410-3106D825534A}" type="datetime1">
              <a:rPr lang="fr-CA" smtClean="0"/>
              <a:t>2017-02-22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C01-855F-4C5B-BF32-2774E12F1B93}" type="datetime1">
              <a:rPr lang="fr-CA" smtClean="0"/>
              <a:t>2017-02-22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787-4D30-4A88-AEBD-FB1C310D813A}" type="datetime1">
              <a:rPr lang="fr-CA" smtClean="0"/>
              <a:t>2017-02-22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1C2F-D8EC-4FFB-BFCB-E240F27C7D84}" type="datetime1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9C62-725A-426B-919A-1F5DD9128FD1}" type="datetime1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C44348-3896-4CC5-B80F-FE73A82A6083}" type="datetime1">
              <a:rPr lang="fr-CA" smtClean="0"/>
              <a:t>2017-02-22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92D91-1AF4-410E-8D47-D507B8626522}" type="slidenum">
              <a:rPr lang="fr-CA" smtClean="0"/>
              <a:t>‹#›</a:t>
            </a:fld>
            <a:endParaRPr lang="fr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132440" cy="2694161"/>
          </a:xfrm>
        </p:spPr>
        <p:txBody>
          <a:bodyPr>
            <a:noAutofit/>
          </a:bodyPr>
          <a:lstStyle/>
          <a:p>
            <a:r>
              <a:rPr lang="fr-CA" sz="3600" dirty="0" smtClean="0"/>
              <a:t>Avis sur les mesures susceptibles d’améliorer les pratiques tarifaires dans le domaine de l’électricité et du gaz naturel 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R-3972-2016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2567136"/>
          </a:xfrm>
        </p:spPr>
        <p:txBody>
          <a:bodyPr>
            <a:normAutofit fontScale="77500" lnSpcReduction="20000"/>
          </a:bodyPr>
          <a:lstStyle/>
          <a:p>
            <a:r>
              <a:rPr lang="fr-CA" sz="2400" dirty="0" smtClean="0"/>
              <a:t>Présentation du mémoire du  </a:t>
            </a:r>
          </a:p>
          <a:p>
            <a:r>
              <a:rPr lang="fr-CA" sz="2400" dirty="0" smtClean="0"/>
              <a:t>Regroupement des organismes environnementaux en énergie (ROEÉ)</a:t>
            </a:r>
          </a:p>
          <a:p>
            <a:endParaRPr lang="fr-CA" sz="2400" dirty="0" smtClean="0"/>
          </a:p>
          <a:p>
            <a:r>
              <a:rPr lang="fr-CA" sz="2400" dirty="0" smtClean="0">
                <a:solidFill>
                  <a:schemeClr val="bg1"/>
                </a:solidFill>
              </a:rPr>
              <a:t>Présentation par : Christian Simard (Nature Québec)</a:t>
            </a:r>
          </a:p>
          <a:p>
            <a:r>
              <a:rPr lang="fr-CA" sz="2400" dirty="0" smtClean="0">
                <a:solidFill>
                  <a:schemeClr val="bg1"/>
                </a:solidFill>
              </a:rPr>
              <a:t>Bertrand Schepper. analyste en énergie</a:t>
            </a:r>
          </a:p>
          <a:p>
            <a:r>
              <a:rPr lang="fr-CA" sz="2400" dirty="0" smtClean="0">
                <a:solidFill>
                  <a:schemeClr val="bg1"/>
                </a:solidFill>
              </a:rPr>
              <a:t>Jean-Pierre Finet, analyste en énergie </a:t>
            </a:r>
          </a:p>
          <a:p>
            <a:endParaRPr lang="en-CA" sz="2400" dirty="0"/>
          </a:p>
          <a:p>
            <a:r>
              <a:rPr lang="fr-CA" sz="1500" dirty="0" smtClean="0"/>
              <a:t>22 février </a:t>
            </a:r>
            <a:r>
              <a:rPr lang="en-CA" sz="1500" dirty="0" smtClean="0"/>
              <a:t>2017</a:t>
            </a:r>
            <a:endParaRPr lang="fr-CA" sz="1500" dirty="0"/>
          </a:p>
        </p:txBody>
      </p:sp>
    </p:spTree>
    <p:extLst>
      <p:ext uri="{BB962C8B-B14F-4D97-AF65-F5344CB8AC3E}">
        <p14:creationId xmlns:p14="http://schemas.microsoft.com/office/powerpoint/2010/main" val="628722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Tarification différenciée dans le temps</a:t>
            </a:r>
          </a:p>
          <a:p>
            <a:pPr lvl="1"/>
            <a:r>
              <a:rPr lang="fr-CA" dirty="0" smtClean="0"/>
              <a:t>Inéquitable envers la clientèle à faible revenu</a:t>
            </a:r>
          </a:p>
          <a:p>
            <a:pPr lvl="1"/>
            <a:r>
              <a:rPr lang="fr-CA" dirty="0" smtClean="0"/>
              <a:t>Résultats du projet </a:t>
            </a:r>
            <a:r>
              <a:rPr lang="fr-CA" i="1" dirty="0" smtClean="0"/>
              <a:t>Heure Juste </a:t>
            </a:r>
            <a:r>
              <a:rPr lang="fr-CA" dirty="0" smtClean="0"/>
              <a:t>d’Hydro-Québec non concluants</a:t>
            </a:r>
          </a:p>
          <a:p>
            <a:r>
              <a:rPr lang="fr-CA" dirty="0" smtClean="0"/>
              <a:t>Récompenser la contribution de la clientèle lors des périodes de pointe</a:t>
            </a:r>
          </a:p>
          <a:p>
            <a:pPr lvl="1"/>
            <a:r>
              <a:rPr lang="fr-CA" dirty="0" smtClean="0"/>
              <a:t>Possible avec les nouveaux compteurs</a:t>
            </a:r>
          </a:p>
          <a:p>
            <a:pPr lvl="1"/>
            <a:r>
              <a:rPr lang="fr-CA" dirty="0" smtClean="0"/>
              <a:t>Contribution de l’ordre de 300 à 500 MW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391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Industries aux besoins particuliers</a:t>
            </a:r>
          </a:p>
          <a:p>
            <a:pPr lvl="1"/>
            <a:r>
              <a:rPr lang="fr-CA" dirty="0" smtClean="0"/>
              <a:t>Le ROEÉ en accord</a:t>
            </a:r>
            <a:r>
              <a:rPr lang="fr-CA" dirty="0" smtClean="0"/>
              <a:t>, en autant que les nouvelles charges n’augmentent pas la demande en puissance à la pointe</a:t>
            </a:r>
          </a:p>
          <a:p>
            <a:r>
              <a:rPr lang="fr-CA" dirty="0" smtClean="0"/>
              <a:t>Valorisation des attributs environnementaux</a:t>
            </a:r>
          </a:p>
          <a:p>
            <a:pPr lvl="1"/>
            <a:r>
              <a:rPr lang="fr-CA" dirty="0" smtClean="0"/>
              <a:t>Existence d’un marché d’individus et </a:t>
            </a:r>
            <a:r>
              <a:rPr lang="fr-CA" dirty="0" smtClean="0"/>
              <a:t>d’entreprises </a:t>
            </a:r>
            <a:r>
              <a:rPr lang="fr-CA" dirty="0" smtClean="0"/>
              <a:t>qui désirent s’approvisionner en énergie renouvelable </a:t>
            </a:r>
          </a:p>
          <a:p>
            <a:pPr lvl="1"/>
            <a:r>
              <a:rPr lang="fr-CA" dirty="0" smtClean="0"/>
              <a:t>Besoin d’un tarif écologique volontaire ou vente de certificats d’énergie renouvelable (Éco Logo)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297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Intégration des nouvelles technologies et leur incidence sur le partage des coûts et sur les tarifs</a:t>
            </a:r>
          </a:p>
          <a:p>
            <a:pPr lvl="1"/>
            <a:r>
              <a:rPr lang="fr-CA" dirty="0" smtClean="0"/>
              <a:t>Hydro-Québec </a:t>
            </a:r>
            <a:r>
              <a:rPr lang="fr-CA" dirty="0" smtClean="0"/>
              <a:t>(Distribution):</a:t>
            </a:r>
          </a:p>
          <a:p>
            <a:pPr lvl="2"/>
            <a:r>
              <a:rPr lang="fr-CA" dirty="0" smtClean="0"/>
              <a:t>focalise sur le stockage chez la clientèle</a:t>
            </a:r>
          </a:p>
          <a:p>
            <a:pPr lvl="2"/>
            <a:r>
              <a:rPr lang="fr-CA" dirty="0" smtClean="0"/>
              <a:t>Néglige le stockage à grande échelle</a:t>
            </a:r>
          </a:p>
          <a:p>
            <a:pPr lvl="1"/>
            <a:r>
              <a:rPr lang="fr-CA" dirty="0" smtClean="0"/>
              <a:t>Besoin d’enchâsser le stockage dans la LRÉ comme moyen de gestion de la demande en puissance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558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Réseaux autonomes</a:t>
            </a:r>
          </a:p>
          <a:p>
            <a:pPr lvl="1"/>
            <a:r>
              <a:rPr lang="fr-CA" dirty="0" smtClean="0"/>
              <a:t>Besoin de bonifier les modalités associées à l’option de mesurage net pour les </a:t>
            </a:r>
            <a:r>
              <a:rPr lang="fr-CA" dirty="0" err="1" smtClean="0"/>
              <a:t>autoproducteurs</a:t>
            </a:r>
            <a:r>
              <a:rPr lang="fr-CA" dirty="0" smtClean="0"/>
              <a:t> d’énergie renouvelable en fonction du coût évité;</a:t>
            </a:r>
          </a:p>
          <a:p>
            <a:pPr lvl="1"/>
            <a:r>
              <a:rPr lang="fr-CA" dirty="0" smtClean="0"/>
              <a:t>Promouvoir davantage l’utilisation efficace de l’énergie (PUEÉ) et y inclure les énergies </a:t>
            </a:r>
            <a:r>
              <a:rPr lang="fr-CA" dirty="0" smtClean="0"/>
              <a:t>renouvelables </a:t>
            </a:r>
            <a:r>
              <a:rPr lang="fr-CA" dirty="0" smtClean="0"/>
              <a:t>(ex: granules de biomasse forestière résiduelle produites localement</a:t>
            </a:r>
            <a:r>
              <a:rPr lang="en-CA" dirty="0" smtClean="0"/>
              <a:t>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599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Mobilité électrique</a:t>
            </a:r>
          </a:p>
          <a:p>
            <a:pPr lvl="1"/>
            <a:r>
              <a:rPr lang="fr-CA" dirty="0" smtClean="0"/>
              <a:t>Préoccupation quant à l’impact en puissance à la pointe</a:t>
            </a:r>
          </a:p>
          <a:p>
            <a:pPr lvl="1"/>
            <a:r>
              <a:rPr lang="fr-CA" dirty="0" smtClean="0"/>
              <a:t>Préférence pour le transport en commun et la réduction de l’étalement urbain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01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dirty="0" smtClean="0"/>
              <a:t>Gaz naturel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137323"/>
          </a:xfrm>
        </p:spPr>
        <p:txBody>
          <a:bodyPr/>
          <a:lstStyle/>
          <a:p>
            <a:r>
              <a:rPr lang="fr-CA" dirty="0" smtClean="0"/>
              <a:t>Dégressivité des tarifs commerciaux du gaz naturel (taux unitaire au volume retiré)</a:t>
            </a:r>
          </a:p>
          <a:p>
            <a:pPr lvl="1"/>
            <a:r>
              <a:rPr lang="fr-CA" dirty="0" smtClean="0"/>
              <a:t>Envoie un très mauvais signal prix au client</a:t>
            </a:r>
          </a:p>
          <a:p>
            <a:pPr lvl="1"/>
            <a:r>
              <a:rPr lang="fr-CA" dirty="0" smtClean="0"/>
              <a:t>Défavorise l’efficacité énergétique </a:t>
            </a:r>
          </a:p>
          <a:p>
            <a:pPr lvl="2"/>
            <a:r>
              <a:rPr lang="fr-CA" dirty="0" smtClean="0"/>
              <a:t>Allongement des périodes de retour sur l’investissement</a:t>
            </a:r>
          </a:p>
          <a:p>
            <a:pPr lvl="1"/>
            <a:r>
              <a:rPr lang="fr-CA" dirty="0" smtClean="0"/>
              <a:t>Période transitoire, comme Hydro-Québec au milieu des années 2000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2098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Gaz naturel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Intégration des nouvelles technologies</a:t>
            </a:r>
          </a:p>
          <a:p>
            <a:pPr lvl="1"/>
            <a:r>
              <a:rPr lang="fr-CA" dirty="0" smtClean="0"/>
              <a:t>Effet de la réduction du coût du gaz naturel sur l’efficacité énergétique</a:t>
            </a:r>
          </a:p>
          <a:p>
            <a:pPr lvl="2"/>
            <a:r>
              <a:rPr lang="fr-CA" dirty="0" smtClean="0"/>
              <a:t>Faible prix du gaz affecte négativement la rentabilité des programmes</a:t>
            </a:r>
          </a:p>
          <a:p>
            <a:pPr lvl="2"/>
            <a:r>
              <a:rPr lang="fr-CA" dirty="0" smtClean="0"/>
              <a:t>Besoin d’intégrer les bénéfices non-énergétiques (BNÉ) au test du coût total en ressources ou utiliser le test de l’administrateur</a:t>
            </a:r>
          </a:p>
          <a:p>
            <a:pPr lvl="2"/>
            <a:r>
              <a:rPr lang="fr-CA" dirty="0" smtClean="0"/>
              <a:t>Besoin d’évaluer ces BNÉ dans une étude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469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Gaz naturel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développement du biogaz au Québec</a:t>
            </a:r>
          </a:p>
          <a:p>
            <a:pPr lvl="1"/>
            <a:r>
              <a:rPr lang="fr-CA" dirty="0"/>
              <a:t>N</a:t>
            </a:r>
            <a:r>
              <a:rPr lang="fr-CA" dirty="0" smtClean="0"/>
              <a:t>e pas surestimer les bienfaits de cette énergie</a:t>
            </a:r>
            <a:endParaRPr lang="fr-CA" dirty="0"/>
          </a:p>
          <a:p>
            <a:pPr lvl="1"/>
            <a:r>
              <a:rPr lang="fr-CA" dirty="0" smtClean="0"/>
              <a:t>Respect de la hiérarchie des 3RV-E</a:t>
            </a:r>
          </a:p>
          <a:p>
            <a:pPr lvl="2"/>
            <a:r>
              <a:rPr lang="fr-CA" dirty="0"/>
              <a:t>P</a:t>
            </a:r>
            <a:r>
              <a:rPr lang="fr-CA" dirty="0" smtClean="0"/>
              <a:t>lan d’action 2011-2015 de la politique québécoise de gestion des matières résiduelles</a:t>
            </a:r>
          </a:p>
          <a:p>
            <a:pPr lvl="1"/>
            <a:r>
              <a:rPr lang="fr-CA" dirty="0"/>
              <a:t>P</a:t>
            </a:r>
            <a:r>
              <a:rPr lang="fr-CA" dirty="0" smtClean="0"/>
              <a:t>otentiel de </a:t>
            </a:r>
            <a:r>
              <a:rPr lang="fr-CA" dirty="0" err="1" smtClean="0"/>
              <a:t>biométhanisation</a:t>
            </a:r>
            <a:r>
              <a:rPr lang="fr-CA" dirty="0" smtClean="0"/>
              <a:t> des déchets organiques représente </a:t>
            </a:r>
            <a:r>
              <a:rPr lang="fr-CA" dirty="0"/>
              <a:t>moins de 5 % de </a:t>
            </a:r>
            <a:r>
              <a:rPr lang="fr-CA" dirty="0" smtClean="0"/>
              <a:t>nos besoins </a:t>
            </a:r>
            <a:r>
              <a:rPr lang="fr-CA" dirty="0"/>
              <a:t>en gaz au Québec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98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4000" dirty="0" smtClean="0"/>
              <a:t>Principales recommandations du ROEÉ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0BD0D9"/>
              </a:buClr>
            </a:pPr>
            <a:r>
              <a:rPr lang="fr-CA" dirty="0" smtClean="0"/>
              <a:t>Modifier la LRÉ afin de redonner à la Régie sa compétence sur HQ dans ses activités de </a:t>
            </a:r>
            <a:r>
              <a:rPr lang="fr-CA" dirty="0" smtClean="0"/>
              <a:t>production et </a:t>
            </a:r>
            <a:r>
              <a:rPr lang="fr-CA" dirty="0" smtClean="0"/>
              <a:t>de permettre la planification intégrée des ressources nécessaire à l’établissement de tarifs justes et raisonnables dans une perspective de développement durable;</a:t>
            </a:r>
          </a:p>
          <a:p>
            <a:r>
              <a:rPr lang="fr-CA" dirty="0" smtClean="0"/>
              <a:t>Créer une tarification basée sur la consommation qui </a:t>
            </a:r>
            <a:r>
              <a:rPr lang="fr-CA" dirty="0"/>
              <a:t>pénalise principalement les « super consommateurs </a:t>
            </a:r>
            <a:r>
              <a:rPr lang="fr-CA" dirty="0" smtClean="0"/>
              <a:t>»;</a:t>
            </a:r>
          </a:p>
          <a:p>
            <a:r>
              <a:rPr lang="fr-CA" dirty="0"/>
              <a:t>Intégrer la possibilité </a:t>
            </a:r>
            <a:r>
              <a:rPr lang="fr-CA" dirty="0" smtClean="0"/>
              <a:t>de rémunérer la réduction de la demande en puissance en périodes de pointe chez la clientèle résidentielle;</a:t>
            </a:r>
          </a:p>
          <a:p>
            <a:r>
              <a:rPr lang="fr-CA" dirty="0"/>
              <a:t>Développer nos capacités à faire de l’efficacité énergétique à la </a:t>
            </a:r>
            <a:r>
              <a:rPr lang="fr-CA" dirty="0" smtClean="0"/>
              <a:t>pointe - réellement </a:t>
            </a:r>
            <a:r>
              <a:rPr lang="fr-CA" dirty="0"/>
              <a:t>faire de l’efficacité énergétique une source d’approvisionnement, surtout en période de pointe</a:t>
            </a:r>
            <a:r>
              <a:rPr lang="fr-CA" dirty="0" smtClean="0"/>
              <a:t>;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679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Principales recommandations </a:t>
            </a:r>
            <a:r>
              <a:rPr lang="en-CA" sz="3600" dirty="0" smtClean="0"/>
              <a:t>du ROEÉ </a:t>
            </a:r>
            <a:r>
              <a:rPr lang="en-CA" sz="2800" dirty="0" smtClean="0"/>
              <a:t>(suite)</a:t>
            </a: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Mettre en place un tarif écologique volontaire afin de répondre aux besoins particuliers de certaines industries au Québec;</a:t>
            </a:r>
          </a:p>
          <a:p>
            <a:r>
              <a:rPr lang="fr-CA" dirty="0" smtClean="0"/>
              <a:t>Maintenir l’uniformité </a:t>
            </a:r>
            <a:r>
              <a:rPr lang="fr-CA" dirty="0"/>
              <a:t>territoriale des tarifs</a:t>
            </a:r>
            <a:r>
              <a:rPr lang="fr-CA" dirty="0" smtClean="0"/>
              <a:t> </a:t>
            </a:r>
            <a:r>
              <a:rPr lang="fr-CA" dirty="0"/>
              <a:t>peu importe les régions et le climat;</a:t>
            </a:r>
          </a:p>
          <a:p>
            <a:r>
              <a:rPr lang="fr-CA" dirty="0" smtClean="0"/>
              <a:t>Introduire </a:t>
            </a:r>
            <a:r>
              <a:rPr lang="fr-CA" dirty="0"/>
              <a:t>le stockage d’électricité comme forme </a:t>
            </a:r>
            <a:r>
              <a:rPr lang="fr-CA" dirty="0" smtClean="0"/>
              <a:t>d’approvisionnement en puissance de pointe;</a:t>
            </a:r>
          </a:p>
          <a:p>
            <a:r>
              <a:rPr lang="fr-CA" dirty="0"/>
              <a:t>M</a:t>
            </a:r>
            <a:r>
              <a:rPr lang="fr-CA" dirty="0" smtClean="0"/>
              <a:t>odifier </a:t>
            </a:r>
            <a:r>
              <a:rPr lang="fr-CA" dirty="0"/>
              <a:t>la LRÉ </a:t>
            </a:r>
            <a:r>
              <a:rPr lang="fr-CA" dirty="0" smtClean="0"/>
              <a:t>afin de définir </a:t>
            </a:r>
            <a:r>
              <a:rPr lang="fr-CA" dirty="0"/>
              <a:t>un objectif minimum de stockage d’électricité lors de chaque plan d’approvisionnement d’Hydro-Québec</a:t>
            </a:r>
            <a:r>
              <a:rPr lang="fr-CA" dirty="0" smtClean="0"/>
              <a:t>;</a:t>
            </a:r>
          </a:p>
          <a:p>
            <a:r>
              <a:rPr lang="fr-CA" dirty="0"/>
              <a:t>Viser l’élimination du recours aux </a:t>
            </a:r>
            <a:r>
              <a:rPr lang="fr-CA" dirty="0" smtClean="0"/>
              <a:t>hydrocarbures;</a:t>
            </a:r>
          </a:p>
          <a:p>
            <a:r>
              <a:rPr lang="fr-CA" dirty="0" smtClean="0"/>
              <a:t>Bonifier les conditions tarifaires du mesurage net dans </a:t>
            </a:r>
            <a:r>
              <a:rPr lang="fr-CA" dirty="0"/>
              <a:t>les réseaux </a:t>
            </a:r>
            <a:r>
              <a:rPr lang="fr-CA" dirty="0" smtClean="0"/>
              <a:t>autonomes;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17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ROEÉ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Association madelinienne pour la sécurité énergétique et environnementale (AMSÉE)</a:t>
            </a:r>
          </a:p>
          <a:p>
            <a:r>
              <a:rPr lang="fr-CA" dirty="0" err="1" smtClean="0"/>
              <a:t>Écohabitation</a:t>
            </a:r>
            <a:r>
              <a:rPr lang="fr-CA" dirty="0" smtClean="0"/>
              <a:t> </a:t>
            </a:r>
          </a:p>
          <a:p>
            <a:r>
              <a:rPr lang="fr-CA" dirty="0" smtClean="0"/>
              <a:t>Fédération québécoise du canot et du kayak </a:t>
            </a:r>
          </a:p>
          <a:p>
            <a:r>
              <a:rPr lang="fr-CA" dirty="0" smtClean="0"/>
              <a:t>Fondation Rivières</a:t>
            </a:r>
          </a:p>
          <a:p>
            <a:r>
              <a:rPr lang="fr-CA" dirty="0" smtClean="0"/>
              <a:t>Nature Québec </a:t>
            </a:r>
          </a:p>
          <a:p>
            <a:r>
              <a:rPr lang="fr-CA" dirty="0" smtClean="0"/>
              <a:t>Regroupement pour la surveillance du nucléaire </a:t>
            </a:r>
          </a:p>
          <a:p>
            <a:r>
              <a:rPr lang="fr-CA" dirty="0" smtClean="0"/>
              <a:t>Regroupement Vigilance Hydrocarbures Québec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055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Principales recommandations du ROEÉ </a:t>
            </a:r>
            <a:r>
              <a:rPr lang="en-CA" sz="2800" dirty="0" smtClean="0"/>
              <a:t>(suite)</a:t>
            </a: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Favoriser </a:t>
            </a:r>
            <a:r>
              <a:rPr lang="fr-CA" dirty="0" smtClean="0"/>
              <a:t>le transport </a:t>
            </a:r>
            <a:r>
              <a:rPr lang="fr-CA" dirty="0"/>
              <a:t>en commun avec des tarifs préférentiels aux fournisseurs de ce type de </a:t>
            </a:r>
            <a:r>
              <a:rPr lang="fr-CA" dirty="0" smtClean="0"/>
              <a:t>transport;</a:t>
            </a:r>
          </a:p>
          <a:p>
            <a:r>
              <a:rPr lang="fr-CA" dirty="0"/>
              <a:t>Statuer en faveur de l’élimination de la dégressivité des prix de l’énergie dans le cadre de la Politique énergétique du Québec </a:t>
            </a:r>
            <a:r>
              <a:rPr lang="fr-CA" dirty="0" smtClean="0"/>
              <a:t>2030;</a:t>
            </a:r>
          </a:p>
          <a:p>
            <a:pPr lvl="0"/>
            <a:r>
              <a:rPr lang="fr-CA" dirty="0"/>
              <a:t>Effectuer une évaluation monétaire des BNÉ pour refléter la réalité des BNÉ au Québec pour l’ensemble des distributeurs;</a:t>
            </a:r>
          </a:p>
          <a:p>
            <a:pPr lvl="0"/>
            <a:r>
              <a:rPr lang="en-CA" dirty="0" smtClean="0"/>
              <a:t> </a:t>
            </a:r>
            <a:r>
              <a:rPr lang="fr-CA" dirty="0"/>
              <a:t>Respecter la hiérarchie des 3RV-E et établir un tarif pour le biogaz dont la principale caractéristique est la provenance du biogaz.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07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Principes directeurs </a:t>
            </a:r>
            <a:r>
              <a:rPr lang="en-CA" dirty="0" smtClean="0"/>
              <a:t>du ROEÉ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35480"/>
            <a:ext cx="8352928" cy="4733880"/>
          </a:xfrm>
        </p:spPr>
        <p:txBody>
          <a:bodyPr>
            <a:noAutofit/>
          </a:bodyPr>
          <a:lstStyle/>
          <a:p>
            <a:r>
              <a:rPr lang="fr-CA" dirty="0" smtClean="0"/>
              <a:t>Notamment</a:t>
            </a:r>
          </a:p>
          <a:p>
            <a:pPr lvl="1"/>
            <a:r>
              <a:rPr lang="fr-CA" dirty="0" smtClean="0"/>
              <a:t>La </a:t>
            </a:r>
            <a:r>
              <a:rPr lang="fr-CA" dirty="0"/>
              <a:t>protection de l’environnement et du patrimoine </a:t>
            </a:r>
            <a:r>
              <a:rPr lang="fr-CA" dirty="0" smtClean="0"/>
              <a:t>naturel;</a:t>
            </a:r>
            <a:endParaRPr lang="fr-CA" sz="2400" dirty="0"/>
          </a:p>
          <a:p>
            <a:pPr lvl="1"/>
            <a:r>
              <a:rPr lang="fr-CA" dirty="0" smtClean="0"/>
              <a:t>La </a:t>
            </a:r>
            <a:r>
              <a:rPr lang="fr-CA" dirty="0"/>
              <a:t>primauté de la conservation et de l’efficacité énergétique sur toute autre forme de production </a:t>
            </a:r>
            <a:r>
              <a:rPr lang="fr-CA" dirty="0" smtClean="0"/>
              <a:t>d’énergie;</a:t>
            </a:r>
            <a:endParaRPr lang="fr-CA" sz="2400" dirty="0"/>
          </a:p>
          <a:p>
            <a:pPr lvl="1"/>
            <a:r>
              <a:rPr lang="fr-CA" dirty="0"/>
              <a:t>La réduction de la consommation d’énergie ainsi que des émissions de gaz à effet de </a:t>
            </a:r>
            <a:r>
              <a:rPr lang="fr-CA" dirty="0" smtClean="0"/>
              <a:t>serre;</a:t>
            </a:r>
            <a:endParaRPr lang="en-CA" sz="2400" dirty="0"/>
          </a:p>
          <a:p>
            <a:pPr lvl="1"/>
            <a:r>
              <a:rPr lang="fr-CA" dirty="0"/>
              <a:t>La primauté des nouvelles </a:t>
            </a:r>
            <a:r>
              <a:rPr lang="fr-CA" dirty="0" smtClean="0"/>
              <a:t>formes </a:t>
            </a:r>
            <a:r>
              <a:rPr lang="fr-CA" dirty="0"/>
              <a:t>d’énergie renouvelables sur les énergies </a:t>
            </a:r>
            <a:r>
              <a:rPr lang="fr-CA" dirty="0" smtClean="0"/>
              <a:t>conventionnelles.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79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fr-CA" dirty="0" smtClean="0"/>
              <a:t>Contexte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147248" cy="4608512"/>
          </a:xfrm>
        </p:spPr>
        <p:txBody>
          <a:bodyPr>
            <a:normAutofit/>
          </a:bodyPr>
          <a:lstStyle/>
          <a:p>
            <a:r>
              <a:rPr lang="fr-CA" dirty="0" smtClean="0"/>
              <a:t>Demande subjective du ministre</a:t>
            </a:r>
          </a:p>
          <a:p>
            <a:pPr lvl="1"/>
            <a:r>
              <a:rPr lang="fr-CA" dirty="0" smtClean="0"/>
              <a:t>“contraintes d’</a:t>
            </a:r>
            <a:r>
              <a:rPr lang="fr-CA" dirty="0" err="1" smtClean="0"/>
              <a:t>interfinancement</a:t>
            </a:r>
            <a:r>
              <a:rPr lang="fr-CA" dirty="0" smtClean="0"/>
              <a:t>” suggère que :</a:t>
            </a:r>
          </a:p>
          <a:p>
            <a:pPr lvl="2"/>
            <a:r>
              <a:rPr lang="fr-CA" dirty="0" smtClean="0"/>
              <a:t>certaines clientèles ne paient pas leur juste part</a:t>
            </a:r>
          </a:p>
          <a:p>
            <a:pPr lvl="2"/>
            <a:r>
              <a:rPr lang="fr-CA" dirty="0" smtClean="0"/>
              <a:t>seules des « solutions » par voie du signal prix peuvent nous faire progresser vers des choix optimaux en matière énergétique</a:t>
            </a:r>
          </a:p>
          <a:p>
            <a:r>
              <a:rPr lang="fr-CA" dirty="0" smtClean="0"/>
              <a:t>Selon le ROEÉ</a:t>
            </a:r>
          </a:p>
          <a:p>
            <a:pPr lvl="1"/>
            <a:r>
              <a:rPr lang="fr-CA" dirty="0" smtClean="0"/>
              <a:t>Le marché de l’électricité au Québec est tout sauf un marché naturel</a:t>
            </a:r>
          </a:p>
          <a:p>
            <a:pPr lvl="1"/>
            <a:r>
              <a:rPr lang="fr-CA" dirty="0" smtClean="0"/>
              <a:t>Actifs financés par les contribuables au profit de l’ensemble de la clientèle</a:t>
            </a:r>
          </a:p>
          <a:p>
            <a:pPr lvl="1"/>
            <a:endParaRPr lang="en-CA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870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Contexte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Séparation fonctionnelle</a:t>
            </a:r>
          </a:p>
          <a:p>
            <a:pPr lvl="1"/>
            <a:r>
              <a:rPr lang="fr-CA" dirty="0" smtClean="0"/>
              <a:t>Ni naturelle ni acceptable</a:t>
            </a:r>
          </a:p>
          <a:p>
            <a:pPr lvl="2"/>
            <a:r>
              <a:rPr lang="fr-CA" dirty="0" smtClean="0"/>
              <a:t>Régie ≠ Production = Pas de planification intégrée des ressources</a:t>
            </a:r>
          </a:p>
          <a:p>
            <a:pPr lvl="2"/>
            <a:r>
              <a:rPr lang="fr-CA" dirty="0" smtClean="0"/>
              <a:t>Électricité patrimoniale + subvention de l’industrie éolienne par la clientèle = incompatible avec la notion de prix du marché</a:t>
            </a:r>
          </a:p>
          <a:p>
            <a:pPr lvl="2"/>
            <a:r>
              <a:rPr lang="fr-CA" dirty="0" smtClean="0"/>
              <a:t>Tarifs justes et raisonnables?</a:t>
            </a:r>
          </a:p>
          <a:p>
            <a:r>
              <a:rPr lang="fr-CA" dirty="0" smtClean="0"/>
              <a:t>Inapplicabilité de toute logique micro-économique considérant le contexte politique</a:t>
            </a:r>
          </a:p>
          <a:p>
            <a:r>
              <a:rPr lang="fr-CA" dirty="0" err="1" smtClean="0"/>
              <a:t>Interfinancement</a:t>
            </a:r>
            <a:r>
              <a:rPr lang="fr-CA" dirty="0" smtClean="0"/>
              <a:t> = logique et justifié</a:t>
            </a:r>
          </a:p>
          <a:p>
            <a:pPr lvl="2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86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Contexte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Limites certaines de l’élasticité-prix</a:t>
            </a:r>
          </a:p>
          <a:p>
            <a:pPr lvl="1"/>
            <a:r>
              <a:rPr lang="fr-CA" dirty="0" smtClean="0"/>
              <a:t>Bénéfices environnementaux ne sauraient compenser les inégalités socio-économiques</a:t>
            </a:r>
          </a:p>
          <a:p>
            <a:r>
              <a:rPr lang="fr-CA" dirty="0" smtClean="0"/>
              <a:t>Efficacité énergétique</a:t>
            </a:r>
          </a:p>
          <a:p>
            <a:pPr lvl="1"/>
            <a:r>
              <a:rPr lang="fr-CA" dirty="0" smtClean="0"/>
              <a:t>Clientèle résidentielle a besoin d’aide financière autant que la clientèle Affaires</a:t>
            </a:r>
          </a:p>
          <a:p>
            <a:pPr lvl="1"/>
            <a:r>
              <a:rPr lang="fr-CA" dirty="0" smtClean="0"/>
              <a:t>Besoin d’exploiter le maximum du potentiel technico-économique d’économie d’énergie versus l’écrémage des dernières années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879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Contexte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Efforts </a:t>
            </a:r>
            <a:r>
              <a:rPr lang="fr-CA" dirty="0" smtClean="0"/>
              <a:t>en efficacité énergétique ne devraient pas être limités par l’impact tarifaire</a:t>
            </a:r>
          </a:p>
          <a:p>
            <a:pPr lvl="1"/>
            <a:r>
              <a:rPr lang="fr-CA" dirty="0" smtClean="0"/>
              <a:t>Rentable pour la société</a:t>
            </a:r>
          </a:p>
          <a:p>
            <a:pPr lvl="1"/>
            <a:r>
              <a:rPr lang="fr-CA" dirty="0" smtClean="0"/>
              <a:t>Impact sur la facture des clients prévaut</a:t>
            </a:r>
          </a:p>
          <a:p>
            <a:r>
              <a:rPr lang="fr-CA" dirty="0" smtClean="0"/>
              <a:t>Procédure choisie par la Régie (règles et délais) pour le présent dossier affecte la qualité de l’analyse</a:t>
            </a:r>
          </a:p>
          <a:p>
            <a:pPr lvl="1"/>
            <a:r>
              <a:rPr lang="fr-CA" dirty="0" smtClean="0"/>
              <a:t>Décourage l’intervention de certains </a:t>
            </a:r>
            <a:r>
              <a:rPr lang="fr-CA" dirty="0" smtClean="0"/>
              <a:t>groupes (notamment l’ACEFQ et OC)</a:t>
            </a:r>
            <a:endParaRPr lang="fr-CA" dirty="0" smtClean="0"/>
          </a:p>
          <a:p>
            <a:pPr lvl="1"/>
            <a:r>
              <a:rPr lang="fr-CA" dirty="0" smtClean="0"/>
              <a:t>Affecte ultimement la possibilité des intervenants de recouvrer leurs frais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359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/>
          <a:lstStyle/>
          <a:p>
            <a:r>
              <a:rPr lang="fr-CA" dirty="0" smtClean="0"/>
              <a:t>Structures et options tarifaires</a:t>
            </a:r>
          </a:p>
          <a:p>
            <a:pPr lvl="1"/>
            <a:r>
              <a:rPr lang="fr-CA" dirty="0" smtClean="0"/>
              <a:t>Élasticité-prix</a:t>
            </a:r>
          </a:p>
          <a:p>
            <a:pPr lvl="2"/>
            <a:r>
              <a:rPr lang="fr-CA" dirty="0" smtClean="0"/>
              <a:t>Prédominance du chauffage électrique (besoin essentiel) au Québec versus climatisation (besoin moins essentiel) ailleurs </a:t>
            </a:r>
          </a:p>
          <a:p>
            <a:pPr lvl="2"/>
            <a:r>
              <a:rPr lang="fr-CA" dirty="0" smtClean="0"/>
              <a:t>Problématique des incitatifs partagés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06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Électricité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Responsabilité des distributeurs d’énergie envers la clientèle à faible revenu</a:t>
            </a:r>
          </a:p>
          <a:p>
            <a:pPr lvl="1"/>
            <a:r>
              <a:rPr lang="fr-CA" dirty="0" smtClean="0"/>
              <a:t>Hausse des mauvaises créances due aux hausses de tarifs successives + crise économique</a:t>
            </a:r>
          </a:p>
          <a:p>
            <a:pPr lvl="1"/>
            <a:r>
              <a:rPr lang="fr-CA" dirty="0" smtClean="0"/>
              <a:t>Tarif social </a:t>
            </a:r>
          </a:p>
          <a:p>
            <a:pPr lvl="2"/>
            <a:r>
              <a:rPr lang="fr-CA" dirty="0" smtClean="0"/>
              <a:t>Pas le rôle d’Hydro-Québec de tarifer sur la base des revenus de la clientèle.  </a:t>
            </a:r>
          </a:p>
          <a:p>
            <a:pPr lvl="2"/>
            <a:r>
              <a:rPr lang="fr-CA" dirty="0" smtClean="0"/>
              <a:t>Ingérable (bureaucratie), résultant en une hausse des dépenses d’Hydro-Québec/tarifs</a:t>
            </a:r>
          </a:p>
          <a:p>
            <a:pPr lvl="2"/>
            <a:r>
              <a:rPr lang="fr-CA" dirty="0" smtClean="0"/>
              <a:t>Stigmatisant pour la clientèle à faible revenu</a:t>
            </a:r>
          </a:p>
          <a:p>
            <a:pPr lvl="2"/>
            <a:r>
              <a:rPr lang="fr-CA" dirty="0" smtClean="0"/>
              <a:t>Privilégier l’impôt progressif ou les crédits pour la solidarité sociale</a:t>
            </a:r>
          </a:p>
          <a:p>
            <a:pPr lvl="2"/>
            <a:r>
              <a:rPr lang="fr-CA" dirty="0" smtClean="0"/>
              <a:t>Plus d’efficacité énergétique, mais difficile et </a:t>
            </a:r>
            <a:r>
              <a:rPr lang="fr-CA" dirty="0" smtClean="0"/>
              <a:t>limitée</a:t>
            </a:r>
            <a:endParaRPr lang="fr-CA" dirty="0" smtClean="0"/>
          </a:p>
          <a:p>
            <a:pPr lvl="1"/>
            <a:r>
              <a:rPr lang="fr-CA" dirty="0" smtClean="0"/>
              <a:t>Plutôt pénaliser les super-consommateurs</a:t>
            </a:r>
          </a:p>
          <a:p>
            <a:pPr lvl="2"/>
            <a:endParaRPr lang="en-CA" dirty="0" smtClean="0"/>
          </a:p>
          <a:p>
            <a:pPr lvl="2"/>
            <a:endParaRPr lang="fr-CA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2D91-1AF4-410E-8D47-D507B8626522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8833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du ROEÉ </Sujet>
    <Confidentiel xmlns="a091097b-8ae3-4832-a2b2-51f9a78aeacd">3</Confidentiel>
    <Projet xmlns="a091097b-8ae3-4832-a2b2-51f9a78aeacd">713</Projet>
    <Provenance xmlns="a091097b-8ae3-4832-a2b2-51f9a78aeacd">2</Provenance>
    <Hidden_UploadedAt xmlns="a091097b-8ae3-4832-a2b2-51f9a78aeacd">2023-02-05T01:54:50+00:00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154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2023-02-05T01:54:50+00:00</Hidden_ApprovedAt>
    <Cote_x0020_de_x0020_piéce xmlns="a091097b-8ae3-4832-a2b2-51f9a78aeacd">C-ROEÉ-0006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W2HFWTQUJJY6-738801818-168</_dlc_DocId>
    <_dlc_DocIdUrl xmlns="a84ed267-86d5-4fa1-a3cb-2fed497fe84f">
      <Url>http://s10mtlweb:8081/713/_layouts/15/DocIdRedir.aspx?ID=W2HFWTQUJJY6-738801818-168</Url>
      <Description>W2HFWTQUJJY6-738801818-168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81DD364E8913AF4EB354D8648200556A" ma:contentTypeVersion="0" ma:contentTypeDescription="" ma:contentTypeScope="" ma:versionID="808d073a8d83995e4fd479b2f2847956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F6C776-5872-4F4F-A23F-AFF9CD1CE6C4}"/>
</file>

<file path=customXml/itemProps2.xml><?xml version="1.0" encoding="utf-8"?>
<ds:datastoreItem xmlns:ds="http://schemas.openxmlformats.org/officeDocument/2006/customXml" ds:itemID="{EFE0C85A-4472-4863-BF76-89B505956203}"/>
</file>

<file path=customXml/itemProps3.xml><?xml version="1.0" encoding="utf-8"?>
<ds:datastoreItem xmlns:ds="http://schemas.openxmlformats.org/officeDocument/2006/customXml" ds:itemID="{CA5B8A8A-4663-4D05-AFC2-8B80AC5BFE3A}"/>
</file>

<file path=customXml/itemProps4.xml><?xml version="1.0" encoding="utf-8"?>
<ds:datastoreItem xmlns:ds="http://schemas.openxmlformats.org/officeDocument/2006/customXml" ds:itemID="{E6F97AE6-2F29-46DF-9603-9F784F7F49A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1226</TotalTime>
  <Words>1082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Débit</vt:lpstr>
      <vt:lpstr>Avis sur les mesures susceptibles d’améliorer les pratiques tarifaires dans le domaine de l’électricité et du gaz naturel  R-3972-2016</vt:lpstr>
      <vt:lpstr>ROEÉ</vt:lpstr>
      <vt:lpstr>Principes directeurs du ROEÉ</vt:lpstr>
      <vt:lpstr>Contexte</vt:lpstr>
      <vt:lpstr>Contexte (suite)</vt:lpstr>
      <vt:lpstr>Contexte (suite)</vt:lpstr>
      <vt:lpstr>Contexte (suite)</vt:lpstr>
      <vt:lpstr>Électricité</vt:lpstr>
      <vt:lpstr>Électricité</vt:lpstr>
      <vt:lpstr>Électricité</vt:lpstr>
      <vt:lpstr>Électricité</vt:lpstr>
      <vt:lpstr>Électricité</vt:lpstr>
      <vt:lpstr>Électricité</vt:lpstr>
      <vt:lpstr>Électricité</vt:lpstr>
      <vt:lpstr>Gaz naturel</vt:lpstr>
      <vt:lpstr>Gaz naturel</vt:lpstr>
      <vt:lpstr>Gaz naturel</vt:lpstr>
      <vt:lpstr>Principales recommandations du ROEÉ</vt:lpstr>
      <vt:lpstr>Principales recommandations du ROEÉ (suite)</vt:lpstr>
      <vt:lpstr>Principales recommandations du ROEÉ (suite)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 sur les mesures susceptibles d’améliorer les pratiques tarifaires dans le domaine de l’électricité et du gaz naturel  R-3972-2016</dc:title>
  <dc:subject>Présentation du ROEÉ </dc:subject>
  <dc:creator>Solénove Admin</dc:creator>
  <cp:lastModifiedBy>Nicholas Ouellet</cp:lastModifiedBy>
  <cp:revision>53</cp:revision>
  <dcterms:created xsi:type="dcterms:W3CDTF">2017-02-20T16:13:39Z</dcterms:created>
  <dcterms:modified xsi:type="dcterms:W3CDTF">2017-02-22T14:30:03Z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0x010100F6681E3BDF397F418586AC591ADC81BB0081DD364E8913AF4EB354D8648200556A</vt:lpwstr>
  </property>
  <property fmtid="{D5CDD505-2E9C-101B-9397-08002B2CF9AE}" pid="4" name="Order">
    <vt:r8>2618300</vt:r8>
  </property>
  <property fmtid="{D5CDD505-2E9C-101B-9397-08002B2CF9AE}" pid="5" name="_dlc_DocIdItemGuid">
    <vt:lpwstr>3198f106-87b0-45f0-9f76-a997a06b11d2</vt:lpwstr>
  </property>
</Properties>
</file>