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1" r:id="rId3"/>
    <p:sldId id="257" r:id="rId4"/>
    <p:sldId id="258" r:id="rId5"/>
    <p:sldId id="263" r:id="rId6"/>
    <p:sldId id="264" r:id="rId7"/>
    <p:sldId id="262" r:id="rId8"/>
  </p:sldIdLst>
  <p:sldSz cx="12192000" cy="6858000"/>
  <p:notesSz cx="9363075" cy="70770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 Pham" initials="CP" lastIdx="1" clrIdx="0">
    <p:extLst>
      <p:ext uri="{19B8F6BF-5375-455C-9EA6-DF929625EA0E}">
        <p15:presenceInfo xmlns:p15="http://schemas.microsoft.com/office/powerpoint/2012/main" userId="Co Pha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57333" cy="355083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303577" y="0"/>
            <a:ext cx="4057333" cy="355083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FC3524CE-91DA-414E-851A-82A2DF5F9565}" type="datetimeFigureOut">
              <a:rPr lang="fr-CA" smtClean="0"/>
              <a:t>2016-12-06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6721994"/>
            <a:ext cx="4057333" cy="355082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303577" y="6721994"/>
            <a:ext cx="4057333" cy="355082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E3A94A07-B0E3-4F27-B224-C59694CF6A4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536635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57333" cy="355083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303577" y="0"/>
            <a:ext cx="4057333" cy="355083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80BD30EE-90D2-43EF-87CF-C230DE3A33CF}" type="datetimeFigureOut">
              <a:rPr lang="fr-CA" smtClean="0"/>
              <a:t>2016-12-06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557463" y="884238"/>
            <a:ext cx="4248150" cy="2389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36308" y="3405843"/>
            <a:ext cx="7490460" cy="2786598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6721994"/>
            <a:ext cx="4057333" cy="355082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303577" y="6721994"/>
            <a:ext cx="4057333" cy="355082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57CD9842-C64D-4C50-9521-B23C7324A23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172721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3E3A-3987-4325-A741-6D5A96EE4127}" type="datetime1">
              <a:rPr lang="fr-CA" smtClean="0"/>
              <a:t>2016-12-06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0FA7-0CE3-4D3D-8FDF-8E9105E6899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14591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AB2A-2C51-4B11-AEA4-D29390EEC38C}" type="datetime1">
              <a:rPr lang="fr-CA" smtClean="0"/>
              <a:t>2016-12-06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0FA7-0CE3-4D3D-8FDF-8E9105E6899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60875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7C36B-258E-40DC-919B-C8DA8AE02563}" type="datetime1">
              <a:rPr lang="fr-CA" smtClean="0"/>
              <a:t>2016-12-06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0FA7-0CE3-4D3D-8FDF-8E9105E6899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78753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B71BC-5F91-4EAE-A9F7-529B5D2E1281}" type="datetime1">
              <a:rPr lang="fr-CA" smtClean="0"/>
              <a:t>2016-12-06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0FA7-0CE3-4D3D-8FDF-8E9105E6899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48586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9B61-A9AB-4052-B3ED-B9E54006ACA5}" type="datetime1">
              <a:rPr lang="fr-CA" smtClean="0"/>
              <a:t>2016-12-06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0FA7-0CE3-4D3D-8FDF-8E9105E6899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82155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6B0A-76E0-412F-A8E2-F5AA174D2FCF}" type="datetime1">
              <a:rPr lang="fr-CA" smtClean="0"/>
              <a:t>2016-12-06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0FA7-0CE3-4D3D-8FDF-8E9105E6899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99531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84CCC-1B00-46E2-84A0-493661EF2FF9}" type="datetime1">
              <a:rPr lang="fr-CA" smtClean="0"/>
              <a:t>2016-12-06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0FA7-0CE3-4D3D-8FDF-8E9105E6899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806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B045-252A-4309-8732-594157A03C30}" type="datetime1">
              <a:rPr lang="fr-CA" smtClean="0"/>
              <a:t>2016-12-06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0FA7-0CE3-4D3D-8FDF-8E9105E6899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66188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6C03D-3551-48F4-92CB-EE64E0EB27F9}" type="datetime1">
              <a:rPr lang="fr-CA" smtClean="0"/>
              <a:t>2016-12-06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0FA7-0CE3-4D3D-8FDF-8E9105E6899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18558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9244-9712-4F30-916D-0FBEB21977B1}" type="datetime1">
              <a:rPr lang="fr-CA" smtClean="0"/>
              <a:t>2016-12-06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0FA7-0CE3-4D3D-8FDF-8E9105E6899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75354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B9CFB-BD05-4347-A642-81398998507C}" type="datetime1">
              <a:rPr lang="fr-CA" smtClean="0"/>
              <a:t>2016-12-06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0FA7-0CE3-4D3D-8FDF-8E9105E6899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33006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9CD8F-EA80-4400-99AF-5CB2FD997B69}" type="datetime1">
              <a:rPr lang="fr-CA" smtClean="0"/>
              <a:t>2016-12-06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20FA7-0CE3-4D3D-8FDF-8E9105E6899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7046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3999" y="1043609"/>
            <a:ext cx="9250017" cy="4194313"/>
          </a:xfrm>
        </p:spPr>
        <p:txBody>
          <a:bodyPr>
            <a:normAutofit/>
          </a:bodyPr>
          <a:lstStyle/>
          <a:p>
            <a:br>
              <a:rPr lang="fr-CA" sz="3600" b="1" dirty="0"/>
            </a:br>
            <a:br>
              <a:rPr lang="fr-CA" sz="3600" b="1" dirty="0"/>
            </a:br>
            <a:br>
              <a:rPr lang="fr-CA" sz="3600" b="1" dirty="0"/>
            </a:br>
            <a:r>
              <a:rPr lang="fr-CA" sz="3600" b="1" dirty="0"/>
              <a:t>Régie de l’énergie – Dossier R-3980-2016</a:t>
            </a:r>
            <a:br>
              <a:rPr lang="fr-CA" sz="3600" b="1" dirty="0"/>
            </a:br>
            <a:br>
              <a:rPr lang="fr-CA" sz="3600" b="1" dirty="0"/>
            </a:br>
            <a:r>
              <a:rPr lang="fr-CA" sz="3600" b="1" dirty="0"/>
              <a:t>Présentation de l’ACEF de Québec</a:t>
            </a:r>
            <a:br>
              <a:rPr lang="fr-CA" sz="3600" b="1" dirty="0"/>
            </a:br>
            <a:br>
              <a:rPr lang="fr-CA" sz="3600" b="1" dirty="0"/>
            </a:br>
            <a:endParaRPr lang="fr-CA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104861"/>
            <a:ext cx="9118862" cy="2531609"/>
          </a:xfrm>
        </p:spPr>
        <p:txBody>
          <a:bodyPr>
            <a:normAutofit fontScale="70000" lnSpcReduction="20000"/>
          </a:bodyPr>
          <a:lstStyle/>
          <a:p>
            <a:pPr algn="r"/>
            <a:endParaRPr lang="fr-CA" dirty="0"/>
          </a:p>
          <a:p>
            <a:pPr algn="r"/>
            <a:endParaRPr lang="fr-CA" dirty="0"/>
          </a:p>
          <a:p>
            <a:pPr algn="r"/>
            <a:endParaRPr lang="fr-CA" dirty="0"/>
          </a:p>
          <a:p>
            <a:pPr algn="r"/>
            <a:r>
              <a:rPr lang="fr-CA" dirty="0"/>
              <a:t>Préparé par : </a:t>
            </a:r>
          </a:p>
          <a:p>
            <a:pPr algn="r"/>
            <a:r>
              <a:rPr lang="fr-CA" dirty="0"/>
              <a:t>Co Pham, </a:t>
            </a:r>
            <a:r>
              <a:rPr lang="fr-CA" dirty="0" err="1"/>
              <a:t>Ph.D</a:t>
            </a:r>
            <a:r>
              <a:rPr lang="fr-CA" dirty="0"/>
              <a:t>., </a:t>
            </a:r>
            <a:r>
              <a:rPr lang="fr-CA" dirty="0" err="1"/>
              <a:t>ing</a:t>
            </a:r>
            <a:r>
              <a:rPr lang="fr-CA" dirty="0"/>
              <a:t>.</a:t>
            </a:r>
          </a:p>
          <a:p>
            <a:pPr algn="r"/>
            <a:r>
              <a:rPr lang="fr-CA" dirty="0"/>
              <a:t>		Consultant en énergie</a:t>
            </a:r>
          </a:p>
          <a:p>
            <a:endParaRPr lang="fr-CA" dirty="0"/>
          </a:p>
          <a:p>
            <a:r>
              <a:rPr lang="fr-CA" dirty="0"/>
              <a:t>8 décembre 2016</a:t>
            </a:r>
          </a:p>
        </p:txBody>
      </p:sp>
    </p:spTree>
    <p:extLst>
      <p:ext uri="{BB962C8B-B14F-4D97-AF65-F5344CB8AC3E}">
        <p14:creationId xmlns:p14="http://schemas.microsoft.com/office/powerpoint/2010/main" val="2317129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800" dirty="0"/>
              <a:t>Modalités de disposition des soldes des comptes de nivellement pour aléas climatiques et Niveau de hausse tarifaire pour 2017-2018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CA" dirty="0"/>
              <a:t>La demande de modification des modalités de disposition du Distributeur conduirait à une hausse tarifaire de 1,6% à partir du 1</a:t>
            </a:r>
            <a:r>
              <a:rPr lang="fr-CA" baseline="30000" dirty="0"/>
              <a:t>er</a:t>
            </a:r>
            <a:r>
              <a:rPr lang="fr-CA" dirty="0"/>
              <a:t> avril 2017 (B-0072, p. 17).</a:t>
            </a:r>
          </a:p>
          <a:p>
            <a:r>
              <a:rPr lang="fr-CA" dirty="0"/>
              <a:t>Elle est justifiée par le Distributeur par des </a:t>
            </a:r>
            <a:r>
              <a:rPr lang="fr-CA" i="1" dirty="0"/>
              <a:t>prévisions</a:t>
            </a:r>
            <a:r>
              <a:rPr lang="fr-CA" dirty="0"/>
              <a:t> de niveaux de coûts relativement élevés en </a:t>
            </a:r>
            <a:r>
              <a:rPr lang="fr-CA" i="1" dirty="0"/>
              <a:t>2018 et 2019 </a:t>
            </a:r>
            <a:r>
              <a:rPr lang="fr-CA" dirty="0"/>
              <a:t>(B-0116, p. 11), sans démonstration </a:t>
            </a:r>
            <a:r>
              <a:rPr lang="fr-CA" i="1" dirty="0"/>
              <a:t>convaincante</a:t>
            </a:r>
            <a:r>
              <a:rPr lang="fr-CA" dirty="0"/>
              <a:t> de l’intérêt de modifier les modalités de disposition en 2017 pour couvrir les coûts en 2018 et 2019 reliés :</a:t>
            </a:r>
          </a:p>
          <a:p>
            <a:pPr lvl="1"/>
            <a:r>
              <a:rPr lang="fr-CA" dirty="0"/>
              <a:t>À </a:t>
            </a:r>
            <a:r>
              <a:rPr lang="fr-CA" dirty="0" err="1"/>
              <a:t>I’indexation</a:t>
            </a:r>
            <a:r>
              <a:rPr lang="fr-CA" dirty="0"/>
              <a:t> du coût de l’électricité patrimoniale;</a:t>
            </a:r>
          </a:p>
          <a:p>
            <a:pPr lvl="1"/>
            <a:r>
              <a:rPr lang="fr-CA" dirty="0"/>
              <a:t>Aux nouveaux coûts d’approvisionnements éoliens (N.S. du 5 décembre 2016, p. 18 ).</a:t>
            </a:r>
          </a:p>
          <a:p>
            <a:r>
              <a:rPr lang="fr-CA" dirty="0"/>
              <a:t>Prise en compte </a:t>
            </a:r>
            <a:r>
              <a:rPr lang="fr-CA" i="1" dirty="0"/>
              <a:t>éventuelle</a:t>
            </a:r>
            <a:r>
              <a:rPr lang="fr-CA" dirty="0"/>
              <a:t> des coûts « projetés » postérieurs à l’année témoin 2017: démarche </a:t>
            </a:r>
            <a:r>
              <a:rPr lang="fr-CA" i="1" dirty="0"/>
              <a:t>inhabituelle</a:t>
            </a:r>
            <a:r>
              <a:rPr lang="fr-CA" dirty="0"/>
              <a:t> au niveau réglementaire.</a:t>
            </a:r>
          </a:p>
          <a:p>
            <a:r>
              <a:rPr lang="fr-CA" dirty="0"/>
              <a:t>Le maintien des modalités de disposition actuelles conduirait à une hausse tarifaire de </a:t>
            </a:r>
            <a:r>
              <a:rPr lang="fr-CA" b="1" i="1" dirty="0"/>
              <a:t>0,5%</a:t>
            </a:r>
            <a:r>
              <a:rPr lang="fr-CA" dirty="0"/>
              <a:t> pour les consommateurs résidentiels et commerciaux et un gel tarifaire pour les industriels, avant tout ajustement éventuel des coûts projetés par le Distributeur pour l’année témoin 2017 (B-0075, p. 3).</a:t>
            </a:r>
          </a:p>
          <a:p>
            <a:r>
              <a:rPr lang="fr-CA" dirty="0"/>
              <a:t>Une hausse tarifaire de </a:t>
            </a:r>
            <a:r>
              <a:rPr lang="fr-CA" i="1" dirty="0"/>
              <a:t>0,5% ou moins </a:t>
            </a:r>
            <a:r>
              <a:rPr lang="fr-CA" dirty="0"/>
              <a:t>donnerait un répit dans l’immédiat aux consommateurs et constituerait une façon concrète de respecter le décret 841-2014 à l’égard des MFR .</a:t>
            </a:r>
          </a:p>
          <a:p>
            <a:r>
              <a:rPr lang="fr-CA" dirty="0"/>
              <a:t>Notre recommandation: Maintien des modalités de disposition actuelles.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0FA7-0CE3-4D3D-8FDF-8E9105E68991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61000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5562"/>
          </a:xfrm>
        </p:spPr>
        <p:txBody>
          <a:bodyPr>
            <a:normAutofit/>
          </a:bodyPr>
          <a:lstStyle/>
          <a:p>
            <a:r>
              <a:rPr lang="fr-CA" sz="4000" dirty="0"/>
              <a:t>Allocation du coût d’abonnement (522 à 878 M$)</a:t>
            </a:r>
            <a:r>
              <a:rPr lang="fr-CA" sz="1400" dirty="0"/>
              <a:t>[a]</a:t>
            </a:r>
            <a:br>
              <a:rPr lang="fr-CA" sz="1400" dirty="0"/>
            </a:br>
            <a:r>
              <a:rPr lang="fr-CA" sz="1400" dirty="0"/>
              <a:t>[a] B-0052, tableau A-7 et B-0075, tableau R-16.1</a:t>
            </a:r>
            <a:br>
              <a:rPr lang="fr-CA" sz="1400" dirty="0"/>
            </a:br>
            <a:endParaRPr lang="fr-CA" sz="1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/>
              <a:t>Proposition du Distributeur d’allouer le coût d’abonnement 2 fois plus à la 2ème tranche d’énergie qu’à la 1</a:t>
            </a:r>
            <a:r>
              <a:rPr lang="fr-CA" baseline="30000" dirty="0"/>
              <a:t>ère (B-0075, p. 31)</a:t>
            </a:r>
            <a:r>
              <a:rPr lang="fr-CA" dirty="0"/>
              <a:t>:</a:t>
            </a:r>
          </a:p>
          <a:p>
            <a:pPr lvl="1"/>
            <a:r>
              <a:rPr lang="fr-CA" dirty="0"/>
              <a:t>Irrationnelle ou illogique ;</a:t>
            </a:r>
          </a:p>
          <a:p>
            <a:pPr lvl="1"/>
            <a:r>
              <a:rPr lang="fr-CA" dirty="0"/>
              <a:t>Ne concorde pas avec la pratique de la presque totalité des juridictions nord-américaines ;</a:t>
            </a:r>
          </a:p>
          <a:p>
            <a:pPr lvl="1"/>
            <a:r>
              <a:rPr lang="fr-CA" dirty="0"/>
              <a:t>Inéquitable, notamment envers les consommateurs qui se chauffent à l’électricité et les clients agricoles;</a:t>
            </a:r>
          </a:p>
          <a:p>
            <a:pPr lvl="1"/>
            <a:r>
              <a:rPr lang="fr-CA" dirty="0"/>
              <a:t>Fait baisser la position concurrentielle de l’électricité par rapport au gaz.</a:t>
            </a:r>
          </a:p>
          <a:p>
            <a:r>
              <a:rPr lang="fr-CA" dirty="0"/>
              <a:t>Nos recommandations :</a:t>
            </a:r>
          </a:p>
          <a:p>
            <a:pPr lvl="1"/>
            <a:r>
              <a:rPr lang="fr-CA" dirty="0"/>
              <a:t>Allouer le coût d’abonnement uniquement à la première tranche d’énergie dans l’implantation de la facture minimale;</a:t>
            </a:r>
          </a:p>
          <a:p>
            <a:pPr lvl="1"/>
            <a:r>
              <a:rPr lang="fr-CA" dirty="0"/>
              <a:t>Ou reporter son implantation pour permettre au Distributeur de réviser sa stratégie (voir DDR no 6 de la Régie, B-0155).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0FA7-0CE3-4D3D-8FDF-8E9105E68991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34921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4000" dirty="0"/>
              <a:t>Hausse du seuil de la 1</a:t>
            </a:r>
            <a:r>
              <a:rPr lang="fr-CA" sz="4000" baseline="30000" dirty="0"/>
              <a:t>ère</a:t>
            </a:r>
            <a:r>
              <a:rPr lang="fr-CA" sz="4000" dirty="0"/>
              <a:t> tranche d’énergie du tarif domestique 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But selon notre compréhension : offrir à </a:t>
            </a:r>
            <a:r>
              <a:rPr lang="fr-CA" i="1" dirty="0"/>
              <a:t>tous</a:t>
            </a:r>
            <a:r>
              <a:rPr lang="fr-CA" dirty="0"/>
              <a:t>, notamment les petits consommateurs d’énergie et les MFR, un plus grand volume d’électricité à prix abordable.</a:t>
            </a:r>
          </a:p>
          <a:p>
            <a:r>
              <a:rPr lang="fr-CA" dirty="0"/>
              <a:t>Seule mesure concrète réalisable dès 2017 pour mieux soutenir les MFR.</a:t>
            </a:r>
          </a:p>
          <a:p>
            <a:r>
              <a:rPr lang="fr-CA" dirty="0"/>
              <a:t>Délai d’implantation de 5 ans proposé par le Distributeur (B-0052, p. 19) : </a:t>
            </a:r>
          </a:p>
          <a:p>
            <a:pPr lvl="1"/>
            <a:r>
              <a:rPr lang="fr-CA" dirty="0"/>
              <a:t>trop long, </a:t>
            </a:r>
          </a:p>
          <a:p>
            <a:pPr lvl="1"/>
            <a:r>
              <a:rPr lang="fr-CA" dirty="0"/>
              <a:t>impacts différents chez le Distributeur et ses clients en difficulté financière.</a:t>
            </a:r>
          </a:p>
          <a:p>
            <a:pPr marL="0" indent="0">
              <a:buNone/>
            </a:pPr>
            <a:endParaRPr lang="fr-CA" dirty="0"/>
          </a:p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0FA7-0CE3-4D3D-8FDF-8E9105E68991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3159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200" dirty="0"/>
              <a:t>Choix d’un seuil de la 1</a:t>
            </a:r>
            <a:r>
              <a:rPr lang="fr-CA" sz="3200" baseline="30000" dirty="0"/>
              <a:t>ère</a:t>
            </a:r>
            <a:r>
              <a:rPr lang="fr-CA" sz="3200" dirty="0"/>
              <a:t> tranche d’énergie pour 2017-2018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CA" dirty="0"/>
              <a:t>Plusieurs seuils de la 1</a:t>
            </a:r>
            <a:r>
              <a:rPr lang="fr-CA" baseline="30000" dirty="0"/>
              <a:t>ère</a:t>
            </a:r>
            <a:r>
              <a:rPr lang="fr-CA" dirty="0"/>
              <a:t> tranche (32, 33, et 35 kWh par jour) ont été étudiés par le Distributeur, selon diverses hypothèses.</a:t>
            </a:r>
          </a:p>
          <a:p>
            <a:r>
              <a:rPr lang="fr-CA" dirty="0"/>
              <a:t>Le choix d’un seuil plus élevé que celui proposé par le Distributeur (32 kWh par jour – B-0052, p. 9, tableau 2) favoriserait davantage les petits consommateurs d’énergie; cependant, il causerait en retour des hausses de facture relativement importantes chez les gros consommateurs d’énergie dans l’</a:t>
            </a:r>
            <a:r>
              <a:rPr lang="fr-CA" i="1" dirty="0"/>
              <a:t>hypothèse</a:t>
            </a:r>
            <a:r>
              <a:rPr lang="fr-CA" dirty="0"/>
              <a:t> d’une hausse tarifaire de </a:t>
            </a:r>
            <a:r>
              <a:rPr lang="fr-CA" i="1" dirty="0"/>
              <a:t>1,6% </a:t>
            </a:r>
            <a:r>
              <a:rPr lang="fr-CA" dirty="0"/>
              <a:t>(B-0116, p. 41, tableau R-20.1-A).</a:t>
            </a:r>
          </a:p>
          <a:p>
            <a:r>
              <a:rPr lang="fr-CA" dirty="0"/>
              <a:t>Pour 2017-2018, le Distributeur a effectué seulement des simulations selon l’</a:t>
            </a:r>
            <a:r>
              <a:rPr lang="fr-CA" i="1" dirty="0"/>
              <a:t>hypothèse</a:t>
            </a:r>
            <a:r>
              <a:rPr lang="fr-CA" dirty="0"/>
              <a:t> d’une hausse tarifaire de </a:t>
            </a:r>
            <a:r>
              <a:rPr lang="fr-CA" i="1" dirty="0"/>
              <a:t>1,6% </a:t>
            </a:r>
            <a:r>
              <a:rPr lang="fr-CA" dirty="0"/>
              <a:t>( B-0052, p. 9-13, tableau 2 et B-0116, p. 41, tableau R-20.1-A)</a:t>
            </a:r>
            <a:r>
              <a:rPr lang="fr-CA" i="1" dirty="0"/>
              <a:t>.</a:t>
            </a:r>
            <a:endParaRPr lang="fr-CA" dirty="0"/>
          </a:p>
          <a:p>
            <a:r>
              <a:rPr lang="fr-CA" dirty="0"/>
              <a:t>Il serait opportun d’effectuer des simulations des impacts sur la facture des clients pour une hausse tarifaire déterminée selon les principes réglementaires en vigueur (hausse tarifaire de 0,5%).</a:t>
            </a:r>
            <a:endParaRPr lang="fr-CA" i="1" dirty="0"/>
          </a:p>
          <a:p>
            <a:r>
              <a:rPr lang="fr-CA" dirty="0"/>
              <a:t>Si la hausse tarifaire pour 2017-2018 sera plus faible que 1,6%, par exemple 0,5%, la hausse de </a:t>
            </a:r>
            <a:r>
              <a:rPr lang="fr-CA" i="1" dirty="0"/>
              <a:t>facture</a:t>
            </a:r>
            <a:r>
              <a:rPr lang="fr-CA" dirty="0"/>
              <a:t> chez les </a:t>
            </a:r>
            <a:r>
              <a:rPr lang="fr-CA" i="1" dirty="0"/>
              <a:t>grands consommateurs domestiques </a:t>
            </a:r>
            <a:r>
              <a:rPr lang="fr-CA" dirty="0"/>
              <a:t>serait moins élevée par rapport à celle calculée pour une hausse tarifaire de 1,6% et présentée dans l’évaluation du Distributeur, pièce B-0116, p. 41, tableau R-20.1-A, pour le cas d’un seuil de </a:t>
            </a:r>
            <a:r>
              <a:rPr lang="fr-CA" i="1" dirty="0"/>
              <a:t>35 kWh</a:t>
            </a:r>
            <a:r>
              <a:rPr lang="fr-CA" dirty="0"/>
              <a:t> par jour (scénarios B et C).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0FA7-0CE3-4D3D-8FDF-8E9105E68991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2314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600" dirty="0"/>
              <a:t>Opportunité de créer un compte d’écarts des revenus nets des achats d’énergie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CA" dirty="0"/>
              <a:t>Le Distributeur invoque les </a:t>
            </a:r>
            <a:r>
              <a:rPr lang="fr-CA" i="1" dirty="0"/>
              <a:t>risques</a:t>
            </a:r>
            <a:r>
              <a:rPr lang="fr-CA" dirty="0"/>
              <a:t> reliés à la demande en énergie pour justifier sa demande de créer un compte d’écart de revenus (B-0072, p. 26).</a:t>
            </a:r>
          </a:p>
          <a:p>
            <a:r>
              <a:rPr lang="fr-CA" dirty="0"/>
              <a:t>L’actionnaire est déjà rémunéré pour assumer ces risques selon la Régie (D-2006-34, p. 20).</a:t>
            </a:r>
          </a:p>
          <a:p>
            <a:r>
              <a:rPr lang="fr-CA" dirty="0"/>
              <a:t>La clientèle du Distributeur lui a payé </a:t>
            </a:r>
            <a:r>
              <a:rPr lang="fr-CA" i="1" dirty="0"/>
              <a:t>57 M$</a:t>
            </a:r>
            <a:r>
              <a:rPr lang="fr-CA" dirty="0"/>
              <a:t> de plus que les niveaux de revenus jugés raisonnables par la Régie </a:t>
            </a:r>
            <a:r>
              <a:rPr lang="fr-CA" i="1" dirty="0"/>
              <a:t>entre 2004 et 2016 </a:t>
            </a:r>
            <a:r>
              <a:rPr lang="fr-CA" dirty="0"/>
              <a:t>selon une compilation des données effectuée par le Distributeur (B-0072, p. 22, tableau R-11.1-A).</a:t>
            </a:r>
          </a:p>
          <a:p>
            <a:r>
              <a:rPr lang="fr-CA" dirty="0"/>
              <a:t>Les consommateurs québécois assument depuis plusieurs années et pour longtemps encore les conséquences financières de la fermeture de TCE Base ( baisse de la demande par rapport à la prévision du Distributeur - risque relié à la demande).</a:t>
            </a:r>
          </a:p>
          <a:p>
            <a:r>
              <a:rPr lang="fr-CA" dirty="0"/>
              <a:t>Nous recommandons respectueusement que la Régie considère ces faits dans sa réflexion sur l’opportunité de créer un compte d’écarts des revenus.</a:t>
            </a:r>
          </a:p>
          <a:p>
            <a:r>
              <a:rPr lang="fr-CA" dirty="0"/>
              <a:t>Ce sujet complexe ayant des impacts importants sur les consommateurs mérite d’être traité dans un dossier distinct ou dans une deuxième phase du présent dossier.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0FA7-0CE3-4D3D-8FDF-8E9105E68991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35047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Coûts évités de puissance (réseau intégré)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sz="2400" dirty="0"/>
              <a:t>Contrairement à sa preuve écrite du 28 juillet 2016 (B-0021, p. 5), le Distributeur reconnait maintenant que son besoin de puissance </a:t>
            </a:r>
            <a:r>
              <a:rPr lang="fr-CA" sz="2400" i="1" dirty="0"/>
              <a:t>de long terme </a:t>
            </a:r>
            <a:r>
              <a:rPr lang="fr-CA" sz="2400" dirty="0"/>
              <a:t>ne se manifesterait qu’à partir de l’hiver 2023-2024 (B-0116, p. 19).</a:t>
            </a:r>
          </a:p>
          <a:p>
            <a:r>
              <a:rPr lang="fr-CA" sz="2400" dirty="0"/>
              <a:t>Pour la période antérieure à 2023-2024, il serait approprié d’appliquer le coût de puissance de </a:t>
            </a:r>
            <a:r>
              <a:rPr lang="fr-CA" sz="2400" i="1" dirty="0"/>
              <a:t>court terme </a:t>
            </a:r>
            <a:r>
              <a:rPr lang="fr-CA" sz="2400" dirty="0"/>
              <a:t>de 20 $ /kW par hiver (B-0021, p. 5).</a:t>
            </a:r>
          </a:p>
          <a:p>
            <a:r>
              <a:rPr lang="fr-CA" sz="2400" dirty="0"/>
              <a:t>Le Distributeur propose d’appliquer un coût de puissance de </a:t>
            </a:r>
            <a:r>
              <a:rPr lang="fr-CA" sz="2400" i="1" dirty="0"/>
              <a:t>long terme </a:t>
            </a:r>
            <a:r>
              <a:rPr lang="fr-CA" sz="2400" dirty="0"/>
              <a:t>de 108 $/kW par année selon l’approche qu’il proposait dans le dossier tarifaire de l’an dernier (B-0021, p. 5).</a:t>
            </a:r>
          </a:p>
          <a:p>
            <a:r>
              <a:rPr lang="fr-CA" sz="2400" dirty="0"/>
              <a:t>Selon nous, ce coût - basé sur l’appel d’offres A/O 2015-01 - ne saurait être </a:t>
            </a:r>
            <a:r>
              <a:rPr lang="fr-CA" sz="2400" i="1" dirty="0"/>
              <a:t>transposé </a:t>
            </a:r>
            <a:r>
              <a:rPr lang="fr-CA" sz="2400" dirty="0"/>
              <a:t>à 2023-2024 et les années suivantes (concurrence, amplitude des puissances demandées, nouvelles technologies, etc. ).</a:t>
            </a:r>
          </a:p>
          <a:p>
            <a:r>
              <a:rPr lang="fr-CA" sz="2400" dirty="0"/>
              <a:t>Relativement à la capacité des interconnexions à l’horizon de 2023-2024 et à plus long terme, la thèse du Distributeur d’une impossibilité pour les fournisseurs de vendre leur énergie en période d’été ne serait pas </a:t>
            </a:r>
            <a:r>
              <a:rPr lang="fr-CA" sz="2400" i="1" dirty="0"/>
              <a:t>convaincante</a:t>
            </a:r>
            <a:r>
              <a:rPr lang="fr-CA" sz="2400" dirty="0"/>
              <a:t> (B-0021, p. 5).</a:t>
            </a:r>
          </a:p>
          <a:p>
            <a:r>
              <a:rPr lang="fr-CA" sz="2400" dirty="0"/>
              <a:t>Nous recommandons respectueusement à la Régie d’utiliser la valeur de 53 $/kW par hiver qu’elle a retenue dans le dossier tarifaire de l’an dernier (R-3933-2015) pour le coût évité de puissance de long terme à partir de 2023-2024.</a:t>
            </a:r>
          </a:p>
          <a:p>
            <a:endParaRPr lang="fr-CA" sz="2400" dirty="0"/>
          </a:p>
          <a:p>
            <a:endParaRPr lang="fr-CA" dirty="0"/>
          </a:p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0FA7-0CE3-4D3D-8FDF-8E9105E68991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407066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 de projet" ma:contentTypeID="0x010100F6681E3BDF397F418586AC591ADC81BB007C65BDB807A72C4D9D3505FC952B16C4" ma:contentTypeVersion="0" ma:contentTypeDescription="" ma:contentTypeScope="" ma:versionID="446f0dc8d34a3827197995c3b8b85a63">
  <xsd:schema xmlns:xsd="http://www.w3.org/2001/XMLSchema" xmlns:xs="http://www.w3.org/2001/XMLSchema" xmlns:p="http://schemas.microsoft.com/office/2006/metadata/properties" xmlns:ns2="a091097b-8ae3-4832-a2b2-51f9a78aeacd" xmlns:ns3="a84ed267-86d5-4fa1-a3cb-2fed497fe84f" targetNamespace="http://schemas.microsoft.com/office/2006/metadata/properties" ma:root="true" ma:fieldsID="b7e9dbe386427f7c04dd1b10a57eb55d" ns2:_="" ns3:_="">
    <xsd:import namespace="a091097b-8ae3-4832-a2b2-51f9a78aeacd"/>
    <xsd:import namespace="a84ed267-86d5-4fa1-a3cb-2fed497fe84f"/>
    <xsd:element name="properties">
      <xsd:complexType>
        <xsd:sequence>
          <xsd:element name="documentManagement">
            <xsd:complexType>
              <xsd:all>
                <xsd:element ref="ns2:Projet"/>
                <xsd:element ref="ns2:Provenance" minOccurs="0"/>
                <xsd:element ref="ns2:Déposant"/>
                <xsd:element ref="ns2:Catégorie_x0020_de_x0020_document" minOccurs="0"/>
                <xsd:element ref="ns2:Sous-catégorie" minOccurs="0"/>
                <xsd:element ref="ns2:Phase"/>
                <xsd:element ref="ns2:Précision_x0020_de_x0020_document" minOccurs="0"/>
                <xsd:element ref="ns2:Sujet" minOccurs="0"/>
                <xsd:element ref="ns2:Cote_x0020_de_x0020_déposant" minOccurs="0"/>
                <xsd:element ref="ns2:Accés_x0020_restreint" minOccurs="0"/>
                <xsd:element ref="ns2:Cote_x0020_de_x0020_piéce" minOccurs="0"/>
                <xsd:element ref="ns2:Inscrit_x0020_au_x0020_plumitif" minOccurs="0"/>
                <xsd:element ref="ns2:Numéro_x0020_plumitif" minOccurs="0"/>
                <xsd:element ref="ns2:Diffusable_x0020_sur_x0020_le_x0020_Web" minOccurs="0"/>
                <xsd:element ref="ns2:Ne_x0020_pas_x0020_envoyer_x0020_d_x0027_alerte" minOccurs="0"/>
                <xsd:element ref="ns2:Confidentiel"/>
                <xsd:element ref="ns2:Date_x0020_de_x0020_confidentialité_x0020_relevée" minOccurs="0"/>
                <xsd:element ref="ns2:Copie_x0020_papier_x0020_reçue" minOccurs="0"/>
                <xsd:element ref="ns2:Date_x0020_de_x0020_réception_x0020_copie_x0020_papier" minOccurs="0"/>
                <xsd:element ref="ns3:_dlc_DocId" minOccurs="0"/>
                <xsd:element ref="ns3:_dlc_DocIdUrl" minOccurs="0"/>
                <xsd:element ref="ns3:_dlc_DocIdPersistId" minOccurs="0"/>
                <xsd:element ref="ns2:Hidden_UploadedBy" minOccurs="0"/>
                <xsd:element ref="ns2:Hidden_UploadedAt" minOccurs="0"/>
                <xsd:element ref="ns2:Hidden_ApprovedBy" minOccurs="0"/>
                <xsd:element ref="ns2:Hidden_ApprovedAt" minOccurs="0"/>
                <xsd:element ref="ns2:Statu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1097b-8ae3-4832-a2b2-51f9a78aeacd" elementFormDefault="qualified">
    <xsd:import namespace="http://schemas.microsoft.com/office/2006/documentManagement/types"/>
    <xsd:import namespace="http://schemas.microsoft.com/office/infopath/2007/PartnerControls"/>
    <xsd:element name="Projet" ma:index="1" ma:displayName="Projet" ma:list="{CE87CB4F-F3B1-42AD-9CE0-0125D6B4080B}" ma:internalName="Projet" ma:readOnly="false" ma:showField="Num_x00e9_ro_x0020_du_x0020_proj" ma:web="{76ddd5ea-d475-414e-8091-4675c7a4bd1a}">
      <xsd:simpleType>
        <xsd:restriction base="dms:Lookup"/>
      </xsd:simpleType>
    </xsd:element>
    <xsd:element name="Provenance" ma:index="2" nillable="true" ma:displayName="Provenance" ma:list="{3A1A4597-1672-4F84-9DE7-FBA0AEBF9CE3}" ma:internalName="Provenance" ma:showField="Title" ma:web="{76ddd5ea-d475-414e-8091-4675c7a4bd1a}">
      <xsd:simpleType>
        <xsd:restriction base="dms:Lookup"/>
      </xsd:simpleType>
    </xsd:element>
    <xsd:element name="Déposant" ma:index="3" ma:displayName="Déposant" ma:list="{A2D4550E-DC70-4FE1-8010-4C446E5D8D2C}" ma:internalName="D_x00e9_posant" ma:showField="Title" ma:web="{76ddd5ea-d475-414e-8091-4675c7a4bd1a}">
      <xsd:simpleType>
        <xsd:restriction base="dms:Lookup"/>
      </xsd:simpleType>
    </xsd:element>
    <xsd:element name="Catégorie_x0020_de_x0020_document" ma:index="4" nillable="true" ma:displayName="Catégorie de document" ma:list="{F7545102-6201-4483-9929-E858F36BE31E}" ma:internalName="Cat_x00e9_gorie_x0020_de_x0020_document" ma:showField="Title" ma:web="{76ddd5ea-d475-414e-8091-4675c7a4bd1a}">
      <xsd:simpleType>
        <xsd:restriction base="dms:Lookup"/>
      </xsd:simpleType>
    </xsd:element>
    <xsd:element name="Sous-catégorie" ma:index="5" nillable="true" ma:displayName="Sous-catégorie" ma:list="{8F61632E-9A95-48F5-95F9-D05D88255F44}" ma:internalName="Sous_x002d_cat_x00e9_gorie" ma:showField="Title" ma:web="{76ddd5ea-d475-414e-8091-4675c7a4bd1a}">
      <xsd:simpleType>
        <xsd:restriction base="dms:Lookup"/>
      </xsd:simpleType>
    </xsd:element>
    <xsd:element name="Phase" ma:index="6" ma:displayName="Phase" ma:list="{1721197D-7382-4457-968B-EC653058772A}" ma:internalName="Phase" ma:showField="Title" ma:web="{76ddd5ea-d475-414e-8091-4675c7a4bd1a}">
      <xsd:simpleType>
        <xsd:restriction base="dms:Lookup"/>
      </xsd:simpleType>
    </xsd:element>
    <xsd:element name="Précision_x0020_de_x0020_document" ma:index="7" nillable="true" ma:displayName="Précisions de document" ma:hidden="true" ma:list="{CD8F73AF-CF7D-4F56-B7C5-E37D10A86459}" ma:internalName="Pr_x00e9_cision_x0020_de_x0020_document" ma:readOnly="false" ma:showField="Title" ma:web="{76ddd5ea-d475-414e-8091-4675c7a4bd1a}">
      <xsd:simpleType>
        <xsd:restriction base="dms:Lookup"/>
      </xsd:simpleType>
    </xsd:element>
    <xsd:element name="Sujet" ma:index="8" nillable="true" ma:displayName="Sujet" ma:internalName="Sujet">
      <xsd:simpleType>
        <xsd:restriction base="dms:Note">
          <xsd:maxLength value="255"/>
        </xsd:restriction>
      </xsd:simpleType>
    </xsd:element>
    <xsd:element name="Cote_x0020_de_x0020_déposant" ma:index="9" nillable="true" ma:displayName="Cote déposant" ma:internalName="Cote_x0020_de_x0020_d_x00e9_posant">
      <xsd:simpleType>
        <xsd:restriction base="dms:Text">
          <xsd:maxLength value="255"/>
        </xsd:restriction>
      </xsd:simpleType>
    </xsd:element>
    <xsd:element name="Accés_x0020_restreint" ma:index="10" nillable="true" ma:displayName="Accès restreint" ma:default="0" ma:internalName="Acc_x00e9_s_x0020_restreint">
      <xsd:simpleType>
        <xsd:restriction base="dms:Boolean"/>
      </xsd:simpleType>
    </xsd:element>
    <xsd:element name="Cote_x0020_de_x0020_piéce" ma:index="11" nillable="true" ma:displayName="Cote de pièce" ma:internalName="Cote_x0020_de_x0020_pi_x00e9_ce">
      <xsd:simpleType>
        <xsd:restriction base="dms:Text">
          <xsd:maxLength value="255"/>
        </xsd:restriction>
      </xsd:simpleType>
    </xsd:element>
    <xsd:element name="Inscrit_x0020_au_x0020_plumitif" ma:index="12" nillable="true" ma:displayName="Inscrit au plumitif" ma:default="1" ma:internalName="Inscrit_x0020_au_x0020_plumitif">
      <xsd:simpleType>
        <xsd:restriction base="dms:Boolean"/>
      </xsd:simpleType>
    </xsd:element>
    <xsd:element name="Numéro_x0020_plumitif" ma:index="13" nillable="true" ma:displayName="Numéro plumitif" ma:decimals="0" ma:internalName="Num_x00e9_ro_x0020_plumitif">
      <xsd:simpleType>
        <xsd:restriction base="dms:Number">
          <xsd:maxInclusive value="9999"/>
          <xsd:minInclusive value="1"/>
        </xsd:restriction>
      </xsd:simpleType>
    </xsd:element>
    <xsd:element name="Diffusable_x0020_sur_x0020_le_x0020_Web" ma:index="14" nillable="true" ma:displayName="Diffusable sur le Web" ma:default="1" ma:internalName="Diffusable_x0020_sur_x0020_le_x0020_Web">
      <xsd:simpleType>
        <xsd:restriction base="dms:Boolean"/>
      </xsd:simpleType>
    </xsd:element>
    <xsd:element name="Ne_x0020_pas_x0020_envoyer_x0020_d_x0027_alerte" ma:index="15" nillable="true" ma:displayName="Ne pas envoyer d'alerte" ma:default="1" ma:internalName="Ne_x0020_pas_x0020_envoyer_x0020_d_x0027_alerte">
      <xsd:simpleType>
        <xsd:restriction base="dms:Boolean"/>
      </xsd:simpleType>
    </xsd:element>
    <xsd:element name="Confidentiel" ma:index="16" ma:displayName="Confidentiel" ma:list="{79B26B89-E55A-4B03-BEFA-7EE3A90275CF}" ma:internalName="Confidentiel" ma:showField="Title" ma:web="{76ddd5ea-d475-414e-8091-4675c7a4bd1a}">
      <xsd:simpleType>
        <xsd:restriction base="dms:Lookup"/>
      </xsd:simpleType>
    </xsd:element>
    <xsd:element name="Date_x0020_de_x0020_confidentialité_x0020_relevée" ma:index="17" nillable="true" ma:displayName="Date de confidentialité relevée" ma:format="DateOnly" ma:internalName="Date_x0020_de_x0020_confidentialit_x00e9__x0020_relev_x00e9_e">
      <xsd:simpleType>
        <xsd:restriction base="dms:DateTime"/>
      </xsd:simpleType>
    </xsd:element>
    <xsd:element name="Copie_x0020_papier_x0020_reçue" ma:index="18" nillable="true" ma:displayName="Copie papier reçue" ma:default="0" ma:internalName="Copie_x0020_papier_x0020_re_x00e7_ue">
      <xsd:simpleType>
        <xsd:restriction base="dms:Boolean"/>
      </xsd:simpleType>
    </xsd:element>
    <xsd:element name="Date_x0020_de_x0020_réception_x0020_copie_x0020_papier" ma:index="19" nillable="true" ma:displayName="Date de réception copie papier" ma:format="DateOnly" ma:internalName="Date_x0020_de_x0020_r_x00e9_ception_x0020_copie_x0020_papier">
      <xsd:simpleType>
        <xsd:restriction base="dms:DateTime"/>
      </xsd:simpleType>
    </xsd:element>
    <xsd:element name="Hidden_UploadedBy" ma:index="33" nillable="true" ma:displayName="Hidden_UploadedBy" ma:hidden="true" ma:internalName="Hidden_UploadedBy" ma:readOnly="false">
      <xsd:simpleType>
        <xsd:restriction base="dms:Text">
          <xsd:maxLength value="100"/>
        </xsd:restriction>
      </xsd:simpleType>
    </xsd:element>
    <xsd:element name="Hidden_UploadedAt" ma:index="34" nillable="true" ma:displayName="Hidden_UploadedAt" ma:default="[today]" ma:format="DateTime" ma:hidden="true" ma:internalName="Hidden_UploadedAt" ma:readOnly="false">
      <xsd:simpleType>
        <xsd:restriction base="dms:DateTime"/>
      </xsd:simpleType>
    </xsd:element>
    <xsd:element name="Hidden_ApprovedBy" ma:index="35" nillable="true" ma:displayName="Hidden_ApprovedBy" ma:hidden="true" ma:internalName="Hidden_ApprovedBy" ma:readOnly="false">
      <xsd:simpleType>
        <xsd:restriction base="dms:Text">
          <xsd:maxLength value="100"/>
        </xsd:restriction>
      </xsd:simpleType>
    </xsd:element>
    <xsd:element name="Hidden_ApprovedAt" ma:index="36" nillable="true" ma:displayName="Hidden_ApprovedAt" ma:default="[today]" ma:format="DateTime" ma:hidden="true" ma:internalName="Hidden_ApprovedAt" ma:readOnly="false">
      <xsd:simpleType>
        <xsd:restriction base="dms:DateTime"/>
      </xsd:simpleType>
    </xsd:element>
    <xsd:element name="Statut" ma:index="37" nillable="true" ma:displayName="Statut" ma:hidden="true" ma:internalName="Statut" ma:readOnly="false">
      <xsd:simpleType>
        <xsd:restriction base="dms:Text">
          <xsd:maxLength value="1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4ed267-86d5-4fa1-a3cb-2fed497fe84f" elementFormDefault="qualified">
    <xsd:import namespace="http://schemas.microsoft.com/office/2006/documentManagement/types"/>
    <xsd:import namespace="http://schemas.microsoft.com/office/infopath/2007/PartnerControls"/>
    <xsd:element name="_dlc_DocId" ma:index="22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23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Conserver l’ID" ma:description="Conserver l’ID lors de l’ajout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Type de contenu"/>
        <xsd:element ref="dc:title" minOccurs="0" maxOccurs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hase xmlns="a091097b-8ae3-4832-a2b2-51f9a78aeacd">1</Phase>
    <Sujet xmlns="a091097b-8ae3-4832-a2b2-51f9a78aeacd">Présentation de la preuve de l'ACEFQ</Sujet>
    <Confidentiel xmlns="a091097b-8ae3-4832-a2b2-51f9a78aeacd">3</Confidentiel>
    <Projet xmlns="a091097b-8ae3-4832-a2b2-51f9a78aeacd">700</Projet>
    <Provenance xmlns="a091097b-8ae3-4832-a2b2-51f9a78aeacd">2</Provenance>
    <Hidden_UploadedAt xmlns="a091097b-8ae3-4832-a2b2-51f9a78aeacd">2023-02-05T01:17:55+00:00</Hidden_UploadedAt>
    <Accés_x0020_restreint xmlns="a091097b-8ae3-4832-a2b2-51f9a78aeacd">false</Accés_x0020_restreint>
    <Précision_x0020_de_x0020_document xmlns="a091097b-8ae3-4832-a2b2-51f9a78aeacd" xsi:nil="true"/>
    <Déposant xmlns="a091097b-8ae3-4832-a2b2-51f9a78aeacd">17</Déposant>
    <Sous-catégorie xmlns="a091097b-8ae3-4832-a2b2-51f9a78aeacd" xsi:nil="true"/>
    <Copie_x0020_papier_x0020_reçue xmlns="a091097b-8ae3-4832-a2b2-51f9a78aeacd">false</Copie_x0020_papier_x0020_reçue>
    <Cote_x0020_de_x0020_déposant xmlns="a091097b-8ae3-4832-a2b2-51f9a78aeacd" xsi:nil="true"/>
    <Inscrit_x0020_au_x0020_plumitif xmlns="a091097b-8ae3-4832-a2b2-51f9a78aeacd">true</Inscrit_x0020_au_x0020_plumitif>
    <Numéro_x0020_plumitif xmlns="a091097b-8ae3-4832-a2b2-51f9a78aeacd">399</Numéro_x0020_plumitif>
    <Hidden_UploadedBy xmlns="a091097b-8ae3-4832-a2b2-51f9a78aeacd" xsi:nil="true"/>
    <Hidden_ApprovedBy xmlns="a091097b-8ae3-4832-a2b2-51f9a78aeacd" xsi:nil="true"/>
    <Statut xmlns="a091097b-8ae3-4832-a2b2-51f9a78aeacd" xsi:nil="true"/>
    <Catégorie_x0020_de_x0020_document xmlns="a091097b-8ae3-4832-a2b2-51f9a78aeacd">24</Catégorie_x0020_de_x0020_document>
    <Date_x0020_de_x0020_confidentialité_x0020_relevée xmlns="a091097b-8ae3-4832-a2b2-51f9a78aeacd" xsi:nil="true"/>
    <Hidden_ApprovedAt xmlns="a091097b-8ae3-4832-a2b2-51f9a78aeacd">2023-02-05T01:17:55+00:00</Hidden_ApprovedAt>
    <Cote_x0020_de_x0020_piéce xmlns="a091097b-8ae3-4832-a2b2-51f9a78aeacd">C-ACEFQ-0014</Cote_x0020_de_x0020_piéce>
    <Diffusable_x0020_sur_x0020_le_x0020_Web xmlns="a091097b-8ae3-4832-a2b2-51f9a78aeacd">true</Diffusable_x0020_sur_x0020_le_x0020_Web>
    <Date_x0020_de_x0020_réception_x0020_copie_x0020_papier xmlns="a091097b-8ae3-4832-a2b2-51f9a78aeacd" xsi:nil="true"/>
    <Ne_x0020_pas_x0020_envoyer_x0020_d_x0027_alerte xmlns="a091097b-8ae3-4832-a2b2-51f9a78aeacd">true</Ne_x0020_pas_x0020_envoyer_x0020_d_x0027_alerte>
    <_dlc_DocId xmlns="a84ed267-86d5-4fa1-a3cb-2fed497fe84f">W2HFWTQUJJY6-2109226824-89</_dlc_DocId>
    <_dlc_DocIdUrl xmlns="a84ed267-86d5-4fa1-a3cb-2fed497fe84f">
      <Url>http://s10mtlweb:8081/700/_layouts/15/DocIdRedir.aspx?ID=W2HFWTQUJJY6-2109226824-89</Url>
      <Description>W2HFWTQUJJY6-2109226824-89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C2B7CF4-5B9B-4236-A7F6-1154ABBBDD20}"/>
</file>

<file path=customXml/itemProps2.xml><?xml version="1.0" encoding="utf-8"?>
<ds:datastoreItem xmlns:ds="http://schemas.openxmlformats.org/officeDocument/2006/customXml" ds:itemID="{C7203538-1931-4FC2-95D2-6DE7866D0D24}"/>
</file>

<file path=customXml/itemProps3.xml><?xml version="1.0" encoding="utf-8"?>
<ds:datastoreItem xmlns:ds="http://schemas.openxmlformats.org/officeDocument/2006/customXml" ds:itemID="{21CD48D8-338B-4338-A79D-BC3CBA01BCD2}"/>
</file>

<file path=customXml/itemProps4.xml><?xml version="1.0" encoding="utf-8"?>
<ds:datastoreItem xmlns:ds="http://schemas.openxmlformats.org/officeDocument/2006/customXml" ds:itemID="{995AA813-2E11-4919-88C2-7DBC7E2E26ED}"/>
</file>

<file path=docProps/app.xml><?xml version="1.0" encoding="utf-8"?>
<Properties xmlns="http://schemas.openxmlformats.org/officeDocument/2006/extended-properties" xmlns:vt="http://schemas.openxmlformats.org/officeDocument/2006/docPropsVTypes">
  <TotalTime>3180</TotalTime>
  <Words>1034</Words>
  <Application>Microsoft Office PowerPoint</Application>
  <PresentationFormat>Grand écran</PresentationFormat>
  <Paragraphs>60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   Régie de l’énergie – Dossier R-3980-2016  Présentation de l’ACEF de Québec  </vt:lpstr>
      <vt:lpstr>Modalités de disposition des soldes des comptes de nivellement pour aléas climatiques et Niveau de hausse tarifaire pour 2017-2018</vt:lpstr>
      <vt:lpstr>Allocation du coût d’abonnement (522 à 878 M$)[a] [a] B-0052, tableau A-7 et B-0075, tableau R-16.1 </vt:lpstr>
      <vt:lpstr>Hausse du seuil de la 1ère tranche d’énergie du tarif domestique D</vt:lpstr>
      <vt:lpstr>Choix d’un seuil de la 1ère tranche d’énergie pour 2017-2018</vt:lpstr>
      <vt:lpstr>Opportunité de créer un compte d’écarts des revenus nets des achats d’énergie</vt:lpstr>
      <vt:lpstr>Coûts évités de puissance (réseau intégré)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Régie de l’énergie – Dossier R-3980-2016  Présentation de l’ACEF de Québec</dc:title>
  <dc:subject>Présentation de la preuve de l'ACEFQ</dc:subject>
  <dc:creator>Co Pham</dc:creator>
  <cp:lastModifiedBy>Co Pham</cp:lastModifiedBy>
  <cp:revision>128</cp:revision>
  <cp:lastPrinted>2016-12-06T03:10:01Z</cp:lastPrinted>
  <dcterms:created xsi:type="dcterms:W3CDTF">2016-11-30T21:21:52Z</dcterms:created>
  <dcterms:modified xsi:type="dcterms:W3CDTF">2016-12-06T18:30:15Z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0x010100F6681E3BDF397F418586AC591ADC81BB007C65BDB807A72C4D9D3505FC952B16C4</vt:lpwstr>
  </property>
  <property fmtid="{D5CDD505-2E9C-101B-9397-08002B2CF9AE}" pid="4" name="Order">
    <vt:r8>2462000</vt:r8>
  </property>
  <property fmtid="{D5CDD505-2E9C-101B-9397-08002B2CF9AE}" pid="5" name="_dlc_DocIdItemGuid">
    <vt:lpwstr>5609976e-4629-41b3-92d1-7983e2edfd76</vt:lpwstr>
  </property>
</Properties>
</file>