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4.xml" ContentType="application/vnd.openxmlformats-officedocument.presentationml.tags+xml"/>
  <Override PartName="/ppt/tags/tag9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3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34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35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app.xml" ContentType="application/vnd.openxmlformats-officedocument.extended-properties+xml"/>
  <Override PartName="/ppt/tags/tag2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6" r:id="rId2"/>
    <p:sldId id="342" r:id="rId3"/>
    <p:sldId id="312" r:id="rId4"/>
    <p:sldId id="343" r:id="rId5"/>
    <p:sldId id="341" r:id="rId6"/>
    <p:sldId id="338" r:id="rId7"/>
    <p:sldId id="340" r:id="rId8"/>
    <p:sldId id="339" r:id="rId9"/>
    <p:sldId id="330" r:id="rId10"/>
  </p:sldIdLst>
  <p:sldSz cx="9144000" cy="6858000" type="screen4x3"/>
  <p:notesSz cx="6950075" cy="92360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BDD87"/>
    <a:srgbClr val="EF98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4664" autoAdjust="0"/>
  </p:normalViewPr>
  <p:slideViewPr>
    <p:cSldViewPr>
      <p:cViewPr>
        <p:scale>
          <a:sx n="87" d="100"/>
          <a:sy n="87" d="100"/>
        </p:scale>
        <p:origin x="-137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230" cy="461489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37282" y="0"/>
            <a:ext cx="3011229" cy="461489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pPr>
              <a:defRPr/>
            </a:pPr>
            <a:fld id="{5F345F7B-5A23-45C1-A1D6-31B686F4BC0F}" type="datetimeFigureOut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3011"/>
            <a:ext cx="3011230" cy="461489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37282" y="8773011"/>
            <a:ext cx="3011229" cy="461489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pPr>
              <a:defRPr/>
            </a:pPr>
            <a:fld id="{C5D0EC2A-5477-4ABE-9A8A-875EBF84385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230" cy="461489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7282" y="0"/>
            <a:ext cx="3011229" cy="461489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pPr>
              <a:defRPr/>
            </a:pPr>
            <a:fld id="{EBA2C129-BD3C-4B4C-9418-512528A4BA2A}" type="datetimeFigureOut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4863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4538" y="4386506"/>
            <a:ext cx="5560999" cy="4156548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3011"/>
            <a:ext cx="3011230" cy="46148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7282" y="8773011"/>
            <a:ext cx="3011229" cy="46148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pPr>
              <a:defRPr/>
            </a:pPr>
            <a:fld id="{857BC8F1-5500-4FE5-A83D-DA7B4FF6391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C037-9188-4645-8F30-7128DEE0B7DE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BCE9A-6F4F-4B1A-A465-DBF746CD0E5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C8E4-966B-418E-8803-09668C870C34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19E8-D430-4E01-A586-05C2080139B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3AD5D-42B9-40DC-9546-23EBA57C001C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9DB6F-CBE9-41FD-970A-2A1908A8882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5D5E-365D-4F60-ACE0-A5CAE611E09F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89FCC-C6E8-41A3-A279-86F62985C5C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85BE2-073B-4DBE-B27E-8A3FB2D66729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92794-5A1F-4BE8-89E0-9ACD9F246FD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B683-BA74-4B7A-B503-63B193F67E65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4F2F2-AA6C-4202-8F2F-232931F8DFA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CE998-E1FE-4A40-83CF-52847ED33703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33A5-9DEC-4C68-A5F5-BAFD5F95CFD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F879-3DC0-4571-A66C-E320FC43626F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8B184-698A-4840-A131-6BF1B1939BB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2499-90BF-4BF5-A356-12342DEA4E1F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D2DDE-587F-48B6-9430-9CB2EDF0DA6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8BFA-4B4A-43CC-804D-6820FD63EC3D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B4A2C-17EA-4C30-B3EA-3303BD26146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B254-4D17-4DD7-B807-A29078BB2067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D6151-B586-4EFB-955D-5DF6D318D64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fr-CA" alt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CA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64D48F-1677-4383-B28B-820E98F09993}" type="datetime1">
              <a:rPr lang="fr-CA"/>
              <a:pPr>
                <a:defRPr/>
              </a:pPr>
              <a:t>2016-12-12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EC3358-B00C-4C29-900F-3175FEB9D94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power_point_2014.jpg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70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788024" y="2564904"/>
            <a:ext cx="3600000" cy="3600000"/>
          </a:xfrm>
          <a:prstGeom prst="ellipse">
            <a:avLst/>
          </a:prstGeom>
          <a:solidFill>
            <a:srgbClr val="002776"/>
          </a:solidFill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/>
              <a:t/>
            </a:r>
            <a:br>
              <a:rPr lang="fr-CA" sz="2000" dirty="0"/>
            </a:br>
            <a:r>
              <a:rPr lang="fr-CA" sz="2000" dirty="0" smtClean="0"/>
              <a:t/>
            </a:r>
            <a:br>
              <a:rPr lang="fr-CA" sz="2000" dirty="0" smtClean="0"/>
            </a:br>
            <a:endParaRPr lang="fr-CA" sz="1600" dirty="0"/>
          </a:p>
        </p:txBody>
      </p:sp>
      <p:sp>
        <p:nvSpPr>
          <p:cNvPr id="2054" name="ZoneTexte 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64163" y="3141663"/>
            <a:ext cx="2520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altLang="fr-FR" sz="2400">
                <a:solidFill>
                  <a:schemeClr val="bg1"/>
                </a:solidFill>
              </a:rPr>
              <a:t>Commentaires sur la preuve </a:t>
            </a:r>
          </a:p>
          <a:p>
            <a:pPr algn="ctr"/>
            <a:r>
              <a:rPr lang="fr-CA" altLang="fr-FR" sz="2400">
                <a:solidFill>
                  <a:schemeClr val="bg1"/>
                </a:solidFill>
              </a:rPr>
              <a:t>de l’UMQ</a:t>
            </a:r>
          </a:p>
          <a:p>
            <a:pPr algn="ctr"/>
            <a:endParaRPr lang="fr-CA" altLang="fr-FR" sz="1200">
              <a:solidFill>
                <a:schemeClr val="bg1"/>
              </a:solidFill>
            </a:endParaRPr>
          </a:p>
          <a:p>
            <a:pPr algn="ctr"/>
            <a:r>
              <a:rPr lang="fr-CA" altLang="fr-FR" sz="2400">
                <a:solidFill>
                  <a:schemeClr val="bg1"/>
                </a:solidFill>
              </a:rPr>
              <a:t> * * *</a:t>
            </a:r>
          </a:p>
          <a:p>
            <a:pPr algn="ctr"/>
            <a:endParaRPr lang="fr-CA" altLang="fr-FR" sz="1200">
              <a:solidFill>
                <a:schemeClr val="bg1"/>
              </a:solidFill>
            </a:endParaRPr>
          </a:p>
          <a:p>
            <a:pPr algn="ctr"/>
            <a:r>
              <a:rPr lang="fr-CA" altLang="fr-FR" sz="2400">
                <a:solidFill>
                  <a:schemeClr val="bg1"/>
                </a:solidFill>
              </a:rPr>
              <a:t>R-3980-2016</a:t>
            </a:r>
          </a:p>
        </p:txBody>
      </p:sp>
      <p:sp>
        <p:nvSpPr>
          <p:cNvPr id="2055" name="ZoneText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9925" y="6237288"/>
            <a:ext cx="201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CA" altLang="fr-FR"/>
              <a:t> Décembre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E77B4751-3B89-4CEC-8F64-AA4099C23FDB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  <p:pic>
        <p:nvPicPr>
          <p:cNvPr id="3075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38125"/>
            <a:ext cx="23526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7088" y="1196975"/>
            <a:ext cx="7273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altLang="fr-FR" b="1" dirty="0"/>
              <a:t>UNE PREUVE PORTANT SUR QUATRE VOLETS DE LA DEMANDE DU DISTRIBUTEUR</a:t>
            </a:r>
            <a:endParaRPr lang="fr-CA" altLang="fr-FR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523875" y="2349500"/>
            <a:ext cx="7920038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 algn="just">
              <a:buFont typeface="+mj-lt"/>
              <a:buAutoNum type="arabicPeriod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Le projet-pilote pour un tarif spécifique aux bornes de recharge rapide</a:t>
            </a:r>
          </a:p>
          <a:p>
            <a:pPr marL="342900" lvl="1" indent="-342900" algn="just">
              <a:buFont typeface="+mj-lt"/>
              <a:buAutoNum type="arabicPeriod"/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lvl="1" indent="-342900" algn="just">
              <a:buFont typeface="+mj-lt"/>
              <a:buAutoNum type="arabicPeriod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Certains éléments liés à l’efficience et à la qualité du service du Distributeur</a:t>
            </a:r>
          </a:p>
          <a:p>
            <a:pPr marL="342900" lvl="1" indent="-342900" algn="just">
              <a:buFont typeface="+mj-lt"/>
              <a:buAutoNum type="arabicPeriod"/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lvl="1" indent="-342900" algn="just">
              <a:buFont typeface="+mj-lt"/>
              <a:buAutoNum type="arabicPeriod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Le plan d’investissements du Distributeur</a:t>
            </a:r>
          </a:p>
          <a:p>
            <a:pPr marL="342900" lvl="1" indent="-342900" algn="just">
              <a:buFont typeface="+mj-lt"/>
              <a:buAutoNum type="arabicPeriod"/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lvl="1" indent="-342900" algn="just">
              <a:buFont typeface="+mj-lt"/>
              <a:buAutoNum type="arabicPeriod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Les balisages sur trois processus ou activités du Distributeur:</a:t>
            </a:r>
          </a:p>
          <a:p>
            <a:pPr marL="342900" lvl="1" indent="-342900" algn="just">
              <a:buFont typeface="+mj-lt"/>
              <a:buAutoNum type="arabicPeriod"/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800100" lvl="2" indent="-342900" algn="just">
              <a:buFont typeface="+mj-lt"/>
              <a:buAutoNum type="alphaLcParenR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Indicateur établissant un lien entre investissements et fiabilité du réseau</a:t>
            </a:r>
          </a:p>
          <a:p>
            <a:pPr marL="800100" lvl="2" indent="-342900" algn="just">
              <a:buFont typeface="+mj-lt"/>
              <a:buAutoNum type="alphaLcParenR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Survol des moyens de gestion de la demande par le contrôle direct des charges</a:t>
            </a:r>
          </a:p>
          <a:p>
            <a:pPr marL="800100" lvl="2" indent="-342900" algn="just">
              <a:buFont typeface="+mj-lt"/>
              <a:buAutoNum type="alphaLcParenR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Rémunération globale</a:t>
            </a:r>
          </a:p>
          <a:p>
            <a:pPr lvl="1" algn="just"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288" y="1844675"/>
            <a:ext cx="8208962" cy="4392613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charset="0"/>
              <a:buNone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►</a:t>
            </a: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APPUI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(avec modifications) à </a:t>
            </a: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la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proposition de projet-pilote pour les bornes de recharge rapides de 400 kV et + (REC # 3) 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►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DEMANDE DE DÉVELOPPEMENT D’UN SCÉNARIO DE RÉFÉRENCE DE L’ÉLECTRO-MOBILITÉ (REC # 2)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Pourquoi un tel « scénario de référence » ?</a:t>
            </a:r>
            <a:endParaRPr lang="fr-CA" altLang="fr-FR" sz="12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Parce que le marché de l’électromobilité est émergent, comme partout ailleurs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Parce que le Québec mise beaucoup sur ce marché, tant au plan industriel qu’énergétique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Parce que le prix de l’électricité au Québec peut constituer un facteur critique du rythme de développement de ce marché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fr-CA" altLang="fr-FR" sz="16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Parce que la Régie (D-2016-033) considérait utile de réfléchir à plusieurs enjeux nouveaux que soulève la recharge de véhicules électriques (</a:t>
            </a:r>
            <a:r>
              <a:rPr lang="fr-CA" altLang="fr-FR" sz="1600" dirty="0" err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parag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 1039), et disait aussi attendre une nouvelle politique énergétique (rendue publique depuis lors).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30078A70-7B76-4F5D-A4F9-73ABA404064B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  <p:pic>
        <p:nvPicPr>
          <p:cNvPr id="410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38125"/>
            <a:ext cx="23526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ZoneTexte 21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50825" y="1052513"/>
            <a:ext cx="8229600" cy="70802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fr-CA" altLang="fr-FR" sz="2000" b="1" dirty="0" smtClean="0">
                <a:latin typeface="Arial" charset="0"/>
                <a:cs typeface="Arial" charset="0"/>
              </a:rPr>
              <a:t>1 - PROJET-PILOTE VISANT L’ALIMENTATION DES BORNES DE RECHARGE RAPIDE (type BRCC)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17FD46C2-4D5D-44EA-BA92-E3831B5AEE9B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pic>
        <p:nvPicPr>
          <p:cNvPr id="5123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38125"/>
            <a:ext cx="23526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052513"/>
            <a:ext cx="7561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altLang="fr-FR" sz="2000" b="1" dirty="0"/>
              <a:t>1 (suite) - PROJET-PILOTE VISANT L’ALIMENTATION DES BORNES DE RECHARGE RAPIDE (type BRCC)</a:t>
            </a:r>
            <a:endParaRPr lang="fr-CA" sz="2000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900113" y="1989138"/>
            <a:ext cx="7272337" cy="4246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fr-CA" altLang="fr-FR" dirty="0">
                <a:solidFill>
                  <a:srgbClr val="000000"/>
                </a:solidFill>
                <a:latin typeface="Times New Roman"/>
                <a:cs typeface="Times New Roman"/>
              </a:rPr>
              <a:t>► </a:t>
            </a: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Comment développer un « scénario de référence » ?</a:t>
            </a:r>
            <a:endParaRPr lang="fr-CA" altLang="fr-FR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defRPr/>
            </a:pPr>
            <a:endParaRPr lang="fr-CA" altLang="fr-FR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En simulant l’effet de la hausse du nombre de véhicules électriques sur la demande en électricité, sur la puissance requise et sur les facteurs d’utilisation: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fr-CA" altLang="fr-FR" dirty="0">
              <a:solidFill>
                <a:srgbClr val="000000"/>
              </a:solidFill>
              <a:cs typeface="Times New Roman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En fonction du nombre de véhicules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En fonction du type de véhicules (</a:t>
            </a:r>
            <a:r>
              <a:rPr lang="fr-CA" altLang="fr-FR" dirty="0" err="1" smtClean="0">
                <a:solidFill>
                  <a:srgbClr val="000000"/>
                </a:solidFill>
                <a:cs typeface="Times New Roman" pitchFamily="18" charset="0"/>
              </a:rPr>
              <a:t>élect</a:t>
            </a:r>
            <a:r>
              <a:rPr lang="fr-CA" altLang="fr-FR" dirty="0" smtClean="0">
                <a:solidFill>
                  <a:srgbClr val="000000"/>
                </a:solidFill>
                <a:cs typeface="Times New Roman" pitchFamily="18" charset="0"/>
              </a:rPr>
              <a:t>. VS </a:t>
            </a: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hybrides)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En fonction de l’usage de ces véhicules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En fonction de différents tarifs possibles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En fonction du nombre, du type et de la localisation des bornes</a:t>
            </a:r>
          </a:p>
          <a:p>
            <a:pPr lvl="1" algn="just">
              <a:defRPr/>
            </a:pPr>
            <a:endParaRPr lang="fr-CA" altLang="fr-FR" dirty="0">
              <a:solidFill>
                <a:srgbClr val="000000"/>
              </a:solidFill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fr-CA" altLang="fr-FR" dirty="0">
                <a:solidFill>
                  <a:srgbClr val="000000"/>
                </a:solidFill>
                <a:cs typeface="Times New Roman" pitchFamily="18" charset="0"/>
              </a:rPr>
              <a:t>HQD a le potentiel pour devenir le joueur clé dans ce nouveau marché au Québec (4 M de clients; disponibilité de la ressource)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4F170E8A-6E51-406A-8366-8D5E7957C041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pic>
        <p:nvPicPr>
          <p:cNvPr id="6147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38125"/>
            <a:ext cx="23526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874713" y="2133600"/>
            <a:ext cx="7127875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Proposition de l’UMQ de hausser à 2 % la cible annuelle de gains d’efficience (REC # 4)</a:t>
            </a:r>
          </a:p>
          <a:p>
            <a:pPr marL="87313" lvl="1" indent="-342900" algn="just">
              <a:buFont typeface="+mj-lt"/>
              <a:buAutoNum type="alphaLcParenR"/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87313" lvl="1" indent="-342900" algn="just">
              <a:buFont typeface="+mj-lt"/>
              <a:buAutoNum type="alphaLcParenR"/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Proposition de l’UMQ d’initier une révision hors-dossier tarifaire et MRI des indicateurs d’efficience et de qualité de service quant à leur nature, leurs caractéristiques, leurs seuils (REC # 5) </a:t>
            </a:r>
            <a:endParaRPr lang="fr-CA" altLang="fr-FR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73063" lvl="1" indent="-285750" algn="just"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fr-CA" altLang="fr-FR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73063" lvl="1" indent="-285750" algn="just"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fr-CA" altLang="fr-FR" sz="1600" dirty="0" smtClean="0">
                <a:solidFill>
                  <a:srgbClr val="000000"/>
                </a:solidFill>
                <a:cs typeface="Times New Roman" pitchFamily="18" charset="0"/>
              </a:rPr>
              <a:t>	► </a:t>
            </a: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Objectif: se donner le temps de réflexion et une vision plus </a:t>
            </a:r>
            <a:r>
              <a:rPr lang="fr-CA" altLang="fr-FR" sz="1600" dirty="0" smtClean="0">
                <a:solidFill>
                  <a:srgbClr val="000000"/>
                </a:solidFill>
                <a:cs typeface="Times New Roman" pitchFamily="18" charset="0"/>
              </a:rPr>
              <a:t>	dégagée </a:t>
            </a: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de cet enjeu</a:t>
            </a:r>
          </a:p>
          <a:p>
            <a:pPr marL="87313" lvl="1" indent="-342900" algn="just">
              <a:buFont typeface="+mj-lt"/>
              <a:buAutoNum type="alphaLcParenR"/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87313" lvl="1" indent="-342900" algn="just">
              <a:buFont typeface="+mj-lt"/>
              <a:buAutoNum type="alphaLcParenR"/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  <a:defRPr/>
            </a:pPr>
            <a:r>
              <a:rPr lang="fr-CA" altLang="fr-FR" sz="1600" dirty="0">
                <a:solidFill>
                  <a:srgbClr val="000000"/>
                </a:solidFill>
                <a:cs typeface="Times New Roman" pitchFamily="18" charset="0"/>
              </a:rPr>
              <a:t>Proposition de l’UMQ de modifier immédiatement l’indicateur pour le suivi des demandes de raccordement complexes (REC # 6)</a:t>
            </a:r>
          </a:p>
          <a:p>
            <a:pPr marL="87313" lvl="1" algn="just"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>
              <a:defRPr/>
            </a:pPr>
            <a:endParaRPr lang="fr-CA" altLang="fr-FR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149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325" y="1157288"/>
            <a:ext cx="799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altLang="fr-FR" b="1" dirty="0"/>
              <a:t>2 - EFFICIENCE ET INDICATEURS DE QUALITÉ DE SERVICE</a:t>
            </a:r>
            <a:endParaRPr lang="fr-CA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F07AC742-A643-4F57-A98A-FA526CC6E29F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pic>
        <p:nvPicPr>
          <p:cNvPr id="7171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38125"/>
            <a:ext cx="23526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08063" y="1628775"/>
            <a:ext cx="7129462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Définir ce qu’est un changement « significatif » au processus de planification budgétaire  (REC # 7): à défaut du </a:t>
            </a:r>
            <a:r>
              <a:rPr lang="fr-CA" altLang="fr-FR" sz="1600" i="1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statu quo,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qu’est-ce que c’est ?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S’assurer de la solidité du Plan d’investissements eu égard à la main-d’œuvre disponible en période de haut taux de renouvellement des effectifs (REC # 8)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Dit autrement, notre </a:t>
            </a:r>
            <a:r>
              <a:rPr lang="fr-CA" altLang="fr-FR" sz="1600" u="sng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préoccupation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est la suivante: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 a bien saisi l’utilité des matrices de sévérité. 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 </a:t>
            </a: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sait qu’il y a une stratégie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d’investissements basée sur les priorités dégagées de ces matrices. </a:t>
            </a:r>
            <a:endParaRPr lang="fr-CA" altLang="fr-FR" sz="16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fr-CA" altLang="fr-FR" sz="16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742950" lvl="1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Ce qu’on ne sait toujours pas, c’est comment on prend la décision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de confier </a:t>
            </a: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à l’externe ou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encore de </a:t>
            </a: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repousser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dans le temps certains </a:t>
            </a: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projets </a:t>
            </a:r>
            <a:r>
              <a:rPr lang="fr-CA" altLang="fr-FR" sz="16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lorsque requis</a:t>
            </a:r>
            <a:r>
              <a:rPr lang="fr-CA" altLang="fr-FR" sz="16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à cause du manque de disponibilité de la main-d’œuvre interne. </a:t>
            </a:r>
          </a:p>
        </p:txBody>
      </p:sp>
      <p:sp>
        <p:nvSpPr>
          <p:cNvPr id="7173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0725" y="1004888"/>
            <a:ext cx="741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altLang="fr-FR" b="1"/>
              <a:t>3 - INVESTISSEMENTS</a:t>
            </a:r>
            <a:endParaRPr lang="fr-CA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519E55CA-90FB-4CB2-AB95-1C05327139F4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pic>
        <p:nvPicPr>
          <p:cNvPr id="8195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38125"/>
            <a:ext cx="23526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7238" y="1557338"/>
            <a:ext cx="748823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2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fr-CA" altLang="fr-FR" dirty="0" smtClean="0">
                <a:solidFill>
                  <a:srgbClr val="000000"/>
                </a:solidFill>
                <a:cs typeface="Times New Roman" pitchFamily="18" charset="0"/>
              </a:rPr>
              <a:t>Proposition de l’UMQ d’exiger la présentation annuelle du nouvel indicateur relatif aux investissements. (REC # 9)</a:t>
            </a:r>
          </a:p>
          <a:p>
            <a:pPr marL="0" lvl="2" algn="just" eaLnBrk="1" hangingPunct="1">
              <a:defRPr/>
            </a:pPr>
            <a:endParaRPr lang="fr-CA" altLang="fr-F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lvl="2" algn="just" eaLnBrk="1" hangingPunct="1">
              <a:defRPr/>
            </a:pPr>
            <a:endParaRPr lang="fr-CA" altLang="fr-F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85750" lvl="2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fr-CA" altLang="fr-FR" dirty="0" smtClean="0">
                <a:solidFill>
                  <a:srgbClr val="000000"/>
                </a:solidFill>
                <a:cs typeface="Times New Roman" pitchFamily="18" charset="0"/>
              </a:rPr>
              <a:t>Proposition de l’UMQ de statuer sur les principes devant régir les futurs programmes de contrôle des charges. (REC # 10)</a:t>
            </a:r>
          </a:p>
          <a:p>
            <a:pPr marL="0" lvl="2" algn="just" eaLnBrk="1" hangingPunct="1">
              <a:buFontTx/>
              <a:buAutoNum type="alphaLcParenR"/>
              <a:defRPr/>
            </a:pPr>
            <a:endParaRPr lang="fr-CA" altLang="fr-F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971550" lvl="3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CA" altLang="fr-FR" dirty="0" smtClean="0">
                <a:solidFill>
                  <a:srgbClr val="000000"/>
                </a:solidFill>
                <a:cs typeface="Times New Roman" pitchFamily="18" charset="0"/>
              </a:rPr>
              <a:t>Distributeur stipule déjà le « minimum d’impact sur le client » et « la compensation pour les inconvénients »</a:t>
            </a:r>
          </a:p>
          <a:p>
            <a:pPr marL="685800" lvl="3" indent="0" algn="just" eaLnBrk="1" hangingPunct="1">
              <a:defRPr/>
            </a:pPr>
            <a:endParaRPr lang="fr-CA" altLang="fr-F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85800" lvl="3" indent="0" algn="just" eaLnBrk="1" hangingPunct="1">
              <a:defRPr/>
            </a:pPr>
            <a:r>
              <a:rPr lang="fr-CA" altLang="fr-FR" dirty="0" smtClean="0">
                <a:solidFill>
                  <a:srgbClr val="000000"/>
                </a:solidFill>
                <a:cs typeface="Times New Roman" pitchFamily="18" charset="0"/>
              </a:rPr>
              <a:t>L’UMQ soumet déjà pour considération: </a:t>
            </a:r>
          </a:p>
          <a:p>
            <a:pPr marL="685800" lvl="3" indent="0" algn="just" eaLnBrk="1" hangingPunct="1">
              <a:defRPr/>
            </a:pPr>
            <a:endParaRPr lang="fr-CA" altLang="fr-F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971550" lvl="3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CA" altLang="fr-FR" dirty="0" smtClean="0">
                <a:solidFill>
                  <a:srgbClr val="000000"/>
                </a:solidFill>
                <a:cs typeface="Times New Roman" pitchFamily="18" charset="0"/>
              </a:rPr>
              <a:t>« la gradation des impacts sur la clientèle VS la gradation des bénéfices pour le Distributeur »</a:t>
            </a:r>
          </a:p>
          <a:p>
            <a:pPr marL="685800" lvl="3" indent="0" algn="just" eaLnBrk="1" hangingPunct="1">
              <a:defRPr/>
            </a:pPr>
            <a:endParaRPr lang="fr-CA" altLang="fr-FR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971550" lvl="3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fr-CA" altLang="fr-FR" dirty="0" smtClean="0">
                <a:solidFill>
                  <a:srgbClr val="000000"/>
                </a:solidFill>
                <a:cs typeface="Times New Roman" pitchFamily="18" charset="0"/>
              </a:rPr>
              <a:t>« le coût différencié de l’électricité » VS « la compensation au client »</a:t>
            </a:r>
          </a:p>
        </p:txBody>
      </p:sp>
      <p:sp>
        <p:nvSpPr>
          <p:cNvPr id="8197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32025" y="966788"/>
            <a:ext cx="4535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altLang="fr-FR" b="1"/>
              <a:t>4 - EXERCICES DE BALISAGE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B35CA5C2-47B9-47AA-AAB2-8FD76F38751E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pic>
        <p:nvPicPr>
          <p:cNvPr id="9219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38125"/>
            <a:ext cx="23526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5288" y="1341438"/>
            <a:ext cx="8353425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lvl="2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CA" altLang="fr-FR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Proposition de l’UMQ de fixer une cible par rapport au marché cible qui soit plus modeste et de retourner directement à la clientèle (hors MTER) une somme prédéterminée, sur un horizon de temps raisonnable. (REC # 11)</a:t>
            </a:r>
          </a:p>
          <a:p>
            <a:pPr marL="4763" lvl="2" indent="-4763" algn="just" eaLnBrk="1" hangingPunct="1">
              <a:spcBef>
                <a:spcPct val="0"/>
              </a:spcBef>
              <a:buFontTx/>
              <a:buAutoNum type="alphaLcParenR"/>
              <a:defRPr/>
            </a:pPr>
            <a:endParaRPr lang="fr-CA" altLang="fr-FR" sz="18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285750" lvl="2" indent="-28575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fr-CA" altLang="fr-FR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Proposition de l’UMQ d’exiger la réalisation d’une étude sur les motivations et les taux de rétention du personnel du Distributeur, pour dépôt lors du prochain dossier tarifaire. (REC # 12)</a:t>
            </a:r>
          </a:p>
          <a:p>
            <a:pPr marL="4763" lvl="2" indent="-4763" algn="just" eaLnBrk="1" hangingPunct="1">
              <a:spcBef>
                <a:spcPct val="0"/>
              </a:spcBef>
              <a:buFontTx/>
              <a:buAutoNum type="alphaLcParenR"/>
              <a:defRPr/>
            </a:pPr>
            <a:endParaRPr lang="fr-CA" altLang="fr-FR" sz="18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0" lvl="2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fr-CA" altLang="fr-FR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La justification de ces propositions est la suivante: </a:t>
            </a:r>
          </a:p>
          <a:p>
            <a:pPr marL="0" lvl="2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endParaRPr lang="fr-CA" altLang="fr-FR" sz="18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285750" lvl="2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CA" altLang="fr-FR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L’UMQ croit que le Distributeur ne fournit pas les explications suffisantes pour établir une cible de rémunération globale aussi généreuse envers ses employés.</a:t>
            </a:r>
          </a:p>
          <a:p>
            <a:pPr marL="285750" lvl="2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fr-CA" altLang="fr-FR" sz="18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285750" lvl="2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CA" altLang="fr-FR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Contrairement à certains autres sujets, l’impact financier de ce sujet est majeur et récurrent et se traduit en « surcoût » dans les tarifs. </a:t>
            </a:r>
          </a:p>
          <a:p>
            <a:pPr marL="285750" lvl="2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fr-CA" altLang="fr-FR" sz="1800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285750" lvl="2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CA" altLang="fr-FR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Un signal doit être donné par la Régie, sous forme d’un « malus » réglementaire, échelonné dans le temps.</a:t>
            </a:r>
          </a:p>
        </p:txBody>
      </p:sp>
      <p:sp>
        <p:nvSpPr>
          <p:cNvPr id="9221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1725" y="874713"/>
            <a:ext cx="4391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altLang="fr-FR" b="1"/>
              <a:t>4 - EXERCICES DE BALISAGE (SUITE)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0E2A5570-EB7F-4587-B1E4-644A027F651E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sp>
        <p:nvSpPr>
          <p:cNvPr id="10243" name="ZoneText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43213" y="2924175"/>
            <a:ext cx="3097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altLang="fr-FR" sz="4000" b="1" i="1"/>
              <a:t>Merci!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238125"/>
            <a:ext cx="206851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de l'UMQ</Sujet>
    <Confidentiel xmlns="a091097b-8ae3-4832-a2b2-51f9a78aeacd">3</Confidentiel>
    <Projet xmlns="a091097b-8ae3-4832-a2b2-51f9a78aeacd">700</Projet>
    <Provenance xmlns="a091097b-8ae3-4832-a2b2-51f9a78aeacd">2</Provenance>
    <Hidden_UploadedAt xmlns="a091097b-8ae3-4832-a2b2-51f9a78aeacd">2023-02-05T01:19:43+00:00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158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444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2023-02-05T01:19:43+00:00</Hidden_ApprovedAt>
    <Cote_x0020_de_x0020_piéce xmlns="a091097b-8ae3-4832-a2b2-51f9a78aeacd">C-UMQ-0011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W2HFWTQUJJY6-2109226824-318</_dlc_DocId>
    <_dlc_DocIdUrl xmlns="a84ed267-86d5-4fa1-a3cb-2fed497fe84f">
      <Url>http://s10mtlweb:8081/700/_layouts/15/DocIdRedir.aspx?ID=W2HFWTQUJJY6-2109226824-318</Url>
      <Description>W2HFWTQUJJY6-2109226824-318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7C65BDB807A72C4D9D3505FC952B16C4" ma:contentTypeVersion="0" ma:contentTypeDescription="" ma:contentTypeScope="" ma:versionID="446f0dc8d34a3827197995c3b8b85a63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CB5ADE-DC2F-4980-86D7-A376A8F83C32}"/>
</file>

<file path=customXml/itemProps2.xml><?xml version="1.0" encoding="utf-8"?>
<ds:datastoreItem xmlns:ds="http://schemas.openxmlformats.org/officeDocument/2006/customXml" ds:itemID="{5566B488-C679-4B08-AAA2-D0443BB73024}"/>
</file>

<file path=customXml/itemProps3.xml><?xml version="1.0" encoding="utf-8"?>
<ds:datastoreItem xmlns:ds="http://schemas.openxmlformats.org/officeDocument/2006/customXml" ds:itemID="{5642991B-A8FD-4BB5-A5CC-AFB0028507E1}"/>
</file>

<file path=customXml/itemProps4.xml><?xml version="1.0" encoding="utf-8"?>
<ds:datastoreItem xmlns:ds="http://schemas.openxmlformats.org/officeDocument/2006/customXml" ds:itemID="{A968A125-1C78-425E-B856-1887F2BDBE16}"/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442</Words>
  <Application>Microsoft Office PowerPoint</Application>
  <PresentationFormat>Affichage à l'écran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    </vt:lpstr>
      <vt:lpstr>Diapositive 2</vt:lpstr>
      <vt:lpstr>1 - PROJET-PILOTE VISANT L’ALIMENTATION DES BORNES DE RECHARGE RAPIDE (type BRCC)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>Présentation de la preuve de l'UMQ</dc:subject>
  <dc:creator>Daniel Simoneau</dc:creator>
  <cp:lastModifiedBy>Myriam.Bisson</cp:lastModifiedBy>
  <cp:revision>179</cp:revision>
  <cp:lastPrinted>2016-12-09T19:43:46Z</cp:lastPrinted>
  <dcterms:created xsi:type="dcterms:W3CDTF">2012-12-08T15:02:20Z</dcterms:created>
  <dcterms:modified xsi:type="dcterms:W3CDTF">2016-12-12T14:47:09Z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0x010100F6681E3BDF397F418586AC591ADC81BB007C65BDB807A72C4D9D3505FC952B16C4</vt:lpwstr>
  </property>
  <property fmtid="{D5CDD505-2E9C-101B-9397-08002B2CF9AE}" pid="4" name="Order">
    <vt:r8>2471400</vt:r8>
  </property>
  <property fmtid="{D5CDD505-2E9C-101B-9397-08002B2CF9AE}" pid="5" name="_dlc_DocIdItemGuid">
    <vt:lpwstr>21393855-ca3e-4d41-a876-b5db65463529</vt:lpwstr>
  </property>
</Properties>
</file>