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handoutMasterIdLst>
    <p:handoutMasterId r:id="rId16"/>
  </p:handoutMasterIdLst>
  <p:sldIdLst>
    <p:sldId id="256" r:id="rId2"/>
    <p:sldId id="518" r:id="rId3"/>
    <p:sldId id="507" r:id="rId4"/>
    <p:sldId id="500" r:id="rId5"/>
    <p:sldId id="509" r:id="rId6"/>
    <p:sldId id="501" r:id="rId7"/>
    <p:sldId id="503" r:id="rId8"/>
    <p:sldId id="506" r:id="rId9"/>
    <p:sldId id="502" r:id="rId10"/>
    <p:sldId id="504" r:id="rId11"/>
    <p:sldId id="508" r:id="rId12"/>
    <p:sldId id="505" r:id="rId13"/>
    <p:sldId id="497" r:id="rId14"/>
  </p:sldIdLst>
  <p:sldSz cx="12192000" cy="6858000"/>
  <p:notesSz cx="7010400" cy="9296400"/>
  <p:custDataLst>
    <p:tags r:id="rId17"/>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5214" autoAdjust="0"/>
  </p:normalViewPr>
  <p:slideViewPr>
    <p:cSldViewPr snapToGrid="0">
      <p:cViewPr varScale="1">
        <p:scale>
          <a:sx n="98" d="100"/>
          <a:sy n="98" d="100"/>
        </p:scale>
        <p:origin x="110" y="134"/>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5"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7B1CBDD-F3C8-4795-BBAD-CB359BCBA761}" type="datetimeFigureOut">
              <a:rPr lang="fr-CA" smtClean="0"/>
              <a:t>2020-01-16</a:t>
            </a:fld>
            <a:endParaRPr lang="fr-CA"/>
          </a:p>
        </p:txBody>
      </p:sp>
      <p:sp>
        <p:nvSpPr>
          <p:cNvPr id="4" name="Espace réservé du pied de page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05A2381-57B0-4D63-AAAF-D3C5FF9C9FEC}" type="slidenum">
              <a:rPr lang="fr-CA" smtClean="0"/>
              <a:t>‹N°›</a:t>
            </a:fld>
            <a:endParaRPr lang="fr-CA"/>
          </a:p>
        </p:txBody>
      </p:sp>
    </p:spTree>
    <p:extLst>
      <p:ext uri="{BB962C8B-B14F-4D97-AF65-F5344CB8AC3E}">
        <p14:creationId xmlns:p14="http://schemas.microsoft.com/office/powerpoint/2010/main" val="4190842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FR"/>
          </a:p>
        </p:txBody>
      </p:sp>
      <p:sp>
        <p:nvSpPr>
          <p:cNvPr id="3" name="Espace réservé de la date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8A265D7-B106-4DD1-AAEF-C18D940A461B}" type="datetimeFigureOut">
              <a:rPr lang="fr-FR" smtClean="0"/>
              <a:t>16/01/2020</a:t>
            </a:fld>
            <a:endParaRPr lang="fr-FR"/>
          </a:p>
        </p:txBody>
      </p:sp>
      <p:sp>
        <p:nvSpPr>
          <p:cNvPr id="4" name="Espace réservé de l'image des diapositives 3"/>
          <p:cNvSpPr>
            <a:spLocks noGrp="1" noRot="1" noChangeAspect="1"/>
          </p:cNvSpPr>
          <p:nvPr>
            <p:ph type="sldImg" idx="2"/>
          </p:nvPr>
        </p:nvSpPr>
        <p:spPr>
          <a:xfrm>
            <a:off x="717550" y="1162050"/>
            <a:ext cx="5575300" cy="3136900"/>
          </a:xfrm>
          <a:prstGeom prst="rect">
            <a:avLst/>
          </a:prstGeom>
          <a:noFill/>
          <a:ln w="12700">
            <a:solidFill>
              <a:prstClr val="black"/>
            </a:solidFill>
          </a:ln>
        </p:spPr>
      </p:sp>
      <p:sp>
        <p:nvSpPr>
          <p:cNvPr id="5" name="Espace réservé des note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991E85E-D6DE-4614-AE95-FFF2C57B4519}" type="slidenum">
              <a:rPr lang="fr-FR" smtClean="0"/>
              <a:t>‹N°›</a:t>
            </a:fld>
            <a:endParaRPr lang="fr-FR"/>
          </a:p>
        </p:txBody>
      </p:sp>
    </p:spTree>
    <p:extLst>
      <p:ext uri="{BB962C8B-B14F-4D97-AF65-F5344CB8AC3E}">
        <p14:creationId xmlns:p14="http://schemas.microsoft.com/office/powerpoint/2010/main" val="3329328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0991E85E-D6DE-4614-AE95-FFF2C57B4519}" type="slidenum">
              <a:rPr lang="fr-FR" smtClean="0"/>
              <a:t>1</a:t>
            </a:fld>
            <a:endParaRPr lang="fr-FR"/>
          </a:p>
        </p:txBody>
      </p:sp>
    </p:spTree>
    <p:extLst>
      <p:ext uri="{BB962C8B-B14F-4D97-AF65-F5344CB8AC3E}">
        <p14:creationId xmlns:p14="http://schemas.microsoft.com/office/powerpoint/2010/main" val="584831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0991E85E-D6DE-4614-AE95-FFF2C57B4519}" type="slidenum">
              <a:rPr lang="fr-FR" smtClean="0"/>
              <a:t>10</a:t>
            </a:fld>
            <a:endParaRPr lang="fr-FR"/>
          </a:p>
        </p:txBody>
      </p:sp>
    </p:spTree>
    <p:extLst>
      <p:ext uri="{BB962C8B-B14F-4D97-AF65-F5344CB8AC3E}">
        <p14:creationId xmlns:p14="http://schemas.microsoft.com/office/powerpoint/2010/main" val="4050123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1" dirty="0"/>
          </a:p>
        </p:txBody>
      </p:sp>
      <p:sp>
        <p:nvSpPr>
          <p:cNvPr id="4" name="Espace réservé du numéro de diapositive 3"/>
          <p:cNvSpPr>
            <a:spLocks noGrp="1"/>
          </p:cNvSpPr>
          <p:nvPr>
            <p:ph type="sldNum" sz="quarter" idx="5"/>
          </p:nvPr>
        </p:nvSpPr>
        <p:spPr/>
        <p:txBody>
          <a:bodyPr/>
          <a:lstStyle/>
          <a:p>
            <a:fld id="{0991E85E-D6DE-4614-AE95-FFF2C57B4519}" type="slidenum">
              <a:rPr lang="fr-FR" smtClean="0"/>
              <a:t>11</a:t>
            </a:fld>
            <a:endParaRPr lang="fr-FR"/>
          </a:p>
        </p:txBody>
      </p:sp>
    </p:spTree>
    <p:extLst>
      <p:ext uri="{BB962C8B-B14F-4D97-AF65-F5344CB8AC3E}">
        <p14:creationId xmlns:p14="http://schemas.microsoft.com/office/powerpoint/2010/main" val="3771372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a:p>
            <a:endParaRPr lang="fr-CA" dirty="0"/>
          </a:p>
          <a:p>
            <a:endParaRPr lang="fr-CA" b="1" dirty="0"/>
          </a:p>
          <a:p>
            <a:endParaRPr lang="fr-CA" b="1" dirty="0"/>
          </a:p>
        </p:txBody>
      </p:sp>
      <p:sp>
        <p:nvSpPr>
          <p:cNvPr id="4" name="Espace réservé du numéro de diapositive 3"/>
          <p:cNvSpPr>
            <a:spLocks noGrp="1"/>
          </p:cNvSpPr>
          <p:nvPr>
            <p:ph type="sldNum" sz="quarter" idx="10"/>
          </p:nvPr>
        </p:nvSpPr>
        <p:spPr/>
        <p:txBody>
          <a:bodyPr/>
          <a:lstStyle/>
          <a:p>
            <a:fld id="{0991E85E-D6DE-4614-AE95-FFF2C57B4519}" type="slidenum">
              <a:rPr lang="fr-FR" smtClean="0"/>
              <a:t>12</a:t>
            </a:fld>
            <a:endParaRPr lang="fr-FR"/>
          </a:p>
        </p:txBody>
      </p:sp>
    </p:spTree>
    <p:extLst>
      <p:ext uri="{BB962C8B-B14F-4D97-AF65-F5344CB8AC3E}">
        <p14:creationId xmlns:p14="http://schemas.microsoft.com/office/powerpoint/2010/main" val="3976842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12BF2-1B9E-477B-A7C9-2DB81865C353}" type="slidenum">
              <a:rPr lang="en-US" smtClean="0"/>
              <a:pPr>
                <a:defRPr/>
              </a:pPr>
              <a:t>13</a:t>
            </a:fld>
            <a:endParaRPr lang="en-US"/>
          </a:p>
        </p:txBody>
      </p:sp>
    </p:spTree>
    <p:extLst>
      <p:ext uri="{BB962C8B-B14F-4D97-AF65-F5344CB8AC3E}">
        <p14:creationId xmlns:p14="http://schemas.microsoft.com/office/powerpoint/2010/main" val="3644826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5"/>
          </p:nvPr>
        </p:nvSpPr>
        <p:spPr/>
        <p:txBody>
          <a:bodyPr/>
          <a:lstStyle/>
          <a:p>
            <a:fld id="{0991E85E-D6DE-4614-AE95-FFF2C57B4519}" type="slidenum">
              <a:rPr lang="fr-FR" smtClean="0"/>
              <a:t>2</a:t>
            </a:fld>
            <a:endParaRPr lang="fr-FR"/>
          </a:p>
        </p:txBody>
      </p:sp>
    </p:spTree>
    <p:extLst>
      <p:ext uri="{BB962C8B-B14F-4D97-AF65-F5344CB8AC3E}">
        <p14:creationId xmlns:p14="http://schemas.microsoft.com/office/powerpoint/2010/main" val="3951215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31774">
              <a:defRPr/>
            </a:pPr>
            <a:endParaRPr lang="fr-FR"/>
          </a:p>
        </p:txBody>
      </p:sp>
      <p:sp>
        <p:nvSpPr>
          <p:cNvPr id="4" name="Espace réservé du numéro de diapositive 3"/>
          <p:cNvSpPr>
            <a:spLocks noGrp="1"/>
          </p:cNvSpPr>
          <p:nvPr>
            <p:ph type="sldNum" sz="quarter" idx="5"/>
          </p:nvPr>
        </p:nvSpPr>
        <p:spPr/>
        <p:txBody>
          <a:bodyPr/>
          <a:lstStyle/>
          <a:p>
            <a:fld id="{0991E85E-D6DE-4614-AE95-FFF2C57B4519}" type="slidenum">
              <a:rPr lang="fr-FR" smtClean="0"/>
              <a:t>3</a:t>
            </a:fld>
            <a:endParaRPr lang="fr-FR"/>
          </a:p>
        </p:txBody>
      </p:sp>
    </p:spTree>
    <p:extLst>
      <p:ext uri="{BB962C8B-B14F-4D97-AF65-F5344CB8AC3E}">
        <p14:creationId xmlns:p14="http://schemas.microsoft.com/office/powerpoint/2010/main" val="381889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0991E85E-D6DE-4614-AE95-FFF2C57B4519}" type="slidenum">
              <a:rPr lang="fr-FR" smtClean="0"/>
              <a:t>4</a:t>
            </a:fld>
            <a:endParaRPr lang="fr-FR"/>
          </a:p>
        </p:txBody>
      </p:sp>
    </p:spTree>
    <p:extLst>
      <p:ext uri="{BB962C8B-B14F-4D97-AF65-F5344CB8AC3E}">
        <p14:creationId xmlns:p14="http://schemas.microsoft.com/office/powerpoint/2010/main" val="2566863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r" defTabSz="914400" rtl="0" eaLnBrk="1" fontAlgn="auto" latinLnBrk="0" hangingPunct="1">
              <a:lnSpc>
                <a:spcPct val="100000"/>
              </a:lnSpc>
              <a:spcBef>
                <a:spcPts val="0"/>
              </a:spcBef>
              <a:spcAft>
                <a:spcPts val="0"/>
              </a:spcAft>
              <a:buClrTx/>
              <a:buSzTx/>
              <a:buFontTx/>
              <a:buNone/>
              <a:tabLst/>
              <a:defRPr/>
            </a:pPr>
            <a:endParaRPr lang="fr-FR" sz="1200" dirty="0"/>
          </a:p>
          <a:p>
            <a:endParaRPr lang="fr-FR" dirty="0"/>
          </a:p>
        </p:txBody>
      </p:sp>
      <p:sp>
        <p:nvSpPr>
          <p:cNvPr id="4" name="Espace réservé du numéro de diapositive 3"/>
          <p:cNvSpPr>
            <a:spLocks noGrp="1"/>
          </p:cNvSpPr>
          <p:nvPr>
            <p:ph type="sldNum" sz="quarter" idx="5"/>
          </p:nvPr>
        </p:nvSpPr>
        <p:spPr/>
        <p:txBody>
          <a:bodyPr/>
          <a:lstStyle/>
          <a:p>
            <a:fld id="{0991E85E-D6DE-4614-AE95-FFF2C57B4519}" type="slidenum">
              <a:rPr lang="fr-FR" smtClean="0"/>
              <a:t>5</a:t>
            </a:fld>
            <a:endParaRPr lang="fr-FR"/>
          </a:p>
        </p:txBody>
      </p:sp>
    </p:spTree>
    <p:extLst>
      <p:ext uri="{BB962C8B-B14F-4D97-AF65-F5344CB8AC3E}">
        <p14:creationId xmlns:p14="http://schemas.microsoft.com/office/powerpoint/2010/main" val="475077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1" u="sng" dirty="0"/>
          </a:p>
        </p:txBody>
      </p:sp>
      <p:sp>
        <p:nvSpPr>
          <p:cNvPr id="4" name="Espace réservé du numéro de diapositive 3"/>
          <p:cNvSpPr>
            <a:spLocks noGrp="1"/>
          </p:cNvSpPr>
          <p:nvPr>
            <p:ph type="sldNum" sz="quarter" idx="5"/>
          </p:nvPr>
        </p:nvSpPr>
        <p:spPr/>
        <p:txBody>
          <a:bodyPr/>
          <a:lstStyle/>
          <a:p>
            <a:fld id="{0991E85E-D6DE-4614-AE95-FFF2C57B4519}" type="slidenum">
              <a:rPr lang="fr-FR" smtClean="0"/>
              <a:t>6</a:t>
            </a:fld>
            <a:endParaRPr lang="fr-FR"/>
          </a:p>
        </p:txBody>
      </p:sp>
    </p:spTree>
    <p:extLst>
      <p:ext uri="{BB962C8B-B14F-4D97-AF65-F5344CB8AC3E}">
        <p14:creationId xmlns:p14="http://schemas.microsoft.com/office/powerpoint/2010/main" val="2023491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991E85E-D6DE-4614-AE95-FFF2C57B4519}" type="slidenum">
              <a:rPr lang="fr-FR" smtClean="0"/>
              <a:t>7</a:t>
            </a:fld>
            <a:endParaRPr lang="fr-FR"/>
          </a:p>
        </p:txBody>
      </p:sp>
    </p:spTree>
    <p:extLst>
      <p:ext uri="{BB962C8B-B14F-4D97-AF65-F5344CB8AC3E}">
        <p14:creationId xmlns:p14="http://schemas.microsoft.com/office/powerpoint/2010/main" val="4104132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endParaRPr lang="fr-FR" b="1" dirty="0"/>
          </a:p>
        </p:txBody>
      </p:sp>
      <p:sp>
        <p:nvSpPr>
          <p:cNvPr id="4" name="Espace réservé du numéro de diapositive 3"/>
          <p:cNvSpPr>
            <a:spLocks noGrp="1"/>
          </p:cNvSpPr>
          <p:nvPr>
            <p:ph type="sldNum" sz="quarter" idx="5"/>
          </p:nvPr>
        </p:nvSpPr>
        <p:spPr/>
        <p:txBody>
          <a:bodyPr/>
          <a:lstStyle/>
          <a:p>
            <a:fld id="{0991E85E-D6DE-4614-AE95-FFF2C57B4519}" type="slidenum">
              <a:rPr lang="fr-FR" smtClean="0"/>
              <a:t>8</a:t>
            </a:fld>
            <a:endParaRPr lang="fr-FR"/>
          </a:p>
        </p:txBody>
      </p:sp>
    </p:spTree>
    <p:extLst>
      <p:ext uri="{BB962C8B-B14F-4D97-AF65-F5344CB8AC3E}">
        <p14:creationId xmlns:p14="http://schemas.microsoft.com/office/powerpoint/2010/main" val="3232586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0991E85E-D6DE-4614-AE95-FFF2C57B4519}" type="slidenum">
              <a:rPr lang="fr-FR" smtClean="0"/>
              <a:t>9</a:t>
            </a:fld>
            <a:endParaRPr lang="fr-FR"/>
          </a:p>
        </p:txBody>
      </p:sp>
    </p:spTree>
    <p:extLst>
      <p:ext uri="{BB962C8B-B14F-4D97-AF65-F5344CB8AC3E}">
        <p14:creationId xmlns:p14="http://schemas.microsoft.com/office/powerpoint/2010/main" val="3466141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BFFD6C-D525-43D7-B8FF-4F60C591563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D2A1E8A-07A0-4340-BF62-EE9E8B4293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96291DC-96FB-4095-850B-D9F7B6947BCE}"/>
              </a:ext>
            </a:extLst>
          </p:cNvPr>
          <p:cNvSpPr>
            <a:spLocks noGrp="1"/>
          </p:cNvSpPr>
          <p:nvPr>
            <p:ph type="dt" sz="half" idx="10"/>
          </p:nvPr>
        </p:nvSpPr>
        <p:spPr/>
        <p:txBody>
          <a:bodyPr/>
          <a:lstStyle/>
          <a:p>
            <a:fld id="{EDD69613-8D9C-4027-BB6C-FD8E8A3D1A5C}" type="datetime1">
              <a:rPr lang="fr-FR" smtClean="0"/>
              <a:t>16/01/2020</a:t>
            </a:fld>
            <a:endParaRPr lang="fr-FR"/>
          </a:p>
        </p:txBody>
      </p:sp>
      <p:sp>
        <p:nvSpPr>
          <p:cNvPr id="5" name="Espace réservé du pied de page 4">
            <a:extLst>
              <a:ext uri="{FF2B5EF4-FFF2-40B4-BE49-F238E27FC236}">
                <a16:creationId xmlns:a16="http://schemas.microsoft.com/office/drawing/2014/main" id="{62926BD7-3A0B-4701-8DFC-666247540DC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5645C88-20F3-4D92-B9E4-1F1B414A984E}"/>
              </a:ext>
            </a:extLst>
          </p:cNvPr>
          <p:cNvSpPr>
            <a:spLocks noGrp="1"/>
          </p:cNvSpPr>
          <p:nvPr>
            <p:ph type="sldNum" sz="quarter" idx="12"/>
          </p:nvPr>
        </p:nvSpPr>
        <p:spPr/>
        <p:txBody>
          <a:bodyPr/>
          <a:lstStyle/>
          <a:p>
            <a:fld id="{929FE47C-56F8-45C8-B4A5-FF2992FC6106}" type="slidenum">
              <a:rPr lang="fr-FR" smtClean="0"/>
              <a:t>‹N°›</a:t>
            </a:fld>
            <a:endParaRPr lang="fr-FR"/>
          </a:p>
        </p:txBody>
      </p:sp>
    </p:spTree>
    <p:extLst>
      <p:ext uri="{BB962C8B-B14F-4D97-AF65-F5344CB8AC3E}">
        <p14:creationId xmlns:p14="http://schemas.microsoft.com/office/powerpoint/2010/main" val="176330722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4F567D-B8A3-443C-964A-130799E043E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10B2A5C-0E67-4CFE-BEDB-C8BAF3DEFB8E}"/>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E3FABD7-B14E-49B6-B00A-1EC86DBFDF75}"/>
              </a:ext>
            </a:extLst>
          </p:cNvPr>
          <p:cNvSpPr>
            <a:spLocks noGrp="1"/>
          </p:cNvSpPr>
          <p:nvPr>
            <p:ph type="dt" sz="half" idx="10"/>
          </p:nvPr>
        </p:nvSpPr>
        <p:spPr/>
        <p:txBody>
          <a:bodyPr/>
          <a:lstStyle/>
          <a:p>
            <a:fld id="{841952C7-976D-40C5-BF04-660151B3B623}" type="datetime1">
              <a:rPr lang="fr-FR" smtClean="0"/>
              <a:t>16/01/2020</a:t>
            </a:fld>
            <a:endParaRPr lang="fr-FR"/>
          </a:p>
        </p:txBody>
      </p:sp>
      <p:sp>
        <p:nvSpPr>
          <p:cNvPr id="5" name="Espace réservé du pied de page 4">
            <a:extLst>
              <a:ext uri="{FF2B5EF4-FFF2-40B4-BE49-F238E27FC236}">
                <a16:creationId xmlns:a16="http://schemas.microsoft.com/office/drawing/2014/main" id="{726B8B0C-3811-4ED8-974B-1157FF9B58C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1C71012-C794-4D3D-8773-1D79EC12B7B6}"/>
              </a:ext>
            </a:extLst>
          </p:cNvPr>
          <p:cNvSpPr>
            <a:spLocks noGrp="1"/>
          </p:cNvSpPr>
          <p:nvPr>
            <p:ph type="sldNum" sz="quarter" idx="12"/>
          </p:nvPr>
        </p:nvSpPr>
        <p:spPr/>
        <p:txBody>
          <a:bodyPr/>
          <a:lstStyle/>
          <a:p>
            <a:fld id="{929FE47C-56F8-45C8-B4A5-FF2992FC6106}" type="slidenum">
              <a:rPr lang="fr-FR" smtClean="0"/>
              <a:t>‹N°›</a:t>
            </a:fld>
            <a:endParaRPr lang="fr-FR"/>
          </a:p>
        </p:txBody>
      </p:sp>
    </p:spTree>
    <p:extLst>
      <p:ext uri="{BB962C8B-B14F-4D97-AF65-F5344CB8AC3E}">
        <p14:creationId xmlns:p14="http://schemas.microsoft.com/office/powerpoint/2010/main" val="186499473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44E84E9-F7AB-4DAA-AE96-3E14CD830A7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9E3A965-1CF6-40F1-8110-06311DC93A5B}"/>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6157AF5-CA1F-494E-BD6E-855512F35865}"/>
              </a:ext>
            </a:extLst>
          </p:cNvPr>
          <p:cNvSpPr>
            <a:spLocks noGrp="1"/>
          </p:cNvSpPr>
          <p:nvPr>
            <p:ph type="dt" sz="half" idx="10"/>
          </p:nvPr>
        </p:nvSpPr>
        <p:spPr/>
        <p:txBody>
          <a:bodyPr/>
          <a:lstStyle/>
          <a:p>
            <a:fld id="{F313C03E-FDDE-4DA1-9B72-AC4440A5191A}" type="datetime1">
              <a:rPr lang="fr-FR" smtClean="0"/>
              <a:t>16/01/2020</a:t>
            </a:fld>
            <a:endParaRPr lang="fr-FR"/>
          </a:p>
        </p:txBody>
      </p:sp>
      <p:sp>
        <p:nvSpPr>
          <p:cNvPr id="5" name="Espace réservé du pied de page 4">
            <a:extLst>
              <a:ext uri="{FF2B5EF4-FFF2-40B4-BE49-F238E27FC236}">
                <a16:creationId xmlns:a16="http://schemas.microsoft.com/office/drawing/2014/main" id="{EE42B519-2D82-4CA5-83D1-36AA2EED1DF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4CD167C-A553-49B3-9398-C88AB5D149A0}"/>
              </a:ext>
            </a:extLst>
          </p:cNvPr>
          <p:cNvSpPr>
            <a:spLocks noGrp="1"/>
          </p:cNvSpPr>
          <p:nvPr>
            <p:ph type="sldNum" sz="quarter" idx="12"/>
          </p:nvPr>
        </p:nvSpPr>
        <p:spPr/>
        <p:txBody>
          <a:bodyPr/>
          <a:lstStyle/>
          <a:p>
            <a:fld id="{929FE47C-56F8-45C8-B4A5-FF2992FC6106}" type="slidenum">
              <a:rPr lang="fr-FR" smtClean="0"/>
              <a:t>‹N°›</a:t>
            </a:fld>
            <a:endParaRPr lang="fr-FR"/>
          </a:p>
        </p:txBody>
      </p:sp>
    </p:spTree>
    <p:extLst>
      <p:ext uri="{BB962C8B-B14F-4D97-AF65-F5344CB8AC3E}">
        <p14:creationId xmlns:p14="http://schemas.microsoft.com/office/powerpoint/2010/main" val="174507485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0165E6-B295-416D-81DB-B832BD6A1F1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AF619E3-6172-44E4-A323-5A2D1265D596}"/>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87B2C27-969E-46E7-AD7D-0DB05A230763}"/>
              </a:ext>
            </a:extLst>
          </p:cNvPr>
          <p:cNvSpPr>
            <a:spLocks noGrp="1"/>
          </p:cNvSpPr>
          <p:nvPr>
            <p:ph type="dt" sz="half" idx="10"/>
          </p:nvPr>
        </p:nvSpPr>
        <p:spPr/>
        <p:txBody>
          <a:bodyPr/>
          <a:lstStyle/>
          <a:p>
            <a:fld id="{B1CE6F79-B184-4C71-B196-6F6C8BC20948}" type="datetime1">
              <a:rPr lang="fr-FR" smtClean="0"/>
              <a:t>16/01/2020</a:t>
            </a:fld>
            <a:endParaRPr lang="fr-FR"/>
          </a:p>
        </p:txBody>
      </p:sp>
      <p:sp>
        <p:nvSpPr>
          <p:cNvPr id="5" name="Espace réservé du pied de page 4">
            <a:extLst>
              <a:ext uri="{FF2B5EF4-FFF2-40B4-BE49-F238E27FC236}">
                <a16:creationId xmlns:a16="http://schemas.microsoft.com/office/drawing/2014/main" id="{925EF5F4-A3EA-48B3-B80B-CA86501EAD8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B611A8C-2179-45E6-86CC-75DAE81D7F02}"/>
              </a:ext>
            </a:extLst>
          </p:cNvPr>
          <p:cNvSpPr>
            <a:spLocks noGrp="1"/>
          </p:cNvSpPr>
          <p:nvPr>
            <p:ph type="sldNum" sz="quarter" idx="12"/>
          </p:nvPr>
        </p:nvSpPr>
        <p:spPr/>
        <p:txBody>
          <a:bodyPr/>
          <a:lstStyle/>
          <a:p>
            <a:fld id="{929FE47C-56F8-45C8-B4A5-FF2992FC6106}" type="slidenum">
              <a:rPr lang="fr-FR" smtClean="0"/>
              <a:t>‹N°›</a:t>
            </a:fld>
            <a:endParaRPr lang="fr-FR"/>
          </a:p>
        </p:txBody>
      </p:sp>
    </p:spTree>
    <p:extLst>
      <p:ext uri="{BB962C8B-B14F-4D97-AF65-F5344CB8AC3E}">
        <p14:creationId xmlns:p14="http://schemas.microsoft.com/office/powerpoint/2010/main" val="69090777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459763-871E-46CF-80A5-F82A374A28A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5A2C6ED-2363-4FB8-BFF2-D942BDFB4A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C9558310-C082-4CE5-8FF6-400CD0C1B14E}"/>
              </a:ext>
            </a:extLst>
          </p:cNvPr>
          <p:cNvSpPr>
            <a:spLocks noGrp="1"/>
          </p:cNvSpPr>
          <p:nvPr>
            <p:ph type="dt" sz="half" idx="10"/>
          </p:nvPr>
        </p:nvSpPr>
        <p:spPr/>
        <p:txBody>
          <a:bodyPr/>
          <a:lstStyle/>
          <a:p>
            <a:fld id="{E85B7ACB-AED1-4765-881F-1EED42B6ACDA}" type="datetime1">
              <a:rPr lang="fr-FR" smtClean="0"/>
              <a:t>16/01/2020</a:t>
            </a:fld>
            <a:endParaRPr lang="fr-FR"/>
          </a:p>
        </p:txBody>
      </p:sp>
      <p:sp>
        <p:nvSpPr>
          <p:cNvPr id="5" name="Espace réservé du pied de page 4">
            <a:extLst>
              <a:ext uri="{FF2B5EF4-FFF2-40B4-BE49-F238E27FC236}">
                <a16:creationId xmlns:a16="http://schemas.microsoft.com/office/drawing/2014/main" id="{A292018E-0F61-4693-A689-6FA6B127528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99B646D-F31C-42A0-9B7D-F46C638F3856}"/>
              </a:ext>
            </a:extLst>
          </p:cNvPr>
          <p:cNvSpPr>
            <a:spLocks noGrp="1"/>
          </p:cNvSpPr>
          <p:nvPr>
            <p:ph type="sldNum" sz="quarter" idx="12"/>
          </p:nvPr>
        </p:nvSpPr>
        <p:spPr/>
        <p:txBody>
          <a:bodyPr/>
          <a:lstStyle/>
          <a:p>
            <a:fld id="{929FE47C-56F8-45C8-B4A5-FF2992FC6106}" type="slidenum">
              <a:rPr lang="fr-FR" smtClean="0"/>
              <a:t>‹N°›</a:t>
            </a:fld>
            <a:endParaRPr lang="fr-FR"/>
          </a:p>
        </p:txBody>
      </p:sp>
    </p:spTree>
    <p:extLst>
      <p:ext uri="{BB962C8B-B14F-4D97-AF65-F5344CB8AC3E}">
        <p14:creationId xmlns:p14="http://schemas.microsoft.com/office/powerpoint/2010/main" val="395927425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D40E5F-4BAE-407A-BD40-E0B245F73D0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04ADBAF-37F6-4B77-8E39-39D4610C5EF3}"/>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B3358FF-AA28-4FED-93E5-C9A4F9D7CCAD}"/>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EBF8391-FEEF-4F90-ADE9-64A38A803632}"/>
              </a:ext>
            </a:extLst>
          </p:cNvPr>
          <p:cNvSpPr>
            <a:spLocks noGrp="1"/>
          </p:cNvSpPr>
          <p:nvPr>
            <p:ph type="dt" sz="half" idx="10"/>
          </p:nvPr>
        </p:nvSpPr>
        <p:spPr/>
        <p:txBody>
          <a:bodyPr/>
          <a:lstStyle/>
          <a:p>
            <a:fld id="{EFDBBA48-46E6-4CAB-B4AC-64EDE4508720}" type="datetime1">
              <a:rPr lang="fr-FR" smtClean="0"/>
              <a:t>16/01/2020</a:t>
            </a:fld>
            <a:endParaRPr lang="fr-FR"/>
          </a:p>
        </p:txBody>
      </p:sp>
      <p:sp>
        <p:nvSpPr>
          <p:cNvPr id="6" name="Espace réservé du pied de page 5">
            <a:extLst>
              <a:ext uri="{FF2B5EF4-FFF2-40B4-BE49-F238E27FC236}">
                <a16:creationId xmlns:a16="http://schemas.microsoft.com/office/drawing/2014/main" id="{E75ED502-48EB-411E-96AE-C51DD5E68EB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30B4CDC-D62C-41B8-B4F8-8EA5EE29CFD8}"/>
              </a:ext>
            </a:extLst>
          </p:cNvPr>
          <p:cNvSpPr>
            <a:spLocks noGrp="1"/>
          </p:cNvSpPr>
          <p:nvPr>
            <p:ph type="sldNum" sz="quarter" idx="12"/>
          </p:nvPr>
        </p:nvSpPr>
        <p:spPr/>
        <p:txBody>
          <a:bodyPr/>
          <a:lstStyle/>
          <a:p>
            <a:fld id="{929FE47C-56F8-45C8-B4A5-FF2992FC6106}" type="slidenum">
              <a:rPr lang="fr-FR" smtClean="0"/>
              <a:t>‹N°›</a:t>
            </a:fld>
            <a:endParaRPr lang="fr-FR"/>
          </a:p>
        </p:txBody>
      </p:sp>
    </p:spTree>
    <p:extLst>
      <p:ext uri="{BB962C8B-B14F-4D97-AF65-F5344CB8AC3E}">
        <p14:creationId xmlns:p14="http://schemas.microsoft.com/office/powerpoint/2010/main" val="19700512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BCBA5E-E7B4-4F45-AD11-F269AE4EBD6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357B6B7-E915-4EAE-8672-9550C4C34F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2670DA88-9E7F-4677-A85C-D66D56282560}"/>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D6C93ED-FD5E-44F9-84B0-4A14F472FC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32EB954D-EE7F-4785-9CDC-5C772BEFBFC5}"/>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9E899DA-4D66-40E3-9E96-C690D0228EF3}"/>
              </a:ext>
            </a:extLst>
          </p:cNvPr>
          <p:cNvSpPr>
            <a:spLocks noGrp="1"/>
          </p:cNvSpPr>
          <p:nvPr>
            <p:ph type="dt" sz="half" idx="10"/>
          </p:nvPr>
        </p:nvSpPr>
        <p:spPr/>
        <p:txBody>
          <a:bodyPr/>
          <a:lstStyle/>
          <a:p>
            <a:fld id="{C8465823-9D0F-4402-8BE3-B3F448E780FC}" type="datetime1">
              <a:rPr lang="fr-FR" smtClean="0"/>
              <a:t>16/01/2020</a:t>
            </a:fld>
            <a:endParaRPr lang="fr-FR"/>
          </a:p>
        </p:txBody>
      </p:sp>
      <p:sp>
        <p:nvSpPr>
          <p:cNvPr id="8" name="Espace réservé du pied de page 7">
            <a:extLst>
              <a:ext uri="{FF2B5EF4-FFF2-40B4-BE49-F238E27FC236}">
                <a16:creationId xmlns:a16="http://schemas.microsoft.com/office/drawing/2014/main" id="{47D14F3D-106B-4340-A1D7-E36878E3906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8BC71E7-0C9E-4596-9BC3-4B379CC2558C}"/>
              </a:ext>
            </a:extLst>
          </p:cNvPr>
          <p:cNvSpPr>
            <a:spLocks noGrp="1"/>
          </p:cNvSpPr>
          <p:nvPr>
            <p:ph type="sldNum" sz="quarter" idx="12"/>
          </p:nvPr>
        </p:nvSpPr>
        <p:spPr/>
        <p:txBody>
          <a:bodyPr/>
          <a:lstStyle/>
          <a:p>
            <a:fld id="{929FE47C-56F8-45C8-B4A5-FF2992FC6106}" type="slidenum">
              <a:rPr lang="fr-FR" smtClean="0"/>
              <a:t>‹N°›</a:t>
            </a:fld>
            <a:endParaRPr lang="fr-FR"/>
          </a:p>
        </p:txBody>
      </p:sp>
    </p:spTree>
    <p:extLst>
      <p:ext uri="{BB962C8B-B14F-4D97-AF65-F5344CB8AC3E}">
        <p14:creationId xmlns:p14="http://schemas.microsoft.com/office/powerpoint/2010/main" val="372808598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F04DED-8991-4224-98D4-82AD27CFC29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E10FFBE-44E0-4C99-93F7-C79C466A44CF}"/>
              </a:ext>
            </a:extLst>
          </p:cNvPr>
          <p:cNvSpPr>
            <a:spLocks noGrp="1"/>
          </p:cNvSpPr>
          <p:nvPr>
            <p:ph type="dt" sz="half" idx="10"/>
          </p:nvPr>
        </p:nvSpPr>
        <p:spPr/>
        <p:txBody>
          <a:bodyPr/>
          <a:lstStyle/>
          <a:p>
            <a:fld id="{FB6F6E68-60A4-4C95-838B-FFFF180468DA}" type="datetime1">
              <a:rPr lang="fr-FR" smtClean="0"/>
              <a:t>16/01/2020</a:t>
            </a:fld>
            <a:endParaRPr lang="fr-FR"/>
          </a:p>
        </p:txBody>
      </p:sp>
      <p:sp>
        <p:nvSpPr>
          <p:cNvPr id="4" name="Espace réservé du pied de page 3">
            <a:extLst>
              <a:ext uri="{FF2B5EF4-FFF2-40B4-BE49-F238E27FC236}">
                <a16:creationId xmlns:a16="http://schemas.microsoft.com/office/drawing/2014/main" id="{C5F6404A-74E9-458E-98A2-19545BD01EB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F9AC294-9B53-4FC2-AB6D-3F69D2C93580}"/>
              </a:ext>
            </a:extLst>
          </p:cNvPr>
          <p:cNvSpPr>
            <a:spLocks noGrp="1"/>
          </p:cNvSpPr>
          <p:nvPr>
            <p:ph type="sldNum" sz="quarter" idx="12"/>
          </p:nvPr>
        </p:nvSpPr>
        <p:spPr/>
        <p:txBody>
          <a:bodyPr/>
          <a:lstStyle/>
          <a:p>
            <a:fld id="{929FE47C-56F8-45C8-B4A5-FF2992FC6106}" type="slidenum">
              <a:rPr lang="fr-FR" smtClean="0"/>
              <a:t>‹N°›</a:t>
            </a:fld>
            <a:endParaRPr lang="fr-FR"/>
          </a:p>
        </p:txBody>
      </p:sp>
    </p:spTree>
    <p:extLst>
      <p:ext uri="{BB962C8B-B14F-4D97-AF65-F5344CB8AC3E}">
        <p14:creationId xmlns:p14="http://schemas.microsoft.com/office/powerpoint/2010/main" val="383040523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A2AB4F7-815D-4851-9472-49ED94256661}"/>
              </a:ext>
            </a:extLst>
          </p:cNvPr>
          <p:cNvSpPr>
            <a:spLocks noGrp="1"/>
          </p:cNvSpPr>
          <p:nvPr>
            <p:ph type="dt" sz="half" idx="10"/>
          </p:nvPr>
        </p:nvSpPr>
        <p:spPr/>
        <p:txBody>
          <a:bodyPr/>
          <a:lstStyle/>
          <a:p>
            <a:fld id="{82AB2FF2-F1C4-4E23-9A0D-340C710F907C}" type="datetime1">
              <a:rPr lang="fr-FR" smtClean="0"/>
              <a:t>16/01/2020</a:t>
            </a:fld>
            <a:endParaRPr lang="fr-FR"/>
          </a:p>
        </p:txBody>
      </p:sp>
      <p:sp>
        <p:nvSpPr>
          <p:cNvPr id="3" name="Espace réservé du pied de page 2">
            <a:extLst>
              <a:ext uri="{FF2B5EF4-FFF2-40B4-BE49-F238E27FC236}">
                <a16:creationId xmlns:a16="http://schemas.microsoft.com/office/drawing/2014/main" id="{7FF76B47-4337-4E61-80FF-DCFF42B1C9A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59E6124-8566-401F-BF57-C6F40D107EF0}"/>
              </a:ext>
            </a:extLst>
          </p:cNvPr>
          <p:cNvSpPr>
            <a:spLocks noGrp="1"/>
          </p:cNvSpPr>
          <p:nvPr>
            <p:ph type="sldNum" sz="quarter" idx="12"/>
          </p:nvPr>
        </p:nvSpPr>
        <p:spPr/>
        <p:txBody>
          <a:bodyPr/>
          <a:lstStyle/>
          <a:p>
            <a:fld id="{929FE47C-56F8-45C8-B4A5-FF2992FC6106}" type="slidenum">
              <a:rPr lang="fr-FR" smtClean="0"/>
              <a:t>‹N°›</a:t>
            </a:fld>
            <a:endParaRPr lang="fr-FR"/>
          </a:p>
        </p:txBody>
      </p:sp>
    </p:spTree>
    <p:extLst>
      <p:ext uri="{BB962C8B-B14F-4D97-AF65-F5344CB8AC3E}">
        <p14:creationId xmlns:p14="http://schemas.microsoft.com/office/powerpoint/2010/main" val="95649856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7D8346-3469-4BEF-9EA7-BBF2774BD17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84016C3-C1F7-4B3F-A36D-64BD225C44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8933998-C6E6-4DF7-947C-F2B502BC6F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C2A6F5F2-E711-419D-B35D-5F0EAFC282A0}"/>
              </a:ext>
            </a:extLst>
          </p:cNvPr>
          <p:cNvSpPr>
            <a:spLocks noGrp="1"/>
          </p:cNvSpPr>
          <p:nvPr>
            <p:ph type="dt" sz="half" idx="10"/>
          </p:nvPr>
        </p:nvSpPr>
        <p:spPr/>
        <p:txBody>
          <a:bodyPr/>
          <a:lstStyle/>
          <a:p>
            <a:fld id="{4B6D8119-E827-44F9-B0E5-77D146010E2C}" type="datetime1">
              <a:rPr lang="fr-FR" smtClean="0"/>
              <a:t>16/01/2020</a:t>
            </a:fld>
            <a:endParaRPr lang="fr-FR"/>
          </a:p>
        </p:txBody>
      </p:sp>
      <p:sp>
        <p:nvSpPr>
          <p:cNvPr id="6" name="Espace réservé du pied de page 5">
            <a:extLst>
              <a:ext uri="{FF2B5EF4-FFF2-40B4-BE49-F238E27FC236}">
                <a16:creationId xmlns:a16="http://schemas.microsoft.com/office/drawing/2014/main" id="{F1E85A3E-0A30-47E1-89DC-BCCC89BA9CB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4746299-2870-45A9-B2A0-2A071B2E8E84}"/>
              </a:ext>
            </a:extLst>
          </p:cNvPr>
          <p:cNvSpPr>
            <a:spLocks noGrp="1"/>
          </p:cNvSpPr>
          <p:nvPr>
            <p:ph type="sldNum" sz="quarter" idx="12"/>
          </p:nvPr>
        </p:nvSpPr>
        <p:spPr/>
        <p:txBody>
          <a:bodyPr/>
          <a:lstStyle/>
          <a:p>
            <a:fld id="{929FE47C-56F8-45C8-B4A5-FF2992FC6106}" type="slidenum">
              <a:rPr lang="fr-FR" smtClean="0"/>
              <a:t>‹N°›</a:t>
            </a:fld>
            <a:endParaRPr lang="fr-FR"/>
          </a:p>
        </p:txBody>
      </p:sp>
    </p:spTree>
    <p:extLst>
      <p:ext uri="{BB962C8B-B14F-4D97-AF65-F5344CB8AC3E}">
        <p14:creationId xmlns:p14="http://schemas.microsoft.com/office/powerpoint/2010/main" val="298761770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B5A138-48A9-40DB-A2FB-2332CAD6AC9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3D384F5-F8F0-4F16-B3DB-94103DB65E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44DB217-31BF-490F-8F2B-3959F7BDB6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8D27E2AF-A8DE-4FA4-AE7C-A77CFD0159A0}"/>
              </a:ext>
            </a:extLst>
          </p:cNvPr>
          <p:cNvSpPr>
            <a:spLocks noGrp="1"/>
          </p:cNvSpPr>
          <p:nvPr>
            <p:ph type="dt" sz="half" idx="10"/>
          </p:nvPr>
        </p:nvSpPr>
        <p:spPr/>
        <p:txBody>
          <a:bodyPr/>
          <a:lstStyle/>
          <a:p>
            <a:fld id="{9CA1A569-5E47-4C96-B9B5-51E68F80AB59}" type="datetime1">
              <a:rPr lang="fr-FR" smtClean="0"/>
              <a:t>16/01/2020</a:t>
            </a:fld>
            <a:endParaRPr lang="fr-FR"/>
          </a:p>
        </p:txBody>
      </p:sp>
      <p:sp>
        <p:nvSpPr>
          <p:cNvPr id="6" name="Espace réservé du pied de page 5">
            <a:extLst>
              <a:ext uri="{FF2B5EF4-FFF2-40B4-BE49-F238E27FC236}">
                <a16:creationId xmlns:a16="http://schemas.microsoft.com/office/drawing/2014/main" id="{4FCF25C7-7F0D-48D6-8AA5-A05E90D6E5D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292042C-9A2E-43FC-A20D-7347C6E0DCD0}"/>
              </a:ext>
            </a:extLst>
          </p:cNvPr>
          <p:cNvSpPr>
            <a:spLocks noGrp="1"/>
          </p:cNvSpPr>
          <p:nvPr>
            <p:ph type="sldNum" sz="quarter" idx="12"/>
          </p:nvPr>
        </p:nvSpPr>
        <p:spPr/>
        <p:txBody>
          <a:bodyPr/>
          <a:lstStyle/>
          <a:p>
            <a:fld id="{929FE47C-56F8-45C8-B4A5-FF2992FC6106}" type="slidenum">
              <a:rPr lang="fr-FR" smtClean="0"/>
              <a:t>‹N°›</a:t>
            </a:fld>
            <a:endParaRPr lang="fr-FR"/>
          </a:p>
        </p:txBody>
      </p:sp>
    </p:spTree>
    <p:extLst>
      <p:ext uri="{BB962C8B-B14F-4D97-AF65-F5344CB8AC3E}">
        <p14:creationId xmlns:p14="http://schemas.microsoft.com/office/powerpoint/2010/main" val="296780570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1B2787F-1DDB-46EC-AB5B-CF6FE088C3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763270E-EED6-4040-AD28-A62E94F2B4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7C0A60F-B5DC-4C88-B4F2-0B9B1BC32D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01FDBC-2397-4113-88EC-78153CCDF2AD}" type="datetime1">
              <a:rPr lang="fr-FR" smtClean="0"/>
              <a:t>16/01/2020</a:t>
            </a:fld>
            <a:endParaRPr lang="fr-FR"/>
          </a:p>
        </p:txBody>
      </p:sp>
      <p:sp>
        <p:nvSpPr>
          <p:cNvPr id="5" name="Espace réservé du pied de page 4">
            <a:extLst>
              <a:ext uri="{FF2B5EF4-FFF2-40B4-BE49-F238E27FC236}">
                <a16:creationId xmlns:a16="http://schemas.microsoft.com/office/drawing/2014/main" id="{9CDCDD2B-1A8E-44AC-AF8C-AB8504E3F7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8F70EE0-D0EA-479F-A61E-76CA8AE252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FE47C-56F8-45C8-B4A5-FF2992FC6106}" type="slidenum">
              <a:rPr lang="fr-FR" smtClean="0"/>
              <a:t>‹N°›</a:t>
            </a:fld>
            <a:endParaRPr lang="fr-FR"/>
          </a:p>
        </p:txBody>
      </p:sp>
    </p:spTree>
    <p:extLst>
      <p:ext uri="{BB962C8B-B14F-4D97-AF65-F5344CB8AC3E}">
        <p14:creationId xmlns:p14="http://schemas.microsoft.com/office/powerpoint/2010/main" val="1329948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AB331F-CDF0-49D1-9B5F-4C27B6F8E595}"/>
              </a:ext>
            </a:extLst>
          </p:cNvPr>
          <p:cNvSpPr>
            <a:spLocks noGrp="1"/>
          </p:cNvSpPr>
          <p:nvPr>
            <p:ph type="ctrTitle"/>
          </p:nvPr>
        </p:nvSpPr>
        <p:spPr>
          <a:xfrm>
            <a:off x="1139539" y="708205"/>
            <a:ext cx="9510532" cy="2720793"/>
          </a:xfrm>
        </p:spPr>
        <p:txBody>
          <a:bodyPr>
            <a:normAutofit fontScale="90000"/>
          </a:bodyPr>
          <a:lstStyle/>
          <a:p>
            <a:r>
              <a:rPr lang="fr-CA" sz="2700" b="1" dirty="0"/>
              <a:t/>
            </a:r>
            <a:br>
              <a:rPr lang="fr-CA" sz="2700" b="1" dirty="0"/>
            </a:br>
            <a:r>
              <a:rPr lang="fr-CA" sz="2700" b="1" dirty="0"/>
              <a:t/>
            </a:r>
            <a:br>
              <a:rPr lang="fr-CA" sz="2700" b="1" dirty="0"/>
            </a:br>
            <a:r>
              <a:rPr lang="fr-CA" sz="2700" b="1" dirty="0"/>
              <a:t/>
            </a:r>
            <a:br>
              <a:rPr lang="fr-CA" sz="2700" b="1" dirty="0"/>
            </a:br>
            <a:r>
              <a:rPr lang="fr-CA" sz="2700" b="1" dirty="0"/>
              <a:t/>
            </a:r>
            <a:br>
              <a:rPr lang="fr-CA" sz="2700" b="1" dirty="0"/>
            </a:br>
            <a:r>
              <a:rPr lang="fr-CA" sz="2700" b="1" dirty="0"/>
              <a:t/>
            </a:r>
            <a:br>
              <a:rPr lang="fr-CA" sz="2700" b="1" dirty="0"/>
            </a:br>
            <a:r>
              <a:rPr lang="fr-CA" sz="2700" b="1" dirty="0"/>
              <a:t/>
            </a:r>
            <a:br>
              <a:rPr lang="fr-CA" sz="2700" b="1" dirty="0"/>
            </a:br>
            <a:r>
              <a:rPr lang="fr-CA" sz="2700" b="1" dirty="0"/>
              <a:t/>
            </a:r>
            <a:br>
              <a:rPr lang="fr-CA" sz="2700" b="1" dirty="0"/>
            </a:br>
            <a:r>
              <a:rPr lang="fr-CA" sz="2700" b="1" dirty="0"/>
              <a:t/>
            </a:r>
            <a:br>
              <a:rPr lang="fr-CA" sz="2700" b="1" dirty="0"/>
            </a:br>
            <a:r>
              <a:rPr lang="fr-CA" sz="3100" b="1" dirty="0"/>
              <a:t/>
            </a:r>
            <a:br>
              <a:rPr lang="fr-CA" sz="3100" b="1" dirty="0"/>
            </a:br>
            <a:r>
              <a:rPr lang="fr-CA" sz="3100" b="1" dirty="0">
                <a:solidFill>
                  <a:schemeClr val="accent1"/>
                </a:solidFill>
                <a:latin typeface="+mn-lt"/>
              </a:rPr>
              <a:t>Énergir, </a:t>
            </a:r>
            <a:r>
              <a:rPr lang="fr-CA" sz="3100" b="1" dirty="0" err="1">
                <a:solidFill>
                  <a:schemeClr val="accent1"/>
                </a:solidFill>
                <a:latin typeface="+mn-lt"/>
              </a:rPr>
              <a:t>s.e.c</a:t>
            </a:r>
            <a:r>
              <a:rPr lang="fr-CA" sz="3100" b="1" dirty="0">
                <a:solidFill>
                  <a:schemeClr val="accent1"/>
                </a:solidFill>
                <a:latin typeface="+mn-lt"/>
              </a:rPr>
              <a:t>. Mesures relatives à l’achat et la vente de gaz naturel renouvelable, </a:t>
            </a:r>
            <a:br>
              <a:rPr lang="fr-CA" sz="3100" b="1" dirty="0">
                <a:solidFill>
                  <a:schemeClr val="accent1"/>
                </a:solidFill>
                <a:latin typeface="+mn-lt"/>
              </a:rPr>
            </a:br>
            <a:r>
              <a:rPr lang="fr-CA" sz="3100" b="1" dirty="0">
                <a:solidFill>
                  <a:schemeClr val="accent1"/>
                </a:solidFill>
                <a:latin typeface="+mn-lt"/>
              </a:rPr>
              <a:t/>
            </a:r>
            <a:br>
              <a:rPr lang="fr-CA" sz="3100" b="1" dirty="0">
                <a:solidFill>
                  <a:schemeClr val="accent1"/>
                </a:solidFill>
                <a:latin typeface="+mn-lt"/>
              </a:rPr>
            </a:br>
            <a:r>
              <a:rPr lang="fr-CA" sz="3100" b="1" dirty="0">
                <a:solidFill>
                  <a:schemeClr val="accent1"/>
                </a:solidFill>
                <a:latin typeface="+mn-lt"/>
              </a:rPr>
              <a:t>R-4008-2017 (Étape B) </a:t>
            </a:r>
            <a:r>
              <a:rPr lang="fr-FR" sz="2700" dirty="0"/>
              <a:t/>
            </a:r>
            <a:br>
              <a:rPr lang="fr-FR" sz="2700" dirty="0"/>
            </a:br>
            <a:r>
              <a:rPr lang="fr-FR" sz="2700" dirty="0">
                <a:solidFill>
                  <a:schemeClr val="tx2"/>
                </a:solidFill>
                <a:effectLst>
                  <a:outerShdw blurRad="63500" dist="38100" dir="5400000" algn="t" rotWithShape="0">
                    <a:prstClr val="black">
                      <a:alpha val="25000"/>
                    </a:prstClr>
                  </a:outerShdw>
                </a:effectLst>
                <a:latin typeface="+mn-lt"/>
              </a:rPr>
              <a:t/>
            </a:r>
            <a:br>
              <a:rPr lang="fr-FR" sz="2700" dirty="0">
                <a:solidFill>
                  <a:schemeClr val="tx2"/>
                </a:solidFill>
                <a:effectLst>
                  <a:outerShdw blurRad="63500" dist="38100" dir="5400000" algn="t" rotWithShape="0">
                    <a:prstClr val="black">
                      <a:alpha val="25000"/>
                    </a:prstClr>
                  </a:outerShdw>
                </a:effectLst>
                <a:latin typeface="+mn-lt"/>
              </a:rPr>
            </a:br>
            <a:endParaRPr lang="fr-FR" sz="2700" dirty="0">
              <a:solidFill>
                <a:schemeClr val="tx2"/>
              </a:solidFill>
              <a:effectLst>
                <a:outerShdw blurRad="63500" dist="38100" dir="5400000" algn="t" rotWithShape="0">
                  <a:prstClr val="black">
                    <a:alpha val="25000"/>
                  </a:prstClr>
                </a:outerShdw>
              </a:effectLst>
              <a:latin typeface="+mn-lt"/>
            </a:endParaRPr>
          </a:p>
        </p:txBody>
      </p:sp>
      <p:sp>
        <p:nvSpPr>
          <p:cNvPr id="3" name="Sous-titre 2">
            <a:extLst>
              <a:ext uri="{FF2B5EF4-FFF2-40B4-BE49-F238E27FC236}">
                <a16:creationId xmlns:a16="http://schemas.microsoft.com/office/drawing/2014/main" id="{7F39E5F0-85B4-42BF-B493-A8DCC04720E7}"/>
              </a:ext>
            </a:extLst>
          </p:cNvPr>
          <p:cNvSpPr>
            <a:spLocks noGrp="1"/>
          </p:cNvSpPr>
          <p:nvPr>
            <p:ph type="subTitle" idx="1"/>
          </p:nvPr>
        </p:nvSpPr>
        <p:spPr>
          <a:xfrm>
            <a:off x="925033" y="3428999"/>
            <a:ext cx="10428767" cy="2583497"/>
          </a:xfrm>
        </p:spPr>
        <p:txBody>
          <a:bodyPr>
            <a:normAutofit fontScale="92500" lnSpcReduction="10000"/>
          </a:bodyPr>
          <a:lstStyle/>
          <a:p>
            <a:endParaRPr lang="fr-FR" dirty="0"/>
          </a:p>
          <a:p>
            <a:r>
              <a:rPr lang="fr-FR" sz="3000" dirty="0"/>
              <a:t>Présentation de Nazim Sebaa</a:t>
            </a:r>
          </a:p>
          <a:p>
            <a:r>
              <a:rPr lang="fr-FR" sz="3000" dirty="0"/>
              <a:t>Pour l’Association des consommateurs industriels de gaz</a:t>
            </a:r>
          </a:p>
          <a:p>
            <a:r>
              <a:rPr lang="fr-FR" sz="3000" dirty="0"/>
              <a:t>(l’« </a:t>
            </a:r>
            <a:r>
              <a:rPr lang="fr-FR" sz="3000" b="1" dirty="0"/>
              <a:t>ACIG</a:t>
            </a:r>
            <a:r>
              <a:rPr lang="fr-FR" sz="3000" dirty="0"/>
              <a:t> »)</a:t>
            </a:r>
          </a:p>
          <a:p>
            <a:endParaRPr lang="fr-FR" dirty="0"/>
          </a:p>
          <a:p>
            <a:r>
              <a:rPr lang="fr-FR" dirty="0"/>
              <a:t>Le 16 janvier 2020</a:t>
            </a:r>
          </a:p>
        </p:txBody>
      </p:sp>
      <p:sp>
        <p:nvSpPr>
          <p:cNvPr id="5" name="Espace réservé du numéro de diapositive 4">
            <a:extLst>
              <a:ext uri="{FF2B5EF4-FFF2-40B4-BE49-F238E27FC236}">
                <a16:creationId xmlns:a16="http://schemas.microsoft.com/office/drawing/2014/main" id="{8E2C2493-4FBA-4936-9F02-9E0A8D8E484C}"/>
              </a:ext>
            </a:extLst>
          </p:cNvPr>
          <p:cNvSpPr>
            <a:spLocks noGrp="1"/>
          </p:cNvSpPr>
          <p:nvPr>
            <p:ph type="sldNum" sz="quarter" idx="12"/>
          </p:nvPr>
        </p:nvSpPr>
        <p:spPr/>
        <p:txBody>
          <a:bodyPr/>
          <a:lstStyle/>
          <a:p>
            <a:fld id="{929FE47C-56F8-45C8-B4A5-FF2992FC6106}" type="slidenum">
              <a:rPr lang="fr-FR" smtClean="0"/>
              <a:t>1</a:t>
            </a:fld>
            <a:endParaRPr lang="fr-FR"/>
          </a:p>
        </p:txBody>
      </p:sp>
      <p:pic>
        <p:nvPicPr>
          <p:cNvPr id="6" name="Image 5">
            <a:extLst>
              <a:ext uri="{FF2B5EF4-FFF2-40B4-BE49-F238E27FC236}">
                <a16:creationId xmlns:a16="http://schemas.microsoft.com/office/drawing/2014/main" id="{36D17327-D55A-4BB7-86BC-4D3EAEA977B9}"/>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07649" y="6012497"/>
            <a:ext cx="2162175" cy="687705"/>
          </a:xfrm>
          <a:prstGeom prst="rect">
            <a:avLst/>
          </a:prstGeom>
          <a:noFill/>
          <a:ln>
            <a:noFill/>
          </a:ln>
        </p:spPr>
      </p:pic>
    </p:spTree>
    <p:extLst>
      <p:ext uri="{BB962C8B-B14F-4D97-AF65-F5344CB8AC3E}">
        <p14:creationId xmlns:p14="http://schemas.microsoft.com/office/powerpoint/2010/main" val="130450053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F39E5F0-85B4-42BF-B493-A8DCC04720E7}"/>
              </a:ext>
            </a:extLst>
          </p:cNvPr>
          <p:cNvSpPr>
            <a:spLocks noGrp="1"/>
          </p:cNvSpPr>
          <p:nvPr>
            <p:ph type="subTitle" idx="1"/>
          </p:nvPr>
        </p:nvSpPr>
        <p:spPr>
          <a:xfrm>
            <a:off x="488200" y="1432631"/>
            <a:ext cx="11215599" cy="4508205"/>
          </a:xfrm>
        </p:spPr>
        <p:txBody>
          <a:bodyPr>
            <a:normAutofit/>
          </a:bodyPr>
          <a:lstStyle/>
          <a:p>
            <a:pPr algn="just">
              <a:spcBef>
                <a:spcPts val="1200"/>
              </a:spcBef>
              <a:spcAft>
                <a:spcPts val="1200"/>
              </a:spcAft>
            </a:pPr>
            <a:r>
              <a:rPr lang="fr-FR" sz="2800" b="1" dirty="0">
                <a:solidFill>
                  <a:schemeClr val="accent1"/>
                </a:solidFill>
              </a:rPr>
              <a:t>Analyse de la proposition d’Énergir </a:t>
            </a:r>
          </a:p>
          <a:p>
            <a:pPr marL="342900" indent="-342900" algn="just">
              <a:spcBef>
                <a:spcPts val="1200"/>
              </a:spcBef>
              <a:spcAft>
                <a:spcPts val="1200"/>
              </a:spcAft>
              <a:buFont typeface="Wingdings" panose="05000000000000000000" pitchFamily="2" charset="2"/>
              <a:buChar char="§"/>
            </a:pPr>
            <a:r>
              <a:rPr lang="fr-FR" sz="2800" dirty="0"/>
              <a:t>La durée maximale de 20 ans a pour effet de permettre à Énergir d’offrir des prix de vente plus avantageux pour la clientèle et de sécuriser les producteurs en leur assurant des revenus garantis.  </a:t>
            </a:r>
          </a:p>
          <a:p>
            <a:pPr algn="just"/>
            <a:endParaRPr lang="fr-FR" sz="2000" dirty="0"/>
          </a:p>
          <a:p>
            <a:pPr algn="l"/>
            <a:endParaRPr lang="fr-FR" sz="2000" dirty="0"/>
          </a:p>
        </p:txBody>
      </p:sp>
      <p:sp>
        <p:nvSpPr>
          <p:cNvPr id="5" name="Espace réservé du numéro de diapositive 4">
            <a:extLst>
              <a:ext uri="{FF2B5EF4-FFF2-40B4-BE49-F238E27FC236}">
                <a16:creationId xmlns:a16="http://schemas.microsoft.com/office/drawing/2014/main" id="{8E2C2493-4FBA-4936-9F02-9E0A8D8E484C}"/>
              </a:ext>
            </a:extLst>
          </p:cNvPr>
          <p:cNvSpPr>
            <a:spLocks noGrp="1"/>
          </p:cNvSpPr>
          <p:nvPr>
            <p:ph type="sldNum" sz="quarter" idx="12"/>
          </p:nvPr>
        </p:nvSpPr>
        <p:spPr/>
        <p:txBody>
          <a:bodyPr/>
          <a:lstStyle/>
          <a:p>
            <a:fld id="{929FE47C-56F8-45C8-B4A5-FF2992FC6106}" type="slidenum">
              <a:rPr lang="fr-FR" smtClean="0"/>
              <a:t>10</a:t>
            </a:fld>
            <a:endParaRPr lang="fr-FR"/>
          </a:p>
        </p:txBody>
      </p:sp>
      <p:pic>
        <p:nvPicPr>
          <p:cNvPr id="6" name="Image 5">
            <a:extLst>
              <a:ext uri="{FF2B5EF4-FFF2-40B4-BE49-F238E27FC236}">
                <a16:creationId xmlns:a16="http://schemas.microsoft.com/office/drawing/2014/main" id="{36D17327-D55A-4BB7-86BC-4D3EAEA977B9}"/>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07649" y="6012497"/>
            <a:ext cx="2162175" cy="687705"/>
          </a:xfrm>
          <a:prstGeom prst="rect">
            <a:avLst/>
          </a:prstGeom>
          <a:noFill/>
          <a:ln>
            <a:noFill/>
          </a:ln>
        </p:spPr>
      </p:pic>
      <p:sp>
        <p:nvSpPr>
          <p:cNvPr id="7" name="Titre 6">
            <a:extLst>
              <a:ext uri="{FF2B5EF4-FFF2-40B4-BE49-F238E27FC236}">
                <a16:creationId xmlns:a16="http://schemas.microsoft.com/office/drawing/2014/main" id="{0B7CC83D-DA96-4E69-A436-415F2B0D01A0}"/>
              </a:ext>
            </a:extLst>
          </p:cNvPr>
          <p:cNvSpPr>
            <a:spLocks noGrp="1"/>
          </p:cNvSpPr>
          <p:nvPr>
            <p:ph type="ctrTitle"/>
          </p:nvPr>
        </p:nvSpPr>
        <p:spPr>
          <a:xfrm>
            <a:off x="488200" y="0"/>
            <a:ext cx="11377913" cy="759366"/>
          </a:xfrm>
        </p:spPr>
        <p:txBody>
          <a:bodyPr>
            <a:noAutofit/>
          </a:bodyPr>
          <a:lstStyle/>
          <a:p>
            <a:pPr algn="l"/>
            <a:r>
              <a:rPr lang="fr-CA" sz="2800" b="1" dirty="0">
                <a:solidFill>
                  <a:schemeClr val="accent1"/>
                </a:solidFill>
                <a:latin typeface="+mn-lt"/>
              </a:rPr>
              <a:t>SUJET</a:t>
            </a:r>
            <a:r>
              <a:rPr lang="fr-CA" sz="2800" b="1" dirty="0">
                <a:solidFill>
                  <a:schemeClr val="accent1"/>
                </a:solidFill>
              </a:rPr>
              <a:t> </a:t>
            </a:r>
            <a:r>
              <a:rPr lang="fr-CA" sz="2800" b="1" dirty="0">
                <a:solidFill>
                  <a:schemeClr val="accent1"/>
                </a:solidFill>
                <a:latin typeface="+mn-lt"/>
              </a:rPr>
              <a:t>3 : Durée des contrats </a:t>
            </a:r>
            <a:endParaRPr lang="fr-FR" sz="2800" b="1" dirty="0">
              <a:solidFill>
                <a:schemeClr val="accent1"/>
              </a:solidFill>
              <a:latin typeface="+mn-lt"/>
            </a:endParaRPr>
          </a:p>
        </p:txBody>
      </p:sp>
    </p:spTree>
    <p:extLst>
      <p:ext uri="{BB962C8B-B14F-4D97-AF65-F5344CB8AC3E}">
        <p14:creationId xmlns:p14="http://schemas.microsoft.com/office/powerpoint/2010/main" val="92617021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F39E5F0-85B4-42BF-B493-A8DCC04720E7}"/>
              </a:ext>
            </a:extLst>
          </p:cNvPr>
          <p:cNvSpPr>
            <a:spLocks noGrp="1"/>
          </p:cNvSpPr>
          <p:nvPr>
            <p:ph type="subTitle" idx="1"/>
          </p:nvPr>
        </p:nvSpPr>
        <p:spPr>
          <a:xfrm>
            <a:off x="544010" y="998538"/>
            <a:ext cx="11215599" cy="5357812"/>
          </a:xfrm>
        </p:spPr>
        <p:txBody>
          <a:bodyPr>
            <a:normAutofit lnSpcReduction="10000"/>
          </a:bodyPr>
          <a:lstStyle/>
          <a:p>
            <a:pPr algn="just"/>
            <a:r>
              <a:rPr lang="fr-FR" sz="2800" b="1" dirty="0">
                <a:solidFill>
                  <a:schemeClr val="accent1"/>
                </a:solidFill>
              </a:rPr>
              <a:t>Commentaires de l’ACIG</a:t>
            </a:r>
          </a:p>
          <a:p>
            <a:pPr marL="342900" indent="-342900" algn="just">
              <a:spcBef>
                <a:spcPts val="1200"/>
              </a:spcBef>
              <a:spcAft>
                <a:spcPts val="1200"/>
              </a:spcAft>
              <a:buFont typeface="Wingdings" panose="05000000000000000000" pitchFamily="2" charset="2"/>
              <a:buChar char="§"/>
            </a:pPr>
            <a:r>
              <a:rPr lang="fr-CA" sz="2800" dirty="0"/>
              <a:t>Pour l’ACIG, la fixation de durées, allant jusqu’à 20 ans, risque de générer : </a:t>
            </a:r>
          </a:p>
          <a:p>
            <a:pPr marL="712788" lvl="1" indent="-349250" algn="just">
              <a:spcBef>
                <a:spcPts val="1200"/>
              </a:spcBef>
              <a:spcAft>
                <a:spcPts val="1200"/>
              </a:spcAft>
              <a:buFont typeface="Wingdings" panose="05000000000000000000" pitchFamily="2" charset="2"/>
              <a:buChar char="§"/>
            </a:pPr>
            <a:r>
              <a:rPr lang="fr-CA" sz="2800" dirty="0"/>
              <a:t>Des distorsions sur l’équilibre du marché en faussant le jeu de la libre concurrence; </a:t>
            </a:r>
          </a:p>
          <a:p>
            <a:pPr marL="712788" lvl="1" indent="-349250" algn="just">
              <a:spcBef>
                <a:spcPts val="1200"/>
              </a:spcBef>
              <a:spcAft>
                <a:spcPts val="1200"/>
              </a:spcAft>
              <a:buFont typeface="Wingdings" panose="05000000000000000000" pitchFamily="2" charset="2"/>
              <a:buChar char="§"/>
            </a:pPr>
            <a:r>
              <a:rPr lang="fr-CA" sz="2800" dirty="0"/>
              <a:t>Un risque de contracter des approvisionnements en GNR au-delà de ce que la demande </a:t>
            </a:r>
            <a:r>
              <a:rPr lang="fr-CA" sz="2800"/>
              <a:t>peut absorber;</a:t>
            </a:r>
            <a:endParaRPr lang="fr-CA" sz="2800" dirty="0"/>
          </a:p>
          <a:p>
            <a:pPr marL="712788" lvl="1" indent="-349250" algn="just">
              <a:spcBef>
                <a:spcPts val="1200"/>
              </a:spcBef>
              <a:spcAft>
                <a:spcPts val="1200"/>
              </a:spcAft>
              <a:buFont typeface="Wingdings" panose="05000000000000000000" pitchFamily="2" charset="2"/>
              <a:buChar char="§"/>
            </a:pPr>
            <a:r>
              <a:rPr lang="fr-CA" sz="2800" dirty="0"/>
              <a:t>Des situations de monopole dans la distribution et dans l’approvisionnement (risque de création de situations de rentes); </a:t>
            </a:r>
          </a:p>
          <a:p>
            <a:pPr marL="712788" lvl="1" indent="-349250" algn="just">
              <a:spcBef>
                <a:spcPts val="1200"/>
              </a:spcBef>
              <a:spcAft>
                <a:spcPts val="1200"/>
              </a:spcAft>
              <a:buFont typeface="Wingdings" panose="05000000000000000000" pitchFamily="2" charset="2"/>
              <a:buChar char="§"/>
            </a:pPr>
            <a:r>
              <a:rPr lang="fr-CA" sz="2800" dirty="0"/>
              <a:t>Situation </a:t>
            </a:r>
            <a:r>
              <a:rPr lang="fr-CA" sz="2800" i="1" dirty="0"/>
              <a:t>d’aléa de moralité </a:t>
            </a:r>
            <a:r>
              <a:rPr lang="fr-CA" sz="2800" dirty="0"/>
              <a:t>chez les producteurs, ce qui pourrait nuire au développement; </a:t>
            </a:r>
            <a:endParaRPr lang="fr-FR" sz="2800" dirty="0"/>
          </a:p>
          <a:p>
            <a:pPr algn="l"/>
            <a:endParaRPr lang="fr-FR" sz="2000" dirty="0"/>
          </a:p>
        </p:txBody>
      </p:sp>
      <p:sp>
        <p:nvSpPr>
          <p:cNvPr id="5" name="Espace réservé du numéro de diapositive 4">
            <a:extLst>
              <a:ext uri="{FF2B5EF4-FFF2-40B4-BE49-F238E27FC236}">
                <a16:creationId xmlns:a16="http://schemas.microsoft.com/office/drawing/2014/main" id="{8E2C2493-4FBA-4936-9F02-9E0A8D8E484C}"/>
              </a:ext>
            </a:extLst>
          </p:cNvPr>
          <p:cNvSpPr>
            <a:spLocks noGrp="1"/>
          </p:cNvSpPr>
          <p:nvPr>
            <p:ph type="sldNum" sz="quarter" idx="12"/>
          </p:nvPr>
        </p:nvSpPr>
        <p:spPr/>
        <p:txBody>
          <a:bodyPr/>
          <a:lstStyle/>
          <a:p>
            <a:fld id="{929FE47C-56F8-45C8-B4A5-FF2992FC6106}" type="slidenum">
              <a:rPr lang="fr-FR" smtClean="0"/>
              <a:t>11</a:t>
            </a:fld>
            <a:endParaRPr lang="fr-FR"/>
          </a:p>
        </p:txBody>
      </p:sp>
      <p:pic>
        <p:nvPicPr>
          <p:cNvPr id="6" name="Image 5">
            <a:extLst>
              <a:ext uri="{FF2B5EF4-FFF2-40B4-BE49-F238E27FC236}">
                <a16:creationId xmlns:a16="http://schemas.microsoft.com/office/drawing/2014/main" id="{36D17327-D55A-4BB7-86BC-4D3EAEA977B9}"/>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07649" y="6012497"/>
            <a:ext cx="2162175" cy="687705"/>
          </a:xfrm>
          <a:prstGeom prst="rect">
            <a:avLst/>
          </a:prstGeom>
          <a:noFill/>
          <a:ln>
            <a:noFill/>
          </a:ln>
        </p:spPr>
      </p:pic>
      <p:sp>
        <p:nvSpPr>
          <p:cNvPr id="7" name="Titre 6">
            <a:extLst>
              <a:ext uri="{FF2B5EF4-FFF2-40B4-BE49-F238E27FC236}">
                <a16:creationId xmlns:a16="http://schemas.microsoft.com/office/drawing/2014/main" id="{0B7CC83D-DA96-4E69-A436-415F2B0D01A0}"/>
              </a:ext>
            </a:extLst>
          </p:cNvPr>
          <p:cNvSpPr>
            <a:spLocks noGrp="1"/>
          </p:cNvSpPr>
          <p:nvPr>
            <p:ph type="ctrTitle"/>
          </p:nvPr>
        </p:nvSpPr>
        <p:spPr>
          <a:xfrm>
            <a:off x="462852" y="-109"/>
            <a:ext cx="11377913" cy="862013"/>
          </a:xfrm>
        </p:spPr>
        <p:txBody>
          <a:bodyPr>
            <a:noAutofit/>
          </a:bodyPr>
          <a:lstStyle/>
          <a:p>
            <a:pPr algn="l"/>
            <a:r>
              <a:rPr lang="fr-CA" sz="2800" b="1" dirty="0">
                <a:solidFill>
                  <a:schemeClr val="accent1"/>
                </a:solidFill>
                <a:latin typeface="+mn-lt"/>
              </a:rPr>
              <a:t>SUJET</a:t>
            </a:r>
            <a:r>
              <a:rPr lang="fr-CA" sz="2800" b="1" dirty="0">
                <a:solidFill>
                  <a:schemeClr val="accent1"/>
                </a:solidFill>
              </a:rPr>
              <a:t> </a:t>
            </a:r>
            <a:r>
              <a:rPr lang="fr-CA" sz="2800" b="1" dirty="0">
                <a:solidFill>
                  <a:schemeClr val="accent1"/>
                </a:solidFill>
                <a:latin typeface="+mn-lt"/>
              </a:rPr>
              <a:t>3 : Durée des contrats</a:t>
            </a:r>
            <a:endParaRPr lang="fr-FR" sz="2800" b="1" dirty="0">
              <a:solidFill>
                <a:schemeClr val="accent1"/>
              </a:solidFill>
              <a:latin typeface="+mn-lt"/>
            </a:endParaRPr>
          </a:p>
        </p:txBody>
      </p:sp>
    </p:spTree>
    <p:extLst>
      <p:ext uri="{BB962C8B-B14F-4D97-AF65-F5344CB8AC3E}">
        <p14:creationId xmlns:p14="http://schemas.microsoft.com/office/powerpoint/2010/main" val="307047753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F39E5F0-85B4-42BF-B493-A8DCC04720E7}"/>
              </a:ext>
            </a:extLst>
          </p:cNvPr>
          <p:cNvSpPr>
            <a:spLocks noGrp="1"/>
          </p:cNvSpPr>
          <p:nvPr>
            <p:ph type="subTitle" idx="1"/>
          </p:nvPr>
        </p:nvSpPr>
        <p:spPr>
          <a:xfrm>
            <a:off x="544010" y="1025002"/>
            <a:ext cx="11215599" cy="4356295"/>
          </a:xfrm>
        </p:spPr>
        <p:txBody>
          <a:bodyPr>
            <a:normAutofit/>
          </a:bodyPr>
          <a:lstStyle/>
          <a:p>
            <a:pPr algn="just"/>
            <a:endParaRPr lang="fr-FR" b="1" i="1" dirty="0">
              <a:solidFill>
                <a:schemeClr val="accent1"/>
              </a:solidFill>
            </a:endParaRPr>
          </a:p>
          <a:p>
            <a:pPr algn="just">
              <a:spcBef>
                <a:spcPts val="1200"/>
              </a:spcBef>
              <a:spcAft>
                <a:spcPts val="1200"/>
              </a:spcAft>
            </a:pPr>
            <a:r>
              <a:rPr lang="fr-FR" sz="2800" b="1" dirty="0">
                <a:solidFill>
                  <a:schemeClr val="accent1"/>
                </a:solidFill>
              </a:rPr>
              <a:t>Position et recommandations de l’ACIG</a:t>
            </a:r>
          </a:p>
          <a:p>
            <a:pPr marL="342900" indent="-342900" algn="just">
              <a:spcBef>
                <a:spcPts val="1200"/>
              </a:spcBef>
              <a:spcAft>
                <a:spcPts val="1200"/>
              </a:spcAft>
              <a:buFont typeface="Wingdings" panose="05000000000000000000" pitchFamily="2" charset="2"/>
              <a:buChar char="§"/>
            </a:pPr>
            <a:r>
              <a:rPr lang="fr-CA" sz="2800" dirty="0"/>
              <a:t>L’ACIG est d’avis que des contrats d’une trop longue durée peuvent limiter le jeu de la concurrence et freiner le développement du marché. </a:t>
            </a:r>
          </a:p>
          <a:p>
            <a:pPr marL="342900" indent="-342900" algn="just">
              <a:spcBef>
                <a:spcPts val="1200"/>
              </a:spcBef>
              <a:spcAft>
                <a:spcPts val="1200"/>
              </a:spcAft>
              <a:buFont typeface="Wingdings" panose="05000000000000000000" pitchFamily="2" charset="2"/>
              <a:buChar char="§"/>
            </a:pPr>
            <a:r>
              <a:rPr lang="fr-FR" sz="2800" dirty="0"/>
              <a:t>L’ACIG recommande à la Régie de veiller à ce que la durée des contrats ne crée pas des situations dommageables au marché. </a:t>
            </a:r>
            <a:endParaRPr lang="fr-CA" sz="2800" dirty="0"/>
          </a:p>
          <a:p>
            <a:pPr algn="just"/>
            <a:endParaRPr lang="fr-FR" b="1" i="1" dirty="0">
              <a:solidFill>
                <a:schemeClr val="accent1"/>
              </a:solidFill>
            </a:endParaRPr>
          </a:p>
          <a:p>
            <a:pPr algn="just"/>
            <a:endParaRPr lang="fr-FR" b="1" i="1" dirty="0">
              <a:solidFill>
                <a:schemeClr val="accent1"/>
              </a:solidFill>
            </a:endParaRPr>
          </a:p>
          <a:p>
            <a:pPr algn="just"/>
            <a:endParaRPr lang="fr-FR" b="1" i="1" dirty="0">
              <a:solidFill>
                <a:schemeClr val="accent1"/>
              </a:solidFill>
            </a:endParaRPr>
          </a:p>
          <a:p>
            <a:pPr algn="just"/>
            <a:endParaRPr lang="fr-FR" dirty="0"/>
          </a:p>
          <a:p>
            <a:pPr algn="just"/>
            <a:endParaRPr lang="fr-FR" sz="2000" dirty="0"/>
          </a:p>
          <a:p>
            <a:pPr algn="l"/>
            <a:endParaRPr lang="fr-FR" sz="2000" dirty="0"/>
          </a:p>
        </p:txBody>
      </p:sp>
      <p:sp>
        <p:nvSpPr>
          <p:cNvPr id="5" name="Espace réservé du numéro de diapositive 4">
            <a:extLst>
              <a:ext uri="{FF2B5EF4-FFF2-40B4-BE49-F238E27FC236}">
                <a16:creationId xmlns:a16="http://schemas.microsoft.com/office/drawing/2014/main" id="{8E2C2493-4FBA-4936-9F02-9E0A8D8E484C}"/>
              </a:ext>
            </a:extLst>
          </p:cNvPr>
          <p:cNvSpPr>
            <a:spLocks noGrp="1"/>
          </p:cNvSpPr>
          <p:nvPr>
            <p:ph type="sldNum" sz="quarter" idx="12"/>
          </p:nvPr>
        </p:nvSpPr>
        <p:spPr/>
        <p:txBody>
          <a:bodyPr/>
          <a:lstStyle/>
          <a:p>
            <a:fld id="{929FE47C-56F8-45C8-B4A5-FF2992FC6106}" type="slidenum">
              <a:rPr lang="fr-FR" smtClean="0"/>
              <a:t>12</a:t>
            </a:fld>
            <a:endParaRPr lang="fr-FR"/>
          </a:p>
        </p:txBody>
      </p:sp>
      <p:pic>
        <p:nvPicPr>
          <p:cNvPr id="6" name="Image 5">
            <a:extLst>
              <a:ext uri="{FF2B5EF4-FFF2-40B4-BE49-F238E27FC236}">
                <a16:creationId xmlns:a16="http://schemas.microsoft.com/office/drawing/2014/main" id="{36D17327-D55A-4BB7-86BC-4D3EAEA977B9}"/>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07649" y="6012497"/>
            <a:ext cx="2162175" cy="687705"/>
          </a:xfrm>
          <a:prstGeom prst="rect">
            <a:avLst/>
          </a:prstGeom>
          <a:noFill/>
          <a:ln>
            <a:noFill/>
          </a:ln>
        </p:spPr>
      </p:pic>
      <p:sp>
        <p:nvSpPr>
          <p:cNvPr id="7" name="Titre 6">
            <a:extLst>
              <a:ext uri="{FF2B5EF4-FFF2-40B4-BE49-F238E27FC236}">
                <a16:creationId xmlns:a16="http://schemas.microsoft.com/office/drawing/2014/main" id="{0B7CC83D-DA96-4E69-A436-415F2B0D01A0}"/>
              </a:ext>
            </a:extLst>
          </p:cNvPr>
          <p:cNvSpPr>
            <a:spLocks noGrp="1"/>
          </p:cNvSpPr>
          <p:nvPr>
            <p:ph type="ctrTitle"/>
          </p:nvPr>
        </p:nvSpPr>
        <p:spPr>
          <a:xfrm>
            <a:off x="544010" y="0"/>
            <a:ext cx="11377913" cy="862013"/>
          </a:xfrm>
        </p:spPr>
        <p:txBody>
          <a:bodyPr>
            <a:noAutofit/>
          </a:bodyPr>
          <a:lstStyle/>
          <a:p>
            <a:pPr algn="l"/>
            <a:r>
              <a:rPr lang="fr-CA" sz="2800" b="1" dirty="0">
                <a:solidFill>
                  <a:schemeClr val="accent1"/>
                </a:solidFill>
                <a:latin typeface="+mn-lt"/>
              </a:rPr>
              <a:t>SUJET 3 : Durée des contrats </a:t>
            </a:r>
            <a:endParaRPr lang="fr-FR" sz="2800" b="1" dirty="0">
              <a:solidFill>
                <a:schemeClr val="accent1"/>
              </a:solidFill>
              <a:latin typeface="+mn-lt"/>
            </a:endParaRPr>
          </a:p>
        </p:txBody>
      </p:sp>
    </p:spTree>
    <p:extLst>
      <p:ext uri="{BB962C8B-B14F-4D97-AF65-F5344CB8AC3E}">
        <p14:creationId xmlns:p14="http://schemas.microsoft.com/office/powerpoint/2010/main" val="170590149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04710" y="4068764"/>
            <a:ext cx="10701867" cy="1661477"/>
          </a:xfrm>
        </p:spPr>
        <p:txBody>
          <a:bodyPr>
            <a:normAutofit/>
          </a:bodyPr>
          <a:lstStyle/>
          <a:p>
            <a:r>
              <a:rPr lang="en-CA" sz="4000" dirty="0">
                <a:solidFill>
                  <a:schemeClr val="accent1"/>
                </a:solidFill>
              </a:rPr>
              <a:t/>
            </a:r>
            <a:br>
              <a:rPr lang="en-CA" sz="4000" dirty="0">
                <a:solidFill>
                  <a:schemeClr val="accent1"/>
                </a:solidFill>
              </a:rPr>
            </a:br>
            <a:r>
              <a:rPr lang="en-CA" sz="4000" dirty="0">
                <a:solidFill>
                  <a:schemeClr val="accent1"/>
                </a:solidFill>
              </a:rPr>
              <a:t>Association des </a:t>
            </a:r>
            <a:r>
              <a:rPr lang="en-CA" sz="4000" dirty="0" err="1">
                <a:solidFill>
                  <a:schemeClr val="accent1"/>
                </a:solidFill>
              </a:rPr>
              <a:t>consommateurs</a:t>
            </a:r>
            <a:r>
              <a:rPr lang="en-CA" sz="4000" dirty="0">
                <a:solidFill>
                  <a:schemeClr val="accent1"/>
                </a:solidFill>
              </a:rPr>
              <a:t> </a:t>
            </a:r>
            <a:r>
              <a:rPr lang="en-CA" sz="4000" dirty="0" err="1">
                <a:solidFill>
                  <a:schemeClr val="accent1"/>
                </a:solidFill>
              </a:rPr>
              <a:t>industriels</a:t>
            </a:r>
            <a:r>
              <a:rPr lang="en-CA" sz="4000" dirty="0">
                <a:solidFill>
                  <a:schemeClr val="accent1"/>
                </a:solidFill>
              </a:rPr>
              <a:t> de </a:t>
            </a:r>
            <a:r>
              <a:rPr lang="en-CA" sz="4000" dirty="0" err="1">
                <a:solidFill>
                  <a:schemeClr val="accent1"/>
                </a:solidFill>
              </a:rPr>
              <a:t>gaz</a:t>
            </a:r>
            <a:r>
              <a:rPr lang="en-CA" sz="4000" dirty="0">
                <a:solidFill>
                  <a:schemeClr val="accent1"/>
                </a:solidFill>
              </a:rPr>
              <a:t> </a:t>
            </a:r>
          </a:p>
        </p:txBody>
      </p:sp>
      <p:sp>
        <p:nvSpPr>
          <p:cNvPr id="4" name="Slide Number Placeholder 3"/>
          <p:cNvSpPr>
            <a:spLocks noGrp="1"/>
          </p:cNvSpPr>
          <p:nvPr>
            <p:ph type="sldNum" sz="quarter" idx="12"/>
          </p:nvPr>
        </p:nvSpPr>
        <p:spPr/>
        <p:txBody>
          <a:bodyPr/>
          <a:lstStyle/>
          <a:p>
            <a:pPr>
              <a:defRPr/>
            </a:pPr>
            <a:fld id="{B341BD4F-FCC8-4BD4-85DD-A948254DFA86}" type="slidenum">
              <a:rPr lang="en-US" smtClean="0"/>
              <a:pPr>
                <a:defRPr/>
              </a:pPr>
              <a:t>13</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2282" y="1005944"/>
            <a:ext cx="4083760" cy="3062820"/>
          </a:xfrm>
          <a:prstGeom prst="rect">
            <a:avLst/>
          </a:prstGeom>
          <a:effectLst>
            <a:softEdge rad="190500"/>
          </a:effectLst>
        </p:spPr>
      </p:pic>
      <p:pic>
        <p:nvPicPr>
          <p:cNvPr id="6" name="Image 5">
            <a:extLst>
              <a:ext uri="{FF2B5EF4-FFF2-40B4-BE49-F238E27FC236}">
                <a16:creationId xmlns:a16="http://schemas.microsoft.com/office/drawing/2014/main" id="{61E516C1-AF6B-4A37-AF3D-55E48D082CEC}"/>
              </a:ext>
            </a:extLst>
          </p:cNvPr>
          <p:cNvPicPr/>
          <p:nvPr/>
        </p:nvPicPr>
        <p:blipFill>
          <a:blip r:embed="rId4">
            <a:extLst>
              <a:ext uri="{28A0092B-C50C-407E-A947-70E740481C1C}">
                <a14:useLocalDpi xmlns:a14="http://schemas.microsoft.com/office/drawing/2010/main" val="0"/>
              </a:ext>
            </a:extLst>
          </a:blip>
          <a:stretch>
            <a:fillRect/>
          </a:stretch>
        </p:blipFill>
        <p:spPr bwMode="auto">
          <a:xfrm>
            <a:off x="207649" y="6012497"/>
            <a:ext cx="2162175" cy="687705"/>
          </a:xfrm>
          <a:prstGeom prst="rect">
            <a:avLst/>
          </a:prstGeom>
          <a:noFill/>
          <a:ln>
            <a:noFill/>
          </a:ln>
        </p:spPr>
      </p:pic>
    </p:spTree>
    <p:extLst>
      <p:ext uri="{BB962C8B-B14F-4D97-AF65-F5344CB8AC3E}">
        <p14:creationId xmlns:p14="http://schemas.microsoft.com/office/powerpoint/2010/main" val="336538911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0B7CC83D-DA96-4E69-A436-415F2B0D01A0}"/>
              </a:ext>
            </a:extLst>
          </p:cNvPr>
          <p:cNvSpPr>
            <a:spLocks noGrp="1"/>
          </p:cNvSpPr>
          <p:nvPr>
            <p:ph type="title"/>
          </p:nvPr>
        </p:nvSpPr>
        <p:spPr>
          <a:xfrm>
            <a:off x="676835" y="25734"/>
            <a:ext cx="10515600" cy="1325563"/>
          </a:xfrm>
        </p:spPr>
        <p:txBody>
          <a:bodyPr>
            <a:noAutofit/>
          </a:bodyPr>
          <a:lstStyle/>
          <a:p>
            <a:r>
              <a:rPr lang="fr-FR" sz="2800" b="1" dirty="0">
                <a:solidFill>
                  <a:schemeClr val="accent1"/>
                </a:solidFill>
                <a:latin typeface="+mn-lt"/>
              </a:rPr>
              <a:t>Principales positions de l’ACIG concernant la mise en place de mesures d’achat du GNR </a:t>
            </a:r>
          </a:p>
        </p:txBody>
      </p:sp>
      <p:sp>
        <p:nvSpPr>
          <p:cNvPr id="2" name="Espace réservé du contenu 1">
            <a:extLst>
              <a:ext uri="{FF2B5EF4-FFF2-40B4-BE49-F238E27FC236}">
                <a16:creationId xmlns:a16="http://schemas.microsoft.com/office/drawing/2014/main" id="{FEE81987-9B98-467C-98DF-DD53DD30D55C}"/>
              </a:ext>
            </a:extLst>
          </p:cNvPr>
          <p:cNvSpPr>
            <a:spLocks noGrp="1"/>
          </p:cNvSpPr>
          <p:nvPr>
            <p:ph idx="1"/>
          </p:nvPr>
        </p:nvSpPr>
        <p:spPr/>
        <p:txBody>
          <a:bodyPr/>
          <a:lstStyle/>
          <a:p>
            <a:endParaRPr lang="fr-FR" dirty="0"/>
          </a:p>
          <a:p>
            <a:r>
              <a:rPr lang="fr-FR" dirty="0"/>
              <a:t>Le développement du marché du GNR doit se faire sur la base d’un marché libre et ouvert </a:t>
            </a:r>
          </a:p>
          <a:p>
            <a:endParaRPr lang="fr-FR" dirty="0"/>
          </a:p>
          <a:p>
            <a:r>
              <a:rPr lang="fr-FR" dirty="0"/>
              <a:t>L’accès au GNR devrait prioritairement être sur une base volontaire </a:t>
            </a:r>
          </a:p>
          <a:p>
            <a:pPr marL="0" indent="0">
              <a:buNone/>
            </a:pPr>
            <a:endParaRPr lang="fr-FR" dirty="0"/>
          </a:p>
        </p:txBody>
      </p:sp>
      <p:sp>
        <p:nvSpPr>
          <p:cNvPr id="5" name="Espace réservé du numéro de diapositive 4">
            <a:extLst>
              <a:ext uri="{FF2B5EF4-FFF2-40B4-BE49-F238E27FC236}">
                <a16:creationId xmlns:a16="http://schemas.microsoft.com/office/drawing/2014/main" id="{8E2C2493-4FBA-4936-9F02-9E0A8D8E484C}"/>
              </a:ext>
            </a:extLst>
          </p:cNvPr>
          <p:cNvSpPr>
            <a:spLocks noGrp="1"/>
          </p:cNvSpPr>
          <p:nvPr>
            <p:ph type="sldNum" sz="quarter" idx="12"/>
          </p:nvPr>
        </p:nvSpPr>
        <p:spPr/>
        <p:txBody>
          <a:bodyPr/>
          <a:lstStyle/>
          <a:p>
            <a:fld id="{929FE47C-56F8-45C8-B4A5-FF2992FC6106}" type="slidenum">
              <a:rPr lang="fr-FR" smtClean="0"/>
              <a:t>2</a:t>
            </a:fld>
            <a:endParaRPr lang="fr-FR"/>
          </a:p>
        </p:txBody>
      </p:sp>
      <p:pic>
        <p:nvPicPr>
          <p:cNvPr id="6" name="Image 5">
            <a:extLst>
              <a:ext uri="{FF2B5EF4-FFF2-40B4-BE49-F238E27FC236}">
                <a16:creationId xmlns:a16="http://schemas.microsoft.com/office/drawing/2014/main" id="{36D17327-D55A-4BB7-86BC-4D3EAEA977B9}"/>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07649" y="6012497"/>
            <a:ext cx="2162175" cy="687705"/>
          </a:xfrm>
          <a:prstGeom prst="rect">
            <a:avLst/>
          </a:prstGeom>
          <a:noFill/>
          <a:ln>
            <a:noFill/>
          </a:ln>
        </p:spPr>
      </p:pic>
      <p:sp>
        <p:nvSpPr>
          <p:cNvPr id="8" name="Sous-titre 8">
            <a:extLst>
              <a:ext uri="{FF2B5EF4-FFF2-40B4-BE49-F238E27FC236}">
                <a16:creationId xmlns:a16="http://schemas.microsoft.com/office/drawing/2014/main" id="{BF1471E6-AECA-45D2-9D99-D019C55B4C14}"/>
              </a:ext>
            </a:extLst>
          </p:cNvPr>
          <p:cNvSpPr txBox="1"/>
          <p:nvPr/>
        </p:nvSpPr>
        <p:spPr>
          <a:xfrm>
            <a:off x="527968" y="1440991"/>
            <a:ext cx="9722646" cy="434871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fr-FR" sz="2200"/>
          </a:p>
        </p:txBody>
      </p:sp>
    </p:spTree>
    <p:extLst>
      <p:ext uri="{BB962C8B-B14F-4D97-AF65-F5344CB8AC3E}">
        <p14:creationId xmlns:p14="http://schemas.microsoft.com/office/powerpoint/2010/main" val="355026169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8E2C2493-4FBA-4936-9F02-9E0A8D8E484C}"/>
              </a:ext>
            </a:extLst>
          </p:cNvPr>
          <p:cNvSpPr>
            <a:spLocks noGrp="1"/>
          </p:cNvSpPr>
          <p:nvPr>
            <p:ph type="sldNum" sz="quarter" idx="12"/>
          </p:nvPr>
        </p:nvSpPr>
        <p:spPr/>
        <p:txBody>
          <a:bodyPr/>
          <a:lstStyle/>
          <a:p>
            <a:fld id="{929FE47C-56F8-45C8-B4A5-FF2992FC6106}" type="slidenum">
              <a:rPr lang="fr-FR" smtClean="0"/>
              <a:t>3</a:t>
            </a:fld>
            <a:endParaRPr lang="fr-FR"/>
          </a:p>
        </p:txBody>
      </p:sp>
      <p:pic>
        <p:nvPicPr>
          <p:cNvPr id="6" name="Image 5">
            <a:extLst>
              <a:ext uri="{FF2B5EF4-FFF2-40B4-BE49-F238E27FC236}">
                <a16:creationId xmlns:a16="http://schemas.microsoft.com/office/drawing/2014/main" id="{36D17327-D55A-4BB7-86BC-4D3EAEA977B9}"/>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07649" y="6012497"/>
            <a:ext cx="2162175" cy="687705"/>
          </a:xfrm>
          <a:prstGeom prst="rect">
            <a:avLst/>
          </a:prstGeom>
          <a:noFill/>
          <a:ln>
            <a:noFill/>
          </a:ln>
        </p:spPr>
      </p:pic>
      <p:sp>
        <p:nvSpPr>
          <p:cNvPr id="7" name="Titre 6">
            <a:extLst>
              <a:ext uri="{FF2B5EF4-FFF2-40B4-BE49-F238E27FC236}">
                <a16:creationId xmlns:a16="http://schemas.microsoft.com/office/drawing/2014/main" id="{0B7CC83D-DA96-4E69-A436-415F2B0D01A0}"/>
              </a:ext>
            </a:extLst>
          </p:cNvPr>
          <p:cNvSpPr>
            <a:spLocks noGrp="1"/>
          </p:cNvSpPr>
          <p:nvPr>
            <p:ph type="ctrTitle"/>
          </p:nvPr>
        </p:nvSpPr>
        <p:spPr>
          <a:xfrm>
            <a:off x="544010" y="0"/>
            <a:ext cx="11377913" cy="862013"/>
          </a:xfrm>
        </p:spPr>
        <p:txBody>
          <a:bodyPr>
            <a:noAutofit/>
          </a:bodyPr>
          <a:lstStyle/>
          <a:p>
            <a:pPr algn="l"/>
            <a:r>
              <a:rPr lang="fr-FR" sz="2800" b="1" dirty="0">
                <a:solidFill>
                  <a:schemeClr val="accent1"/>
                </a:solidFill>
                <a:latin typeface="+mn-lt"/>
              </a:rPr>
              <a:t>Sujets d’intérêts pour l’ACIG</a:t>
            </a:r>
          </a:p>
        </p:txBody>
      </p:sp>
      <p:sp>
        <p:nvSpPr>
          <p:cNvPr id="8" name="Sous-titre 8">
            <a:extLst>
              <a:ext uri="{FF2B5EF4-FFF2-40B4-BE49-F238E27FC236}">
                <a16:creationId xmlns:a16="http://schemas.microsoft.com/office/drawing/2014/main" id="{BF1471E6-AECA-45D2-9D99-D019C55B4C14}"/>
              </a:ext>
            </a:extLst>
          </p:cNvPr>
          <p:cNvSpPr txBox="1"/>
          <p:nvPr/>
        </p:nvSpPr>
        <p:spPr>
          <a:xfrm>
            <a:off x="544010" y="1392865"/>
            <a:ext cx="9722646" cy="434871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fr-FR" dirty="0"/>
          </a:p>
          <a:p>
            <a:pPr marL="342900" lvl="1" indent="-342900" algn="just">
              <a:spcBef>
                <a:spcPts val="1000"/>
              </a:spcBef>
              <a:buFont typeface="Wingdings" panose="05000000000000000000" pitchFamily="2" charset="2"/>
              <a:buChar char="§"/>
            </a:pPr>
            <a:r>
              <a:rPr lang="fr-FR" sz="2800" dirty="0"/>
              <a:t>Sujet 1 : </a:t>
            </a:r>
            <a:r>
              <a:rPr lang="fr-CA" sz="2800" dirty="0"/>
              <a:t>La méthodologie utilisée pour déterminer la valeur du GNR ;</a:t>
            </a:r>
          </a:p>
          <a:p>
            <a:pPr marL="342900" lvl="1" indent="-342900" algn="just">
              <a:spcBef>
                <a:spcPts val="1000"/>
              </a:spcBef>
              <a:buFont typeface="Wingdings" panose="05000000000000000000" pitchFamily="2" charset="2"/>
              <a:buChar char="§"/>
            </a:pPr>
            <a:endParaRPr lang="fr-FR" sz="2800" dirty="0"/>
          </a:p>
          <a:p>
            <a:pPr marL="342900" lvl="1" indent="-342900" algn="just">
              <a:spcBef>
                <a:spcPts val="1000"/>
              </a:spcBef>
              <a:buFont typeface="Wingdings" panose="05000000000000000000" pitchFamily="2" charset="2"/>
              <a:buChar char="§"/>
            </a:pPr>
            <a:r>
              <a:rPr lang="fr-FR" sz="2800" dirty="0"/>
              <a:t>Sujet 2 : </a:t>
            </a:r>
            <a:r>
              <a:rPr lang="fr-CA" sz="2800" dirty="0"/>
              <a:t>Le prix moyen d’achat du GNR ; </a:t>
            </a:r>
          </a:p>
          <a:p>
            <a:pPr marL="0" lvl="1" algn="just">
              <a:spcBef>
                <a:spcPts val="1000"/>
              </a:spcBef>
            </a:pPr>
            <a:r>
              <a:rPr lang="fr-FR" sz="2800" dirty="0"/>
              <a:t>  </a:t>
            </a:r>
          </a:p>
          <a:p>
            <a:pPr marL="342900" lvl="1" indent="-342900" algn="just">
              <a:spcBef>
                <a:spcPts val="1000"/>
              </a:spcBef>
              <a:buFont typeface="Wingdings" panose="05000000000000000000" pitchFamily="2" charset="2"/>
              <a:buChar char="§"/>
            </a:pPr>
            <a:r>
              <a:rPr lang="fr-FR" sz="2800" dirty="0"/>
              <a:t>Sujet 3 : </a:t>
            </a:r>
            <a:r>
              <a:rPr lang="fr-CA" sz="2800" dirty="0"/>
              <a:t>La durée des contrats. </a:t>
            </a:r>
            <a:endParaRPr lang="fr-FR" sz="2800" dirty="0"/>
          </a:p>
        </p:txBody>
      </p:sp>
    </p:spTree>
    <p:extLst>
      <p:ext uri="{BB962C8B-B14F-4D97-AF65-F5344CB8AC3E}">
        <p14:creationId xmlns:p14="http://schemas.microsoft.com/office/powerpoint/2010/main" val="184899412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F39E5F0-85B4-42BF-B493-A8DCC04720E7}"/>
              </a:ext>
            </a:extLst>
          </p:cNvPr>
          <p:cNvSpPr>
            <a:spLocks noGrp="1"/>
          </p:cNvSpPr>
          <p:nvPr>
            <p:ph type="subTitle" idx="1"/>
          </p:nvPr>
        </p:nvSpPr>
        <p:spPr>
          <a:xfrm>
            <a:off x="544010" y="1392866"/>
            <a:ext cx="11215599" cy="4356294"/>
          </a:xfrm>
        </p:spPr>
        <p:txBody>
          <a:bodyPr>
            <a:noAutofit/>
          </a:bodyPr>
          <a:lstStyle/>
          <a:p>
            <a:pPr algn="just">
              <a:spcBef>
                <a:spcPts val="1200"/>
              </a:spcBef>
              <a:spcAft>
                <a:spcPts val="1200"/>
              </a:spcAft>
            </a:pPr>
            <a:r>
              <a:rPr lang="fr-FR" sz="2800" b="1" dirty="0">
                <a:solidFill>
                  <a:schemeClr val="accent1"/>
                </a:solidFill>
              </a:rPr>
              <a:t>Analyse de la proposition d’Énergir</a:t>
            </a:r>
          </a:p>
          <a:p>
            <a:pPr marL="342900" indent="-342900" algn="just">
              <a:spcBef>
                <a:spcPts val="1200"/>
              </a:spcBef>
              <a:spcAft>
                <a:spcPts val="1200"/>
              </a:spcAft>
              <a:buFont typeface="Wingdings" panose="05000000000000000000" pitchFamily="2" charset="2"/>
              <a:buChar char="§"/>
            </a:pPr>
            <a:r>
              <a:rPr lang="fr-FR" sz="2800" dirty="0"/>
              <a:t>Principal argument d’Énergir : </a:t>
            </a:r>
          </a:p>
          <a:p>
            <a:pPr marL="723900" lvl="1" indent="-361950" algn="just">
              <a:spcBef>
                <a:spcPts val="1200"/>
              </a:spcBef>
              <a:spcAft>
                <a:spcPts val="1200"/>
              </a:spcAft>
              <a:buFont typeface="Wingdings" panose="05000000000000000000" pitchFamily="2" charset="2"/>
              <a:buChar char="§"/>
            </a:pPr>
            <a:r>
              <a:rPr lang="fr-FR" sz="2800" dirty="0"/>
              <a:t>L’absence d’un marché fluide pour le GNR rend difficile la détermination de la « valeur » du GNR  </a:t>
            </a:r>
          </a:p>
          <a:p>
            <a:pPr marL="723900" lvl="1" indent="-361950" algn="just">
              <a:spcBef>
                <a:spcPts val="1200"/>
              </a:spcBef>
              <a:spcAft>
                <a:spcPts val="1200"/>
              </a:spcAft>
              <a:buFont typeface="Wingdings" panose="05000000000000000000" pitchFamily="2" charset="2"/>
              <a:buChar char="§"/>
            </a:pPr>
            <a:r>
              <a:rPr lang="fr-FR" sz="2800" dirty="0"/>
              <a:t>Le recours au Low Carbon Fuel Standard (LCFS) et au </a:t>
            </a:r>
            <a:r>
              <a:rPr lang="fr-FR" sz="2800" dirty="0" err="1"/>
              <a:t>Renewable</a:t>
            </a:r>
            <a:r>
              <a:rPr lang="fr-FR" sz="2800" dirty="0"/>
              <a:t> Fuel Standard (RFS) permet de disposer de balises permettant d’apprécier la valeur du GNR  </a:t>
            </a:r>
          </a:p>
        </p:txBody>
      </p:sp>
      <p:sp>
        <p:nvSpPr>
          <p:cNvPr id="5" name="Espace réservé du numéro de diapositive 4">
            <a:extLst>
              <a:ext uri="{FF2B5EF4-FFF2-40B4-BE49-F238E27FC236}">
                <a16:creationId xmlns:a16="http://schemas.microsoft.com/office/drawing/2014/main" id="{8E2C2493-4FBA-4936-9F02-9E0A8D8E484C}"/>
              </a:ext>
            </a:extLst>
          </p:cNvPr>
          <p:cNvSpPr>
            <a:spLocks noGrp="1"/>
          </p:cNvSpPr>
          <p:nvPr>
            <p:ph type="sldNum" sz="quarter" idx="12"/>
          </p:nvPr>
        </p:nvSpPr>
        <p:spPr/>
        <p:txBody>
          <a:bodyPr/>
          <a:lstStyle/>
          <a:p>
            <a:fld id="{929FE47C-56F8-45C8-B4A5-FF2992FC6106}" type="slidenum">
              <a:rPr lang="fr-FR" smtClean="0"/>
              <a:t>4</a:t>
            </a:fld>
            <a:endParaRPr lang="fr-FR"/>
          </a:p>
        </p:txBody>
      </p:sp>
      <p:pic>
        <p:nvPicPr>
          <p:cNvPr id="6" name="Image 5">
            <a:extLst>
              <a:ext uri="{FF2B5EF4-FFF2-40B4-BE49-F238E27FC236}">
                <a16:creationId xmlns:a16="http://schemas.microsoft.com/office/drawing/2014/main" id="{36D17327-D55A-4BB7-86BC-4D3EAEA977B9}"/>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07649" y="6012497"/>
            <a:ext cx="2162175" cy="687705"/>
          </a:xfrm>
          <a:prstGeom prst="rect">
            <a:avLst/>
          </a:prstGeom>
          <a:noFill/>
          <a:ln>
            <a:noFill/>
          </a:ln>
        </p:spPr>
      </p:pic>
      <p:sp>
        <p:nvSpPr>
          <p:cNvPr id="7" name="Titre 6">
            <a:extLst>
              <a:ext uri="{FF2B5EF4-FFF2-40B4-BE49-F238E27FC236}">
                <a16:creationId xmlns:a16="http://schemas.microsoft.com/office/drawing/2014/main" id="{0B7CC83D-DA96-4E69-A436-415F2B0D01A0}"/>
              </a:ext>
            </a:extLst>
          </p:cNvPr>
          <p:cNvSpPr>
            <a:spLocks noGrp="1"/>
          </p:cNvSpPr>
          <p:nvPr>
            <p:ph type="ctrTitle"/>
          </p:nvPr>
        </p:nvSpPr>
        <p:spPr>
          <a:xfrm>
            <a:off x="544010" y="0"/>
            <a:ext cx="11377913" cy="860612"/>
          </a:xfrm>
        </p:spPr>
        <p:txBody>
          <a:bodyPr>
            <a:noAutofit/>
          </a:bodyPr>
          <a:lstStyle/>
          <a:p>
            <a:pPr algn="l"/>
            <a:r>
              <a:rPr lang="fr-FR" sz="2800" b="1" cap="all" dirty="0">
                <a:solidFill>
                  <a:schemeClr val="accent1"/>
                </a:solidFill>
                <a:latin typeface="+mn-lt"/>
              </a:rPr>
              <a:t>Sujet 1 </a:t>
            </a:r>
            <a:r>
              <a:rPr lang="fr-FR" sz="2800" b="1" dirty="0">
                <a:solidFill>
                  <a:schemeClr val="accent1"/>
                </a:solidFill>
                <a:latin typeface="+mn-lt"/>
              </a:rPr>
              <a:t>: Méthodologie utilisée pour déterminer la valeur du GNR </a:t>
            </a:r>
          </a:p>
        </p:txBody>
      </p:sp>
    </p:spTree>
    <p:extLst>
      <p:ext uri="{BB962C8B-B14F-4D97-AF65-F5344CB8AC3E}">
        <p14:creationId xmlns:p14="http://schemas.microsoft.com/office/powerpoint/2010/main" val="73332896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F39E5F0-85B4-42BF-B493-A8DCC04720E7}"/>
              </a:ext>
            </a:extLst>
          </p:cNvPr>
          <p:cNvSpPr>
            <a:spLocks noGrp="1"/>
          </p:cNvSpPr>
          <p:nvPr>
            <p:ph type="subTitle" idx="1"/>
          </p:nvPr>
        </p:nvSpPr>
        <p:spPr>
          <a:xfrm>
            <a:off x="488200" y="1262051"/>
            <a:ext cx="11215599" cy="4508205"/>
          </a:xfrm>
        </p:spPr>
        <p:txBody>
          <a:bodyPr>
            <a:normAutofit fontScale="92500" lnSpcReduction="10000"/>
          </a:bodyPr>
          <a:lstStyle/>
          <a:p>
            <a:pPr algn="just"/>
            <a:r>
              <a:rPr lang="fr-FR" sz="2800" b="1" dirty="0">
                <a:solidFill>
                  <a:schemeClr val="accent1"/>
                </a:solidFill>
              </a:rPr>
              <a:t>Commentaires de l’ACIG</a:t>
            </a:r>
          </a:p>
          <a:p>
            <a:pPr marL="342900" indent="-342900" algn="just">
              <a:buFont typeface="Wingdings" panose="05000000000000000000" pitchFamily="2" charset="2"/>
              <a:buChar char="§"/>
            </a:pPr>
            <a:r>
              <a:rPr lang="fr-FR" sz="2800" dirty="0"/>
              <a:t>La méthodologie proposée par Énergir permet d’obtenir des balises pouvant refléter la valeur du GNR toutefois :</a:t>
            </a:r>
            <a:r>
              <a:rPr lang="fr-FR" sz="2800" dirty="0">
                <a:solidFill>
                  <a:srgbClr val="FF0000"/>
                </a:solidFill>
              </a:rPr>
              <a:t> </a:t>
            </a:r>
          </a:p>
          <a:p>
            <a:pPr marL="342900" indent="-342900" algn="just">
              <a:buFont typeface="Wingdings" panose="05000000000000000000" pitchFamily="2" charset="2"/>
              <a:buChar char="§"/>
            </a:pPr>
            <a:endParaRPr lang="fr-FR" sz="2800" dirty="0">
              <a:solidFill>
                <a:srgbClr val="FF0000"/>
              </a:solidFill>
            </a:endParaRPr>
          </a:p>
          <a:p>
            <a:pPr marL="723900" lvl="1" indent="-361950" algn="just">
              <a:buFont typeface="Wingdings" panose="05000000000000000000" pitchFamily="2" charset="2"/>
              <a:buChar char="§"/>
            </a:pPr>
            <a:r>
              <a:rPr lang="fr-FR" sz="2800" dirty="0"/>
              <a:t>Les LCFS et RFS ont été mis en place dans un cadre bien précis qui pourrait ne pas être transposable à la situation québécoise; </a:t>
            </a:r>
          </a:p>
          <a:p>
            <a:pPr marL="723900" lvl="1" indent="-361950" algn="just">
              <a:buFont typeface="Wingdings" panose="05000000000000000000" pitchFamily="2" charset="2"/>
              <a:buChar char="§"/>
            </a:pPr>
            <a:endParaRPr lang="fr-FR" sz="2800" dirty="0"/>
          </a:p>
          <a:p>
            <a:pPr marL="723900" lvl="1" indent="-361950" algn="just">
              <a:buFont typeface="Wingdings" panose="05000000000000000000" pitchFamily="2" charset="2"/>
              <a:buChar char="§"/>
            </a:pPr>
            <a:r>
              <a:rPr lang="fr-FR" sz="2800" dirty="0"/>
              <a:t>Cette méthodologie peut affecter et orienter les choix des producteurs potentiels; </a:t>
            </a:r>
          </a:p>
          <a:p>
            <a:pPr marL="723900" lvl="1" indent="-361950" algn="just">
              <a:buFont typeface="Wingdings" panose="05000000000000000000" pitchFamily="2" charset="2"/>
              <a:buChar char="§"/>
            </a:pPr>
            <a:endParaRPr lang="fr-FR" sz="2800" dirty="0"/>
          </a:p>
          <a:p>
            <a:pPr marL="723900" lvl="1" indent="-361950" algn="just">
              <a:buFont typeface="Wingdings" panose="05000000000000000000" pitchFamily="2" charset="2"/>
              <a:buChar char="§"/>
            </a:pPr>
            <a:r>
              <a:rPr lang="fr-FR" sz="2800" dirty="0"/>
              <a:t>Risques associés à l’ancrage dans un marché étranger.</a:t>
            </a:r>
          </a:p>
          <a:p>
            <a:pPr algn="l"/>
            <a:endParaRPr lang="fr-FR" sz="2000" dirty="0"/>
          </a:p>
        </p:txBody>
      </p:sp>
      <p:sp>
        <p:nvSpPr>
          <p:cNvPr id="5" name="Espace réservé du numéro de diapositive 4">
            <a:extLst>
              <a:ext uri="{FF2B5EF4-FFF2-40B4-BE49-F238E27FC236}">
                <a16:creationId xmlns:a16="http://schemas.microsoft.com/office/drawing/2014/main" id="{8E2C2493-4FBA-4936-9F02-9E0A8D8E484C}"/>
              </a:ext>
            </a:extLst>
          </p:cNvPr>
          <p:cNvSpPr>
            <a:spLocks noGrp="1"/>
          </p:cNvSpPr>
          <p:nvPr>
            <p:ph type="sldNum" sz="quarter" idx="12"/>
          </p:nvPr>
        </p:nvSpPr>
        <p:spPr/>
        <p:txBody>
          <a:bodyPr/>
          <a:lstStyle/>
          <a:p>
            <a:fld id="{929FE47C-56F8-45C8-B4A5-FF2992FC6106}" type="slidenum">
              <a:rPr lang="fr-FR" smtClean="0"/>
              <a:t>5</a:t>
            </a:fld>
            <a:endParaRPr lang="fr-FR"/>
          </a:p>
        </p:txBody>
      </p:sp>
      <p:pic>
        <p:nvPicPr>
          <p:cNvPr id="6" name="Image 5">
            <a:extLst>
              <a:ext uri="{FF2B5EF4-FFF2-40B4-BE49-F238E27FC236}">
                <a16:creationId xmlns:a16="http://schemas.microsoft.com/office/drawing/2014/main" id="{36D17327-D55A-4BB7-86BC-4D3EAEA977B9}"/>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07649" y="6012497"/>
            <a:ext cx="2162175" cy="687705"/>
          </a:xfrm>
          <a:prstGeom prst="rect">
            <a:avLst/>
          </a:prstGeom>
          <a:noFill/>
          <a:ln>
            <a:noFill/>
          </a:ln>
        </p:spPr>
      </p:pic>
      <p:sp>
        <p:nvSpPr>
          <p:cNvPr id="7" name="Titre 6">
            <a:extLst>
              <a:ext uri="{FF2B5EF4-FFF2-40B4-BE49-F238E27FC236}">
                <a16:creationId xmlns:a16="http://schemas.microsoft.com/office/drawing/2014/main" id="{0B7CC83D-DA96-4E69-A436-415F2B0D01A0}"/>
              </a:ext>
            </a:extLst>
          </p:cNvPr>
          <p:cNvSpPr>
            <a:spLocks noGrp="1"/>
          </p:cNvSpPr>
          <p:nvPr>
            <p:ph type="ctrTitle"/>
          </p:nvPr>
        </p:nvSpPr>
        <p:spPr>
          <a:xfrm>
            <a:off x="579868" y="0"/>
            <a:ext cx="11377913" cy="862013"/>
          </a:xfrm>
        </p:spPr>
        <p:txBody>
          <a:bodyPr>
            <a:noAutofit/>
          </a:bodyPr>
          <a:lstStyle/>
          <a:p>
            <a:pPr algn="l"/>
            <a:r>
              <a:rPr lang="fr-FR" sz="2800" b="1" cap="all">
                <a:solidFill>
                  <a:schemeClr val="accent1"/>
                </a:solidFill>
                <a:latin typeface="+mn-lt"/>
              </a:rPr>
              <a:t>Sujet 1 </a:t>
            </a:r>
            <a:r>
              <a:rPr lang="fr-FR" sz="2800" b="1">
                <a:solidFill>
                  <a:schemeClr val="accent1"/>
                </a:solidFill>
                <a:latin typeface="+mn-lt"/>
              </a:rPr>
              <a:t>: Méthodologie utilisée pour déterminer la valeur du GNR </a:t>
            </a:r>
          </a:p>
        </p:txBody>
      </p:sp>
    </p:spTree>
    <p:extLst>
      <p:ext uri="{BB962C8B-B14F-4D97-AF65-F5344CB8AC3E}">
        <p14:creationId xmlns:p14="http://schemas.microsoft.com/office/powerpoint/2010/main" val="96228143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F39E5F0-85B4-42BF-B493-A8DCC04720E7}"/>
              </a:ext>
            </a:extLst>
          </p:cNvPr>
          <p:cNvSpPr>
            <a:spLocks noGrp="1"/>
          </p:cNvSpPr>
          <p:nvPr>
            <p:ph type="subTitle" idx="1"/>
          </p:nvPr>
        </p:nvSpPr>
        <p:spPr>
          <a:xfrm>
            <a:off x="544010" y="1225657"/>
            <a:ext cx="11215599" cy="4406686"/>
          </a:xfrm>
        </p:spPr>
        <p:txBody>
          <a:bodyPr>
            <a:normAutofit lnSpcReduction="10000"/>
          </a:bodyPr>
          <a:lstStyle/>
          <a:p>
            <a:pPr algn="l"/>
            <a:endParaRPr lang="fr-FR" sz="2000" dirty="0"/>
          </a:p>
          <a:p>
            <a:pPr algn="just"/>
            <a:r>
              <a:rPr lang="fr-FR" sz="2800" b="1" dirty="0">
                <a:solidFill>
                  <a:schemeClr val="accent1"/>
                </a:solidFill>
              </a:rPr>
              <a:t>Position et recommandations de l’ACIG</a:t>
            </a:r>
          </a:p>
          <a:p>
            <a:pPr algn="just"/>
            <a:endParaRPr lang="fr-FR" sz="2800" b="1" dirty="0">
              <a:solidFill>
                <a:schemeClr val="accent1"/>
              </a:solidFill>
            </a:endParaRPr>
          </a:p>
          <a:p>
            <a:pPr marL="342900" indent="-342900" algn="just">
              <a:buFont typeface="Wingdings" panose="05000000000000000000" pitchFamily="2" charset="2"/>
              <a:buChar char="§"/>
            </a:pPr>
            <a:r>
              <a:rPr lang="fr-FR" sz="2800" dirty="0"/>
              <a:t>L’ACIG est d’avis que cette méthodologie ne reflète pas les réalités du marché québécois. </a:t>
            </a:r>
          </a:p>
          <a:p>
            <a:pPr algn="just"/>
            <a:endParaRPr lang="fr-FR" sz="2800" dirty="0"/>
          </a:p>
          <a:p>
            <a:pPr marL="342900" lvl="1" indent="-342900" algn="just">
              <a:spcBef>
                <a:spcPts val="1000"/>
              </a:spcBef>
              <a:buFont typeface="Wingdings" panose="05000000000000000000" pitchFamily="2" charset="2"/>
              <a:buChar char="§"/>
            </a:pPr>
            <a:r>
              <a:rPr lang="fr-FR" sz="2800" dirty="0"/>
              <a:t>L’ACIG recommande de considérer d’autres méthodes pour apprécier la valeur du GNR </a:t>
            </a:r>
          </a:p>
          <a:p>
            <a:pPr marL="800100" lvl="1" indent="-342900" algn="just">
              <a:buFont typeface="Wingdings" panose="05000000000000000000" pitchFamily="2" charset="2"/>
              <a:buChar char="§"/>
            </a:pPr>
            <a:r>
              <a:rPr lang="fr-FR" sz="2800" dirty="0"/>
              <a:t>Les négociations de gré à gré; </a:t>
            </a:r>
          </a:p>
          <a:p>
            <a:pPr marL="800100" lvl="1" indent="-342900" algn="just">
              <a:buFont typeface="Wingdings" panose="05000000000000000000" pitchFamily="2" charset="2"/>
              <a:buChar char="§"/>
            </a:pPr>
            <a:r>
              <a:rPr lang="fr-FR" sz="2800" dirty="0"/>
              <a:t>Appel d’offres. </a:t>
            </a:r>
          </a:p>
          <a:p>
            <a:pPr marL="342900" indent="-342900" algn="just">
              <a:buFont typeface="Wingdings" panose="05000000000000000000" pitchFamily="2" charset="2"/>
              <a:buChar char="§"/>
            </a:pPr>
            <a:endParaRPr lang="fr-FR" sz="2200" dirty="0"/>
          </a:p>
          <a:p>
            <a:pPr algn="just"/>
            <a:endParaRPr lang="fr-FR" b="1" i="1" dirty="0">
              <a:solidFill>
                <a:schemeClr val="accent1"/>
              </a:solidFill>
            </a:endParaRPr>
          </a:p>
          <a:p>
            <a:pPr algn="just"/>
            <a:endParaRPr lang="fr-FR" sz="2000" dirty="0"/>
          </a:p>
          <a:p>
            <a:pPr algn="l"/>
            <a:endParaRPr lang="fr-FR" sz="2000" dirty="0"/>
          </a:p>
        </p:txBody>
      </p:sp>
      <p:sp>
        <p:nvSpPr>
          <p:cNvPr id="5" name="Espace réservé du numéro de diapositive 4">
            <a:extLst>
              <a:ext uri="{FF2B5EF4-FFF2-40B4-BE49-F238E27FC236}">
                <a16:creationId xmlns:a16="http://schemas.microsoft.com/office/drawing/2014/main" id="{8E2C2493-4FBA-4936-9F02-9E0A8D8E484C}"/>
              </a:ext>
            </a:extLst>
          </p:cNvPr>
          <p:cNvSpPr>
            <a:spLocks noGrp="1"/>
          </p:cNvSpPr>
          <p:nvPr>
            <p:ph type="sldNum" sz="quarter" idx="12"/>
          </p:nvPr>
        </p:nvSpPr>
        <p:spPr/>
        <p:txBody>
          <a:bodyPr/>
          <a:lstStyle/>
          <a:p>
            <a:fld id="{929FE47C-56F8-45C8-B4A5-FF2992FC6106}" type="slidenum">
              <a:rPr lang="fr-FR" smtClean="0"/>
              <a:t>6</a:t>
            </a:fld>
            <a:endParaRPr lang="fr-FR"/>
          </a:p>
        </p:txBody>
      </p:sp>
      <p:pic>
        <p:nvPicPr>
          <p:cNvPr id="6" name="Image 5">
            <a:extLst>
              <a:ext uri="{FF2B5EF4-FFF2-40B4-BE49-F238E27FC236}">
                <a16:creationId xmlns:a16="http://schemas.microsoft.com/office/drawing/2014/main" id="{36D17327-D55A-4BB7-86BC-4D3EAEA977B9}"/>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07649" y="6012497"/>
            <a:ext cx="2162175" cy="687705"/>
          </a:xfrm>
          <a:prstGeom prst="rect">
            <a:avLst/>
          </a:prstGeom>
          <a:noFill/>
          <a:ln>
            <a:noFill/>
          </a:ln>
        </p:spPr>
      </p:pic>
      <p:sp>
        <p:nvSpPr>
          <p:cNvPr id="7" name="Titre 6">
            <a:extLst>
              <a:ext uri="{FF2B5EF4-FFF2-40B4-BE49-F238E27FC236}">
                <a16:creationId xmlns:a16="http://schemas.microsoft.com/office/drawing/2014/main" id="{0B7CC83D-DA96-4E69-A436-415F2B0D01A0}"/>
              </a:ext>
            </a:extLst>
          </p:cNvPr>
          <p:cNvSpPr>
            <a:spLocks noGrp="1"/>
          </p:cNvSpPr>
          <p:nvPr>
            <p:ph type="ctrTitle"/>
          </p:nvPr>
        </p:nvSpPr>
        <p:spPr>
          <a:xfrm>
            <a:off x="544010" y="70643"/>
            <a:ext cx="11377913" cy="862013"/>
          </a:xfrm>
        </p:spPr>
        <p:txBody>
          <a:bodyPr>
            <a:noAutofit/>
          </a:bodyPr>
          <a:lstStyle/>
          <a:p>
            <a:pPr algn="l"/>
            <a:r>
              <a:rPr lang="fr-FR" sz="2800" b="1" cap="all" dirty="0">
                <a:solidFill>
                  <a:schemeClr val="accent1"/>
                </a:solidFill>
                <a:latin typeface="+mn-lt"/>
              </a:rPr>
              <a:t>Sujet 1 </a:t>
            </a:r>
            <a:r>
              <a:rPr lang="fr-FR" sz="2800" b="1" dirty="0">
                <a:solidFill>
                  <a:schemeClr val="accent1"/>
                </a:solidFill>
                <a:latin typeface="+mn-lt"/>
              </a:rPr>
              <a:t>: Méthodologie utilisée pour déterminer la valeur du GNR </a:t>
            </a:r>
          </a:p>
        </p:txBody>
      </p:sp>
    </p:spTree>
    <p:extLst>
      <p:ext uri="{BB962C8B-B14F-4D97-AF65-F5344CB8AC3E}">
        <p14:creationId xmlns:p14="http://schemas.microsoft.com/office/powerpoint/2010/main" val="234466342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F39E5F0-85B4-42BF-B493-A8DCC04720E7}"/>
              </a:ext>
            </a:extLst>
          </p:cNvPr>
          <p:cNvSpPr>
            <a:spLocks noGrp="1"/>
          </p:cNvSpPr>
          <p:nvPr>
            <p:ph type="subTitle" idx="1"/>
          </p:nvPr>
        </p:nvSpPr>
        <p:spPr>
          <a:xfrm>
            <a:off x="544010" y="1392865"/>
            <a:ext cx="11215599" cy="4619632"/>
          </a:xfrm>
        </p:spPr>
        <p:txBody>
          <a:bodyPr>
            <a:normAutofit/>
          </a:bodyPr>
          <a:lstStyle/>
          <a:p>
            <a:pPr algn="just"/>
            <a:r>
              <a:rPr lang="fr-FR" sz="2800" b="1" dirty="0">
                <a:solidFill>
                  <a:schemeClr val="accent1"/>
                </a:solidFill>
              </a:rPr>
              <a:t>Analyse de la proposition d’Énergir </a:t>
            </a:r>
          </a:p>
          <a:p>
            <a:pPr algn="just"/>
            <a:endParaRPr lang="fr-FR" sz="2800" b="1" dirty="0">
              <a:solidFill>
                <a:schemeClr val="accent1"/>
              </a:solidFill>
            </a:endParaRPr>
          </a:p>
          <a:p>
            <a:pPr marL="800100" lvl="1" indent="-342900" algn="just">
              <a:buFont typeface="Wingdings" panose="05000000000000000000" pitchFamily="2" charset="2"/>
              <a:buChar char="§"/>
            </a:pPr>
            <a:r>
              <a:rPr lang="fr-FR" sz="2800" dirty="0"/>
              <a:t>Énergir propose la fixation d’un prix moyen d’acquisition du GNR de 15$ GJ pour le premier 1%. </a:t>
            </a:r>
          </a:p>
          <a:p>
            <a:pPr marL="800100" lvl="1" indent="-342900" algn="just">
              <a:buFont typeface="Wingdings" panose="05000000000000000000" pitchFamily="2" charset="2"/>
              <a:buChar char="§"/>
            </a:pPr>
            <a:endParaRPr lang="fr-FR" sz="2800" dirty="0"/>
          </a:p>
          <a:p>
            <a:pPr marL="800100" lvl="1" indent="-342900" algn="just">
              <a:buFont typeface="Wingdings" panose="05000000000000000000" pitchFamily="2" charset="2"/>
              <a:buChar char="§"/>
            </a:pPr>
            <a:r>
              <a:rPr lang="fr-FR" sz="2800" dirty="0"/>
              <a:t>Ce prix moyen permettrait à Énergir, entre autres : </a:t>
            </a:r>
          </a:p>
          <a:p>
            <a:pPr marL="800100" lvl="1" indent="-342900" algn="just">
              <a:buFont typeface="Wingdings" panose="05000000000000000000" pitchFamily="2" charset="2"/>
              <a:buChar char="§"/>
            </a:pPr>
            <a:endParaRPr lang="fr-FR" sz="2800" dirty="0"/>
          </a:p>
          <a:p>
            <a:pPr marL="1257300" lvl="2" indent="-342900" algn="just">
              <a:buFont typeface="Wingdings" panose="05000000000000000000" pitchFamily="2" charset="2"/>
              <a:buChar char="§"/>
            </a:pPr>
            <a:r>
              <a:rPr lang="fr-FR" sz="2800" dirty="0"/>
              <a:t>D’acquérir des unités de GNR plus chères; </a:t>
            </a:r>
          </a:p>
          <a:p>
            <a:pPr marL="1257300" lvl="2" indent="-342900" algn="just">
              <a:buFont typeface="Wingdings" panose="05000000000000000000" pitchFamily="2" charset="2"/>
              <a:buChar char="§"/>
            </a:pPr>
            <a:endParaRPr lang="fr-FR" sz="2800" dirty="0"/>
          </a:p>
          <a:p>
            <a:pPr marL="1257300" lvl="2" indent="-342900" algn="just">
              <a:buFont typeface="Wingdings" panose="05000000000000000000" pitchFamily="2" charset="2"/>
              <a:buChar char="§"/>
            </a:pPr>
            <a:r>
              <a:rPr lang="fr-FR" sz="2800" dirty="0"/>
              <a:t>Faciliter la vente des unités de GNR sous forme volontaire.</a:t>
            </a:r>
          </a:p>
          <a:p>
            <a:pPr algn="just"/>
            <a:endParaRPr lang="fr-FR" sz="2800" dirty="0"/>
          </a:p>
          <a:p>
            <a:pPr algn="l"/>
            <a:endParaRPr lang="fr-FR" sz="2000" dirty="0"/>
          </a:p>
        </p:txBody>
      </p:sp>
      <p:sp>
        <p:nvSpPr>
          <p:cNvPr id="5" name="Espace réservé du numéro de diapositive 4">
            <a:extLst>
              <a:ext uri="{FF2B5EF4-FFF2-40B4-BE49-F238E27FC236}">
                <a16:creationId xmlns:a16="http://schemas.microsoft.com/office/drawing/2014/main" id="{8E2C2493-4FBA-4936-9F02-9E0A8D8E484C}"/>
              </a:ext>
            </a:extLst>
          </p:cNvPr>
          <p:cNvSpPr>
            <a:spLocks noGrp="1"/>
          </p:cNvSpPr>
          <p:nvPr>
            <p:ph type="sldNum" sz="quarter" idx="12"/>
          </p:nvPr>
        </p:nvSpPr>
        <p:spPr/>
        <p:txBody>
          <a:bodyPr/>
          <a:lstStyle/>
          <a:p>
            <a:fld id="{929FE47C-56F8-45C8-B4A5-FF2992FC6106}" type="slidenum">
              <a:rPr lang="fr-FR" smtClean="0"/>
              <a:t>7</a:t>
            </a:fld>
            <a:endParaRPr lang="fr-FR"/>
          </a:p>
        </p:txBody>
      </p:sp>
      <p:pic>
        <p:nvPicPr>
          <p:cNvPr id="6" name="Image 5">
            <a:extLst>
              <a:ext uri="{FF2B5EF4-FFF2-40B4-BE49-F238E27FC236}">
                <a16:creationId xmlns:a16="http://schemas.microsoft.com/office/drawing/2014/main" id="{36D17327-D55A-4BB7-86BC-4D3EAEA977B9}"/>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07649" y="6012497"/>
            <a:ext cx="2162175" cy="687705"/>
          </a:xfrm>
          <a:prstGeom prst="rect">
            <a:avLst/>
          </a:prstGeom>
          <a:noFill/>
          <a:ln>
            <a:noFill/>
          </a:ln>
        </p:spPr>
      </p:pic>
      <p:sp>
        <p:nvSpPr>
          <p:cNvPr id="7" name="Titre 6">
            <a:extLst>
              <a:ext uri="{FF2B5EF4-FFF2-40B4-BE49-F238E27FC236}">
                <a16:creationId xmlns:a16="http://schemas.microsoft.com/office/drawing/2014/main" id="{0B7CC83D-DA96-4E69-A436-415F2B0D01A0}"/>
              </a:ext>
            </a:extLst>
          </p:cNvPr>
          <p:cNvSpPr>
            <a:spLocks noGrp="1"/>
          </p:cNvSpPr>
          <p:nvPr>
            <p:ph type="ctrTitle"/>
          </p:nvPr>
        </p:nvSpPr>
        <p:spPr>
          <a:xfrm>
            <a:off x="462852" y="2054"/>
            <a:ext cx="11377913" cy="862013"/>
          </a:xfrm>
        </p:spPr>
        <p:txBody>
          <a:bodyPr>
            <a:noAutofit/>
          </a:bodyPr>
          <a:lstStyle/>
          <a:p>
            <a:pPr algn="l"/>
            <a:r>
              <a:rPr lang="fr-FR" sz="2800" b="1" dirty="0">
                <a:solidFill>
                  <a:schemeClr val="accent1"/>
                </a:solidFill>
                <a:latin typeface="+mn-lt"/>
              </a:rPr>
              <a:t>SUJET 2 : </a:t>
            </a:r>
            <a:r>
              <a:rPr lang="fr-CA" sz="2800" b="1" dirty="0">
                <a:solidFill>
                  <a:schemeClr val="accent1"/>
                </a:solidFill>
                <a:latin typeface="+mn-lt"/>
              </a:rPr>
              <a:t>Le prix moyen d’achat du GNR  </a:t>
            </a:r>
            <a:endParaRPr lang="fr-FR" sz="2800" b="1" dirty="0">
              <a:solidFill>
                <a:schemeClr val="accent1"/>
              </a:solidFill>
              <a:latin typeface="+mn-lt"/>
            </a:endParaRPr>
          </a:p>
        </p:txBody>
      </p:sp>
    </p:spTree>
    <p:extLst>
      <p:ext uri="{BB962C8B-B14F-4D97-AF65-F5344CB8AC3E}">
        <p14:creationId xmlns:p14="http://schemas.microsoft.com/office/powerpoint/2010/main" val="119340454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F39E5F0-85B4-42BF-B493-A8DCC04720E7}"/>
              </a:ext>
            </a:extLst>
          </p:cNvPr>
          <p:cNvSpPr>
            <a:spLocks noGrp="1"/>
          </p:cNvSpPr>
          <p:nvPr>
            <p:ph type="subTitle" idx="1"/>
          </p:nvPr>
        </p:nvSpPr>
        <p:spPr>
          <a:xfrm>
            <a:off x="488200" y="1206337"/>
            <a:ext cx="11215599" cy="5036807"/>
          </a:xfrm>
        </p:spPr>
        <p:txBody>
          <a:bodyPr>
            <a:normAutofit lnSpcReduction="10000"/>
          </a:bodyPr>
          <a:lstStyle/>
          <a:p>
            <a:pPr algn="just">
              <a:spcBef>
                <a:spcPts val="1200"/>
              </a:spcBef>
              <a:spcAft>
                <a:spcPts val="1200"/>
              </a:spcAft>
            </a:pPr>
            <a:r>
              <a:rPr lang="fr-FR" sz="2800" b="1" dirty="0">
                <a:solidFill>
                  <a:schemeClr val="accent1"/>
                </a:solidFill>
              </a:rPr>
              <a:t>Commentaires de l’ACIG</a:t>
            </a:r>
          </a:p>
          <a:p>
            <a:pPr marL="342900" indent="-342900" algn="just">
              <a:spcBef>
                <a:spcPts val="1200"/>
              </a:spcBef>
              <a:spcAft>
                <a:spcPts val="1200"/>
              </a:spcAft>
              <a:buFont typeface="Wingdings" panose="05000000000000000000" pitchFamily="2" charset="2"/>
              <a:buChar char="§"/>
            </a:pPr>
            <a:r>
              <a:rPr lang="fr-FR" sz="2800" dirty="0"/>
              <a:t>La fixation d’un prix d’acquisition (sans égard au niveau de ce prix) risque d’avoir pour effet de: </a:t>
            </a:r>
          </a:p>
          <a:p>
            <a:pPr marL="800100" lvl="1" indent="-342900" algn="just">
              <a:spcBef>
                <a:spcPts val="1200"/>
              </a:spcBef>
              <a:spcAft>
                <a:spcPts val="1200"/>
              </a:spcAft>
              <a:buFont typeface="Wingdings" panose="05000000000000000000" pitchFamily="2" charset="2"/>
              <a:buChar char="§"/>
            </a:pPr>
            <a:r>
              <a:rPr lang="fr-FR" sz="2800" dirty="0"/>
              <a:t>limiter le développement du marché et créer un précédent;</a:t>
            </a:r>
          </a:p>
          <a:p>
            <a:pPr marL="800100" lvl="1" indent="-342900" algn="just">
              <a:spcBef>
                <a:spcPts val="1200"/>
              </a:spcBef>
              <a:spcAft>
                <a:spcPts val="1200"/>
              </a:spcAft>
              <a:buFont typeface="Wingdings" panose="05000000000000000000" pitchFamily="2" charset="2"/>
              <a:buChar char="§"/>
            </a:pPr>
            <a:r>
              <a:rPr lang="fr-FR" sz="2800" dirty="0"/>
              <a:t>créer une situation d’asymétrie d’information à la faveur d’Énergir; </a:t>
            </a:r>
          </a:p>
          <a:p>
            <a:pPr marL="800100" lvl="1" indent="-342900" algn="just">
              <a:spcBef>
                <a:spcPts val="1200"/>
              </a:spcBef>
              <a:spcAft>
                <a:spcPts val="1200"/>
              </a:spcAft>
              <a:buFont typeface="Wingdings" panose="05000000000000000000" pitchFamily="2" charset="2"/>
              <a:buChar char="§"/>
            </a:pPr>
            <a:r>
              <a:rPr lang="fr-FR" sz="2800" dirty="0"/>
              <a:t>créer une situation de rente en faveur des producteurs les plus anciens. </a:t>
            </a:r>
          </a:p>
          <a:p>
            <a:pPr marL="342900" indent="-342900" algn="just">
              <a:spcBef>
                <a:spcPts val="1200"/>
              </a:spcBef>
              <a:spcAft>
                <a:spcPts val="1200"/>
              </a:spcAft>
              <a:buFont typeface="Wingdings" panose="05000000000000000000" pitchFamily="2" charset="2"/>
              <a:buChar char="§"/>
            </a:pPr>
            <a:r>
              <a:rPr lang="fr-FR" sz="2800" dirty="0"/>
              <a:t>Le prix de 15$ GJ est un prix qui répond à des considérations commerciales et ne semble pas pouvoir être qualifié de prix de marché.</a:t>
            </a:r>
          </a:p>
          <a:p>
            <a:pPr marL="800100" lvl="1" indent="-342900" algn="just">
              <a:buFont typeface="Wingdings" panose="05000000000000000000" pitchFamily="2" charset="2"/>
              <a:buChar char="§"/>
            </a:pPr>
            <a:endParaRPr lang="fr-FR" dirty="0"/>
          </a:p>
          <a:p>
            <a:pPr algn="just"/>
            <a:endParaRPr lang="fr-FR" dirty="0"/>
          </a:p>
          <a:p>
            <a:pPr algn="just"/>
            <a:endParaRPr lang="fr-FR" sz="2000" dirty="0"/>
          </a:p>
          <a:p>
            <a:pPr algn="l"/>
            <a:endParaRPr lang="fr-FR" sz="2000" dirty="0"/>
          </a:p>
        </p:txBody>
      </p:sp>
      <p:sp>
        <p:nvSpPr>
          <p:cNvPr id="5" name="Espace réservé du numéro de diapositive 4">
            <a:extLst>
              <a:ext uri="{FF2B5EF4-FFF2-40B4-BE49-F238E27FC236}">
                <a16:creationId xmlns:a16="http://schemas.microsoft.com/office/drawing/2014/main" id="{8E2C2493-4FBA-4936-9F02-9E0A8D8E484C}"/>
              </a:ext>
            </a:extLst>
          </p:cNvPr>
          <p:cNvSpPr>
            <a:spLocks noGrp="1"/>
          </p:cNvSpPr>
          <p:nvPr>
            <p:ph type="sldNum" sz="quarter" idx="12"/>
          </p:nvPr>
        </p:nvSpPr>
        <p:spPr/>
        <p:txBody>
          <a:bodyPr/>
          <a:lstStyle/>
          <a:p>
            <a:fld id="{929FE47C-56F8-45C8-B4A5-FF2992FC6106}" type="slidenum">
              <a:rPr lang="fr-FR" smtClean="0"/>
              <a:t>8</a:t>
            </a:fld>
            <a:endParaRPr lang="fr-FR"/>
          </a:p>
        </p:txBody>
      </p:sp>
      <p:pic>
        <p:nvPicPr>
          <p:cNvPr id="6" name="Image 5">
            <a:extLst>
              <a:ext uri="{FF2B5EF4-FFF2-40B4-BE49-F238E27FC236}">
                <a16:creationId xmlns:a16="http://schemas.microsoft.com/office/drawing/2014/main" id="{36D17327-D55A-4BB7-86BC-4D3EAEA977B9}"/>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07649" y="6012497"/>
            <a:ext cx="2162175" cy="687705"/>
          </a:xfrm>
          <a:prstGeom prst="rect">
            <a:avLst/>
          </a:prstGeom>
          <a:noFill/>
          <a:ln>
            <a:noFill/>
          </a:ln>
        </p:spPr>
      </p:pic>
      <p:sp>
        <p:nvSpPr>
          <p:cNvPr id="7" name="Titre 6">
            <a:extLst>
              <a:ext uri="{FF2B5EF4-FFF2-40B4-BE49-F238E27FC236}">
                <a16:creationId xmlns:a16="http://schemas.microsoft.com/office/drawing/2014/main" id="{0B7CC83D-DA96-4E69-A436-415F2B0D01A0}"/>
              </a:ext>
            </a:extLst>
          </p:cNvPr>
          <p:cNvSpPr>
            <a:spLocks noGrp="1"/>
          </p:cNvSpPr>
          <p:nvPr>
            <p:ph type="ctrTitle"/>
          </p:nvPr>
        </p:nvSpPr>
        <p:spPr>
          <a:xfrm>
            <a:off x="488200" y="11019"/>
            <a:ext cx="10975328" cy="862013"/>
          </a:xfrm>
        </p:spPr>
        <p:txBody>
          <a:bodyPr>
            <a:noAutofit/>
          </a:bodyPr>
          <a:lstStyle/>
          <a:p>
            <a:pPr algn="l"/>
            <a:r>
              <a:rPr lang="fr-FR" sz="2800" b="1" dirty="0">
                <a:solidFill>
                  <a:schemeClr val="accent1"/>
                </a:solidFill>
                <a:latin typeface="+mn-lt"/>
              </a:rPr>
              <a:t>SUJET 2 : </a:t>
            </a:r>
            <a:r>
              <a:rPr lang="fr-CA" sz="2800" b="1" dirty="0">
                <a:solidFill>
                  <a:schemeClr val="accent1"/>
                </a:solidFill>
                <a:latin typeface="+mn-lt"/>
              </a:rPr>
              <a:t>Le prix moyen d’achat du GNR</a:t>
            </a:r>
            <a:endParaRPr lang="fr-FR" sz="2800" b="1" dirty="0">
              <a:solidFill>
                <a:schemeClr val="accent1"/>
              </a:solidFill>
              <a:latin typeface="+mn-lt"/>
            </a:endParaRPr>
          </a:p>
        </p:txBody>
      </p:sp>
    </p:spTree>
    <p:extLst>
      <p:ext uri="{BB962C8B-B14F-4D97-AF65-F5344CB8AC3E}">
        <p14:creationId xmlns:p14="http://schemas.microsoft.com/office/powerpoint/2010/main" val="177925160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F39E5F0-85B4-42BF-B493-A8DCC04720E7}"/>
              </a:ext>
            </a:extLst>
          </p:cNvPr>
          <p:cNvSpPr>
            <a:spLocks noGrp="1"/>
          </p:cNvSpPr>
          <p:nvPr>
            <p:ph type="subTitle" idx="1"/>
          </p:nvPr>
        </p:nvSpPr>
        <p:spPr>
          <a:xfrm>
            <a:off x="488200" y="1174897"/>
            <a:ext cx="11215599" cy="4508205"/>
          </a:xfrm>
        </p:spPr>
        <p:txBody>
          <a:bodyPr>
            <a:normAutofit/>
          </a:bodyPr>
          <a:lstStyle/>
          <a:p>
            <a:pPr algn="just"/>
            <a:endParaRPr lang="fr-FR" sz="2200" b="1" dirty="0">
              <a:solidFill>
                <a:schemeClr val="accent1"/>
              </a:solidFill>
            </a:endParaRPr>
          </a:p>
          <a:p>
            <a:pPr algn="just">
              <a:spcBef>
                <a:spcPts val="1200"/>
              </a:spcBef>
              <a:spcAft>
                <a:spcPts val="1200"/>
              </a:spcAft>
            </a:pPr>
            <a:r>
              <a:rPr lang="fr-FR" sz="2800" b="1" dirty="0">
                <a:solidFill>
                  <a:schemeClr val="accent1"/>
                </a:solidFill>
              </a:rPr>
              <a:t>Position et recommandations de l’ACIG</a:t>
            </a:r>
          </a:p>
          <a:p>
            <a:pPr marL="342900" indent="-342900" algn="just">
              <a:spcBef>
                <a:spcPts val="1200"/>
              </a:spcBef>
              <a:spcAft>
                <a:spcPts val="1200"/>
              </a:spcAft>
              <a:buFont typeface="Wingdings" panose="05000000000000000000" pitchFamily="2" charset="2"/>
              <a:buChar char="§"/>
            </a:pPr>
            <a:r>
              <a:rPr lang="fr-FR" sz="2800" dirty="0"/>
              <a:t>L’ACIG recommande à la Régie de ne pas se prononcer sur la fixation d’un prix moyen pour l’acquisition du GNR et ce, sans égard au niveau de ce prix </a:t>
            </a:r>
          </a:p>
          <a:p>
            <a:pPr marL="342900" indent="-342900" algn="just">
              <a:spcBef>
                <a:spcPts val="1200"/>
              </a:spcBef>
              <a:spcAft>
                <a:spcPts val="1200"/>
              </a:spcAft>
              <a:buFont typeface="Wingdings" panose="05000000000000000000" pitchFamily="2" charset="2"/>
              <a:buChar char="§"/>
            </a:pPr>
            <a:r>
              <a:rPr lang="fr-FR" sz="2800" dirty="0"/>
              <a:t>L’ACIG recommande que le prix du GNR soit la résultante d’une négociation ou d’un appel d’offres et ce, afin de refléter au mieux les réalités du marché et tendre vers un véritable prix d’équilibre </a:t>
            </a:r>
          </a:p>
          <a:p>
            <a:pPr algn="just"/>
            <a:r>
              <a:rPr lang="fr-FR" b="1" i="1" dirty="0">
                <a:solidFill>
                  <a:schemeClr val="accent1"/>
                </a:solidFill>
              </a:rPr>
              <a:t> </a:t>
            </a:r>
          </a:p>
          <a:p>
            <a:pPr algn="just"/>
            <a:endParaRPr lang="fr-FR" dirty="0"/>
          </a:p>
          <a:p>
            <a:pPr algn="just"/>
            <a:endParaRPr lang="fr-FR" sz="2000" dirty="0"/>
          </a:p>
          <a:p>
            <a:pPr algn="l"/>
            <a:endParaRPr lang="fr-FR" sz="2000" dirty="0"/>
          </a:p>
        </p:txBody>
      </p:sp>
      <p:sp>
        <p:nvSpPr>
          <p:cNvPr id="5" name="Espace réservé du numéro de diapositive 4">
            <a:extLst>
              <a:ext uri="{FF2B5EF4-FFF2-40B4-BE49-F238E27FC236}">
                <a16:creationId xmlns:a16="http://schemas.microsoft.com/office/drawing/2014/main" id="{8E2C2493-4FBA-4936-9F02-9E0A8D8E484C}"/>
              </a:ext>
            </a:extLst>
          </p:cNvPr>
          <p:cNvSpPr>
            <a:spLocks noGrp="1"/>
          </p:cNvSpPr>
          <p:nvPr>
            <p:ph type="sldNum" sz="quarter" idx="12"/>
          </p:nvPr>
        </p:nvSpPr>
        <p:spPr/>
        <p:txBody>
          <a:bodyPr/>
          <a:lstStyle/>
          <a:p>
            <a:fld id="{929FE47C-56F8-45C8-B4A5-FF2992FC6106}" type="slidenum">
              <a:rPr lang="fr-FR" smtClean="0"/>
              <a:t>9</a:t>
            </a:fld>
            <a:endParaRPr lang="fr-FR"/>
          </a:p>
        </p:txBody>
      </p:sp>
      <p:pic>
        <p:nvPicPr>
          <p:cNvPr id="6" name="Image 5">
            <a:extLst>
              <a:ext uri="{FF2B5EF4-FFF2-40B4-BE49-F238E27FC236}">
                <a16:creationId xmlns:a16="http://schemas.microsoft.com/office/drawing/2014/main" id="{36D17327-D55A-4BB7-86BC-4D3EAEA977B9}"/>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07649" y="6012497"/>
            <a:ext cx="2162175" cy="687705"/>
          </a:xfrm>
          <a:prstGeom prst="rect">
            <a:avLst/>
          </a:prstGeom>
          <a:noFill/>
          <a:ln>
            <a:noFill/>
          </a:ln>
        </p:spPr>
      </p:pic>
      <p:sp>
        <p:nvSpPr>
          <p:cNvPr id="7" name="Titre 6">
            <a:extLst>
              <a:ext uri="{FF2B5EF4-FFF2-40B4-BE49-F238E27FC236}">
                <a16:creationId xmlns:a16="http://schemas.microsoft.com/office/drawing/2014/main" id="{0B7CC83D-DA96-4E69-A436-415F2B0D01A0}"/>
              </a:ext>
            </a:extLst>
          </p:cNvPr>
          <p:cNvSpPr>
            <a:spLocks noGrp="1"/>
          </p:cNvSpPr>
          <p:nvPr>
            <p:ph type="ctrTitle"/>
          </p:nvPr>
        </p:nvSpPr>
        <p:spPr>
          <a:xfrm>
            <a:off x="488200" y="0"/>
            <a:ext cx="11377913" cy="862013"/>
          </a:xfrm>
        </p:spPr>
        <p:txBody>
          <a:bodyPr>
            <a:noAutofit/>
          </a:bodyPr>
          <a:lstStyle/>
          <a:p>
            <a:pPr algn="l"/>
            <a:r>
              <a:rPr lang="fr-FR" sz="2800" b="1" dirty="0">
                <a:solidFill>
                  <a:schemeClr val="accent1"/>
                </a:solidFill>
                <a:latin typeface="+mn-lt"/>
              </a:rPr>
              <a:t>SUJET 2 : </a:t>
            </a:r>
            <a:r>
              <a:rPr lang="fr-CA" sz="2800" b="1" dirty="0">
                <a:solidFill>
                  <a:schemeClr val="accent1"/>
                </a:solidFill>
                <a:latin typeface="+mn-lt"/>
              </a:rPr>
              <a:t>Le prix moyen d’achat du GNR</a:t>
            </a:r>
            <a:endParaRPr lang="fr-FR" sz="2800" b="1" dirty="0">
              <a:solidFill>
                <a:schemeClr val="accent1"/>
              </a:solidFill>
              <a:latin typeface="+mn-lt"/>
            </a:endParaRPr>
          </a:p>
        </p:txBody>
      </p:sp>
    </p:spTree>
    <p:extLst>
      <p:ext uri="{BB962C8B-B14F-4D97-AF65-F5344CB8AC3E}">
        <p14:creationId xmlns:p14="http://schemas.microsoft.com/office/powerpoint/2010/main" val="2099966614"/>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02.14"/>
  <p:tag name="AS_TITLE" val="Aspose.Slides for .NET 4.0 Client Profile"/>
  <p:tag name="AS_VERSION" val="19.2"/>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de projet" ma:contentTypeID="0x010100F6681E3BDF397F418586AC591ADC81BB00761A95451C335C4EB05B510B491C3495" ma:contentTypeVersion="0" ma:contentTypeDescription="" ma:contentTypeScope="" ma:versionID="907206ed1d535bcc9812c9730edecb59">
  <xsd:schema xmlns:xsd="http://www.w3.org/2001/XMLSchema" xmlns:xs="http://www.w3.org/2001/XMLSchema" xmlns:p="http://schemas.microsoft.com/office/2006/metadata/properties" xmlns:ns2="a091097b-8ae3-4832-a2b2-51f9a78aeacd" xmlns:ns3="a84ed267-86d5-4fa1-a3cb-2fed497fe84f" targetNamespace="http://schemas.microsoft.com/office/2006/metadata/properties" ma:root="true" ma:fieldsID="663505895dd3e9454e27c51c13596f08" ns2:_="" ns3:_="">
    <xsd:import namespace="a091097b-8ae3-4832-a2b2-51f9a78aeacd"/>
    <xsd:import namespace="a84ed267-86d5-4fa1-a3cb-2fed497fe84f"/>
    <xsd:element name="properties">
      <xsd:complexType>
        <xsd:sequence>
          <xsd:element name="documentManagement">
            <xsd:complexType>
              <xsd:all>
                <xsd:element ref="ns2:Projet"/>
                <xsd:element ref="ns2:Provenance" minOccurs="0"/>
                <xsd:element ref="ns2:Déposant"/>
                <xsd:element ref="ns2:Catégorie_x0020_de_x0020_document" minOccurs="0"/>
                <xsd:element ref="ns2:Sous-catégorie" minOccurs="0"/>
                <xsd:element ref="ns2:Phase"/>
                <xsd:element ref="ns2:Précision_x0020_de_x0020_document" minOccurs="0"/>
                <xsd:element ref="ns2:Sujet" minOccurs="0"/>
                <xsd:element ref="ns2:Cote_x0020_de_x0020_déposant" minOccurs="0"/>
                <xsd:element ref="ns2:Accés_x0020_restreint" minOccurs="0"/>
                <xsd:element ref="ns2:Cote_x0020_de_x0020_piéce" minOccurs="0"/>
                <xsd:element ref="ns2:Inscrit_x0020_au_x0020_plumitif" minOccurs="0"/>
                <xsd:element ref="ns2:Numéro_x0020_plumitif" minOccurs="0"/>
                <xsd:element ref="ns2:Diffusable_x0020_sur_x0020_le_x0020_Web" minOccurs="0"/>
                <xsd:element ref="ns2:Ne_x0020_pas_x0020_envoyer_x0020_d_x0027_alerte" minOccurs="0"/>
                <xsd:element ref="ns2:Confidentiel"/>
                <xsd:element ref="ns2:Date_x0020_de_x0020_confidentialité_x0020_relevée" minOccurs="0"/>
                <xsd:element ref="ns2:Copie_x0020_papier_x0020_reçue" minOccurs="0"/>
                <xsd:element ref="ns2:Date_x0020_de_x0020_réception_x0020_copie_x0020_papier" minOccurs="0"/>
                <xsd:element ref="ns3:_dlc_DocId" minOccurs="0"/>
                <xsd:element ref="ns3:_dlc_DocIdUrl" minOccurs="0"/>
                <xsd:element ref="ns3:_dlc_DocIdPersistId" minOccurs="0"/>
                <xsd:element ref="ns2:Hidden_UploadedBy" minOccurs="0"/>
                <xsd:element ref="ns2:Hidden_UploadedAt" minOccurs="0"/>
                <xsd:element ref="ns2:Hidden_ApprovedBy" minOccurs="0"/>
                <xsd:element ref="ns2:Hidden_ApprovedAt" minOccurs="0"/>
                <xsd:element ref="ns2:Stat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1097b-8ae3-4832-a2b2-51f9a78aeacd" elementFormDefault="qualified">
    <xsd:import namespace="http://schemas.microsoft.com/office/2006/documentManagement/types"/>
    <xsd:import namespace="http://schemas.microsoft.com/office/infopath/2007/PartnerControls"/>
    <xsd:element name="Projet" ma:index="1" ma:displayName="Projet" ma:list="{CE87CB4F-F3B1-42AD-9CE0-0125D6B4080B}" ma:internalName="Projet" ma:readOnly="false" ma:showField="Num_x00e9_ro_x0020_du_x0020_proj" ma:web="{76ddd5ea-d475-414e-8091-4675c7a4bd1a}">
      <xsd:simpleType>
        <xsd:restriction base="dms:Lookup"/>
      </xsd:simpleType>
    </xsd:element>
    <xsd:element name="Provenance" ma:index="2" nillable="true" ma:displayName="Provenance" ma:indexed="true" ma:list="{3A1A4597-1672-4F84-9DE7-FBA0AEBF9CE3}" ma:internalName="Provenance" ma:showField="Title" ma:web="{76ddd5ea-d475-414e-8091-4675c7a4bd1a}">
      <xsd:simpleType>
        <xsd:restriction base="dms:Lookup"/>
      </xsd:simpleType>
    </xsd:element>
    <xsd:element name="Déposant" ma:index="3" ma:displayName="Déposant" ma:list="{A2D4550E-DC70-4FE1-8010-4C446E5D8D2C}" ma:internalName="D_x00e9_posant" ma:showField="Title" ma:web="{76ddd5ea-d475-414e-8091-4675c7a4bd1a}">
      <xsd:simpleType>
        <xsd:restriction base="dms:Lookup"/>
      </xsd:simpleType>
    </xsd:element>
    <xsd:element name="Catégorie_x0020_de_x0020_document" ma:index="4" nillable="true" ma:displayName="Catégorie de document" ma:list="{F7545102-6201-4483-9929-E858F36BE31E}" ma:internalName="Cat_x00e9_gorie_x0020_de_x0020_document" ma:showField="Title" ma:web="{76ddd5ea-d475-414e-8091-4675c7a4bd1a}">
      <xsd:simpleType>
        <xsd:restriction base="dms:Lookup"/>
      </xsd:simpleType>
    </xsd:element>
    <xsd:element name="Sous-catégorie" ma:index="5" nillable="true" ma:displayName="Sous-catégorie" ma:list="{8F61632E-9A95-48F5-95F9-D05D88255F44}" ma:internalName="Sous_x002d_cat_x00e9_gorie" ma:showField="Title" ma:web="{76ddd5ea-d475-414e-8091-4675c7a4bd1a}">
      <xsd:simpleType>
        <xsd:restriction base="dms:Lookup"/>
      </xsd:simpleType>
    </xsd:element>
    <xsd:element name="Phase" ma:index="6" ma:displayName="Phase" ma:list="{1721197D-7382-4457-968B-EC653058772A}" ma:internalName="Phase" ma:showField="Title" ma:web="{76ddd5ea-d475-414e-8091-4675c7a4bd1a}">
      <xsd:simpleType>
        <xsd:restriction base="dms:Lookup"/>
      </xsd:simpleType>
    </xsd:element>
    <xsd:element name="Précision_x0020_de_x0020_document" ma:index="7" nillable="true" ma:displayName="Précisions de document" ma:hidden="true" ma:list="{CD8F73AF-CF7D-4F56-B7C5-E37D10A86459}" ma:internalName="Pr_x00e9_cision_x0020_de_x0020_document" ma:readOnly="false" ma:showField="Title" ma:web="{76ddd5ea-d475-414e-8091-4675c7a4bd1a}">
      <xsd:simpleType>
        <xsd:restriction base="dms:Lookup"/>
      </xsd:simpleType>
    </xsd:element>
    <xsd:element name="Sujet" ma:index="8" nillable="true" ma:displayName="Sujet" ma:internalName="Sujet">
      <xsd:simpleType>
        <xsd:restriction base="dms:Note">
          <xsd:maxLength value="255"/>
        </xsd:restriction>
      </xsd:simpleType>
    </xsd:element>
    <xsd:element name="Cote_x0020_de_x0020_déposant" ma:index="9" nillable="true" ma:displayName="Cote déposant" ma:internalName="Cote_x0020_de_x0020_d_x00e9_posant">
      <xsd:simpleType>
        <xsd:restriction base="dms:Text">
          <xsd:maxLength value="255"/>
        </xsd:restriction>
      </xsd:simpleType>
    </xsd:element>
    <xsd:element name="Accés_x0020_restreint" ma:index="10" nillable="true" ma:displayName="Accès restreint" ma:default="0" ma:internalName="Acc_x00e9_s_x0020_restreint">
      <xsd:simpleType>
        <xsd:restriction base="dms:Boolean"/>
      </xsd:simpleType>
    </xsd:element>
    <xsd:element name="Cote_x0020_de_x0020_piéce" ma:index="11" nillable="true" ma:displayName="Cote de pièce" ma:indexed="true" ma:internalName="Cote_x0020_de_x0020_pi_x00e9_ce">
      <xsd:simpleType>
        <xsd:restriction base="dms:Text">
          <xsd:maxLength value="255"/>
        </xsd:restriction>
      </xsd:simpleType>
    </xsd:element>
    <xsd:element name="Inscrit_x0020_au_x0020_plumitif" ma:index="12" nillable="true" ma:displayName="Inscrit au plumitif" ma:default="1" ma:internalName="Inscrit_x0020_au_x0020_plumitif">
      <xsd:simpleType>
        <xsd:restriction base="dms:Boolean"/>
      </xsd:simpleType>
    </xsd:element>
    <xsd:element name="Numéro_x0020_plumitif" ma:index="13" nillable="true" ma:displayName="Numéro plumitif" ma:decimals="0" ma:internalName="Num_x00e9_ro_x0020_plumitif">
      <xsd:simpleType>
        <xsd:restriction base="dms:Number">
          <xsd:maxInclusive value="9999"/>
          <xsd:minInclusive value="1"/>
        </xsd:restriction>
      </xsd:simpleType>
    </xsd:element>
    <xsd:element name="Diffusable_x0020_sur_x0020_le_x0020_Web" ma:index="14" nillable="true" ma:displayName="Diffusable sur le Web" ma:default="1" ma:internalName="Diffusable_x0020_sur_x0020_le_x0020_Web">
      <xsd:simpleType>
        <xsd:restriction base="dms:Boolean"/>
      </xsd:simpleType>
    </xsd:element>
    <xsd:element name="Ne_x0020_pas_x0020_envoyer_x0020_d_x0027_alerte" ma:index="15" nillable="true" ma:displayName="Ne pas envoyer d'alerte" ma:default="1" ma:internalName="Ne_x0020_pas_x0020_envoyer_x0020_d_x0027_alerte">
      <xsd:simpleType>
        <xsd:restriction base="dms:Boolean"/>
      </xsd:simpleType>
    </xsd:element>
    <xsd:element name="Confidentiel" ma:index="16" ma:displayName="Confidentiel" ma:list="{79B26B89-E55A-4B03-BEFA-7EE3A90275CF}" ma:internalName="Confidentiel" ma:showField="Title" ma:web="{76ddd5ea-d475-414e-8091-4675c7a4bd1a}">
      <xsd:simpleType>
        <xsd:restriction base="dms:Lookup"/>
      </xsd:simpleType>
    </xsd:element>
    <xsd:element name="Date_x0020_de_x0020_confidentialité_x0020_relevée" ma:index="17" nillable="true" ma:displayName="Date de confidentialité relevée" ma:format="DateOnly" ma:internalName="Date_x0020_de_x0020_confidentialit_x00e9__x0020_relev_x00e9_e">
      <xsd:simpleType>
        <xsd:restriction base="dms:DateTime"/>
      </xsd:simpleType>
    </xsd:element>
    <xsd:element name="Copie_x0020_papier_x0020_reçue" ma:index="18" nillable="true" ma:displayName="Copie papier reçue" ma:default="0" ma:internalName="Copie_x0020_papier_x0020_re_x00e7_ue">
      <xsd:simpleType>
        <xsd:restriction base="dms:Boolean"/>
      </xsd:simpleType>
    </xsd:element>
    <xsd:element name="Date_x0020_de_x0020_réception_x0020_copie_x0020_papier" ma:index="19" nillable="true" ma:displayName="Date de réception copie papier" ma:format="DateOnly" ma:internalName="Date_x0020_de_x0020_r_x00e9_ception_x0020_copie_x0020_papier">
      <xsd:simpleType>
        <xsd:restriction base="dms:DateTime"/>
      </xsd:simpleType>
    </xsd:element>
    <xsd:element name="Hidden_UploadedBy" ma:index="33" nillable="true" ma:displayName="Hidden_UploadedBy" ma:hidden="true" ma:internalName="Hidden_UploadedBy" ma:readOnly="false">
      <xsd:simpleType>
        <xsd:restriction base="dms:Text">
          <xsd:maxLength value="100"/>
        </xsd:restriction>
      </xsd:simpleType>
    </xsd:element>
    <xsd:element name="Hidden_UploadedAt" ma:index="34" nillable="true" ma:displayName="Hidden_UploadedAt" ma:default="[today]" ma:format="DateTime" ma:hidden="true" ma:internalName="Hidden_UploadedAt" ma:readOnly="false">
      <xsd:simpleType>
        <xsd:restriction base="dms:DateTime"/>
      </xsd:simpleType>
    </xsd:element>
    <xsd:element name="Hidden_ApprovedBy" ma:index="35" nillable="true" ma:displayName="Hidden_ApprovedBy" ma:hidden="true" ma:internalName="Hidden_ApprovedBy" ma:readOnly="false">
      <xsd:simpleType>
        <xsd:restriction base="dms:Text">
          <xsd:maxLength value="100"/>
        </xsd:restriction>
      </xsd:simpleType>
    </xsd:element>
    <xsd:element name="Hidden_ApprovedAt" ma:index="36" nillable="true" ma:displayName="Hidden_ApprovedAt" ma:default="[today]" ma:format="DateTime" ma:hidden="true" ma:internalName="Hidden_ApprovedAt" ma:readOnly="false">
      <xsd:simpleType>
        <xsd:restriction base="dms:DateTime"/>
      </xsd:simpleType>
    </xsd:element>
    <xsd:element name="Statut" ma:index="37" nillable="true" ma:displayName="Statut" ma:hidden="true" ma:internalName="Statut" ma:readOnly="false">
      <xsd:simpleType>
        <xsd:restriction base="dms:Text">
          <xsd:maxLength value="10"/>
        </xsd:restriction>
      </xsd:simpleType>
    </xsd:element>
  </xsd:schema>
  <xsd:schema xmlns:xsd="http://www.w3.org/2001/XMLSchema" xmlns:xs="http://www.w3.org/2001/XMLSchema" xmlns:dms="http://schemas.microsoft.com/office/2006/documentManagement/types" xmlns:pc="http://schemas.microsoft.com/office/infopath/2007/PartnerControls" targetNamespace="a84ed267-86d5-4fa1-a3cb-2fed497fe84f" elementFormDefault="qualified">
    <xsd:import namespace="http://schemas.microsoft.com/office/2006/documentManagement/types"/>
    <xsd:import namespace="http://schemas.microsoft.com/office/infopath/2007/PartnerControls"/>
    <xsd:element name="_dlc_DocId" ma:index="22" nillable="true" ma:displayName="Valeur d’ID de document" ma:description="Valeur de l’ID de document affecté à cet élément." ma:internalName="_dlc_DocId" ma:readOnly="true">
      <xsd:simpleType>
        <xsd:restriction base="dms:Text"/>
      </xsd:simpleType>
    </xsd:element>
    <xsd:element name="_dlc_DocIdUrl" ma:index="23"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Type de contenu"/>
        <xsd:element ref="dc:title" minOccurs="0" maxOccurs="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hase xmlns="a091097b-8ae3-4832-a2b2-51f9a78aeacd">1</Phase>
    <Sujet xmlns="a091097b-8ae3-4832-a2b2-51f9a78aeacd">Présentation de la preuve de l'ACIG</Sujet>
    <Confidentiel xmlns="a091097b-8ae3-4832-a2b2-51f9a78aeacd">3</Confidentiel>
    <Projet xmlns="a091097b-8ae3-4832-a2b2-51f9a78aeacd">983</Projet>
    <Provenance xmlns="a091097b-8ae3-4832-a2b2-51f9a78aeacd">2</Provenance>
    <Hidden_UploadedAt xmlns="a091097b-8ae3-4832-a2b2-51f9a78aeacd">2023-05-23T16:47:55+00:00</Hidden_UploadedAt>
    <Accés_x0020_restreint xmlns="a091097b-8ae3-4832-a2b2-51f9a78aeacd">false</Accés_x0020_restreint>
    <Précision_x0020_de_x0020_document xmlns="a091097b-8ae3-4832-a2b2-51f9a78aeacd" xsi:nil="true"/>
    <Déposant xmlns="a091097b-8ae3-4832-a2b2-51f9a78aeacd">6</Déposant>
    <Sous-catégorie xmlns="a091097b-8ae3-4832-a2b2-51f9a78aeacd" xsi:nil="true"/>
    <Copie_x0020_papier_x0020_reçue xmlns="a091097b-8ae3-4832-a2b2-51f9a78aeacd">true</Copie_x0020_papier_x0020_reçue>
    <Cote_x0020_de_x0020_déposant xmlns="a091097b-8ae3-4832-a2b2-51f9a78aeacd" xsi:nil="true"/>
    <Inscrit_x0020_au_x0020_plumitif xmlns="a091097b-8ae3-4832-a2b2-51f9a78aeacd">true</Inscrit_x0020_au_x0020_plumitif>
    <Numéro_x0020_plumitif xmlns="a091097b-8ae3-4832-a2b2-51f9a78aeacd">792</Numéro_x0020_plumitif>
    <Hidden_UploadedBy xmlns="a091097b-8ae3-4832-a2b2-51f9a78aeacd" xsi:nil="true"/>
    <Hidden_ApprovedBy xmlns="a091097b-8ae3-4832-a2b2-51f9a78aeacd" xsi:nil="true"/>
    <Statut xmlns="a091097b-8ae3-4832-a2b2-51f9a78aeacd" xsi:nil="true"/>
    <Catégorie_x0020_de_x0020_document xmlns="a091097b-8ae3-4832-a2b2-51f9a78aeacd">2</Catégorie_x0020_de_x0020_document>
    <Date_x0020_de_x0020_confidentialité_x0020_relevée xmlns="a091097b-8ae3-4832-a2b2-51f9a78aeacd" xsi:nil="true"/>
    <Hidden_ApprovedAt xmlns="a091097b-8ae3-4832-a2b2-51f9a78aeacd">2023-05-23T16:47:55+00:00</Hidden_ApprovedAt>
    <Cote_x0020_de_x0020_piéce xmlns="a091097b-8ae3-4832-a2b2-51f9a78aeacd">C-ACIG-0041</Cote_x0020_de_x0020_piéce>
    <Diffusable_x0020_sur_x0020_le_x0020_Web xmlns="a091097b-8ae3-4832-a2b2-51f9a78aeacd">true</Diffusable_x0020_sur_x0020_le_x0020_Web>
    <Date_x0020_de_x0020_réception_x0020_copie_x0020_papier xmlns="a091097b-8ae3-4832-a2b2-51f9a78aeacd">2020-01-21T05:00:00+00:00</Date_x0020_de_x0020_réception_x0020_copie_x0020_papier>
    <Ne_x0020_pas_x0020_envoyer_x0020_d_x0027_alerte xmlns="a091097b-8ae3-4832-a2b2-51f9a78aeacd">true</Ne_x0020_pas_x0020_envoyer_x0020_d_x0027_alerte>
    <_dlc_DocId xmlns="a84ed267-86d5-4fa1-a3cb-2fed497fe84f">W2HFWTQUJJY6-1914211019-5508</_dlc_DocId>
    <_dlc_DocIdUrl xmlns="a84ed267-86d5-4fa1-a3cb-2fed497fe84f">
      <Url>http://s10mtlweb:8081/983/_layouts/15/DocIdRedir.aspx?ID=W2HFWTQUJJY6-1914211019-5508</Url>
      <Description>W2HFWTQUJJY6-1914211019-5508</Description>
    </_dlc_DocIdUrl>
  </documentManagement>
</p:properties>
</file>

<file path=customXml/itemProps1.xml><?xml version="1.0" encoding="utf-8"?>
<ds:datastoreItem xmlns:ds="http://schemas.openxmlformats.org/officeDocument/2006/customXml" ds:itemID="{81F0718A-1F1A-4EA7-B758-5849BA313069}"/>
</file>

<file path=customXml/itemProps2.xml><?xml version="1.0" encoding="utf-8"?>
<ds:datastoreItem xmlns:ds="http://schemas.openxmlformats.org/officeDocument/2006/customXml" ds:itemID="{17E38A5C-6A79-4045-9820-2061FE4E1E16}"/>
</file>

<file path=customXml/itemProps3.xml><?xml version="1.0" encoding="utf-8"?>
<ds:datastoreItem xmlns:ds="http://schemas.openxmlformats.org/officeDocument/2006/customXml" ds:itemID="{7423E02A-76F5-465F-AB98-758A460C1B45}"/>
</file>

<file path=customXml/itemProps4.xml><?xml version="1.0" encoding="utf-8"?>
<ds:datastoreItem xmlns:ds="http://schemas.openxmlformats.org/officeDocument/2006/customXml" ds:itemID="{D90C3FA1-321E-45F2-AF59-EE6834AE4590}"/>
</file>

<file path=docProps/app.xml><?xml version="1.0" encoding="utf-8"?>
<Properties xmlns="http://schemas.openxmlformats.org/officeDocument/2006/extended-properties" xmlns:vt="http://schemas.openxmlformats.org/officeDocument/2006/docPropsVTypes">
  <TotalTime>0</TotalTime>
  <Words>712</Words>
  <Application>Microsoft Office PowerPoint</Application>
  <PresentationFormat>Grand écran</PresentationFormat>
  <Paragraphs>123</Paragraphs>
  <Slides>13</Slides>
  <Notes>13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Calibri Light</vt:lpstr>
      <vt:lpstr>Wingdings</vt:lpstr>
      <vt:lpstr>Thème Office</vt:lpstr>
      <vt:lpstr>         Énergir, s.e.c. Mesures relatives à l’achat et la vente de gaz naturel renouvelable,   R-4008-2017 (Étape B)   </vt:lpstr>
      <vt:lpstr>Principales positions de l’ACIG concernant la mise en place de mesures d’achat du GNR </vt:lpstr>
      <vt:lpstr>Sujets d’intérêts pour l’ACIG</vt:lpstr>
      <vt:lpstr>Sujet 1 : Méthodologie utilisée pour déterminer la valeur du GNR </vt:lpstr>
      <vt:lpstr>Sujet 1 : Méthodologie utilisée pour déterminer la valeur du GNR </vt:lpstr>
      <vt:lpstr>Sujet 1 : Méthodologie utilisée pour déterminer la valeur du GNR </vt:lpstr>
      <vt:lpstr>SUJET 2 : Le prix moyen d’achat du GNR  </vt:lpstr>
      <vt:lpstr>SUJET 2 : Le prix moyen d’achat du GNR</vt:lpstr>
      <vt:lpstr>SUJET 2 : Le prix moyen d’achat du GNR</vt:lpstr>
      <vt:lpstr>SUJET 3 : Durée des contrats </vt:lpstr>
      <vt:lpstr>SUJET 3 : Durée des contrats</vt:lpstr>
      <vt:lpstr>SUJET 3 : Durée des contrats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Présentation de la preuve de l'ACIG</dc:subject>
  <dc:creator/>
  <cp:lastModifiedBy/>
  <cp:revision>1</cp:revision>
  <cp:lastPrinted>1601-01-01T00:00:00Z</cp:lastPrinted>
  <dcterms:created xsi:type="dcterms:W3CDTF">1601-01-01T00:00:00Z</dcterms:created>
  <dcterms:modified xsi:type="dcterms:W3CDTF">2020-01-16T13:44:04Z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0x010100F6681E3BDF397F418586AC591ADC81BB00761A95451C335C4EB05B510B491C3495</vt:lpwstr>
  </property>
  <property fmtid="{D5CDD505-2E9C-101B-9397-08002B2CF9AE}" pid="4" name="Order">
    <vt:r8>4900500</vt:r8>
  </property>
  <property fmtid="{D5CDD505-2E9C-101B-9397-08002B2CF9AE}" pid="5" name="_dlc_DocIdItemGuid">
    <vt:lpwstr>9af91cb8-6863-4aa0-b5b6-0adb4041ccee</vt:lpwstr>
  </property>
</Properties>
</file>