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00" r:id="rId2"/>
    <p:sldId id="280" r:id="rId3"/>
    <p:sldId id="289" r:id="rId4"/>
    <p:sldId id="404" r:id="rId5"/>
    <p:sldId id="339" r:id="rId6"/>
    <p:sldId id="344" r:id="rId7"/>
    <p:sldId id="405" r:id="rId8"/>
    <p:sldId id="265" r:id="rId9"/>
    <p:sldId id="284" r:id="rId10"/>
    <p:sldId id="285" r:id="rId11"/>
    <p:sldId id="291" r:id="rId12"/>
    <p:sldId id="292" r:id="rId13"/>
    <p:sldId id="293" r:id="rId14"/>
    <p:sldId id="299" r:id="rId15"/>
    <p:sldId id="286" r:id="rId16"/>
    <p:sldId id="294" r:id="rId17"/>
    <p:sldId id="287" r:id="rId18"/>
    <p:sldId id="295" r:id="rId19"/>
    <p:sldId id="296" r:id="rId20"/>
    <p:sldId id="297" r:id="rId21"/>
    <p:sldId id="288" r:id="rId22"/>
    <p:sldId id="283" r:id="rId23"/>
    <p:sldId id="406" r:id="rId24"/>
    <p:sldId id="407" r:id="rId25"/>
    <p:sldId id="290" r:id="rId26"/>
    <p:sldId id="300" r:id="rId27"/>
    <p:sldId id="408" r:id="rId28"/>
    <p:sldId id="409" r:id="rId29"/>
    <p:sldId id="298"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5E37E-78A2-DB1D-C784-396E2E788802}" name="Gabriel Durany" initials="GD" userId="S::GDurany@aqper.onmicrosoft.com::fde4842b-c980-4b3b-9ac3-c77616e5b2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A52"/>
    <a:srgbClr val="8BBC3A"/>
    <a:srgbClr val="4A83C7"/>
    <a:srgbClr val="0086C0"/>
    <a:srgbClr val="4B4B4B"/>
    <a:srgbClr val="000000"/>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4" autoAdjust="0"/>
    <p:restoredTop sz="73824" autoAdjust="0"/>
  </p:normalViewPr>
  <p:slideViewPr>
    <p:cSldViewPr snapToGrid="0">
      <p:cViewPr varScale="1">
        <p:scale>
          <a:sx n="75" d="100"/>
          <a:sy n="75" d="100"/>
        </p:scale>
        <p:origin x="10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A4821-A7A6-4FB1-88C4-6D3D3EB4AB0D}" type="datetimeFigureOut">
              <a:rPr lang="fr-CA" smtClean="0"/>
              <a:t>2022-09-20</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3451-E909-4A3B-86B3-09072880C1ED}" type="slidenum">
              <a:rPr lang="fr-CA" smtClean="0"/>
              <a:t>‹N°›</a:t>
            </a:fld>
            <a:endParaRPr lang="fr-CA"/>
          </a:p>
        </p:txBody>
      </p:sp>
    </p:spTree>
    <p:extLst>
      <p:ext uri="{BB962C8B-B14F-4D97-AF65-F5344CB8AC3E}">
        <p14:creationId xmlns:p14="http://schemas.microsoft.com/office/powerpoint/2010/main" val="53714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FCA4D3F-8CD7-4170-BC5A-7008890F3200}" type="slidenum">
              <a:rPr lang="fr-CA" smtClean="0"/>
              <a:t>1</a:t>
            </a:fld>
            <a:endParaRPr lang="fr-CA"/>
          </a:p>
        </p:txBody>
      </p:sp>
    </p:spTree>
    <p:extLst>
      <p:ext uri="{BB962C8B-B14F-4D97-AF65-F5344CB8AC3E}">
        <p14:creationId xmlns:p14="http://schemas.microsoft.com/office/powerpoint/2010/main" val="406051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713451-E909-4A3B-86B3-09072880C1ED}" type="slidenum">
              <a:rPr lang="fr-CA" smtClean="0"/>
              <a:t>3</a:t>
            </a:fld>
            <a:endParaRPr lang="fr-CA"/>
          </a:p>
        </p:txBody>
      </p:sp>
    </p:spTree>
    <p:extLst>
      <p:ext uri="{BB962C8B-B14F-4D97-AF65-F5344CB8AC3E}">
        <p14:creationId xmlns:p14="http://schemas.microsoft.com/office/powerpoint/2010/main" val="215584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0000"/>
              </a:lnSpc>
              <a:buClr>
                <a:srgbClr val="408000"/>
              </a:buClr>
              <a:buSzPct val="60000"/>
              <a:buFontTx/>
              <a:buChar char="►"/>
            </a:pPr>
            <a:r>
              <a:rPr lang="fr-CA"/>
              <a:t> </a:t>
            </a:r>
          </a:p>
        </p:txBody>
      </p:sp>
      <p:sp>
        <p:nvSpPr>
          <p:cNvPr id="4" name="Espace réservé du numéro de diapositive 3"/>
          <p:cNvSpPr>
            <a:spLocks noGrp="1"/>
          </p:cNvSpPr>
          <p:nvPr>
            <p:ph type="sldNum" sz="quarter" idx="10"/>
          </p:nvPr>
        </p:nvSpPr>
        <p:spPr/>
        <p:txBody>
          <a:bodyPr/>
          <a:lstStyle/>
          <a:p>
            <a:fld id="{AFCA4D3F-8CD7-4170-BC5A-7008890F3200}" type="slidenum">
              <a:rPr lang="fr-CA" smtClean="0"/>
              <a:t>4</a:t>
            </a:fld>
            <a:endParaRPr lang="fr-CA"/>
          </a:p>
        </p:txBody>
      </p:sp>
    </p:spTree>
    <p:extLst>
      <p:ext uri="{BB962C8B-B14F-4D97-AF65-F5344CB8AC3E}">
        <p14:creationId xmlns:p14="http://schemas.microsoft.com/office/powerpoint/2010/main" val="247842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Peu importe les hypothèses utilisées, la transition énergétique implique une forte hausse de la production, </a:t>
            </a:r>
            <a:r>
              <a:rPr lang="fr-CA" sz="1200" b="1" dirty="0"/>
              <a:t>une hausse qui s’accélère avec les années. </a:t>
            </a:r>
          </a:p>
          <a:p>
            <a:pPr>
              <a:lnSpc>
                <a:spcPct val="100000"/>
              </a:lnSpc>
              <a:buClr>
                <a:srgbClr val="408000"/>
              </a:buClr>
              <a:buSzPct val="60000"/>
              <a:buFontTx/>
              <a:buNone/>
            </a:pPr>
            <a:endParaRPr lang="fr-CA" dirty="0"/>
          </a:p>
          <a:p>
            <a:pPr>
              <a:lnSpc>
                <a:spcPct val="100000"/>
              </a:lnSpc>
              <a:buClr>
                <a:srgbClr val="408000"/>
              </a:buClr>
              <a:buSzPct val="60000"/>
              <a:buFontTx/>
              <a:buNone/>
            </a:pPr>
            <a:r>
              <a:rPr lang="fr-CA" dirty="0"/>
              <a:t>Horizon 2030 : </a:t>
            </a:r>
            <a:r>
              <a:rPr lang="fr-CA" b="1" u="sng" dirty="0">
                <a:solidFill>
                  <a:srgbClr val="408000"/>
                </a:solidFill>
              </a:rPr>
              <a:t>↑ production</a:t>
            </a:r>
            <a:endParaRPr lang="fr-CA" dirty="0"/>
          </a:p>
          <a:p>
            <a:pPr>
              <a:lnSpc>
                <a:spcPct val="100000"/>
              </a:lnSpc>
              <a:buClr>
                <a:srgbClr val="408000"/>
              </a:buClr>
              <a:buSzPct val="60000"/>
              <a:buFontTx/>
              <a:buNone/>
            </a:pPr>
            <a:r>
              <a:rPr lang="fr-CA" dirty="0"/>
              <a:t>Horizon 2050 :  </a:t>
            </a:r>
            <a:r>
              <a:rPr lang="fr-CA" b="1" u="sng" dirty="0">
                <a:solidFill>
                  <a:srgbClr val="408000"/>
                </a:solidFill>
              </a:rPr>
              <a:t>forte ↑ production </a:t>
            </a:r>
            <a:r>
              <a:rPr lang="fr-CA" u="sng" dirty="0">
                <a:solidFill>
                  <a:srgbClr val="408000"/>
                </a:solidFill>
              </a:rPr>
              <a:t> </a:t>
            </a:r>
          </a:p>
          <a:p>
            <a:pPr>
              <a:lnSpc>
                <a:spcPct val="100000"/>
              </a:lnSpc>
              <a:buClr>
                <a:srgbClr val="408000"/>
              </a:buClr>
              <a:buSzPct val="60000"/>
              <a:buFontTx/>
              <a:buNone/>
            </a:pPr>
            <a:endParaRPr lang="fr-CA" u="sng" dirty="0">
              <a:solidFill>
                <a:srgbClr val="408000"/>
              </a:solidFill>
            </a:endParaRPr>
          </a:p>
          <a:p>
            <a:pPr>
              <a:lnSpc>
                <a:spcPct val="100000"/>
              </a:lnSpc>
              <a:buClr>
                <a:srgbClr val="408000"/>
              </a:buClr>
              <a:buSzPct val="60000"/>
              <a:buFontTx/>
              <a:buNone/>
            </a:pPr>
            <a:r>
              <a:rPr lang="fr-CA" u="sng" dirty="0">
                <a:solidFill>
                  <a:srgbClr val="408000"/>
                </a:solidFill>
              </a:rPr>
              <a:t>Du 54 TWh,</a:t>
            </a:r>
            <a:r>
              <a:rPr lang="fr-CA" u="sng" baseline="0" dirty="0">
                <a:solidFill>
                  <a:srgbClr val="408000"/>
                </a:solidFill>
              </a:rPr>
              <a:t> nous en venons à prévoir une hausse d’une trentaine de TWh de 2020 à 2030 dont les deux tiers seraient gérée par </a:t>
            </a:r>
            <a:r>
              <a:rPr lang="fr-CA" u="sng" baseline="0" dirty="0" err="1">
                <a:solidFill>
                  <a:srgbClr val="408000"/>
                </a:solidFill>
              </a:rPr>
              <a:t>HQ</a:t>
            </a:r>
            <a:r>
              <a:rPr lang="fr-CA" u="sng" baseline="0" dirty="0">
                <a:solidFill>
                  <a:srgbClr val="408000"/>
                </a:solidFill>
              </a:rPr>
              <a:t> </a:t>
            </a:r>
            <a:endParaRPr lang="fr-CA" u="sng" dirty="0">
              <a:solidFill>
                <a:srgbClr val="408000"/>
              </a:solidFill>
            </a:endParaRPr>
          </a:p>
          <a:p>
            <a:endParaRPr lang="fr-CA" dirty="0"/>
          </a:p>
        </p:txBody>
      </p:sp>
      <p:sp>
        <p:nvSpPr>
          <p:cNvPr id="4" name="Espace réservé du numéro de diapositive 3"/>
          <p:cNvSpPr>
            <a:spLocks noGrp="1"/>
          </p:cNvSpPr>
          <p:nvPr>
            <p:ph type="sldNum" sz="quarter" idx="10"/>
          </p:nvPr>
        </p:nvSpPr>
        <p:spPr/>
        <p:txBody>
          <a:bodyPr/>
          <a:lstStyle/>
          <a:p>
            <a:fld id="{AFCA4D3F-8CD7-4170-BC5A-7008890F3200}" type="slidenum">
              <a:rPr lang="fr-CA" smtClean="0"/>
              <a:t>5</a:t>
            </a:fld>
            <a:endParaRPr lang="fr-CA"/>
          </a:p>
        </p:txBody>
      </p:sp>
    </p:spTree>
    <p:extLst>
      <p:ext uri="{BB962C8B-B14F-4D97-AF65-F5344CB8AC3E}">
        <p14:creationId xmlns:p14="http://schemas.microsoft.com/office/powerpoint/2010/main" val="227399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0000"/>
              </a:lnSpc>
              <a:buClr>
                <a:srgbClr val="408000"/>
              </a:buClr>
              <a:buSzPct val="60000"/>
              <a:buFontTx/>
              <a:buChar char="►"/>
            </a:pPr>
            <a:r>
              <a:rPr lang="fr-CA" sz="1200" dirty="0"/>
              <a:t>L’échéancier des projets de chauffe à la biomasse et d’usine de production de biocarburants peut varier grandement (taille, type d’approvisionnement, processus industriel à modifier, etc.).  </a:t>
            </a:r>
          </a:p>
          <a:p>
            <a:pPr>
              <a:lnSpc>
                <a:spcPct val="100000"/>
              </a:lnSpc>
              <a:buClr>
                <a:srgbClr val="408000"/>
              </a:buClr>
              <a:buSzPct val="60000"/>
              <a:buFontTx/>
              <a:buChar char="►"/>
            </a:pPr>
            <a:r>
              <a:rPr lang="fr-CA" sz="1200" dirty="0"/>
              <a:t>Un déploiement de telles capacités nécessitera une harmonisation des efforts afin d’atteindre les cibles de 2030 (approvisionnement, réglementation, standardisation, subventions, etc.). </a:t>
            </a:r>
            <a:endParaRPr lang="fr-CA" sz="1000" dirty="0"/>
          </a:p>
          <a:p>
            <a:endParaRPr lang="fr-CA" dirty="0"/>
          </a:p>
        </p:txBody>
      </p:sp>
      <p:sp>
        <p:nvSpPr>
          <p:cNvPr id="4" name="Espace réservé du numéro de diapositive 3"/>
          <p:cNvSpPr>
            <a:spLocks noGrp="1"/>
          </p:cNvSpPr>
          <p:nvPr>
            <p:ph type="sldNum" sz="quarter" idx="10"/>
          </p:nvPr>
        </p:nvSpPr>
        <p:spPr/>
        <p:txBody>
          <a:bodyPr/>
          <a:lstStyle/>
          <a:p>
            <a:fld id="{AFCA4D3F-8CD7-4170-BC5A-7008890F3200}" type="slidenum">
              <a:rPr lang="fr-CA" smtClean="0"/>
              <a:t>6</a:t>
            </a:fld>
            <a:endParaRPr lang="fr-CA"/>
          </a:p>
        </p:txBody>
      </p:sp>
    </p:spTree>
    <p:extLst>
      <p:ext uri="{BB962C8B-B14F-4D97-AF65-F5344CB8AC3E}">
        <p14:creationId xmlns:p14="http://schemas.microsoft.com/office/powerpoint/2010/main" val="239503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0000"/>
              </a:lnSpc>
              <a:buClr>
                <a:srgbClr val="408000"/>
              </a:buClr>
              <a:buSzPct val="60000"/>
              <a:buFontTx/>
              <a:buChar char="►"/>
            </a:pPr>
            <a:r>
              <a:rPr lang="fr-CA" sz="1200" dirty="0"/>
              <a:t>L’échéancier des projets de chauffe à la biomasse et d’usine de production de biocarburants peut varier grandement (taille, type d’approvisionnement, processus industriel à modifier, etc.).  </a:t>
            </a:r>
          </a:p>
          <a:p>
            <a:pPr>
              <a:lnSpc>
                <a:spcPct val="100000"/>
              </a:lnSpc>
              <a:buClr>
                <a:srgbClr val="408000"/>
              </a:buClr>
              <a:buSzPct val="60000"/>
              <a:buFontTx/>
              <a:buChar char="►"/>
            </a:pPr>
            <a:r>
              <a:rPr lang="fr-CA" sz="1200" dirty="0"/>
              <a:t>Un déploiement de telles capacités nécessitera une harmonisation des efforts afin d’atteindre les cibles de 2030 (approvisionnement, réglementation, standardisation, subventions, etc.). </a:t>
            </a:r>
            <a:endParaRPr lang="fr-CA" sz="1000" dirty="0"/>
          </a:p>
          <a:p>
            <a:endParaRPr lang="fr-CA" dirty="0"/>
          </a:p>
        </p:txBody>
      </p:sp>
      <p:sp>
        <p:nvSpPr>
          <p:cNvPr id="4" name="Espace réservé du numéro de diapositive 3"/>
          <p:cNvSpPr>
            <a:spLocks noGrp="1"/>
          </p:cNvSpPr>
          <p:nvPr>
            <p:ph type="sldNum" sz="quarter" idx="10"/>
          </p:nvPr>
        </p:nvSpPr>
        <p:spPr/>
        <p:txBody>
          <a:bodyPr/>
          <a:lstStyle/>
          <a:p>
            <a:fld id="{AFCA4D3F-8CD7-4170-BC5A-7008890F3200}" type="slidenum">
              <a:rPr lang="fr-CA" smtClean="0"/>
              <a:t>7</a:t>
            </a:fld>
            <a:endParaRPr lang="fr-CA"/>
          </a:p>
        </p:txBody>
      </p:sp>
    </p:spTree>
    <p:extLst>
      <p:ext uri="{BB962C8B-B14F-4D97-AF65-F5344CB8AC3E}">
        <p14:creationId xmlns:p14="http://schemas.microsoft.com/office/powerpoint/2010/main" val="132500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83041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1713451-E909-4A3B-86B3-09072880C1ED}" type="slidenum">
              <a:rPr lang="fr-CA" smtClean="0"/>
              <a:t>29</a:t>
            </a:fld>
            <a:endParaRPr lang="fr-CA"/>
          </a:p>
        </p:txBody>
      </p:sp>
    </p:spTree>
    <p:extLst>
      <p:ext uri="{BB962C8B-B14F-4D97-AF65-F5344CB8AC3E}">
        <p14:creationId xmlns:p14="http://schemas.microsoft.com/office/powerpoint/2010/main" val="46843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A333C0A-4BB0-4FEB-8EEC-01D02CC4260A}" type="datetime1">
              <a:rPr lang="fr-FR" smtClean="0"/>
              <a:t>20/09/2022</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63989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86DAB4-E2E2-4950-B1A8-6F19EE681289}" type="datetime1">
              <a:rPr lang="fr-FR" smtClean="0"/>
              <a:t>20/09/2022</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70768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E474F9-CBC0-4DAB-AB00-4A681689CBA8}" type="datetime1">
              <a:rPr lang="fr-FR" smtClean="0"/>
              <a:t>20/09/2022</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33495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D52B1E-30E5-40F8-92C7-67A6ECB8D6B2}" type="datetime1">
              <a:rPr lang="fr-FR" smtClean="0"/>
              <a:t>20/09/2022</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42440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B3570F8-92F2-46DD-ABBC-AFD56B0833F4}" type="datetime1">
              <a:rPr lang="fr-FR" smtClean="0"/>
              <a:t>20/09/2022</a:t>
            </a:fld>
            <a:endParaRPr lang="fr-FR"/>
          </a:p>
        </p:txBody>
      </p:sp>
      <p:sp>
        <p:nvSpPr>
          <p:cNvPr id="5" name="Espace réservé du pied de page 4"/>
          <p:cNvSpPr>
            <a:spLocks noGrp="1"/>
          </p:cNvSpPr>
          <p:nvPr>
            <p:ph type="ftr" sz="quarter" idx="11"/>
          </p:nvPr>
        </p:nvSpPr>
        <p:spPr/>
        <p:txBody>
          <a:bodyPr/>
          <a:lstStyle/>
          <a:p>
            <a:r>
              <a:rPr lang="fr-CA"/>
              <a:t>Association de la production d'énergie renouvelable</a:t>
            </a:r>
            <a:endParaRPr lang="fr-FR"/>
          </a:p>
        </p:txBody>
      </p:sp>
      <p:sp>
        <p:nvSpPr>
          <p:cNvPr id="6" name="Espace réservé du numéro de diapositive 5"/>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76073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80391F-CB4D-4312-A9DC-D76CEE2862CA}" type="datetime1">
              <a:rPr lang="fr-FR" smtClean="0"/>
              <a:t>20/09/2022</a:t>
            </a:fld>
            <a:endParaRPr lang="fr-FR"/>
          </a:p>
        </p:txBody>
      </p:sp>
      <p:sp>
        <p:nvSpPr>
          <p:cNvPr id="6" name="Espace réservé du pied de page 5"/>
          <p:cNvSpPr>
            <a:spLocks noGrp="1"/>
          </p:cNvSpPr>
          <p:nvPr>
            <p:ph type="ftr" sz="quarter" idx="11"/>
          </p:nvPr>
        </p:nvSpPr>
        <p:spPr/>
        <p:txBody>
          <a:bodyPr/>
          <a:lstStyle/>
          <a:p>
            <a:r>
              <a:rPr lang="fr-CA"/>
              <a:t>Association de la production d'énergie renouvelable</a:t>
            </a:r>
            <a:endParaRPr lang="fr-FR"/>
          </a:p>
        </p:txBody>
      </p:sp>
      <p:sp>
        <p:nvSpPr>
          <p:cNvPr id="7" name="Espace réservé du numéro de diapositive 6"/>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29576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A5B6C3-0C61-475C-9DBF-990A2C99FD13}" type="datetime1">
              <a:rPr lang="fr-FR" smtClean="0"/>
              <a:t>20/09/2022</a:t>
            </a:fld>
            <a:endParaRPr lang="fr-FR"/>
          </a:p>
        </p:txBody>
      </p:sp>
      <p:sp>
        <p:nvSpPr>
          <p:cNvPr id="8" name="Espace réservé du pied de page 7"/>
          <p:cNvSpPr>
            <a:spLocks noGrp="1"/>
          </p:cNvSpPr>
          <p:nvPr>
            <p:ph type="ftr" sz="quarter" idx="11"/>
          </p:nvPr>
        </p:nvSpPr>
        <p:spPr/>
        <p:txBody>
          <a:bodyPr/>
          <a:lstStyle/>
          <a:p>
            <a:r>
              <a:rPr lang="fr-CA"/>
              <a:t>Association de la production d'énergie renouvelable</a:t>
            </a:r>
            <a:endParaRPr lang="fr-FR"/>
          </a:p>
        </p:txBody>
      </p:sp>
      <p:sp>
        <p:nvSpPr>
          <p:cNvPr id="9" name="Espace réservé du numéro de diapositive 8"/>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25039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DDBBD41-387D-4577-BA3E-3C0D044D91F8}" type="datetime1">
              <a:rPr lang="fr-FR" smtClean="0"/>
              <a:t>20/09/2022</a:t>
            </a:fld>
            <a:endParaRPr lang="fr-FR"/>
          </a:p>
        </p:txBody>
      </p:sp>
      <p:sp>
        <p:nvSpPr>
          <p:cNvPr id="4" name="Espace réservé du pied de page 3"/>
          <p:cNvSpPr>
            <a:spLocks noGrp="1"/>
          </p:cNvSpPr>
          <p:nvPr>
            <p:ph type="ftr" sz="quarter" idx="11"/>
          </p:nvPr>
        </p:nvSpPr>
        <p:spPr/>
        <p:txBody>
          <a:bodyPr/>
          <a:lstStyle/>
          <a:p>
            <a:r>
              <a:rPr lang="fr-CA"/>
              <a:t>Association de la production d'énergie renouvelable</a:t>
            </a:r>
            <a:endParaRPr lang="fr-FR"/>
          </a:p>
        </p:txBody>
      </p:sp>
      <p:sp>
        <p:nvSpPr>
          <p:cNvPr id="5" name="Espace réservé du numéro de diapositive 4"/>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203611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C6CA9E-6BE7-4703-AB51-CF9EF5302AD3}" type="datetime1">
              <a:rPr lang="fr-FR" smtClean="0"/>
              <a:t>20/09/2022</a:t>
            </a:fld>
            <a:endParaRPr lang="fr-FR"/>
          </a:p>
        </p:txBody>
      </p:sp>
      <p:sp>
        <p:nvSpPr>
          <p:cNvPr id="3" name="Espace réservé du pied de page 2"/>
          <p:cNvSpPr>
            <a:spLocks noGrp="1"/>
          </p:cNvSpPr>
          <p:nvPr>
            <p:ph type="ftr" sz="quarter" idx="11"/>
          </p:nvPr>
        </p:nvSpPr>
        <p:spPr/>
        <p:txBody>
          <a:bodyPr/>
          <a:lstStyle/>
          <a:p>
            <a:r>
              <a:rPr lang="fr-CA"/>
              <a:t>Association de la production d'énergie renouvelable</a:t>
            </a:r>
            <a:endParaRPr lang="fr-FR"/>
          </a:p>
        </p:txBody>
      </p:sp>
      <p:sp>
        <p:nvSpPr>
          <p:cNvPr id="4" name="Espace réservé du numéro de diapositive 3"/>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0482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06BE732-C6B9-44C4-8554-CB4087E262AA}" type="datetime1">
              <a:rPr lang="fr-FR" smtClean="0"/>
              <a:t>20/09/2022</a:t>
            </a:fld>
            <a:endParaRPr lang="fr-FR"/>
          </a:p>
        </p:txBody>
      </p:sp>
      <p:sp>
        <p:nvSpPr>
          <p:cNvPr id="6" name="Espace réservé du pied de page 5"/>
          <p:cNvSpPr>
            <a:spLocks noGrp="1"/>
          </p:cNvSpPr>
          <p:nvPr>
            <p:ph type="ftr" sz="quarter" idx="11"/>
          </p:nvPr>
        </p:nvSpPr>
        <p:spPr/>
        <p:txBody>
          <a:bodyPr/>
          <a:lstStyle/>
          <a:p>
            <a:r>
              <a:rPr lang="fr-CA"/>
              <a:t>Association de la production d'énergie renouvelable</a:t>
            </a:r>
            <a:endParaRPr lang="fr-FR"/>
          </a:p>
        </p:txBody>
      </p:sp>
      <p:sp>
        <p:nvSpPr>
          <p:cNvPr id="7" name="Espace réservé du numéro de diapositive 6"/>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360856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2EFEED6-3180-4FDD-AA42-B142AF9D209C}" type="datetime1">
              <a:rPr lang="fr-FR" smtClean="0"/>
              <a:t>20/09/2022</a:t>
            </a:fld>
            <a:endParaRPr lang="fr-FR"/>
          </a:p>
        </p:txBody>
      </p:sp>
      <p:sp>
        <p:nvSpPr>
          <p:cNvPr id="6" name="Espace réservé du pied de page 5"/>
          <p:cNvSpPr>
            <a:spLocks noGrp="1"/>
          </p:cNvSpPr>
          <p:nvPr>
            <p:ph type="ftr" sz="quarter" idx="11"/>
          </p:nvPr>
        </p:nvSpPr>
        <p:spPr/>
        <p:txBody>
          <a:bodyPr/>
          <a:lstStyle/>
          <a:p>
            <a:r>
              <a:rPr lang="fr-CA"/>
              <a:t>Association de la production d'énergie renouvelable</a:t>
            </a:r>
            <a:endParaRPr lang="fr-FR"/>
          </a:p>
        </p:txBody>
      </p:sp>
      <p:sp>
        <p:nvSpPr>
          <p:cNvPr id="7" name="Espace réservé du numéro de diapositive 6"/>
          <p:cNvSpPr>
            <a:spLocks noGrp="1"/>
          </p:cNvSpPr>
          <p:nvPr>
            <p:ph type="sldNum" sz="quarter" idx="12"/>
          </p:nvPr>
        </p:nvSpPr>
        <p:spPr/>
        <p:txBody>
          <a:bodyPr/>
          <a:lstStyle/>
          <a:p>
            <a:fld id="{4FA1EE73-C8AD-4D47-81FE-88DA1F5534F6}" type="slidenum">
              <a:rPr lang="fr-FR" smtClean="0"/>
              <a:t>‹N°›</a:t>
            </a:fld>
            <a:endParaRPr lang="fr-FR"/>
          </a:p>
        </p:txBody>
      </p:sp>
    </p:spTree>
    <p:extLst>
      <p:ext uri="{BB962C8B-B14F-4D97-AF65-F5344CB8AC3E}">
        <p14:creationId xmlns:p14="http://schemas.microsoft.com/office/powerpoint/2010/main" val="154458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837B7-FF4C-4751-B0D9-B2B2A05352B8}" type="datetime1">
              <a:rPr lang="fr-FR" smtClean="0"/>
              <a:t>20/09/2022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a:t>Association de la production d'énergie renouvelable</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1EE73-C8AD-4D47-81FE-88DA1F5534F6}" type="slidenum">
              <a:rPr lang="fr-FR" smtClean="0"/>
              <a:t>‹N°›</a:t>
            </a:fld>
            <a:endParaRPr lang="fr-FR"/>
          </a:p>
        </p:txBody>
      </p:sp>
    </p:spTree>
    <p:extLst>
      <p:ext uri="{BB962C8B-B14F-4D97-AF65-F5344CB8AC3E}">
        <p14:creationId xmlns:p14="http://schemas.microsoft.com/office/powerpoint/2010/main" val="74972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g"/><Relationship Id="rId5" Type="http://schemas.openxmlformats.org/officeDocument/2006/relationships/image" Target="../media/image6.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jpeg"/><Relationship Id="rId9" Type="http://schemas.openxmlformats.org/officeDocument/2006/relationships/image" Target="../media/image3.jp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3.jp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64" y="-75486"/>
            <a:ext cx="12213264" cy="921488"/>
          </a:xfrm>
          <a:prstGeom prst="rect">
            <a:avLst/>
          </a:prstGeom>
          <a:solidFill>
            <a:srgbClr val="4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p:cNvPicPr>
            <a:picLocks noChangeAspect="1"/>
          </p:cNvPicPr>
          <p:nvPr/>
        </p:nvPicPr>
        <p:blipFill rotWithShape="1">
          <a:blip r:embed="rId3"/>
          <a:srcRect t="1" b="648"/>
          <a:stretch/>
        </p:blipFill>
        <p:spPr>
          <a:xfrm>
            <a:off x="8018585" y="893136"/>
            <a:ext cx="4173415" cy="5964864"/>
          </a:xfrm>
          <a:prstGeom prst="rect">
            <a:avLst/>
          </a:prstGeom>
        </p:spPr>
      </p:pic>
      <p:sp>
        <p:nvSpPr>
          <p:cNvPr id="3" name="Sous-titre 2"/>
          <p:cNvSpPr>
            <a:spLocks noGrp="1"/>
          </p:cNvSpPr>
          <p:nvPr>
            <p:ph type="subTitle" idx="1"/>
          </p:nvPr>
        </p:nvSpPr>
        <p:spPr>
          <a:xfrm>
            <a:off x="207173" y="4832310"/>
            <a:ext cx="9144000" cy="1242911"/>
          </a:xfrm>
        </p:spPr>
        <p:txBody>
          <a:bodyPr vert="horz" lIns="91440" tIns="45720" rIns="91440" bIns="45720" rtlCol="0" anchor="t">
            <a:noAutofit/>
          </a:bodyPr>
          <a:lstStyle/>
          <a:p>
            <a:pPr>
              <a:spcBef>
                <a:spcPts val="1800"/>
              </a:spcBef>
            </a:pPr>
            <a:r>
              <a:rPr lang="fr-CA" sz="1800" cap="small" dirty="0">
                <a:solidFill>
                  <a:schemeClr val="tx1">
                    <a:lumMod val="65000"/>
                    <a:lumOff val="35000"/>
                  </a:schemeClr>
                </a:solidFill>
              </a:rPr>
              <a:t>20 septembre 2022</a:t>
            </a:r>
          </a:p>
          <a:p>
            <a:endParaRPr lang="fr-CA" sz="1600" cap="small" dirty="0">
              <a:solidFill>
                <a:schemeClr val="tx1">
                  <a:lumMod val="65000"/>
                  <a:lumOff val="35000"/>
                </a:schemeClr>
              </a:solidFill>
              <a:cs typeface="Calibri"/>
            </a:endParaRPr>
          </a:p>
          <a:p>
            <a:endParaRPr lang="fr-CA" sz="1600" cap="small" dirty="0">
              <a:solidFill>
                <a:schemeClr val="tx1">
                  <a:lumMod val="65000"/>
                  <a:lumOff val="35000"/>
                </a:schemeClr>
              </a:solidFill>
              <a:cs typeface="Calibri"/>
            </a:endParaRPr>
          </a:p>
        </p:txBody>
      </p:sp>
      <p:pic>
        <p:nvPicPr>
          <p:cNvPr id="9" name="Image 8" descr="Accueil - AQPER"/>
          <p:cNvPicPr/>
          <p:nvPr/>
        </p:nvPicPr>
        <p:blipFill>
          <a:blip r:embed="rId4">
            <a:extLst>
              <a:ext uri="{28A0092B-C50C-407E-A947-70E740481C1C}">
                <a14:useLocalDpi xmlns:a14="http://schemas.microsoft.com/office/drawing/2010/main" val="0"/>
              </a:ext>
            </a:extLst>
          </a:blip>
          <a:srcRect/>
          <a:stretch>
            <a:fillRect/>
          </a:stretch>
        </p:blipFill>
        <p:spPr bwMode="auto">
          <a:xfrm>
            <a:off x="28976" y="5615089"/>
            <a:ext cx="2445488" cy="920265"/>
          </a:xfrm>
          <a:prstGeom prst="rect">
            <a:avLst/>
          </a:prstGeom>
          <a:noFill/>
          <a:ln>
            <a:noFill/>
          </a:ln>
        </p:spPr>
      </p:pic>
      <p:sp>
        <p:nvSpPr>
          <p:cNvPr id="10" name="TextBox 30">
            <a:extLst>
              <a:ext uri="{FF2B5EF4-FFF2-40B4-BE49-F238E27FC236}">
                <a16:creationId xmlns:a16="http://schemas.microsoft.com/office/drawing/2014/main" id="{7C91018F-6782-F6B3-EDE3-31A768F012E5}"/>
              </a:ext>
            </a:extLst>
          </p:cNvPr>
          <p:cNvSpPr txBox="1"/>
          <p:nvPr/>
        </p:nvSpPr>
        <p:spPr>
          <a:xfrm>
            <a:off x="432363" y="2392365"/>
            <a:ext cx="8693621" cy="2205732"/>
          </a:xfrm>
          <a:prstGeom prst="rect">
            <a:avLst/>
          </a:prstGeom>
          <a:noFill/>
        </p:spPr>
        <p:txBody>
          <a:bodyPr wrap="square" rtlCol="0">
            <a:spAutoFit/>
          </a:bodyPr>
          <a:lstStyle/>
          <a:p>
            <a:pPr algn="ctr">
              <a:lnSpc>
                <a:spcPct val="150000"/>
              </a:lnSpc>
            </a:pPr>
            <a:r>
              <a:rPr lang="fr-CA" sz="2400" dirty="0">
                <a:latin typeface="Segoe UI Semilight" panose="020B0402040204020203" pitchFamily="34" charset="0"/>
                <a:cs typeface="Segoe UI Semilight" panose="020B0402040204020203" pitchFamily="34" charset="0"/>
              </a:rPr>
              <a:t>Présentation de la preuve de </a:t>
            </a:r>
          </a:p>
          <a:p>
            <a:pPr algn="ctr">
              <a:spcAft>
                <a:spcPts val="1600"/>
              </a:spcAft>
            </a:pPr>
            <a:r>
              <a:rPr lang="fr-CA" sz="3200" b="1" dirty="0">
                <a:latin typeface="Segoe UI Semilight" panose="020B0402040204020203" pitchFamily="34" charset="0"/>
                <a:cs typeface="Segoe UI Semilight" panose="020B0402040204020203" pitchFamily="34" charset="0"/>
              </a:rPr>
              <a:t>l’Association québécoise de la production d’énergie renouvelable (AQPER)</a:t>
            </a:r>
          </a:p>
          <a:p>
            <a:pPr algn="ctr"/>
            <a:r>
              <a:rPr lang="fr-CA" sz="2000" dirty="0">
                <a:latin typeface="Segoe UI Semilight" panose="020B0402040204020203" pitchFamily="34" charset="0"/>
                <a:cs typeface="Segoe UI Semilight" panose="020B0402040204020203" pitchFamily="34" charset="0"/>
              </a:rPr>
              <a:t>dans le cadre de l’audience du</a:t>
            </a:r>
          </a:p>
        </p:txBody>
      </p:sp>
      <p:sp>
        <p:nvSpPr>
          <p:cNvPr id="12" name="TextBox 5">
            <a:extLst>
              <a:ext uri="{FF2B5EF4-FFF2-40B4-BE49-F238E27FC236}">
                <a16:creationId xmlns:a16="http://schemas.microsoft.com/office/drawing/2014/main" id="{5050CB98-FFEF-5FF5-9CDC-7F86B4284E11}"/>
              </a:ext>
            </a:extLst>
          </p:cNvPr>
          <p:cNvSpPr txBox="1"/>
          <p:nvPr/>
        </p:nvSpPr>
        <p:spPr>
          <a:xfrm>
            <a:off x="28976" y="1036820"/>
            <a:ext cx="10210680" cy="338554"/>
          </a:xfrm>
          <a:prstGeom prst="rect">
            <a:avLst/>
          </a:prstGeom>
          <a:noFill/>
        </p:spPr>
        <p:txBody>
          <a:bodyPr wrap="square" rtlCol="0">
            <a:spAutoFit/>
          </a:bodyPr>
          <a:lstStyle/>
          <a:p>
            <a:r>
              <a:rPr lang="fr-CA" sz="1600" dirty="0">
                <a:latin typeface="Segoe UI Semilight" panose="020B0402040204020203" pitchFamily="34" charset="0"/>
                <a:cs typeface="Segoe UI Semilight" panose="020B0402040204020203" pitchFamily="34" charset="0"/>
              </a:rPr>
              <a:t>R-4008-2017 (Étape D) : </a:t>
            </a:r>
            <a:r>
              <a:rPr lang="fr-CA" sz="1600" dirty="0" err="1">
                <a:latin typeface="Segoe UI Semilight" panose="020B0402040204020203" pitchFamily="34" charset="0"/>
                <a:cs typeface="Segoe UI Semilight" panose="020B0402040204020203" pitchFamily="34" charset="0"/>
              </a:rPr>
              <a:t>Énergir</a:t>
            </a:r>
            <a:r>
              <a:rPr lang="fr-CA" sz="1600" dirty="0">
                <a:latin typeface="Segoe UI Semilight" panose="020B0402040204020203" pitchFamily="34" charset="0"/>
                <a:cs typeface="Segoe UI Semilight" panose="020B0402040204020203" pitchFamily="34" charset="0"/>
              </a:rPr>
              <a:t>, </a:t>
            </a:r>
            <a:r>
              <a:rPr lang="fr-CA" sz="1600" dirty="0" err="1">
                <a:latin typeface="Segoe UI Semilight" panose="020B0402040204020203" pitchFamily="34" charset="0"/>
                <a:cs typeface="Segoe UI Semilight" panose="020B0402040204020203" pitchFamily="34" charset="0"/>
              </a:rPr>
              <a:t>s.e.c</a:t>
            </a:r>
            <a:r>
              <a:rPr lang="fr-CA" sz="1600" dirty="0">
                <a:latin typeface="Segoe UI Semilight" panose="020B0402040204020203" pitchFamily="34" charset="0"/>
                <a:cs typeface="Segoe UI Semilight" panose="020B0402040204020203" pitchFamily="34" charset="0"/>
              </a:rPr>
              <a:t>. Mesures relatives à l’achat et la vente de Gaz naturel renouvelable</a:t>
            </a:r>
          </a:p>
        </p:txBody>
      </p:sp>
    </p:spTree>
    <p:extLst>
      <p:ext uri="{BB962C8B-B14F-4D97-AF65-F5344CB8AC3E}">
        <p14:creationId xmlns:p14="http://schemas.microsoft.com/office/powerpoint/2010/main" val="392178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10</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226821" cy="1077218"/>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Stratégie d’approvisionnement</a:t>
            </a: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990668"/>
            <a:ext cx="11005891" cy="1938992"/>
          </a:xfrm>
          <a:prstGeom prst="rect">
            <a:avLst/>
          </a:prstGeom>
          <a:noFill/>
        </p:spPr>
        <p:txBody>
          <a:bodyPr wrap="square" rtlCol="0">
            <a:spAutoFit/>
          </a:bodyPr>
          <a:lstStyle/>
          <a:p>
            <a:r>
              <a:rPr lang="fr-FR" sz="2000" dirty="0">
                <a:latin typeface="Segoe UI Semilight" panose="020B0402040204020203" pitchFamily="34" charset="0"/>
                <a:cs typeface="Segoe UI Semilight" panose="020B0402040204020203" pitchFamily="34" charset="0"/>
              </a:rPr>
              <a:t>Il existe deux technologies pour la production de GNR, soit les sites d’enfouissement et les sites de </a:t>
            </a:r>
            <a:r>
              <a:rPr lang="fr-FR" sz="2000" dirty="0" err="1">
                <a:latin typeface="Segoe UI Semilight" panose="020B0402040204020203" pitchFamily="34" charset="0"/>
                <a:cs typeface="Segoe UI Semilight" panose="020B0402040204020203" pitchFamily="34" charset="0"/>
              </a:rPr>
              <a:t>biométhanisation</a:t>
            </a:r>
            <a:r>
              <a:rPr lang="fr-FR" sz="2000" dirty="0">
                <a:latin typeface="Segoe UI Semilight" panose="020B0402040204020203" pitchFamily="34" charset="0"/>
                <a:cs typeface="Segoe UI Semilight" panose="020B0402040204020203" pitchFamily="34" charset="0"/>
              </a:rPr>
              <a:t>. Les matières premières utilisées par les sites de </a:t>
            </a:r>
            <a:r>
              <a:rPr lang="fr-FR" sz="2000" dirty="0" err="1">
                <a:latin typeface="Segoe UI Semilight" panose="020B0402040204020203" pitchFamily="34" charset="0"/>
                <a:cs typeface="Segoe UI Semilight" panose="020B0402040204020203" pitchFamily="34" charset="0"/>
              </a:rPr>
              <a:t>biométhanisation</a:t>
            </a:r>
            <a:r>
              <a:rPr lang="fr-FR" sz="2000" dirty="0">
                <a:latin typeface="Segoe UI Semilight" panose="020B0402040204020203" pitchFamily="34" charset="0"/>
                <a:cs typeface="Segoe UI Semilight" panose="020B0402040204020203" pitchFamily="34" charset="0"/>
              </a:rPr>
              <a:t> sont :</a:t>
            </a:r>
          </a:p>
          <a:p>
            <a:pPr marL="742950" lvl="1" indent="-285750">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Agricoles </a:t>
            </a:r>
          </a:p>
          <a:p>
            <a:pPr marL="742950" lvl="1" indent="-285750">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Agroalimentaires </a:t>
            </a:r>
          </a:p>
          <a:p>
            <a:pPr marL="742950" lvl="1" indent="-285750">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Municipales </a:t>
            </a:r>
          </a:p>
          <a:p>
            <a:pPr marL="742950" lvl="1" indent="-285750">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Institutionnelles, commerciales et industrielles (ICI)</a:t>
            </a:r>
            <a:endParaRPr lang="fr-FR" dirty="0">
              <a:latin typeface="Segoe UI Semilight" panose="020B0402040204020203" pitchFamily="34" charset="0"/>
              <a:cs typeface="Segoe UI Semilight" panose="020B0402040204020203" pitchFamily="34" charset="0"/>
            </a:endParaRPr>
          </a:p>
        </p:txBody>
      </p:sp>
      <p:pic>
        <p:nvPicPr>
          <p:cNvPr id="3" name="Image 2">
            <a:extLst>
              <a:ext uri="{FF2B5EF4-FFF2-40B4-BE49-F238E27FC236}">
                <a16:creationId xmlns:a16="http://schemas.microsoft.com/office/drawing/2014/main" id="{42F73DA3-7331-F942-B2D6-014AC62925CB}"/>
              </a:ext>
            </a:extLst>
          </p:cNvPr>
          <p:cNvPicPr>
            <a:picLocks noChangeAspect="1"/>
          </p:cNvPicPr>
          <p:nvPr/>
        </p:nvPicPr>
        <p:blipFill>
          <a:blip r:embed="rId3"/>
          <a:stretch>
            <a:fillRect/>
          </a:stretch>
        </p:blipFill>
        <p:spPr>
          <a:xfrm>
            <a:off x="1842127" y="2929660"/>
            <a:ext cx="7673918" cy="2937672"/>
          </a:xfrm>
          <a:prstGeom prst="rect">
            <a:avLst/>
          </a:prstGeom>
        </p:spPr>
      </p:pic>
    </p:spTree>
    <p:extLst>
      <p:ext uri="{BB962C8B-B14F-4D97-AF65-F5344CB8AC3E}">
        <p14:creationId xmlns:p14="http://schemas.microsoft.com/office/powerpoint/2010/main" val="209369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11</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10416249" cy="1077218"/>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Stratégie d’approvisionnement (suite)</a:t>
            </a: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pic>
        <p:nvPicPr>
          <p:cNvPr id="1026" name="Picture 2" descr="page12image3606874144">
            <a:extLst>
              <a:ext uri="{FF2B5EF4-FFF2-40B4-BE49-F238E27FC236}">
                <a16:creationId xmlns:a16="http://schemas.microsoft.com/office/drawing/2014/main" id="{4EED4E24-D7BB-794B-BEB8-AA27BDAF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957" y="1386021"/>
            <a:ext cx="5698352" cy="41397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74E3869-373C-BD44-A34F-189C28691C34}"/>
              </a:ext>
            </a:extLst>
          </p:cNvPr>
          <p:cNvSpPr txBox="1"/>
          <p:nvPr/>
        </p:nvSpPr>
        <p:spPr>
          <a:xfrm>
            <a:off x="246984" y="1166842"/>
            <a:ext cx="6231446" cy="363176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fr-FR" sz="2200" dirty="0" err="1">
                <a:latin typeface="Segoe UI Semilight" panose="020B0402040204020203" pitchFamily="34" charset="0"/>
                <a:cs typeface="Segoe UI Semilight" panose="020B0402040204020203" pitchFamily="34" charset="0"/>
              </a:rPr>
              <a:t>Énergir</a:t>
            </a:r>
            <a:r>
              <a:rPr lang="fr-FR" sz="2200" dirty="0">
                <a:latin typeface="Segoe UI Semilight" panose="020B0402040204020203" pitchFamily="34" charset="0"/>
                <a:cs typeface="Segoe UI Semilight" panose="020B0402040204020203" pitchFamily="34" charset="0"/>
              </a:rPr>
              <a:t> doit contracter une quantité importante de GNR pour rencontrer les cibles réglementaires imposées par règlement par le gouvernement (5% de GNR pour l’année 2025-2026):  </a:t>
            </a:r>
          </a:p>
          <a:p>
            <a:pPr marL="285750" indent="-285750">
              <a:spcBef>
                <a:spcPts val="1200"/>
              </a:spcBef>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Les volumes de GNR requis sont d’autant plus importants quand on considère l’exigence annoncée par règlement d’atteindre une part de 10% de GNR du gaz naturel distribué au Québec en 2030. </a:t>
            </a:r>
          </a:p>
        </p:txBody>
      </p:sp>
    </p:spTree>
    <p:extLst>
      <p:ext uri="{BB962C8B-B14F-4D97-AF65-F5344CB8AC3E}">
        <p14:creationId xmlns:p14="http://schemas.microsoft.com/office/powerpoint/2010/main" val="218884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12</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10416249" cy="1077218"/>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Stratégie d’approvisionnement (suite)</a:t>
            </a: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990668"/>
            <a:ext cx="11005891" cy="369332"/>
          </a:xfrm>
          <a:prstGeom prst="rect">
            <a:avLst/>
          </a:prstGeom>
          <a:noFill/>
        </p:spPr>
        <p:txBody>
          <a:bodyPr wrap="square" rtlCol="0">
            <a:spAutoFit/>
          </a:bodyPr>
          <a:lstStyle/>
          <a:p>
            <a:endParaRPr lang="fr-FR" dirty="0">
              <a:latin typeface="Segoe UI Semilight" panose="020B0402040204020203" pitchFamily="34" charset="0"/>
              <a:cs typeface="Segoe UI Semilight" panose="020B0402040204020203" pitchFamily="34" charset="0"/>
            </a:endParaRPr>
          </a:p>
        </p:txBody>
      </p:sp>
      <p:sp>
        <p:nvSpPr>
          <p:cNvPr id="6" name="ZoneTexte 5">
            <a:extLst>
              <a:ext uri="{FF2B5EF4-FFF2-40B4-BE49-F238E27FC236}">
                <a16:creationId xmlns:a16="http://schemas.microsoft.com/office/drawing/2014/main" id="{374E3869-373C-BD44-A34F-189C28691C34}"/>
              </a:ext>
            </a:extLst>
          </p:cNvPr>
          <p:cNvSpPr txBox="1"/>
          <p:nvPr/>
        </p:nvSpPr>
        <p:spPr>
          <a:xfrm>
            <a:off x="5698352" y="898576"/>
            <a:ext cx="6379348" cy="621708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La production de GNR est en nette progression.</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Comme au Québec, les sites d’enfouissement ont été les principales sources de GNR en Amérique du Nord dans les premières années. </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 développement hâtif des sites d’enfouissement s’explique par leurs plus faibles coûts de développement et d’exploitation ainsi que par des considérations environnementales.</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Comme au Québec, la plupart des nouveaux projets de GNR utiliseront la biométhanisation de matières organiques ayant des coûts de développement et d’exploitation plus importants que les sites d’enfouissement. </a:t>
            </a:r>
          </a:p>
          <a:p>
            <a:pPr marL="285750" indent="-285750">
              <a:buFont typeface="Arial" panose="020B0604020202020204" pitchFamily="34" charset="0"/>
              <a:buChar char="•"/>
            </a:pPr>
            <a:endParaRPr lang="fr-FR" sz="24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fr-FR" sz="24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fr-FR" sz="2400" dirty="0">
              <a:latin typeface="Segoe UI Semilight" panose="020B0402040204020203" pitchFamily="34" charset="0"/>
              <a:cs typeface="Segoe UI Semilight" panose="020B0402040204020203" pitchFamily="34" charset="0"/>
            </a:endParaRPr>
          </a:p>
        </p:txBody>
      </p:sp>
      <p:pic>
        <p:nvPicPr>
          <p:cNvPr id="8" name="Image 7">
            <a:extLst>
              <a:ext uri="{FF2B5EF4-FFF2-40B4-BE49-F238E27FC236}">
                <a16:creationId xmlns:a16="http://schemas.microsoft.com/office/drawing/2014/main" id="{1C8C104E-AA13-7740-B0F3-30DB30D1D2B5}"/>
              </a:ext>
            </a:extLst>
          </p:cNvPr>
          <p:cNvPicPr>
            <a:picLocks noChangeAspect="1"/>
          </p:cNvPicPr>
          <p:nvPr/>
        </p:nvPicPr>
        <p:blipFill>
          <a:blip r:embed="rId3"/>
          <a:stretch>
            <a:fillRect/>
          </a:stretch>
        </p:blipFill>
        <p:spPr>
          <a:xfrm>
            <a:off x="472027" y="1050309"/>
            <a:ext cx="5016500" cy="4572000"/>
          </a:xfrm>
          <a:prstGeom prst="rect">
            <a:avLst/>
          </a:prstGeom>
        </p:spPr>
      </p:pic>
    </p:spTree>
    <p:extLst>
      <p:ext uri="{BB962C8B-B14F-4D97-AF65-F5344CB8AC3E}">
        <p14:creationId xmlns:p14="http://schemas.microsoft.com/office/powerpoint/2010/main" val="79233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13</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10416249" cy="1077218"/>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Stratégie d’approvisionnement (suite)</a:t>
            </a: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990668"/>
            <a:ext cx="11005891" cy="369332"/>
          </a:xfrm>
          <a:prstGeom prst="rect">
            <a:avLst/>
          </a:prstGeom>
          <a:noFill/>
        </p:spPr>
        <p:txBody>
          <a:bodyPr wrap="square" rtlCol="0">
            <a:spAutoFit/>
          </a:bodyPr>
          <a:lstStyle/>
          <a:p>
            <a:endParaRPr lang="fr-FR" dirty="0">
              <a:latin typeface="Segoe UI Semilight" panose="020B0402040204020203" pitchFamily="34" charset="0"/>
              <a:cs typeface="Segoe UI Semilight" panose="020B0402040204020203" pitchFamily="34" charset="0"/>
            </a:endParaRPr>
          </a:p>
        </p:txBody>
      </p:sp>
      <p:sp>
        <p:nvSpPr>
          <p:cNvPr id="6" name="ZoneTexte 5">
            <a:extLst>
              <a:ext uri="{FF2B5EF4-FFF2-40B4-BE49-F238E27FC236}">
                <a16:creationId xmlns:a16="http://schemas.microsoft.com/office/drawing/2014/main" id="{374E3869-373C-BD44-A34F-189C28691C34}"/>
              </a:ext>
            </a:extLst>
          </p:cNvPr>
          <p:cNvSpPr txBox="1"/>
          <p:nvPr/>
        </p:nvSpPr>
        <p:spPr>
          <a:xfrm>
            <a:off x="449547" y="990669"/>
            <a:ext cx="11292906" cy="6463308"/>
          </a:xfrm>
          <a:prstGeom prst="rect">
            <a:avLst/>
          </a:prstGeom>
          <a:noFill/>
        </p:spPr>
        <p:txBody>
          <a:bodyPr wrap="square" rtlCol="0">
            <a:spAutoFit/>
          </a:bodyPr>
          <a:lstStyle/>
          <a:p>
            <a:r>
              <a:rPr lang="fr-FR" sz="2000" dirty="0" err="1">
                <a:latin typeface="Segoe UI Semilight" panose="020B0402040204020203" pitchFamily="34" charset="0"/>
                <a:cs typeface="Segoe UI Semilight" panose="020B0402040204020203" pitchFamily="34" charset="0"/>
              </a:rPr>
              <a:t>Énergir</a:t>
            </a:r>
            <a:r>
              <a:rPr lang="fr-FR" sz="2000" dirty="0">
                <a:latin typeface="Segoe UI Semilight" panose="020B0402040204020203" pitchFamily="34" charset="0"/>
                <a:cs typeface="Segoe UI Semilight" panose="020B0402040204020203" pitchFamily="34" charset="0"/>
              </a:rPr>
              <a:t> a basé sa stratégie d’approvisionnement sur les résultats du plus récent appel d’offres :</a:t>
            </a:r>
          </a:p>
          <a:p>
            <a:pPr marL="342900" indent="-342900">
              <a:buFont typeface="Arial" panose="020B0604020202020204" pitchFamily="34" charset="0"/>
              <a:buChar char="•"/>
            </a:pPr>
            <a:r>
              <a:rPr lang="fr-CA" sz="2000" dirty="0">
                <a:latin typeface="Segoe UI Semilight" panose="020B0402040204020203" pitchFamily="34" charset="0"/>
                <a:cs typeface="Segoe UI Semilight" panose="020B0402040204020203" pitchFamily="34" charset="0"/>
              </a:rPr>
              <a:t>Les volumes offerts oscillent entre 313 et 318 Mm3;</a:t>
            </a:r>
          </a:p>
          <a:p>
            <a:pPr marL="342900" indent="-342900">
              <a:buFont typeface="Arial" panose="020B0604020202020204" pitchFamily="34" charset="0"/>
              <a:buChar char="•"/>
            </a:pPr>
            <a:r>
              <a:rPr lang="fr-CA" sz="2000" dirty="0">
                <a:latin typeface="Segoe UI Semilight" panose="020B0402040204020203" pitchFamily="34" charset="0"/>
                <a:cs typeface="Segoe UI Semilight" panose="020B0402040204020203" pitchFamily="34" charset="0"/>
              </a:rPr>
              <a:t>Le prix moyen de toutes les propositions est de 34,64 $/GJ;</a:t>
            </a:r>
          </a:p>
          <a:p>
            <a:pPr marL="342900" indent="-342900">
              <a:buFont typeface="Arial" panose="020B0604020202020204" pitchFamily="34" charset="0"/>
              <a:buChar char="•"/>
            </a:pPr>
            <a:r>
              <a:rPr lang="fr-CA" sz="2000" dirty="0">
                <a:latin typeface="Segoe UI Semilight" panose="020B0402040204020203" pitchFamily="34" charset="0"/>
                <a:cs typeface="Segoe UI Semilight" panose="020B0402040204020203" pitchFamily="34" charset="0"/>
              </a:rPr>
              <a:t>Le prix moyen </a:t>
            </a:r>
            <a:r>
              <a:rPr lang="fr-CA" sz="2000" dirty="0" err="1">
                <a:latin typeface="Segoe UI Semilight" panose="020B0402040204020203" pitchFamily="34" charset="0"/>
                <a:cs typeface="Segoe UI Semilight" panose="020B0402040204020203" pitchFamily="34" charset="0"/>
              </a:rPr>
              <a:t>pondéré</a:t>
            </a:r>
            <a:r>
              <a:rPr lang="fr-CA" sz="2000" dirty="0">
                <a:latin typeface="Segoe UI Semilight" panose="020B0402040204020203" pitchFamily="34" charset="0"/>
                <a:cs typeface="Segoe UI Semilight" panose="020B0402040204020203" pitchFamily="34" charset="0"/>
              </a:rPr>
              <a:t> par les volumes de toutes les propositions est de 29,83$/GJ;</a:t>
            </a:r>
          </a:p>
          <a:p>
            <a:pPr marL="342900" indent="-342900">
              <a:buFont typeface="Arial" panose="020B0604020202020204" pitchFamily="34" charset="0"/>
              <a:buChar char="•"/>
            </a:pPr>
            <a:r>
              <a:rPr lang="fr-CA" sz="2000" dirty="0">
                <a:latin typeface="Segoe UI Semilight" panose="020B0402040204020203" pitchFamily="34" charset="0"/>
                <a:cs typeface="Segoe UI Semilight" panose="020B0402040204020203" pitchFamily="34" charset="0"/>
              </a:rPr>
              <a:t>Une seule offre provient du </a:t>
            </a:r>
            <a:r>
              <a:rPr lang="fr-CA" sz="2000" dirty="0" err="1">
                <a:latin typeface="Segoe UI Semilight" panose="020B0402040204020203" pitchFamily="34" charset="0"/>
                <a:cs typeface="Segoe UI Semilight" panose="020B0402040204020203" pitchFamily="34" charset="0"/>
              </a:rPr>
              <a:t>Québec</a:t>
            </a:r>
            <a:r>
              <a:rPr lang="fr-CA" sz="2000" dirty="0">
                <a:latin typeface="Segoe UI Semilight" panose="020B0402040204020203" pitchFamily="34" charset="0"/>
                <a:cs typeface="Segoe UI Semilight" panose="020B0402040204020203" pitchFamily="34" charset="0"/>
              </a:rPr>
              <a:t>;</a:t>
            </a:r>
          </a:p>
          <a:p>
            <a:pPr marL="342900" indent="-342900">
              <a:buFont typeface="Arial" panose="020B0604020202020204" pitchFamily="34" charset="0"/>
              <a:buChar char="•"/>
            </a:pPr>
            <a:r>
              <a:rPr lang="fr-CA" sz="2000" dirty="0">
                <a:latin typeface="Segoe UI Semilight" panose="020B0402040204020203" pitchFamily="34" charset="0"/>
                <a:cs typeface="Segoe UI Semilight" panose="020B0402040204020203" pitchFamily="34" charset="0"/>
              </a:rPr>
              <a:t>Les contrats de 20 ans demeurent majoritaires. </a:t>
            </a:r>
          </a:p>
          <a:p>
            <a:pPr marL="742950" lvl="1" indent="-285750">
              <a:buFont typeface="Arial" panose="020B0604020202020204" pitchFamily="34" charset="0"/>
              <a:buChar char="•"/>
            </a:pPr>
            <a:endParaRPr lang="fr-FR" sz="2000" dirty="0">
              <a:latin typeface="Segoe UI Semilight" panose="020B0402040204020203" pitchFamily="34" charset="0"/>
              <a:cs typeface="Segoe UI Semilight" panose="020B0402040204020203" pitchFamily="34" charset="0"/>
            </a:endParaRPr>
          </a:p>
          <a:p>
            <a:r>
              <a:rPr lang="fr-FR" sz="2000" dirty="0">
                <a:latin typeface="Segoe UI Semilight" panose="020B0402040204020203" pitchFamily="34" charset="0"/>
                <a:cs typeface="Segoe UI Semilight" panose="020B0402040204020203" pitchFamily="34" charset="0"/>
              </a:rPr>
              <a:t>Proposition d’</a:t>
            </a:r>
            <a:r>
              <a:rPr lang="fr-FR" sz="2000" dirty="0" err="1">
                <a:latin typeface="Segoe UI Semilight" panose="020B0402040204020203" pitchFamily="34" charset="0"/>
                <a:cs typeface="Segoe UI Semilight" panose="020B0402040204020203" pitchFamily="34" charset="0"/>
              </a:rPr>
              <a:t>Énergir</a:t>
            </a:r>
            <a:r>
              <a:rPr lang="fr-FR" sz="2000" dirty="0">
                <a:latin typeface="Segoe UI Semilight" panose="020B0402040204020203" pitchFamily="34" charset="0"/>
                <a:cs typeface="Segoe UI Semilight" panose="020B0402040204020203" pitchFamily="34" charset="0"/>
              </a:rPr>
              <a:t> : </a:t>
            </a:r>
          </a:p>
          <a:p>
            <a:pPr marL="285750" indent="-285750">
              <a:buFont typeface="Arial" panose="020B0604020202020204" pitchFamily="34" charset="0"/>
              <a:buChar char="•"/>
            </a:pPr>
            <a:r>
              <a:rPr lang="fr-CA" sz="2000" u="sng" dirty="0" err="1">
                <a:latin typeface="Segoe UI Semilight" panose="020B0402040204020203" pitchFamily="34" charset="0"/>
                <a:cs typeface="Segoe UI Semilight" panose="020B0402040204020203" pitchFamily="34" charset="0"/>
              </a:rPr>
              <a:t>Durée</a:t>
            </a:r>
            <a:r>
              <a:rPr lang="fr-CA" sz="2000" u="sng" dirty="0">
                <a:latin typeface="Segoe UI Semilight" panose="020B0402040204020203" pitchFamily="34" charset="0"/>
                <a:cs typeface="Segoe UI Semilight" panose="020B0402040204020203" pitchFamily="34" charset="0"/>
              </a:rPr>
              <a:t> des contrats </a:t>
            </a:r>
            <a:r>
              <a:rPr lang="fr-CA" sz="2000" dirty="0">
                <a:latin typeface="Segoe UI Semilight" panose="020B0402040204020203" pitchFamily="34" charset="0"/>
                <a:cs typeface="Segoe UI Semilight" panose="020B0402040204020203" pitchFamily="34" charset="0"/>
              </a:rPr>
              <a:t>: Reconduire la </a:t>
            </a:r>
            <a:r>
              <a:rPr lang="fr-CA" sz="2000" dirty="0" err="1">
                <a:latin typeface="Segoe UI Semilight" panose="020B0402040204020203" pitchFamily="34" charset="0"/>
                <a:cs typeface="Segoe UI Semilight" panose="020B0402040204020203" pitchFamily="34" charset="0"/>
              </a:rPr>
              <a:t>durée</a:t>
            </a:r>
            <a:r>
              <a:rPr lang="fr-CA" sz="2000" dirty="0">
                <a:latin typeface="Segoe UI Semilight" panose="020B0402040204020203" pitchFamily="34" charset="0"/>
                <a:cs typeface="Segoe UI Semilight" panose="020B0402040204020203" pitchFamily="34" charset="0"/>
              </a:rPr>
              <a:t> maximale de contrat à </a:t>
            </a:r>
            <a:r>
              <a:rPr lang="fr-CA" sz="2000" b="1" dirty="0">
                <a:latin typeface="Segoe UI Semilight" panose="020B0402040204020203" pitchFamily="34" charset="0"/>
                <a:cs typeface="Segoe UI Semilight" panose="020B0402040204020203" pitchFamily="34" charset="0"/>
              </a:rPr>
              <a:t>20 ans </a:t>
            </a:r>
          </a:p>
          <a:p>
            <a:pPr marL="285750" indent="-285750">
              <a:buFont typeface="Arial" panose="020B0604020202020204" pitchFamily="34" charset="0"/>
              <a:buChar char="•"/>
            </a:pPr>
            <a:r>
              <a:rPr lang="fr-CA" sz="2000" u="sng" dirty="0" err="1">
                <a:latin typeface="Segoe UI Semilight" panose="020B0402040204020203" pitchFamily="34" charset="0"/>
                <a:cs typeface="Segoe UI Semilight" panose="020B0402040204020203" pitchFamily="34" charset="0"/>
              </a:rPr>
              <a:t>Coût</a:t>
            </a:r>
            <a:r>
              <a:rPr lang="fr-CA" sz="2000" u="sng" dirty="0">
                <a:latin typeface="Segoe UI Semilight" panose="020B0402040204020203" pitchFamily="34" charset="0"/>
                <a:cs typeface="Segoe UI Semilight" panose="020B0402040204020203" pitchFamily="34" charset="0"/>
              </a:rPr>
              <a:t> moyen d’acquisition</a:t>
            </a:r>
            <a:r>
              <a:rPr lang="fr-CA" sz="2000" dirty="0">
                <a:latin typeface="Segoe UI Semilight" panose="020B0402040204020203" pitchFamily="34" charset="0"/>
                <a:cs typeface="Segoe UI Semilight" panose="020B0402040204020203" pitchFamily="34" charset="0"/>
              </a:rPr>
              <a:t> : </a:t>
            </a:r>
            <a:r>
              <a:rPr lang="fr-CA" sz="2000" dirty="0" err="1">
                <a:latin typeface="Segoe UI Semilight" panose="020B0402040204020203" pitchFamily="34" charset="0"/>
                <a:cs typeface="Segoe UI Semilight" panose="020B0402040204020203" pitchFamily="34" charset="0"/>
              </a:rPr>
              <a:t>Énergir</a:t>
            </a:r>
            <a:r>
              <a:rPr lang="fr-CA" sz="2000" dirty="0">
                <a:latin typeface="Segoe UI Semilight" panose="020B0402040204020203" pitchFamily="34" charset="0"/>
                <a:cs typeface="Segoe UI Semilight" panose="020B0402040204020203" pitchFamily="34" charset="0"/>
              </a:rPr>
              <a:t> propose le </a:t>
            </a:r>
            <a:r>
              <a:rPr lang="fr-CA" sz="2000" dirty="0" err="1">
                <a:latin typeface="Segoe UI Semilight" panose="020B0402040204020203" pitchFamily="34" charset="0"/>
                <a:cs typeface="Segoe UI Semilight" panose="020B0402040204020203" pitchFamily="34" charset="0"/>
              </a:rPr>
              <a:t>coût</a:t>
            </a:r>
            <a:r>
              <a:rPr lang="fr-CA" sz="2000" dirty="0">
                <a:latin typeface="Segoe UI Semilight" panose="020B0402040204020203" pitchFamily="34" charset="0"/>
                <a:cs typeface="Segoe UI Semilight" panose="020B0402040204020203" pitchFamily="34" charset="0"/>
              </a:rPr>
              <a:t> moyen d’accession maximal de son portefeuille d’approvisionnement en GNR à </a:t>
            </a:r>
            <a:r>
              <a:rPr lang="fr-CA" sz="2000" b="1" dirty="0">
                <a:latin typeface="Segoe UI Semilight" panose="020B0402040204020203" pitchFamily="34" charset="0"/>
                <a:cs typeface="Segoe UI Semilight" panose="020B0402040204020203" pitchFamily="34" charset="0"/>
              </a:rPr>
              <a:t>25$/GJ (94,725 ¢/ /m3), </a:t>
            </a:r>
            <a:r>
              <a:rPr lang="fr-CA" sz="2000" dirty="0">
                <a:latin typeface="Segoe UI Semilight" panose="020B0402040204020203" pitchFamily="34" charset="0"/>
                <a:cs typeface="Segoe UI Semilight" panose="020B0402040204020203" pitchFamily="34" charset="0"/>
              </a:rPr>
              <a:t>soit un niveau </a:t>
            </a:r>
            <a:r>
              <a:rPr lang="fr-CA" sz="2000" dirty="0" err="1">
                <a:latin typeface="Segoe UI Semilight" panose="020B0402040204020203" pitchFamily="34" charset="0"/>
                <a:cs typeface="Segoe UI Semilight" panose="020B0402040204020203" pitchFamily="34" charset="0"/>
              </a:rPr>
              <a:t>équivalent</a:t>
            </a:r>
            <a:r>
              <a:rPr lang="fr-CA" sz="2000" dirty="0">
                <a:latin typeface="Segoe UI Semilight" panose="020B0402040204020203" pitchFamily="34" charset="0"/>
                <a:cs typeface="Segoe UI Semilight" panose="020B0402040204020203" pitchFamily="34" charset="0"/>
              </a:rPr>
              <a:t> à la moyenne </a:t>
            </a:r>
            <a:r>
              <a:rPr lang="fr-CA" sz="2000" dirty="0" err="1">
                <a:latin typeface="Segoe UI Semilight" panose="020B0402040204020203" pitchFamily="34" charset="0"/>
                <a:cs typeface="Segoe UI Semilight" panose="020B0402040204020203" pitchFamily="34" charset="0"/>
              </a:rPr>
              <a:t>pondérée</a:t>
            </a:r>
            <a:r>
              <a:rPr lang="fr-CA" sz="2000" dirty="0">
                <a:latin typeface="Segoe UI Semilight" panose="020B0402040204020203" pitchFamily="34" charset="0"/>
                <a:cs typeface="Segoe UI Semilight" panose="020B0402040204020203" pitchFamily="34" charset="0"/>
              </a:rPr>
              <a:t> des approvisionnements </a:t>
            </a:r>
            <a:r>
              <a:rPr lang="fr-CA" sz="2000" dirty="0" err="1">
                <a:latin typeface="Segoe UI Semilight" panose="020B0402040204020203" pitchFamily="34" charset="0"/>
                <a:cs typeface="Segoe UI Semilight" panose="020B0402040204020203" pitchFamily="34" charset="0"/>
              </a:rPr>
              <a:t>déja</a:t>
            </a:r>
            <a:r>
              <a:rPr lang="fr-CA" sz="2000" dirty="0">
                <a:latin typeface="Segoe UI Semilight" panose="020B0402040204020203" pitchFamily="34" charset="0"/>
                <a:cs typeface="Segoe UI Semilight" panose="020B0402040204020203" pitchFamily="34" charset="0"/>
              </a:rPr>
              <a:t>̀ </a:t>
            </a:r>
            <a:r>
              <a:rPr lang="fr-CA" sz="2000" dirty="0" err="1">
                <a:latin typeface="Segoe UI Semilight" panose="020B0402040204020203" pitchFamily="34" charset="0"/>
                <a:cs typeface="Segoe UI Semilight" panose="020B0402040204020203" pitchFamily="34" charset="0"/>
              </a:rPr>
              <a:t>contractés</a:t>
            </a:r>
            <a:r>
              <a:rPr lang="fr-CA" sz="2000" dirty="0">
                <a:latin typeface="Segoe UI Semilight" panose="020B0402040204020203" pitchFamily="34" charset="0"/>
                <a:cs typeface="Segoe UI Semilight" panose="020B0402040204020203" pitchFamily="34" charset="0"/>
              </a:rPr>
              <a:t> et le prix moyen </a:t>
            </a:r>
            <a:r>
              <a:rPr lang="fr-CA" sz="2000" dirty="0" err="1">
                <a:latin typeface="Segoe UI Semilight" panose="020B0402040204020203" pitchFamily="34" charset="0"/>
                <a:cs typeface="Segoe UI Semilight" panose="020B0402040204020203" pitchFamily="34" charset="0"/>
              </a:rPr>
              <a:t>pondéré</a:t>
            </a:r>
            <a:r>
              <a:rPr lang="fr-CA" sz="2000" dirty="0">
                <a:latin typeface="Segoe UI Semilight" panose="020B0402040204020203" pitchFamily="34" charset="0"/>
                <a:cs typeface="Segoe UI Semilight" panose="020B0402040204020203" pitchFamily="34" charset="0"/>
              </a:rPr>
              <a:t> par les volumes des propositions du dernier appel d’offres. </a:t>
            </a:r>
          </a:p>
          <a:p>
            <a:pPr marL="285750" indent="-285750">
              <a:buFont typeface="Arial" panose="020B0604020202020204" pitchFamily="34" charset="0"/>
              <a:buChar char="•"/>
            </a:pPr>
            <a:r>
              <a:rPr lang="fr-CA" sz="2000" u="sng" dirty="0">
                <a:latin typeface="Segoe UI Semilight" panose="020B0402040204020203" pitchFamily="34" charset="0"/>
                <a:cs typeface="Segoe UI Semilight" panose="020B0402040204020203" pitchFamily="34" charset="0"/>
              </a:rPr>
              <a:t>Prix maximal sans approbation </a:t>
            </a:r>
            <a:r>
              <a:rPr lang="fr-CA" sz="2000" u="sng" dirty="0" err="1">
                <a:latin typeface="Segoe UI Semilight" panose="020B0402040204020203" pitchFamily="34" charset="0"/>
                <a:cs typeface="Segoe UI Semilight" panose="020B0402040204020203" pitchFamily="34" charset="0"/>
              </a:rPr>
              <a:t>spécifique</a:t>
            </a:r>
            <a:r>
              <a:rPr lang="fr-CA" sz="2000" u="sng" dirty="0">
                <a:latin typeface="Segoe UI Semilight" panose="020B0402040204020203" pitchFamily="34" charset="0"/>
                <a:cs typeface="Segoe UI Semilight" panose="020B0402040204020203" pitchFamily="34" charset="0"/>
              </a:rPr>
              <a:t> de la </a:t>
            </a:r>
            <a:r>
              <a:rPr lang="fr-CA" sz="2000" u="sng" dirty="0" err="1">
                <a:latin typeface="Segoe UI Semilight" panose="020B0402040204020203" pitchFamily="34" charset="0"/>
                <a:cs typeface="Segoe UI Semilight" panose="020B0402040204020203" pitchFamily="34" charset="0"/>
              </a:rPr>
              <a:t>Régie</a:t>
            </a:r>
            <a:r>
              <a:rPr lang="fr-CA" sz="2000" dirty="0">
                <a:latin typeface="Segoe UI Semilight" panose="020B0402040204020203" pitchFamily="34" charset="0"/>
                <a:cs typeface="Segoe UI Semilight" panose="020B0402040204020203" pitchFamily="34" charset="0"/>
              </a:rPr>
              <a:t> : </a:t>
            </a:r>
            <a:r>
              <a:rPr lang="fr-CA" sz="2000" dirty="0" err="1">
                <a:latin typeface="Segoe UI Semilight" panose="020B0402040204020203" pitchFamily="34" charset="0"/>
                <a:cs typeface="Segoe UI Semilight" panose="020B0402040204020203" pitchFamily="34" charset="0"/>
              </a:rPr>
              <a:t>Énergir</a:t>
            </a:r>
            <a:r>
              <a:rPr lang="fr-CA" sz="2000" dirty="0">
                <a:latin typeface="Segoe UI Semilight" panose="020B0402040204020203" pitchFamily="34" charset="0"/>
                <a:cs typeface="Segoe UI Semilight" panose="020B0402040204020203" pitchFamily="34" charset="0"/>
              </a:rPr>
              <a:t> propose que le prix maximal d’un contrat de GNR fonctionnalisé à Dawn soit fixé à </a:t>
            </a:r>
            <a:r>
              <a:rPr lang="fr-CA" sz="2000" b="1" dirty="0">
                <a:latin typeface="Segoe UI Semilight" panose="020B0402040204020203" pitchFamily="34" charset="0"/>
                <a:cs typeface="Segoe UI Semilight" panose="020B0402040204020203" pitchFamily="34" charset="0"/>
              </a:rPr>
              <a:t>45$/GJ (170,505 ¢/ /m3)</a:t>
            </a:r>
            <a:r>
              <a:rPr lang="fr-CA" sz="2000" dirty="0">
                <a:latin typeface="Segoe UI Semilight" panose="020B0402040204020203" pitchFamily="34" charset="0"/>
                <a:cs typeface="Segoe UI Semilight" panose="020B0402040204020203" pitchFamily="34" charset="0"/>
              </a:rPr>
              <a:t>. Volume de GNR contracté : </a:t>
            </a:r>
            <a:r>
              <a:rPr lang="fr-CA" sz="2000" dirty="0" err="1">
                <a:latin typeface="Segoe UI Semilight" panose="020B0402040204020203" pitchFamily="34" charset="0"/>
                <a:cs typeface="Segoe UI Semilight" panose="020B0402040204020203" pitchFamily="34" charset="0"/>
              </a:rPr>
              <a:t>Énergir</a:t>
            </a:r>
            <a:r>
              <a:rPr lang="fr-CA" sz="2000" dirty="0">
                <a:latin typeface="Segoe UI Semilight" panose="020B0402040204020203" pitchFamily="34" charset="0"/>
                <a:cs typeface="Segoe UI Semilight" panose="020B0402040204020203" pitchFamily="34" charset="0"/>
              </a:rPr>
              <a:t> propose de ne pas imposer de limite de GNR à contracter. </a:t>
            </a:r>
          </a:p>
          <a:p>
            <a:endParaRPr lang="fr-FR" sz="22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fr-FR" sz="24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fr-FR" sz="2400"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fr-FR"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7486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14</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10416249" cy="1077218"/>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Stratégie d’approvisionnement (suite)</a:t>
            </a: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990668"/>
            <a:ext cx="11005891" cy="369332"/>
          </a:xfrm>
          <a:prstGeom prst="rect">
            <a:avLst/>
          </a:prstGeom>
          <a:noFill/>
        </p:spPr>
        <p:txBody>
          <a:bodyPr wrap="square" rtlCol="0">
            <a:spAutoFit/>
          </a:bodyPr>
          <a:lstStyle/>
          <a:p>
            <a:endParaRPr lang="fr-FR" dirty="0">
              <a:latin typeface="Segoe UI Semilight" panose="020B0402040204020203" pitchFamily="34" charset="0"/>
              <a:cs typeface="Segoe UI Semilight" panose="020B0402040204020203" pitchFamily="34" charset="0"/>
            </a:endParaRPr>
          </a:p>
        </p:txBody>
      </p:sp>
      <p:sp>
        <p:nvSpPr>
          <p:cNvPr id="6" name="ZoneTexte 5">
            <a:extLst>
              <a:ext uri="{FF2B5EF4-FFF2-40B4-BE49-F238E27FC236}">
                <a16:creationId xmlns:a16="http://schemas.microsoft.com/office/drawing/2014/main" id="{374E3869-373C-BD44-A34F-189C28691C34}"/>
              </a:ext>
            </a:extLst>
          </p:cNvPr>
          <p:cNvSpPr txBox="1"/>
          <p:nvPr/>
        </p:nvSpPr>
        <p:spPr>
          <a:xfrm>
            <a:off x="449547" y="990669"/>
            <a:ext cx="11292906" cy="347787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CA" sz="2200" dirty="0">
                <a:latin typeface="Segoe UI Semilight" panose="020B0402040204020203" pitchFamily="34" charset="0"/>
                <a:cs typeface="Segoe UI Semilight" panose="020B0402040204020203" pitchFamily="34" charset="0"/>
              </a:rPr>
              <a:t>La </a:t>
            </a:r>
            <a:r>
              <a:rPr lang="fr-CA" sz="2200" dirty="0" err="1">
                <a:latin typeface="Segoe UI Semilight" panose="020B0402040204020203" pitchFamily="34" charset="0"/>
                <a:cs typeface="Segoe UI Semilight" panose="020B0402040204020203" pitchFamily="34" charset="0"/>
              </a:rPr>
              <a:t>stratégie</a:t>
            </a:r>
            <a:r>
              <a:rPr lang="fr-CA" sz="2200" dirty="0">
                <a:latin typeface="Segoe UI Semilight" panose="020B0402040204020203" pitchFamily="34" charset="0"/>
                <a:cs typeface="Segoe UI Semilight" panose="020B0402040204020203" pitchFamily="34" charset="0"/>
              </a:rPr>
              <a:t> d’approvisionnement en GNR doit s’arrimer avec les politiques publiques du gouvernement du </a:t>
            </a:r>
            <a:r>
              <a:rPr lang="fr-CA" sz="2200" dirty="0" err="1">
                <a:latin typeface="Segoe UI Semilight" panose="020B0402040204020203" pitchFamily="34" charset="0"/>
                <a:cs typeface="Segoe UI Semilight" panose="020B0402040204020203" pitchFamily="34" charset="0"/>
              </a:rPr>
              <a:t>Québec</a:t>
            </a:r>
            <a:r>
              <a:rPr lang="fr-CA" sz="2200" dirty="0">
                <a:latin typeface="Segoe UI Semilight" panose="020B0402040204020203" pitchFamily="34" charset="0"/>
                <a:cs typeface="Segoe UI Semilight" panose="020B0402040204020203" pitchFamily="34" charset="0"/>
              </a:rPr>
              <a:t> qui, par son programme de soutien à la production de GNR (</a:t>
            </a:r>
            <a:r>
              <a:rPr lang="fr-CA" sz="2200" dirty="0" err="1">
                <a:latin typeface="Segoe UI Semilight" panose="020B0402040204020203" pitchFamily="34" charset="0"/>
                <a:cs typeface="Segoe UI Semilight" panose="020B0402040204020203" pitchFamily="34" charset="0"/>
              </a:rPr>
              <a:t>PSPGNR</a:t>
            </a:r>
            <a:r>
              <a:rPr lang="fr-CA" sz="2200" dirty="0">
                <a:latin typeface="Segoe UI Semilight" panose="020B0402040204020203" pitchFamily="34" charset="0"/>
                <a:cs typeface="Segoe UI Semilight" panose="020B0402040204020203" pitchFamily="34" charset="0"/>
              </a:rPr>
              <a:t>), impose que le GNR subventionné soit consommé au </a:t>
            </a:r>
            <a:r>
              <a:rPr lang="fr-CA" sz="2200" dirty="0" err="1">
                <a:latin typeface="Segoe UI Semilight" panose="020B0402040204020203" pitchFamily="34" charset="0"/>
                <a:cs typeface="Segoe UI Semilight" panose="020B0402040204020203" pitchFamily="34" charset="0"/>
              </a:rPr>
              <a:t>Québec</a:t>
            </a:r>
            <a:r>
              <a:rPr lang="fr-CA" sz="2200" dirty="0">
                <a:latin typeface="Segoe UI Semilight" panose="020B0402040204020203" pitchFamily="34" charset="0"/>
                <a:cs typeface="Segoe UI Semilight" panose="020B0402040204020203" pitchFamily="34" charset="0"/>
              </a:rPr>
              <a:t>, favorisant le </a:t>
            </a:r>
            <a:r>
              <a:rPr lang="fr-CA" sz="2200" dirty="0" err="1">
                <a:latin typeface="Segoe UI Semilight" panose="020B0402040204020203" pitchFamily="34" charset="0"/>
                <a:cs typeface="Segoe UI Semilight" panose="020B0402040204020203" pitchFamily="34" charset="0"/>
              </a:rPr>
              <a:t>développement</a:t>
            </a:r>
            <a:r>
              <a:rPr lang="fr-CA" sz="2200" dirty="0">
                <a:latin typeface="Segoe UI Semilight" panose="020B0402040204020203" pitchFamily="34" charset="0"/>
                <a:cs typeface="Segoe UI Semilight" panose="020B0402040204020203" pitchFamily="34" charset="0"/>
              </a:rPr>
              <a:t> de ce secteur au </a:t>
            </a:r>
            <a:r>
              <a:rPr lang="fr-CA" sz="2200" dirty="0" err="1">
                <a:latin typeface="Segoe UI Semilight" panose="020B0402040204020203" pitchFamily="34" charset="0"/>
                <a:cs typeface="Segoe UI Semilight" panose="020B0402040204020203" pitchFamily="34" charset="0"/>
              </a:rPr>
              <a:t>Québec</a:t>
            </a:r>
            <a:r>
              <a:rPr lang="fr-CA" sz="2200" dirty="0">
                <a:latin typeface="Segoe UI Semilight" panose="020B0402040204020203" pitchFamily="34" charset="0"/>
                <a:cs typeface="Segoe UI Semilight" panose="020B0402040204020203" pitchFamily="34" charset="0"/>
              </a:rPr>
              <a:t>.</a:t>
            </a:r>
          </a:p>
          <a:p>
            <a:pPr marL="342900" indent="-342900">
              <a:spcAft>
                <a:spcPts val="1200"/>
              </a:spcAft>
              <a:buFont typeface="Arial" panose="020B0604020202020204" pitchFamily="34" charset="0"/>
              <a:buChar char="•"/>
            </a:pPr>
            <a:r>
              <a:rPr lang="fr-CA" sz="2200" dirty="0">
                <a:latin typeface="Segoe UI Semilight" panose="020B0402040204020203" pitchFamily="34" charset="0"/>
                <a:cs typeface="Segoe UI Semilight" panose="020B0402040204020203" pitchFamily="34" charset="0"/>
              </a:rPr>
              <a:t>La stratégie d’approvisionnement en </a:t>
            </a:r>
            <a:r>
              <a:rPr lang="fr-CA" sz="2200" dirty="0" err="1">
                <a:latin typeface="Segoe UI Semilight" panose="020B0402040204020203" pitchFamily="34" charset="0"/>
                <a:cs typeface="Segoe UI Semilight" panose="020B0402040204020203" pitchFamily="34" charset="0"/>
              </a:rPr>
              <a:t>GNR</a:t>
            </a:r>
            <a:r>
              <a:rPr lang="fr-CA" sz="2200" dirty="0">
                <a:latin typeface="Segoe UI Semilight" panose="020B0402040204020203" pitchFamily="34" charset="0"/>
                <a:cs typeface="Segoe UI Semilight" panose="020B0402040204020203" pitchFamily="34" charset="0"/>
              </a:rPr>
              <a:t>, ayant des coûts de production plus élevés que pour les ressources fossiles, peut causer des hausses tarifaires à court terme qui, avec la valorisation des attributs environnementaux pendant la période des contrats, se résorberont ou pourraient même diminuer à moyen court terme.</a:t>
            </a:r>
            <a:endParaRPr lang="fr-FR" sz="2200" dirty="0">
              <a:latin typeface="Segoe UI Semilight" panose="020B0402040204020203" pitchFamily="34" charset="0"/>
              <a:cs typeface="Segoe UI Semilight" panose="020B0402040204020203" pitchFamily="34" charset="0"/>
            </a:endParaRPr>
          </a:p>
          <a:p>
            <a:endParaRPr lang="fr-FR"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1958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15</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933856"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Industrie du GNR au Québec</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671247" y="889843"/>
            <a:ext cx="11005891" cy="489364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Industrie récente en pleine croissance</a:t>
            </a:r>
          </a:p>
          <a:p>
            <a:pPr marL="285750"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93% du GNR produit au Québec est exporté</a:t>
            </a:r>
          </a:p>
          <a:p>
            <a:pPr marL="285750"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Les projets en développement utilisent principalement la technologie de biométhanisation de matière organique agricole ou agroalimentaire :</a:t>
            </a:r>
          </a:p>
          <a:p>
            <a:pPr marL="742950" lvl="1"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Ces projets requièrent d’importants investissements nécessitant une période d’amortissement d’au moins 20 ans.</a:t>
            </a:r>
          </a:p>
          <a:p>
            <a:pPr marL="742950" lvl="1"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Ces projets requièrent un effort de coordination important avec les fournisseurs de matières résiduelles.</a:t>
            </a:r>
          </a:p>
          <a:p>
            <a:pPr marL="285750"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Certaines matières résiduelles agricoles, dont le fumier et le lisier, ont des niveaux de méthane inférieurs aux autres matières résiduelles agricoles. </a:t>
            </a:r>
          </a:p>
          <a:p>
            <a:pPr marL="742950" lvl="1" indent="-285750">
              <a:spcAft>
                <a:spcPts val="1200"/>
              </a:spcAft>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L’utilisation et la valorisation du digestat résiduel sont également un aspect important dans la chaîne de valeur pour un tel projet, lequel n’apporte aucun revenu, par ailleurs. </a:t>
            </a:r>
          </a:p>
        </p:txBody>
      </p:sp>
    </p:spTree>
    <p:extLst>
      <p:ext uri="{BB962C8B-B14F-4D97-AF65-F5344CB8AC3E}">
        <p14:creationId xmlns:p14="http://schemas.microsoft.com/office/powerpoint/2010/main" val="122671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16</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10108858"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Industrie du GNR au Québec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736562" y="928040"/>
            <a:ext cx="11005891" cy="769441"/>
          </a:xfrm>
          <a:prstGeom prst="rect">
            <a:avLst/>
          </a:prstGeom>
          <a:noFill/>
        </p:spPr>
        <p:txBody>
          <a:bodyPr wrap="square" rtlCol="0">
            <a:spAutoFit/>
          </a:bodyPr>
          <a:lstStyle/>
          <a:p>
            <a:pPr marL="285750" indent="-28575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 temps requis pour développer les nouveaux 22 projets de biométhanisation oscille entre 3 et 5 ans : </a:t>
            </a:r>
          </a:p>
        </p:txBody>
      </p:sp>
      <p:pic>
        <p:nvPicPr>
          <p:cNvPr id="3" name="Image 2">
            <a:extLst>
              <a:ext uri="{FF2B5EF4-FFF2-40B4-BE49-F238E27FC236}">
                <a16:creationId xmlns:a16="http://schemas.microsoft.com/office/drawing/2014/main" id="{D5E92619-13DC-2040-9FDC-682731984CEA}"/>
              </a:ext>
            </a:extLst>
          </p:cNvPr>
          <p:cNvPicPr>
            <a:picLocks noChangeAspect="1"/>
          </p:cNvPicPr>
          <p:nvPr/>
        </p:nvPicPr>
        <p:blipFill>
          <a:blip r:embed="rId3"/>
          <a:stretch>
            <a:fillRect/>
          </a:stretch>
        </p:blipFill>
        <p:spPr>
          <a:xfrm>
            <a:off x="3321576" y="1405954"/>
            <a:ext cx="7342909" cy="2418323"/>
          </a:xfrm>
          <a:prstGeom prst="rect">
            <a:avLst/>
          </a:prstGeom>
        </p:spPr>
      </p:pic>
      <p:sp>
        <p:nvSpPr>
          <p:cNvPr id="10" name="ZoneTexte 9">
            <a:extLst>
              <a:ext uri="{FF2B5EF4-FFF2-40B4-BE49-F238E27FC236}">
                <a16:creationId xmlns:a16="http://schemas.microsoft.com/office/drawing/2014/main" id="{B2E4F5D3-B122-9446-8A8D-86C25C54941E}"/>
              </a:ext>
            </a:extLst>
          </p:cNvPr>
          <p:cNvSpPr txBox="1"/>
          <p:nvPr/>
        </p:nvSpPr>
        <p:spPr>
          <a:xfrm>
            <a:off x="568938" y="3824277"/>
            <a:ext cx="11341138" cy="227754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La valorisation des matières résiduelles agricoles et alimentaires est fortement bénéfique au niveau environnemental puisqu’en plus d’être une ressource en GNR, le processus évite l’émission furtive de méthane provenant des matières premières utilisées pour la </a:t>
            </a:r>
            <a:r>
              <a:rPr lang="fr-FR" sz="2200" dirty="0" err="1">
                <a:latin typeface="Segoe UI Semilight" panose="020B0402040204020203" pitchFamily="34" charset="0"/>
                <a:cs typeface="Segoe UI Semilight" panose="020B0402040204020203" pitchFamily="34" charset="0"/>
              </a:rPr>
              <a:t>biométhanisation</a:t>
            </a:r>
            <a:r>
              <a:rPr lang="fr-FR" sz="2200" dirty="0">
                <a:latin typeface="Segoe UI Semilight" panose="020B0402040204020203" pitchFamily="34" charset="0"/>
                <a:cs typeface="Segoe UI Semilight" panose="020B0402040204020203" pitchFamily="34" charset="0"/>
              </a:rPr>
              <a:t>.</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Les membres de l’AQPER sont préoccupés par l’impact financier du coût de raccordement au réseau d’</a:t>
            </a:r>
            <a:r>
              <a:rPr lang="fr-FR" sz="2200" dirty="0" err="1">
                <a:latin typeface="Segoe UI Semilight" panose="020B0402040204020203" pitchFamily="34" charset="0"/>
                <a:cs typeface="Segoe UI Semilight" panose="020B0402040204020203" pitchFamily="34" charset="0"/>
              </a:rPr>
              <a:t>Énergir</a:t>
            </a:r>
            <a:r>
              <a:rPr lang="fr-FR" sz="2200" dirty="0">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344183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17</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8993168"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Attributs environnementaux</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7729556" y="1223716"/>
            <a:ext cx="4342423" cy="520142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Selon la définition utilisée par le Régulateur Californien, les attributs environnementaux désignent tous les crédits ou avantages liés à la réduction d’émissions provenant de sources d’énergie fossile émettrices de polluant et/ou de gaz à effet de serre (GES) incluant le CO</a:t>
            </a:r>
            <a:r>
              <a:rPr lang="fr-FR" sz="2000" baseline="-25000" dirty="0">
                <a:latin typeface="Segoe UI Semilight" panose="020B0402040204020203" pitchFamily="34" charset="0"/>
                <a:cs typeface="Segoe UI Semilight" panose="020B0402040204020203" pitchFamily="34" charset="0"/>
              </a:rPr>
              <a:t>2</a:t>
            </a:r>
            <a:r>
              <a:rPr lang="fr-FR" sz="2000" dirty="0">
                <a:latin typeface="Segoe UI Semilight" panose="020B0402040204020203" pitchFamily="34" charset="0"/>
                <a:cs typeface="Segoe UI Semilight" panose="020B0402040204020203" pitchFamily="34" charset="0"/>
              </a:rPr>
              <a:t>.</a:t>
            </a:r>
          </a:p>
          <a:p>
            <a:pPr marL="285750" indent="-28575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Comme pour la Californie, le Québec a un marché pour la détermination de la valeur du CO</a:t>
            </a:r>
            <a:r>
              <a:rPr lang="fr-FR" sz="2000" baseline="-25000" dirty="0">
                <a:latin typeface="Segoe UI Semilight" panose="020B0402040204020203" pitchFamily="34" charset="0"/>
                <a:cs typeface="Segoe UI Semilight" panose="020B0402040204020203" pitchFamily="34" charset="0"/>
              </a:rPr>
              <a:t>2</a:t>
            </a:r>
            <a:r>
              <a:rPr lang="fr-FR" sz="2000" dirty="0">
                <a:latin typeface="Segoe UI Semilight" panose="020B0402040204020203" pitchFamily="34" charset="0"/>
                <a:cs typeface="Segoe UI Semilight" panose="020B0402040204020203" pitchFamily="34" charset="0"/>
              </a:rPr>
              <a:t>. </a:t>
            </a:r>
          </a:p>
          <a:p>
            <a:pPr marL="285750" indent="-28575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La valeur des unités d’émission est en hausse depuis le début de 2021. </a:t>
            </a:r>
          </a:p>
          <a:p>
            <a:endParaRPr lang="fr-FR" sz="2200" dirty="0">
              <a:latin typeface="Segoe UI Semilight" panose="020B0402040204020203" pitchFamily="34" charset="0"/>
              <a:cs typeface="Segoe UI Semilight" panose="020B0402040204020203" pitchFamily="34" charset="0"/>
            </a:endParaRPr>
          </a:p>
        </p:txBody>
      </p:sp>
      <p:pic>
        <p:nvPicPr>
          <p:cNvPr id="3" name="Image 2">
            <a:extLst>
              <a:ext uri="{FF2B5EF4-FFF2-40B4-BE49-F238E27FC236}">
                <a16:creationId xmlns:a16="http://schemas.microsoft.com/office/drawing/2014/main" id="{322A77CB-3718-ED4A-9EA8-82984AD3C18A}"/>
              </a:ext>
            </a:extLst>
          </p:cNvPr>
          <p:cNvPicPr>
            <a:picLocks noChangeAspect="1"/>
          </p:cNvPicPr>
          <p:nvPr/>
        </p:nvPicPr>
        <p:blipFill>
          <a:blip r:embed="rId3"/>
          <a:stretch>
            <a:fillRect/>
          </a:stretch>
        </p:blipFill>
        <p:spPr>
          <a:xfrm>
            <a:off x="343307" y="1044291"/>
            <a:ext cx="7386249" cy="4947069"/>
          </a:xfrm>
          <a:prstGeom prst="rect">
            <a:avLst/>
          </a:prstGeom>
        </p:spPr>
      </p:pic>
    </p:spTree>
    <p:extLst>
      <p:ext uri="{BB962C8B-B14F-4D97-AF65-F5344CB8AC3E}">
        <p14:creationId xmlns:p14="http://schemas.microsoft.com/office/powerpoint/2010/main" val="232195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18</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94477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Attributs environnementaux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858118" y="4391541"/>
            <a:ext cx="10475764" cy="20928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 prix minimal de la pollution par le carbone passera de 65$/CO2e en 2023 à 170$/CO2e en 2030.</a:t>
            </a:r>
          </a:p>
          <a:p>
            <a:pPr marL="285750" indent="-285750">
              <a:spcAft>
                <a:spcPts val="1200"/>
              </a:spcAft>
              <a:buFont typeface="Arial" panose="020B0604020202020204" pitchFamily="34" charset="0"/>
              <a:buChar char="•"/>
            </a:pPr>
            <a:r>
              <a:rPr lang="fr-CA" sz="2200" dirty="0">
                <a:latin typeface="Segoe UI Semilight" panose="020B0402040204020203" pitchFamily="34" charset="0"/>
                <a:cs typeface="Segoe UI Semilight" panose="020B0402040204020203" pitchFamily="34" charset="0"/>
              </a:rPr>
              <a:t>Convergence probable entre la valeur fédérale et la valeur des droits d’</a:t>
            </a:r>
            <a:r>
              <a:rPr lang="fr-CA" sz="2200" dirty="0" err="1">
                <a:latin typeface="Segoe UI Semilight" panose="020B0402040204020203" pitchFamily="34" charset="0"/>
                <a:cs typeface="Segoe UI Semilight" panose="020B0402040204020203" pitchFamily="34" charset="0"/>
              </a:rPr>
              <a:t>émission</a:t>
            </a:r>
            <a:r>
              <a:rPr lang="fr-CA" sz="2200" dirty="0">
                <a:latin typeface="Segoe UI Semilight" panose="020B0402040204020203" pitchFamily="34" charset="0"/>
                <a:cs typeface="Segoe UI Semilight" panose="020B0402040204020203" pitchFamily="34" charset="0"/>
              </a:rPr>
              <a:t> dans le marché </a:t>
            </a:r>
            <a:r>
              <a:rPr lang="fr-CA" sz="2200" dirty="0" err="1">
                <a:latin typeface="Segoe UI Semilight" panose="020B0402040204020203" pitchFamily="34" charset="0"/>
                <a:cs typeface="Segoe UI Semilight" panose="020B0402040204020203" pitchFamily="34" charset="0"/>
              </a:rPr>
              <a:t>québécois</a:t>
            </a:r>
            <a:r>
              <a:rPr lang="fr-CA" sz="2200" dirty="0">
                <a:latin typeface="Segoe UI Semilight" panose="020B0402040204020203" pitchFamily="34" charset="0"/>
                <a:cs typeface="Segoe UI Semilight" panose="020B0402040204020203" pitchFamily="34" charset="0"/>
              </a:rPr>
              <a:t> à moyen long terme. </a:t>
            </a:r>
          </a:p>
          <a:p>
            <a:pPr marL="285750" indent="-285750">
              <a:buFont typeface="Arial" panose="020B0604020202020204" pitchFamily="34" charset="0"/>
              <a:buChar char="•"/>
            </a:pPr>
            <a:endParaRPr lang="fr-FR" sz="2200" dirty="0">
              <a:latin typeface="Segoe UI Semilight" panose="020B0402040204020203" pitchFamily="34" charset="0"/>
              <a:cs typeface="Segoe UI Semilight" panose="020B0402040204020203" pitchFamily="34" charset="0"/>
            </a:endParaRPr>
          </a:p>
        </p:txBody>
      </p:sp>
      <p:pic>
        <p:nvPicPr>
          <p:cNvPr id="5" name="Image 4">
            <a:extLst>
              <a:ext uri="{FF2B5EF4-FFF2-40B4-BE49-F238E27FC236}">
                <a16:creationId xmlns:a16="http://schemas.microsoft.com/office/drawing/2014/main" id="{CB558FCA-2E92-0247-BE72-4A47E58D4CE7}"/>
              </a:ext>
            </a:extLst>
          </p:cNvPr>
          <p:cNvPicPr>
            <a:picLocks noChangeAspect="1"/>
          </p:cNvPicPr>
          <p:nvPr/>
        </p:nvPicPr>
        <p:blipFill>
          <a:blip r:embed="rId3"/>
          <a:stretch>
            <a:fillRect/>
          </a:stretch>
        </p:blipFill>
        <p:spPr>
          <a:xfrm>
            <a:off x="1501254" y="915547"/>
            <a:ext cx="8939284" cy="3381095"/>
          </a:xfrm>
          <a:prstGeom prst="rect">
            <a:avLst/>
          </a:prstGeom>
        </p:spPr>
      </p:pic>
    </p:spTree>
    <p:extLst>
      <p:ext uri="{BB962C8B-B14F-4D97-AF65-F5344CB8AC3E}">
        <p14:creationId xmlns:p14="http://schemas.microsoft.com/office/powerpoint/2010/main" val="330255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19</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94477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Attributs environnementaux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7298902" y="926226"/>
            <a:ext cx="4778798" cy="56169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dirty="0">
                <a:latin typeface="Segoe UI Semilight" panose="020B0402040204020203" pitchFamily="34" charset="0"/>
                <a:cs typeface="Segoe UI Semilight" panose="020B0402040204020203" pitchFamily="34" charset="0"/>
              </a:rPr>
              <a:t>Le graphique ci-joint montre la grande  variabilité dans l’impact carbone selon les différents types de technologie (d’intrants) de production de GNR.</a:t>
            </a:r>
          </a:p>
          <a:p>
            <a:pPr marL="285750" indent="-285750">
              <a:spcAft>
                <a:spcPts val="1200"/>
              </a:spcAft>
              <a:buFont typeface="Arial" panose="020B0604020202020204" pitchFamily="34" charset="0"/>
              <a:buChar char="•"/>
            </a:pPr>
            <a:r>
              <a:rPr lang="fr-FR" dirty="0">
                <a:latin typeface="Segoe UI Semilight" panose="020B0402040204020203" pitchFamily="34" charset="0"/>
                <a:cs typeface="Segoe UI Semilight" panose="020B0402040204020203" pitchFamily="34" charset="0"/>
              </a:rPr>
              <a:t>Cette variabilité milite en faveur d’une valorisation différenciée des attributs environnementaux.</a:t>
            </a:r>
          </a:p>
          <a:p>
            <a:pPr marL="285750" indent="-285750">
              <a:spcAft>
                <a:spcPts val="1200"/>
              </a:spcAft>
              <a:buFont typeface="Arial" panose="020B0604020202020204" pitchFamily="34" charset="0"/>
              <a:buChar char="•"/>
            </a:pPr>
            <a:r>
              <a:rPr lang="fr-FR" dirty="0">
                <a:latin typeface="Segoe UI Semilight" panose="020B0402040204020203" pitchFamily="34" charset="0"/>
                <a:cs typeface="Segoe UI Semilight" panose="020B0402040204020203" pitchFamily="34" charset="0"/>
              </a:rPr>
              <a:t>La valorisation du biogaz provenant du lisier permettrait également de réduire les émissions de ce secteur qui n’a pas beaucoup d’options de réduction.</a:t>
            </a:r>
          </a:p>
          <a:p>
            <a:pPr marL="285750" indent="-285750">
              <a:spcAft>
                <a:spcPts val="1200"/>
              </a:spcAft>
              <a:buFont typeface="Arial" panose="020B0604020202020204" pitchFamily="34" charset="0"/>
              <a:buChar char="•"/>
            </a:pPr>
            <a:r>
              <a:rPr lang="fr-CA" dirty="0">
                <a:solidFill>
                  <a:srgbClr val="3F3F3F"/>
                </a:solidFill>
                <a:latin typeface="Helvetica" pitchFamily="2" charset="0"/>
              </a:rPr>
              <a:t>L</a:t>
            </a:r>
            <a:r>
              <a:rPr lang="fr-CA" dirty="0">
                <a:solidFill>
                  <a:srgbClr val="3F3F3F"/>
                </a:solidFill>
                <a:effectLst/>
                <a:latin typeface="Helvetica" pitchFamily="2" charset="0"/>
              </a:rPr>
              <a:t>a </a:t>
            </a:r>
            <a:r>
              <a:rPr lang="fr-CA" dirty="0" err="1">
                <a:solidFill>
                  <a:srgbClr val="3F3F3F"/>
                </a:solidFill>
                <a:effectLst/>
                <a:latin typeface="Helvetica" pitchFamily="2" charset="0"/>
              </a:rPr>
              <a:t>biométhanisation</a:t>
            </a:r>
            <a:r>
              <a:rPr lang="fr-CA" dirty="0">
                <a:solidFill>
                  <a:srgbClr val="3F3F3F"/>
                </a:solidFill>
                <a:effectLst/>
                <a:latin typeface="Helvetica" pitchFamily="2" charset="0"/>
              </a:rPr>
              <a:t> agricole est moins méthanogène, mais offre une baisse de GES très forte. </a:t>
            </a:r>
          </a:p>
          <a:p>
            <a:pPr marL="285750" indent="-285750">
              <a:spcAft>
                <a:spcPts val="1200"/>
              </a:spcAft>
              <a:buFont typeface="Arial" panose="020B0604020202020204" pitchFamily="34" charset="0"/>
              <a:buChar char="•"/>
            </a:pPr>
            <a:endParaRPr lang="fr-FR" dirty="0">
              <a:latin typeface="Segoe UI Semilight" panose="020B0402040204020203" pitchFamily="34" charset="0"/>
              <a:cs typeface="Segoe UI Semilight" panose="020B0402040204020203" pitchFamily="34" charset="0"/>
            </a:endParaRPr>
          </a:p>
          <a:p>
            <a:endParaRPr lang="fr-FR" sz="2200" dirty="0">
              <a:latin typeface="Segoe UI Semilight" panose="020B0402040204020203" pitchFamily="34" charset="0"/>
              <a:cs typeface="Segoe UI Semilight" panose="020B0402040204020203" pitchFamily="34" charset="0"/>
            </a:endParaRPr>
          </a:p>
          <a:p>
            <a:r>
              <a:rPr lang="fr-FR" sz="1700" dirty="0">
                <a:latin typeface="Segoe UI Semilight" panose="020B0402040204020203" pitchFamily="34" charset="0"/>
                <a:cs typeface="Segoe UI Semilight" panose="020B0402040204020203" pitchFamily="34" charset="0"/>
              </a:rPr>
              <a:t> </a:t>
            </a:r>
            <a:endParaRPr lang="fr-FR" sz="2200" dirty="0">
              <a:latin typeface="Segoe UI Semilight" panose="020B0402040204020203" pitchFamily="34" charset="0"/>
              <a:cs typeface="Segoe UI Semilight" panose="020B0402040204020203" pitchFamily="34" charset="0"/>
            </a:endParaRPr>
          </a:p>
        </p:txBody>
      </p:sp>
      <p:pic>
        <p:nvPicPr>
          <p:cNvPr id="3" name="Image 2">
            <a:extLst>
              <a:ext uri="{FF2B5EF4-FFF2-40B4-BE49-F238E27FC236}">
                <a16:creationId xmlns:a16="http://schemas.microsoft.com/office/drawing/2014/main" id="{057E0A3A-78EC-2D4A-AD50-185D5146AA4C}"/>
              </a:ext>
            </a:extLst>
          </p:cNvPr>
          <p:cNvPicPr>
            <a:picLocks noChangeAspect="1"/>
          </p:cNvPicPr>
          <p:nvPr/>
        </p:nvPicPr>
        <p:blipFill>
          <a:blip r:embed="rId3"/>
          <a:stretch>
            <a:fillRect/>
          </a:stretch>
        </p:blipFill>
        <p:spPr>
          <a:xfrm>
            <a:off x="343308" y="1219964"/>
            <a:ext cx="6845300" cy="4216400"/>
          </a:xfrm>
          <a:prstGeom prst="rect">
            <a:avLst/>
          </a:prstGeom>
        </p:spPr>
      </p:pic>
      <p:sp>
        <p:nvSpPr>
          <p:cNvPr id="8" name="ZoneTexte 7">
            <a:extLst>
              <a:ext uri="{FF2B5EF4-FFF2-40B4-BE49-F238E27FC236}">
                <a16:creationId xmlns:a16="http://schemas.microsoft.com/office/drawing/2014/main" id="{9BF2E021-9ACF-4C46-A021-88553946FC30}"/>
              </a:ext>
            </a:extLst>
          </p:cNvPr>
          <p:cNvSpPr txBox="1"/>
          <p:nvPr/>
        </p:nvSpPr>
        <p:spPr>
          <a:xfrm>
            <a:off x="343308" y="5644075"/>
            <a:ext cx="9711313" cy="369332"/>
          </a:xfrm>
          <a:prstGeom prst="rect">
            <a:avLst/>
          </a:prstGeom>
          <a:noFill/>
          <a:ln w="31750">
            <a:solidFill>
              <a:schemeClr val="accent1"/>
            </a:solidFill>
          </a:ln>
        </p:spPr>
        <p:txBody>
          <a:bodyPr wrap="none" rtlCol="0">
            <a:spAutoFit/>
          </a:bodyPr>
          <a:lstStyle/>
          <a:p>
            <a:r>
              <a:rPr lang="fr-FR" b="1" dirty="0">
                <a:latin typeface="Segoe UI Semilight" panose="020B0402040204020203" pitchFamily="34" charset="0"/>
                <a:cs typeface="Segoe UI Semilight" panose="020B0402040204020203" pitchFamily="34" charset="0"/>
              </a:rPr>
              <a:t>La stratégie d’approvisionnement doit considérer l’intensité en carbone du produit GNR acheté. </a:t>
            </a:r>
          </a:p>
        </p:txBody>
      </p:sp>
    </p:spTree>
    <p:extLst>
      <p:ext uri="{BB962C8B-B14F-4D97-AF65-F5344CB8AC3E}">
        <p14:creationId xmlns:p14="http://schemas.microsoft.com/office/powerpoint/2010/main" val="257318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305F0EFA-FDA0-4B0D-A115-624912DAEF9F}" type="slidenum">
              <a:rPr lang="fr-CA" sz="1600" smtClean="0"/>
              <a:t>2</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3431580"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Table des matières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8752" y="1108480"/>
            <a:ext cx="9183979" cy="338554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Remarques introductives</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Preuve confidentielle de GNR Québec Capital</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Présentation de l’AQPER dans le cadre du présent dossier</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Sommaire de la preuve de l’AQPER</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Présentation de l’expérience terrain d’un producteur québécois de GNR</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Valorisation des attributs environnementaux</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Conclusions et recommandations</a:t>
            </a:r>
          </a:p>
        </p:txBody>
      </p:sp>
    </p:spTree>
    <p:extLst>
      <p:ext uri="{BB962C8B-B14F-4D97-AF65-F5344CB8AC3E}">
        <p14:creationId xmlns:p14="http://schemas.microsoft.com/office/powerpoint/2010/main" val="259478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20</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94477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Attributs environnementaux (suite)</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343309" y="1217576"/>
            <a:ext cx="11505384" cy="3231654"/>
          </a:xfrm>
          <a:prstGeom prst="rect">
            <a:avLst/>
          </a:prstGeom>
          <a:noFill/>
        </p:spPr>
        <p:txBody>
          <a:bodyPr wrap="square" rtlCol="0">
            <a:spAutoFit/>
          </a:bodyPr>
          <a:lstStyle/>
          <a:p>
            <a:pPr>
              <a:spcAft>
                <a:spcPts val="1200"/>
              </a:spcAft>
            </a:pPr>
            <a:r>
              <a:rPr lang="fr-FR" sz="2200" dirty="0">
                <a:latin typeface="Segoe UI Semilight" panose="020B0402040204020203" pitchFamily="34" charset="0"/>
                <a:cs typeface="Segoe UI Semilight" panose="020B0402040204020203" pitchFamily="34" charset="0"/>
              </a:rPr>
              <a:t>Traçabilité des attributs environnementaux :</a:t>
            </a:r>
          </a:p>
          <a:p>
            <a:pPr marL="342900" indent="-342900">
              <a:spcAft>
                <a:spcPts val="1200"/>
              </a:spcAft>
              <a:buFont typeface="Arial" panose="020B0604020202020204" pitchFamily="34" charset="0"/>
              <a:buChar char="•"/>
            </a:pPr>
            <a:r>
              <a:rPr lang="fr-CA" sz="2200" dirty="0">
                <a:latin typeface="Segoe UI Semilight" panose="020B0402040204020203" pitchFamily="34" charset="0"/>
                <a:cs typeface="Segoe UI Semilight" panose="020B0402040204020203" pitchFamily="34" charset="0"/>
              </a:rPr>
              <a:t>L’AQPER demande à ce qu’un tiers </a:t>
            </a:r>
            <a:r>
              <a:rPr lang="fr-CA" sz="2200" dirty="0" err="1">
                <a:latin typeface="Segoe UI Semilight" panose="020B0402040204020203" pitchFamily="34" charset="0"/>
                <a:cs typeface="Segoe UI Semilight" panose="020B0402040204020203" pitchFamily="34" charset="0"/>
              </a:rPr>
              <a:t>indépendant</a:t>
            </a:r>
            <a:r>
              <a:rPr lang="fr-CA" sz="2200" dirty="0">
                <a:latin typeface="Segoe UI Semilight" panose="020B0402040204020203" pitchFamily="34" charset="0"/>
                <a:cs typeface="Segoe UI Semilight" panose="020B0402040204020203" pitchFamily="34" charset="0"/>
              </a:rPr>
              <a:t> </a:t>
            </a:r>
            <a:r>
              <a:rPr lang="fr-CA" sz="2200" dirty="0" err="1">
                <a:latin typeface="Segoe UI Semilight" panose="020B0402040204020203" pitchFamily="34" charset="0"/>
                <a:cs typeface="Segoe UI Semilight" panose="020B0402040204020203" pitchFamily="34" charset="0"/>
              </a:rPr>
              <a:t>établisse</a:t>
            </a:r>
            <a:r>
              <a:rPr lang="fr-CA" sz="2200" dirty="0">
                <a:latin typeface="Segoe UI Semilight" panose="020B0402040204020203" pitchFamily="34" charset="0"/>
                <a:cs typeface="Segoe UI Semilight" panose="020B0402040204020203" pitchFamily="34" charset="0"/>
              </a:rPr>
              <a:t> une </a:t>
            </a:r>
            <a:r>
              <a:rPr lang="fr-CA" sz="2200" dirty="0" err="1">
                <a:latin typeface="Segoe UI Semilight" panose="020B0402040204020203" pitchFamily="34" charset="0"/>
                <a:cs typeface="Segoe UI Semilight" panose="020B0402040204020203" pitchFamily="34" charset="0"/>
              </a:rPr>
              <a:t>méthode</a:t>
            </a:r>
            <a:r>
              <a:rPr lang="fr-CA" sz="2200" dirty="0">
                <a:latin typeface="Segoe UI Semilight" panose="020B0402040204020203" pitchFamily="34" charset="0"/>
                <a:cs typeface="Segoe UI Semilight" panose="020B0402040204020203" pitchFamily="34" charset="0"/>
              </a:rPr>
              <a:t> uniforme et impartiale de comptabilisation des attributs environnementaux (Intensité carbone). </a:t>
            </a:r>
          </a:p>
          <a:p>
            <a:pPr>
              <a:spcAft>
                <a:spcPts val="1200"/>
              </a:spcAft>
            </a:pPr>
            <a:endParaRPr lang="fr-FR" sz="2200" dirty="0">
              <a:latin typeface="Segoe UI Semilight" panose="020B0402040204020203" pitchFamily="34" charset="0"/>
              <a:cs typeface="Segoe UI Semilight" panose="020B0402040204020203" pitchFamily="34" charset="0"/>
            </a:endParaRPr>
          </a:p>
          <a:p>
            <a:pPr marL="342900" indent="-342900">
              <a:spcAft>
                <a:spcPts val="1200"/>
              </a:spcAft>
              <a:buFont typeface="Arial" panose="020B0604020202020204" pitchFamily="34" charset="0"/>
              <a:buChar char="•"/>
            </a:pPr>
            <a:endParaRPr lang="fr-FR" sz="2200" dirty="0">
              <a:latin typeface="Segoe UI Semilight" panose="020B0402040204020203" pitchFamily="34" charset="0"/>
              <a:cs typeface="Segoe UI Semilight" panose="020B0402040204020203" pitchFamily="34" charset="0"/>
            </a:endParaRPr>
          </a:p>
          <a:p>
            <a:pPr marL="342900" indent="-342900">
              <a:spcAft>
                <a:spcPts val="1200"/>
              </a:spcAft>
              <a:buFont typeface="Arial" panose="020B0604020202020204" pitchFamily="34" charset="0"/>
              <a:buChar char="•"/>
            </a:pPr>
            <a:endParaRPr lang="fr-FR" sz="2200" dirty="0">
              <a:latin typeface="Segoe UI Semilight" panose="020B0402040204020203" pitchFamily="34" charset="0"/>
              <a:cs typeface="Segoe UI Semilight" panose="020B0402040204020203" pitchFamily="34" charset="0"/>
            </a:endParaRPr>
          </a:p>
          <a:p>
            <a:pPr>
              <a:spcAft>
                <a:spcPts val="1200"/>
              </a:spcAft>
            </a:pPr>
            <a:r>
              <a:rPr lang="fr-FR" sz="2200"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34281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21</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6356805"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Preuve de l’AQPER – Balises de prix</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592131" y="1061980"/>
            <a:ext cx="11005891" cy="175432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L’AQPER accepte la proposition d’</a:t>
            </a:r>
            <a:r>
              <a:rPr lang="fr-FR" sz="2200" dirty="0" err="1">
                <a:latin typeface="Segoe UI Semilight" panose="020B0402040204020203" pitchFamily="34" charset="0"/>
                <a:cs typeface="Segoe UI Semilight" panose="020B0402040204020203" pitchFamily="34" charset="0"/>
              </a:rPr>
              <a:t>Énergir</a:t>
            </a:r>
            <a:r>
              <a:rPr lang="fr-FR" sz="2200" dirty="0">
                <a:latin typeface="Segoe UI Semilight" panose="020B0402040204020203" pitchFamily="34" charset="0"/>
                <a:cs typeface="Segoe UI Semilight" panose="020B0402040204020203" pitchFamily="34" charset="0"/>
              </a:rPr>
              <a:t>, à l'exception des éléments suivants :</a:t>
            </a:r>
          </a:p>
          <a:p>
            <a:pPr marL="742950" lvl="1"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Prix moyen de </a:t>
            </a:r>
            <a:r>
              <a:rPr lang="fr-FR" sz="2200" b="1" dirty="0">
                <a:latin typeface="Segoe UI Semilight" panose="020B0402040204020203" pitchFamily="34" charset="0"/>
                <a:cs typeface="Segoe UI Semilight" panose="020B0402040204020203" pitchFamily="34" charset="0"/>
              </a:rPr>
              <a:t>30$/GJ </a:t>
            </a:r>
            <a:r>
              <a:rPr lang="fr-FR" sz="2200" dirty="0">
                <a:latin typeface="Segoe UI Semilight" panose="020B0402040204020203" pitchFamily="34" charset="0"/>
                <a:cs typeface="Segoe UI Semilight" panose="020B0402040204020203" pitchFamily="34" charset="0"/>
              </a:rPr>
              <a:t>au lieu du 25$/GJ proposé par </a:t>
            </a:r>
            <a:r>
              <a:rPr lang="fr-FR" sz="2200" dirty="0" err="1">
                <a:latin typeface="Segoe UI Semilight" panose="020B0402040204020203" pitchFamily="34" charset="0"/>
                <a:cs typeface="Segoe UI Semilight" panose="020B0402040204020203" pitchFamily="34" charset="0"/>
              </a:rPr>
              <a:t>Énergir</a:t>
            </a:r>
            <a:r>
              <a:rPr lang="fr-FR" sz="2200" dirty="0">
                <a:latin typeface="Segoe UI Semilight" panose="020B0402040204020203" pitchFamily="34" charset="0"/>
                <a:cs typeface="Segoe UI Semilight" panose="020B0402040204020203" pitchFamily="34" charset="0"/>
              </a:rPr>
              <a:t>; et</a:t>
            </a:r>
          </a:p>
          <a:p>
            <a:pPr marL="742950" lvl="1"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Révision des balises de prix (prix moyen et prix plafond) sur une base annuelle dans le cadre des dossiers tarifaires.</a:t>
            </a:r>
          </a:p>
        </p:txBody>
      </p:sp>
    </p:spTree>
    <p:extLst>
      <p:ext uri="{BB962C8B-B14F-4D97-AF65-F5344CB8AC3E}">
        <p14:creationId xmlns:p14="http://schemas.microsoft.com/office/powerpoint/2010/main" val="32656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22</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687267"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Expérience terrain d’un producteur québécois de GNR</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1061980"/>
            <a:ext cx="11005891" cy="584775"/>
          </a:xfrm>
          <a:prstGeom prst="rect">
            <a:avLst/>
          </a:prstGeom>
          <a:noFill/>
        </p:spPr>
        <p:txBody>
          <a:bodyPr wrap="square" rtlCol="0">
            <a:spAutoFit/>
          </a:bodyPr>
          <a:lstStyle/>
          <a:p>
            <a:r>
              <a:rPr lang="fr-FR" sz="3200" b="1" dirty="0">
                <a:latin typeface="Segoe UI Semilight" panose="020B0402040204020203" pitchFamily="34" charset="0"/>
                <a:cs typeface="Segoe UI Semilight" panose="020B0402040204020203" pitchFamily="34" charset="0"/>
              </a:rPr>
              <a:t>Historique de la production de GNR au Québec</a:t>
            </a:r>
          </a:p>
        </p:txBody>
      </p:sp>
      <p:sp>
        <p:nvSpPr>
          <p:cNvPr id="4" name="ZoneTexte 3">
            <a:extLst>
              <a:ext uri="{FF2B5EF4-FFF2-40B4-BE49-F238E27FC236}">
                <a16:creationId xmlns:a16="http://schemas.microsoft.com/office/drawing/2014/main" id="{DF25EB2F-119E-EA03-8674-3F5BF2E24472}"/>
              </a:ext>
            </a:extLst>
          </p:cNvPr>
          <p:cNvSpPr txBox="1"/>
          <p:nvPr/>
        </p:nvSpPr>
        <p:spPr>
          <a:xfrm>
            <a:off x="343308" y="1869141"/>
            <a:ext cx="10817751" cy="4431983"/>
          </a:xfrm>
          <a:prstGeom prst="rect">
            <a:avLst/>
          </a:prstGeom>
          <a:noFill/>
        </p:spPr>
        <p:txBody>
          <a:bodyPr wrap="square" rtlCol="0">
            <a:spAutoFit/>
          </a:bodyPr>
          <a:lstStyle/>
          <a:p>
            <a:r>
              <a:rPr lang="fr-CA" dirty="0"/>
              <a:t>2008 – Programme « Biogaz »</a:t>
            </a:r>
          </a:p>
          <a:p>
            <a:pPr algn="just"/>
            <a:r>
              <a:rPr lang="fr-CA" sz="1200" dirty="0">
                <a:effectLst/>
                <a:latin typeface="Calibri" panose="020F0502020204030204" pitchFamily="34" charset="0"/>
                <a:ea typeface="Calibri" panose="020F0502020204030204" pitchFamily="34" charset="0"/>
              </a:rPr>
              <a:t>En 2008, le gouvernement du Québec débutait son histoire avec le biogaz à l'aide de son programme BIOGAZ concernant le captage et la destruction des gaz de site d’enfouissement. Certains sites d’enfouissement ont tout simplement brulé le biogaz collecté dans des torchères, comme demandé dans le programme. D’autres en ont profité pour trouver un débouché pour le biogaz en le convertissant en GNR pour le vendre sur le marché nord-américain et d’autres ont construit des conduites directement entre le générateur et un consommateur industriel pour vendre leur biogaz.</a:t>
            </a:r>
            <a:endParaRPr lang="fr-CA" sz="1200" dirty="0"/>
          </a:p>
          <a:p>
            <a:endParaRPr lang="fr-CA" dirty="0"/>
          </a:p>
          <a:p>
            <a:r>
              <a:rPr lang="fr-CA" dirty="0"/>
              <a:t>2009 - </a:t>
            </a:r>
            <a:r>
              <a:rPr lang="fr-CA" sz="1800" dirty="0">
                <a:effectLst/>
                <a:latin typeface="Calibri" panose="020F0502020204030204" pitchFamily="34" charset="0"/>
                <a:ea typeface="Calibri" panose="020F0502020204030204" pitchFamily="34" charset="0"/>
              </a:rPr>
              <a:t>Programme de traitement des matières organiques par biométhanisation et compostage (PTMOBC)</a:t>
            </a:r>
          </a:p>
          <a:p>
            <a:pPr algn="just"/>
            <a:r>
              <a:rPr lang="fr-CA" sz="1200" dirty="0">
                <a:effectLst/>
                <a:latin typeface="Calibri" panose="020F0502020204030204" pitchFamily="34" charset="0"/>
                <a:ea typeface="Calibri" panose="020F0502020204030204" pitchFamily="34" charset="0"/>
              </a:rPr>
              <a:t>En 2009, le gouvernement du Québec lançait le Programme de traitement des matières organiques par biométhanisation et compostage (PTMOBC), injectant ainsi 650 M$ dans des projets novateurs. L'un des objectifs du programme était notamment qu’en 2013, on puisse bannir des sites d’enfouissement toute matière organique. Sur tous les projets annoncés en 2009, seuls les projets de la Société d’économie mixte d’énergie renouvelable de Rivière-du-Loup (</a:t>
            </a:r>
            <a:r>
              <a:rPr lang="fr-CA" sz="1200" dirty="0" err="1">
                <a:effectLst/>
                <a:latin typeface="Calibri" panose="020F0502020204030204" pitchFamily="34" charset="0"/>
                <a:ea typeface="Calibri" panose="020F0502020204030204" pitchFamily="34" charset="0"/>
              </a:rPr>
              <a:t>SÉMER</a:t>
            </a:r>
            <a:r>
              <a:rPr lang="fr-CA" sz="1200" dirty="0">
                <a:effectLst/>
                <a:latin typeface="Calibri" panose="020F0502020204030204" pitchFamily="34" charset="0"/>
                <a:ea typeface="Calibri" panose="020F0502020204030204" pitchFamily="34" charset="0"/>
              </a:rPr>
              <a:t>), à </a:t>
            </a:r>
            <a:r>
              <a:rPr lang="fr-CA" sz="1200" dirty="0" err="1">
                <a:effectLst/>
                <a:latin typeface="Calibri" panose="020F0502020204030204" pitchFamily="34" charset="0"/>
                <a:ea typeface="Calibri" panose="020F0502020204030204" pitchFamily="34" charset="0"/>
              </a:rPr>
              <a:t>Cacouna</a:t>
            </a:r>
            <a:r>
              <a:rPr lang="fr-CA" sz="1200" dirty="0">
                <a:effectLst/>
                <a:latin typeface="Calibri" panose="020F0502020204030204" pitchFamily="34" charset="0"/>
                <a:ea typeface="Calibri" panose="020F0502020204030204" pitchFamily="34" charset="0"/>
              </a:rPr>
              <a:t>, la ville de Saint-Hyacinthe et la Société d’économie mixte de l’est de la couronne sud (</a:t>
            </a:r>
            <a:r>
              <a:rPr lang="fr-CA" sz="1200" dirty="0" err="1">
                <a:effectLst/>
                <a:latin typeface="Calibri" panose="020F0502020204030204" pitchFamily="34" charset="0"/>
                <a:ea typeface="Calibri" panose="020F0502020204030204" pitchFamily="34" charset="0"/>
              </a:rPr>
              <a:t>SÉMECS</a:t>
            </a:r>
            <a:r>
              <a:rPr lang="fr-CA" sz="1200" dirty="0">
                <a:effectLst/>
                <a:latin typeface="Calibri" panose="020F0502020204030204" pitchFamily="34" charset="0"/>
                <a:ea typeface="Calibri" panose="020F0502020204030204" pitchFamily="34" charset="0"/>
              </a:rPr>
              <a:t>), à Varennes, sont en opération aujourd’hui. La Ville de Québec devrait mettre en service d’ici le début de 2023 une première phase de son projet et la Ville de Montréal prévoit mettre en opération sa première usine vers la fin de 2023. Tous les autres projets, soit Montréal </a:t>
            </a:r>
            <a:r>
              <a:rPr lang="fr-CA" sz="1200" dirty="0" err="1">
                <a:effectLst/>
                <a:latin typeface="Calibri" panose="020F0502020204030204" pitchFamily="34" charset="0"/>
                <a:ea typeface="Calibri" panose="020F0502020204030204" pitchFamily="34" charset="0"/>
              </a:rPr>
              <a:t>2</a:t>
            </a:r>
            <a:r>
              <a:rPr lang="fr-CA" sz="1200" baseline="30000" dirty="0" err="1">
                <a:effectLst/>
                <a:latin typeface="Calibri" panose="020F0502020204030204" pitchFamily="34" charset="0"/>
                <a:ea typeface="Calibri" panose="020F0502020204030204" pitchFamily="34" charset="0"/>
              </a:rPr>
              <a:t>e</a:t>
            </a:r>
            <a:r>
              <a:rPr lang="fr-CA" sz="1200" dirty="0">
                <a:effectLst/>
                <a:latin typeface="Calibri" panose="020F0502020204030204" pitchFamily="34" charset="0"/>
                <a:ea typeface="Calibri" panose="020F0502020204030204" pitchFamily="34" charset="0"/>
              </a:rPr>
              <a:t> phase, Laval et Couronne sud-ouest de Montréal, devraient voir le jour d’ici 5 ans. Tout le </a:t>
            </a:r>
            <a:r>
              <a:rPr lang="fr-CA" sz="1200" dirty="0" err="1">
                <a:effectLst/>
                <a:latin typeface="Calibri" panose="020F0502020204030204" pitchFamily="34" charset="0"/>
                <a:ea typeface="Calibri" panose="020F0502020204030204" pitchFamily="34" charset="0"/>
              </a:rPr>
              <a:t>GNR</a:t>
            </a:r>
            <a:r>
              <a:rPr lang="fr-CA" sz="1200" dirty="0">
                <a:effectLst/>
                <a:latin typeface="Calibri" panose="020F0502020204030204" pitchFamily="34" charset="0"/>
                <a:ea typeface="Calibri" panose="020F0502020204030204" pitchFamily="34" charset="0"/>
              </a:rPr>
              <a:t> produit par les projets financés par le PTMOBC doit être consommé sur le territoire québécois.</a:t>
            </a:r>
            <a:endParaRPr lang="fr-CA" sz="1200" dirty="0">
              <a:latin typeface="Calibri" panose="020F0502020204030204" pitchFamily="34" charset="0"/>
            </a:endParaRPr>
          </a:p>
          <a:p>
            <a:endParaRPr lang="fr-CA" dirty="0">
              <a:latin typeface="Calibri" panose="020F0502020204030204" pitchFamily="34" charset="0"/>
            </a:endParaRPr>
          </a:p>
          <a:p>
            <a:r>
              <a:rPr lang="fr-CA" dirty="0">
                <a:latin typeface="Calibri" panose="020F0502020204030204" pitchFamily="34" charset="0"/>
              </a:rPr>
              <a:t>2020 – Programme de soutien à la production de gaz naturel renouvelable (PSPGNR)</a:t>
            </a:r>
          </a:p>
          <a:p>
            <a:r>
              <a:rPr lang="fr-CA" sz="1200" dirty="0">
                <a:latin typeface="Calibri" panose="020F0502020204030204" pitchFamily="34" charset="0"/>
              </a:rPr>
              <a:t>En 2020, le gouvernement du Québec ajoutait un programme supplémentaire pour supporter la production et la distribution de GNR sur le territoire du Québec.  Ce programme permet notamment d’apporter une aide financière aux projets de production de GNR agricole qui était orphelin de programme de financement. En 2021, on voyait la première usine de biométhanisation agricole au Québec et, à ce jour, c’est encore la seule. Tout le </a:t>
            </a:r>
            <a:r>
              <a:rPr lang="fr-CA" sz="1200" dirty="0" err="1">
                <a:latin typeface="Calibri" panose="020F0502020204030204" pitchFamily="34" charset="0"/>
              </a:rPr>
              <a:t>GNR</a:t>
            </a:r>
            <a:r>
              <a:rPr lang="fr-CA" sz="1200" dirty="0">
                <a:latin typeface="Calibri" panose="020F0502020204030204" pitchFamily="34" charset="0"/>
              </a:rPr>
              <a:t> produit par les projets financés par le PSPGNR doit être consommé sur le territoire québécois.</a:t>
            </a:r>
          </a:p>
          <a:p>
            <a:r>
              <a:rPr lang="fr-CA" sz="1200" dirty="0">
                <a:latin typeface="Calibri" panose="020F0502020204030204" pitchFamily="34" charset="0"/>
              </a:rPr>
              <a:t>.</a:t>
            </a:r>
          </a:p>
        </p:txBody>
      </p:sp>
    </p:spTree>
    <p:extLst>
      <p:ext uri="{BB962C8B-B14F-4D97-AF65-F5344CB8AC3E}">
        <p14:creationId xmlns:p14="http://schemas.microsoft.com/office/powerpoint/2010/main" val="1690808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23</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687267"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Expérience terrain d’un producteur québécois de GNR</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1061980"/>
            <a:ext cx="11005891" cy="584775"/>
          </a:xfrm>
          <a:prstGeom prst="rect">
            <a:avLst/>
          </a:prstGeom>
          <a:noFill/>
        </p:spPr>
        <p:txBody>
          <a:bodyPr wrap="square" rtlCol="0">
            <a:spAutoFit/>
          </a:bodyPr>
          <a:lstStyle/>
          <a:p>
            <a:r>
              <a:rPr lang="fr-FR" sz="3200" b="1" dirty="0">
                <a:latin typeface="Segoe UI Semilight" panose="020B0402040204020203" pitchFamily="34" charset="0"/>
                <a:cs typeface="Segoe UI Semilight" panose="020B0402040204020203" pitchFamily="34" charset="0"/>
              </a:rPr>
              <a:t>Différence entre les différents secteurs de production</a:t>
            </a:r>
          </a:p>
        </p:txBody>
      </p:sp>
      <p:sp>
        <p:nvSpPr>
          <p:cNvPr id="4" name="ZoneTexte 3">
            <a:extLst>
              <a:ext uri="{FF2B5EF4-FFF2-40B4-BE49-F238E27FC236}">
                <a16:creationId xmlns:a16="http://schemas.microsoft.com/office/drawing/2014/main" id="{DF25EB2F-119E-EA03-8674-3F5BF2E24472}"/>
              </a:ext>
            </a:extLst>
          </p:cNvPr>
          <p:cNvSpPr txBox="1"/>
          <p:nvPr/>
        </p:nvSpPr>
        <p:spPr>
          <a:xfrm>
            <a:off x="343308" y="1869141"/>
            <a:ext cx="10817751" cy="3754874"/>
          </a:xfrm>
          <a:prstGeom prst="rect">
            <a:avLst/>
          </a:prstGeom>
          <a:noFill/>
        </p:spPr>
        <p:txBody>
          <a:bodyPr wrap="square" rtlCol="0">
            <a:spAutoFit/>
          </a:bodyPr>
          <a:lstStyle/>
          <a:p>
            <a:pPr algn="just"/>
            <a:r>
              <a:rPr lang="fr-CA" sz="1400" dirty="0">
                <a:effectLst/>
                <a:latin typeface="Calibri" panose="020F0502020204030204" pitchFamily="34" charset="0"/>
                <a:ea typeface="Calibri" panose="020F0502020204030204" pitchFamily="34" charset="0"/>
              </a:rPr>
              <a:t>Alors que le biogaz produit par les sites d’enfouissement exige très peu d’investissement, les coûts d’immobilisation associés au développement de projets municipaux varient entre 1200 $ et 2500 $ par millier de tonnes en termes de capacité annuelle. Pour les projets agricoles, on parle plus de coûts variant entre 500 $ et 1000$ par millier de tonnes en termes de capacité annuelle.</a:t>
            </a:r>
          </a:p>
          <a:p>
            <a:pPr algn="just"/>
            <a:r>
              <a:rPr lang="fr-CA" sz="1400" dirty="0">
                <a:effectLst/>
                <a:latin typeface="Calibri" panose="020F0502020204030204" pitchFamily="34" charset="0"/>
                <a:ea typeface="Calibri" panose="020F0502020204030204" pitchFamily="34" charset="0"/>
              </a:rPr>
              <a:t> </a:t>
            </a:r>
          </a:p>
          <a:p>
            <a:pPr algn="just"/>
            <a:r>
              <a:rPr lang="fr-CA" sz="1400" dirty="0">
                <a:effectLst/>
                <a:latin typeface="Calibri" panose="020F0502020204030204" pitchFamily="34" charset="0"/>
                <a:ea typeface="Calibri" panose="020F0502020204030204" pitchFamily="34" charset="0"/>
              </a:rPr>
              <a:t>Les écarts de coût d’immobilisation s’expliquent par la complexité de la matière à traiter et des systèmes de prétraitement requis. Si nous sommes tous d’accord au sujet du fait que les équipements de digestion de la matière organique et de purification du biogaz pour produire le </a:t>
            </a:r>
            <a:r>
              <a:rPr lang="fr-CA" sz="1400" dirty="0" err="1">
                <a:effectLst/>
                <a:latin typeface="Calibri" panose="020F0502020204030204" pitchFamily="34" charset="0"/>
                <a:ea typeface="Calibri" panose="020F0502020204030204" pitchFamily="34" charset="0"/>
              </a:rPr>
              <a:t>GNR</a:t>
            </a:r>
            <a:r>
              <a:rPr lang="fr-CA" sz="1400" dirty="0">
                <a:effectLst/>
                <a:latin typeface="Calibri" panose="020F0502020204030204" pitchFamily="34" charset="0"/>
                <a:ea typeface="Calibri" panose="020F0502020204030204" pitchFamily="34" charset="0"/>
              </a:rPr>
              <a:t> sont sensiblement de la même envergure en termes de dimensionnement et de coût, tant pour les projets agricoles que municipaux, le prétraitement de la matière organique vient faire la différence entre les deux types de projets. Les gaz de sites d’enfouissement n’ont besoin que d’un système de purification du biogaz pour produire du GNR.</a:t>
            </a:r>
          </a:p>
          <a:p>
            <a:pPr algn="just"/>
            <a:r>
              <a:rPr lang="fr-CA" sz="1400" dirty="0">
                <a:effectLst/>
                <a:latin typeface="Calibri" panose="020F0502020204030204" pitchFamily="34" charset="0"/>
                <a:ea typeface="Calibri" panose="020F0502020204030204" pitchFamily="34" charset="0"/>
              </a:rPr>
              <a:t> </a:t>
            </a:r>
          </a:p>
          <a:p>
            <a:pPr algn="just"/>
            <a:r>
              <a:rPr lang="fr-CA" sz="1400" dirty="0">
                <a:effectLst/>
                <a:latin typeface="Calibri" panose="020F0502020204030204" pitchFamily="34" charset="0"/>
                <a:ea typeface="Calibri" panose="020F0502020204030204" pitchFamily="34" charset="0"/>
              </a:rPr>
              <a:t>Ainsi, en agriculture, les équipements requis pour le prétraitement de la matière peuvent se résumer à avoir simplement un dégrilleur en amont du système de digestion.</a:t>
            </a:r>
          </a:p>
          <a:p>
            <a:pPr algn="just"/>
            <a:endParaRPr lang="fr-CA" sz="1400" dirty="0">
              <a:effectLst/>
              <a:latin typeface="Calibri" panose="020F0502020204030204" pitchFamily="34" charset="0"/>
              <a:ea typeface="Calibri" panose="020F0502020204030204" pitchFamily="34" charset="0"/>
            </a:endParaRPr>
          </a:p>
          <a:p>
            <a:pPr algn="just"/>
            <a:r>
              <a:rPr lang="fr-CA" sz="1400" dirty="0">
                <a:effectLst/>
                <a:latin typeface="Calibri" panose="020F0502020204030204" pitchFamily="34" charset="0"/>
                <a:ea typeface="Calibri" panose="020F0502020204030204" pitchFamily="34" charset="0"/>
              </a:rPr>
              <a:t>Pour les projets municipaux, il faut considérer une aire de réception de bonne capacité pour assurer le tamponnage des arrivages, des moyens de convoyer la matière pour le traitement, un déchiqueteur primaire pour protéger les équipements de prétraitement, des séparateurs pour mettre en pulpe la matière organique et extraire les contaminants inorganiques, un dessableur pour enlever les fines particules lourdes et, à la fin de la digestion, un système d’enlèvement des fines particules de plastiques résiduelles peut également être requis.</a:t>
            </a:r>
            <a:r>
              <a:rPr lang="fr-CA" sz="1200" dirty="0">
                <a:latin typeface="Calibri" panose="020F0502020204030204" pitchFamily="34" charset="0"/>
              </a:rPr>
              <a:t>.</a:t>
            </a:r>
          </a:p>
        </p:txBody>
      </p:sp>
    </p:spTree>
    <p:extLst>
      <p:ext uri="{BB962C8B-B14F-4D97-AF65-F5344CB8AC3E}">
        <p14:creationId xmlns:p14="http://schemas.microsoft.com/office/powerpoint/2010/main" val="170500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24</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9687267"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Expérience terrain d’un producteur québécois de GNR</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1061980"/>
            <a:ext cx="11005891" cy="584775"/>
          </a:xfrm>
          <a:prstGeom prst="rect">
            <a:avLst/>
          </a:prstGeom>
          <a:noFill/>
        </p:spPr>
        <p:txBody>
          <a:bodyPr wrap="square" rtlCol="0">
            <a:spAutoFit/>
          </a:bodyPr>
          <a:lstStyle/>
          <a:p>
            <a:r>
              <a:rPr lang="fr-FR" sz="3200" b="1" dirty="0">
                <a:latin typeface="Segoe UI Semilight" panose="020B0402040204020203" pitchFamily="34" charset="0"/>
                <a:cs typeface="Segoe UI Semilight" panose="020B0402040204020203" pitchFamily="34" charset="0"/>
              </a:rPr>
              <a:t>Projet de la SÉMECS - Attributs environnementaux</a:t>
            </a:r>
          </a:p>
        </p:txBody>
      </p:sp>
      <p:sp>
        <p:nvSpPr>
          <p:cNvPr id="4" name="ZoneTexte 3">
            <a:extLst>
              <a:ext uri="{FF2B5EF4-FFF2-40B4-BE49-F238E27FC236}">
                <a16:creationId xmlns:a16="http://schemas.microsoft.com/office/drawing/2014/main" id="{DF25EB2F-119E-EA03-8674-3F5BF2E24472}"/>
              </a:ext>
            </a:extLst>
          </p:cNvPr>
          <p:cNvSpPr txBox="1"/>
          <p:nvPr/>
        </p:nvSpPr>
        <p:spPr>
          <a:xfrm>
            <a:off x="343308" y="1869141"/>
            <a:ext cx="10817751" cy="3877985"/>
          </a:xfrm>
          <a:prstGeom prst="rect">
            <a:avLst/>
          </a:prstGeom>
          <a:noFill/>
        </p:spPr>
        <p:txBody>
          <a:bodyPr wrap="square" rtlCol="0">
            <a:spAutoFit/>
          </a:bodyPr>
          <a:lstStyle/>
          <a:p>
            <a:pPr algn="just"/>
            <a:r>
              <a:rPr lang="fr-CA" sz="1800" dirty="0">
                <a:effectLst/>
                <a:latin typeface="Calibri" panose="020F0502020204030204" pitchFamily="34" charset="0"/>
                <a:ea typeface="Calibri" panose="020F0502020204030204" pitchFamily="34" charset="0"/>
              </a:rPr>
              <a:t>À titre d’exemple, le projet de la SÉMECS, lequel est un projet typiquement municipal, a débuté ses démarches en 2010 et ses opérations en 2018 seulement. Elle traite présentement près de 40 000 tonnes par année et, d’ic</a:t>
            </a:r>
            <a:r>
              <a:rPr lang="fr-CA" dirty="0">
                <a:latin typeface="Calibri" panose="020F0502020204030204" pitchFamily="34" charset="0"/>
                <a:ea typeface="Calibri" panose="020F0502020204030204" pitchFamily="34" charset="0"/>
              </a:rPr>
              <a:t>i le 31 décembre 2022, elle aura la capacité de traiter 120 000 tonnes de résidus organiques triés à la source, de boues de fosses septiques et de résidus provenant du secteur institutionnel, commercial et industriel (ICI).  À leur pleine </a:t>
            </a:r>
            <a:r>
              <a:rPr lang="fr-CA" dirty="0">
                <a:latin typeface="Calibri" panose="020F0502020204030204" pitchFamily="34" charset="0"/>
              </a:rPr>
              <a:t>capacité, les activités de la SÉMECS permettront une réduction de GES de près de 25 000 tCO2éq par année </a:t>
            </a:r>
            <a:r>
              <a:rPr lang="fr-FR" dirty="0">
                <a:latin typeface="Calibri" panose="020F0502020204030204" pitchFamily="34" charset="0"/>
              </a:rPr>
              <a:t>et l’estimation effectuée par GCM en 2021 pour l’intensité carbone du GNR produit par les installations de la SÉMECS serait de -32,4 gCO2éq/MJ.</a:t>
            </a:r>
            <a:r>
              <a:rPr lang="fr-CA" dirty="0">
                <a:latin typeface="Calibri" panose="020F0502020204030204" pitchFamily="34" charset="0"/>
              </a:rPr>
              <a:t> </a:t>
            </a:r>
          </a:p>
          <a:p>
            <a:pPr algn="just"/>
            <a:endParaRPr lang="fr-CA" dirty="0">
              <a:latin typeface="Calibri" panose="020F0502020204030204" pitchFamily="34" charset="0"/>
              <a:ea typeface="Calibri" panose="020F0502020204030204" pitchFamily="34" charset="0"/>
            </a:endParaRPr>
          </a:p>
          <a:p>
            <a:pPr algn="just"/>
            <a:r>
              <a:rPr lang="fr-CA" dirty="0">
                <a:latin typeface="Calibri" panose="020F0502020204030204" pitchFamily="34" charset="0"/>
                <a:ea typeface="Calibri" panose="020F0502020204030204" pitchFamily="34" charset="0"/>
              </a:rPr>
              <a:t>Cette réduction de GES est possible en vertu de deux principaux </a:t>
            </a:r>
            <a:r>
              <a:rPr lang="fr-CA" sz="1800" dirty="0">
                <a:effectLst/>
                <a:latin typeface="Calibri" panose="020F0502020204030204" pitchFamily="34" charset="0"/>
                <a:ea typeface="Calibri" panose="020F0502020204030204" pitchFamily="34" charset="0"/>
              </a:rPr>
              <a:t>attributs environnementaux. Il y a l’attribut dit de DÉPLACEMENT ou de REMPLACEMENT pour le déplacement de carburant ou de combustible fossile par du GNR et l’attribut dit d’ÉVITEMENT pour avoir détourné la matière organique des sites d’enfouissement (cela comprend notamment l’évitement des émissions du site d’enfouissement, le transport et l’efficacité du système de traitement).</a:t>
            </a:r>
          </a:p>
          <a:p>
            <a:pPr algn="just"/>
            <a:endParaRPr lang="fr-CA" sz="1200" dirty="0">
              <a:latin typeface="Calibri" panose="020F0502020204030204" pitchFamily="34" charset="0"/>
            </a:endParaRPr>
          </a:p>
        </p:txBody>
      </p:sp>
    </p:spTree>
    <p:extLst>
      <p:ext uri="{BB962C8B-B14F-4D97-AF65-F5344CB8AC3E}">
        <p14:creationId xmlns:p14="http://schemas.microsoft.com/office/powerpoint/2010/main" val="339550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25</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7903126" cy="584775"/>
          </a:xfrm>
          <a:prstGeom prst="rect">
            <a:avLst/>
          </a:prstGeom>
          <a:noFill/>
        </p:spPr>
        <p:txBody>
          <a:bodyPr wrap="none" rtlCol="0">
            <a:spAutoFit/>
          </a:bodyPr>
          <a:lstStyle/>
          <a:p>
            <a:r>
              <a:rPr lang="fr-FR" sz="3200" dirty="0">
                <a:latin typeface="Segoe UI Semilight" panose="020B0402040204020203" pitchFamily="34" charset="0"/>
                <a:cs typeface="Segoe UI Semilight" panose="020B0402040204020203" pitchFamily="34" charset="0"/>
              </a:rPr>
              <a:t>Valorisation des attributs environnementaux</a:t>
            </a:r>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470554" y="1173575"/>
            <a:ext cx="11192711" cy="390876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Les attributs environnementaux sont monétisés dans d’autres juridictions en Amérique du Nord :</a:t>
            </a:r>
          </a:p>
          <a:p>
            <a:pPr marL="914400" lvl="1" indent="-45720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La Californie qui partage avec le Québec un marché des émissions de CO</a:t>
            </a:r>
            <a:r>
              <a:rPr lang="fr-FR" sz="2200" baseline="-25000" dirty="0">
                <a:latin typeface="Segoe UI Semilight" panose="020B0402040204020203" pitchFamily="34" charset="0"/>
                <a:cs typeface="Segoe UI Semilight" panose="020B0402040204020203" pitchFamily="34" charset="0"/>
              </a:rPr>
              <a:t>2 </a:t>
            </a:r>
            <a:r>
              <a:rPr lang="fr-FR" sz="2200" dirty="0">
                <a:latin typeface="Segoe UI Semilight" panose="020B0402040204020203" pitchFamily="34" charset="0"/>
                <a:cs typeface="Segoe UI Semilight" panose="020B0402040204020203" pitchFamily="34" charset="0"/>
              </a:rPr>
              <a:t>a mis en place un mécanisme de monétisation des attributs environnementaux.</a:t>
            </a:r>
          </a:p>
          <a:p>
            <a:pPr marL="1371600" lvl="2" indent="-45720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 marché fédéral des </a:t>
            </a:r>
            <a:r>
              <a:rPr lang="fr-FR" sz="2200" dirty="0" err="1">
                <a:latin typeface="Segoe UI Semilight" panose="020B0402040204020203" pitchFamily="34" charset="0"/>
                <a:cs typeface="Segoe UI Semilight" panose="020B0402040204020203" pitchFamily="34" charset="0"/>
              </a:rPr>
              <a:t>Renewable</a:t>
            </a:r>
            <a:r>
              <a:rPr lang="fr-FR" sz="2200" dirty="0">
                <a:latin typeface="Segoe UI Semilight" panose="020B0402040204020203" pitchFamily="34" charset="0"/>
                <a:cs typeface="Segoe UI Semilight" panose="020B0402040204020203" pitchFamily="34" charset="0"/>
              </a:rPr>
              <a:t> Identification </a:t>
            </a:r>
            <a:r>
              <a:rPr lang="fr-FR" sz="2200" dirty="0" err="1">
                <a:latin typeface="Segoe UI Semilight" panose="020B0402040204020203" pitchFamily="34" charset="0"/>
                <a:cs typeface="Segoe UI Semilight" panose="020B0402040204020203" pitchFamily="34" charset="0"/>
              </a:rPr>
              <a:t>Numbers</a:t>
            </a:r>
            <a:r>
              <a:rPr lang="fr-FR" sz="2200" dirty="0">
                <a:latin typeface="Segoe UI Semilight" panose="020B0402040204020203" pitchFamily="34" charset="0"/>
                <a:cs typeface="Segoe UI Semilight" panose="020B0402040204020203" pitchFamily="34" charset="0"/>
              </a:rPr>
              <a:t> (</a:t>
            </a:r>
            <a:r>
              <a:rPr lang="fr-FR" sz="2200" dirty="0" err="1">
                <a:latin typeface="Segoe UI Semilight" panose="020B0402040204020203" pitchFamily="34" charset="0"/>
                <a:cs typeface="Segoe UI Semilight" panose="020B0402040204020203" pitchFamily="34" charset="0"/>
              </a:rPr>
              <a:t>RINs</a:t>
            </a:r>
            <a:r>
              <a:rPr lang="fr-FR" sz="2200" dirty="0">
                <a:latin typeface="Segoe UI Semilight" panose="020B0402040204020203" pitchFamily="34" charset="0"/>
                <a:cs typeface="Segoe UI Semilight" panose="020B0402040204020203" pitchFamily="34" charset="0"/>
              </a:rPr>
              <a:t>)</a:t>
            </a:r>
          </a:p>
          <a:p>
            <a:pPr marL="1371600" lvl="2" indent="-457200">
              <a:spcAft>
                <a:spcPts val="1200"/>
              </a:spcAft>
              <a:buFont typeface="Arial" panose="020B0604020202020204" pitchFamily="34" charset="0"/>
              <a:buChar char="•"/>
            </a:pPr>
            <a:r>
              <a:rPr lang="fr-FR" sz="2200" dirty="0" err="1">
                <a:latin typeface="Segoe UI Semilight" panose="020B0402040204020203" pitchFamily="34" charset="0"/>
                <a:cs typeface="Segoe UI Semilight" panose="020B0402040204020203" pitchFamily="34" charset="0"/>
              </a:rPr>
              <a:t>Low</a:t>
            </a:r>
            <a:r>
              <a:rPr lang="fr-FR" sz="2200" dirty="0">
                <a:latin typeface="Segoe UI Semilight" panose="020B0402040204020203" pitchFamily="34" charset="0"/>
                <a:cs typeface="Segoe UI Semilight" panose="020B0402040204020203" pitchFamily="34" charset="0"/>
              </a:rPr>
              <a:t> </a:t>
            </a:r>
            <a:r>
              <a:rPr lang="fr-FR" sz="2200" dirty="0" err="1">
                <a:latin typeface="Segoe UI Semilight" panose="020B0402040204020203" pitchFamily="34" charset="0"/>
                <a:cs typeface="Segoe UI Semilight" panose="020B0402040204020203" pitchFamily="34" charset="0"/>
              </a:rPr>
              <a:t>Carbon</a:t>
            </a:r>
            <a:r>
              <a:rPr lang="fr-FR" sz="2200" dirty="0">
                <a:latin typeface="Segoe UI Semilight" panose="020B0402040204020203" pitchFamily="34" charset="0"/>
                <a:cs typeface="Segoe UI Semilight" panose="020B0402040204020203" pitchFamily="34" charset="0"/>
              </a:rPr>
              <a:t> Fuel Standard (LCFS) – </a:t>
            </a:r>
            <a:r>
              <a:rPr lang="fr-FR" sz="2200" dirty="0" err="1">
                <a:latin typeface="Segoe UI Semilight" panose="020B0402040204020203" pitchFamily="34" charset="0"/>
                <a:cs typeface="Segoe UI Semilight" panose="020B0402040204020203" pitchFamily="34" charset="0"/>
              </a:rPr>
              <a:t>California</a:t>
            </a:r>
            <a:r>
              <a:rPr lang="fr-FR" sz="2200" dirty="0">
                <a:latin typeface="Segoe UI Semilight" panose="020B0402040204020203" pitchFamily="34" charset="0"/>
                <a:cs typeface="Segoe UI Semilight" panose="020B0402040204020203" pitchFamily="34" charset="0"/>
              </a:rPr>
              <a:t> Air </a:t>
            </a:r>
            <a:r>
              <a:rPr lang="fr-FR" sz="2200" dirty="0" err="1">
                <a:latin typeface="Segoe UI Semilight" panose="020B0402040204020203" pitchFamily="34" charset="0"/>
                <a:cs typeface="Segoe UI Semilight" panose="020B0402040204020203" pitchFamily="34" charset="0"/>
              </a:rPr>
              <a:t>Resources</a:t>
            </a:r>
            <a:r>
              <a:rPr lang="fr-FR" sz="2200" dirty="0">
                <a:latin typeface="Segoe UI Semilight" panose="020B0402040204020203" pitchFamily="34" charset="0"/>
                <a:cs typeface="Segoe UI Semilight" panose="020B0402040204020203" pitchFamily="34" charset="0"/>
              </a:rPr>
              <a:t> </a:t>
            </a:r>
            <a:r>
              <a:rPr lang="fr-FR" sz="2200" dirty="0" err="1">
                <a:latin typeface="Segoe UI Semilight" panose="020B0402040204020203" pitchFamily="34" charset="0"/>
                <a:cs typeface="Segoe UI Semilight" panose="020B0402040204020203" pitchFamily="34" charset="0"/>
              </a:rPr>
              <a:t>Board</a:t>
            </a:r>
            <a:endParaRPr lang="fr-FR" sz="2200" dirty="0">
              <a:latin typeface="Segoe UI Semilight" panose="020B0402040204020203" pitchFamily="34" charset="0"/>
              <a:cs typeface="Segoe UI Semilight" panose="020B0402040204020203" pitchFamily="34" charset="0"/>
            </a:endParaRPr>
          </a:p>
          <a:p>
            <a:pPr marL="914400" lvl="1" indent="-45720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La Colombie-Britannique a également développé des mécanismes de valorisation des attributs environnementaux du </a:t>
            </a:r>
            <a:r>
              <a:rPr lang="fr-FR" sz="2200" dirty="0" err="1">
                <a:latin typeface="Segoe UI Semilight" panose="020B0402040204020203" pitchFamily="34" charset="0"/>
                <a:cs typeface="Segoe UI Semilight" panose="020B0402040204020203" pitchFamily="34" charset="0"/>
              </a:rPr>
              <a:t>GNR</a:t>
            </a:r>
            <a:r>
              <a:rPr lang="fr-FR" sz="2200" dirty="0">
                <a:latin typeface="Segoe UI Semilight" panose="020B0402040204020203" pitchFamily="34" charset="0"/>
                <a:cs typeface="Segoe UI Semilight" panose="020B0402040204020203" pitchFamily="34" charset="0"/>
              </a:rPr>
              <a:t>.</a:t>
            </a:r>
          </a:p>
          <a:p>
            <a:pPr marL="1371600" lvl="2" indent="-45720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British Columbia </a:t>
            </a:r>
            <a:r>
              <a:rPr lang="fr-FR" sz="2200" dirty="0" err="1">
                <a:latin typeface="Segoe UI Semilight" panose="020B0402040204020203" pitchFamily="34" charset="0"/>
                <a:cs typeface="Segoe UI Semilight" panose="020B0402040204020203" pitchFamily="34" charset="0"/>
              </a:rPr>
              <a:t>Low</a:t>
            </a:r>
            <a:r>
              <a:rPr lang="fr-FR" sz="2200" dirty="0">
                <a:latin typeface="Segoe UI Semilight" panose="020B0402040204020203" pitchFamily="34" charset="0"/>
                <a:cs typeface="Segoe UI Semilight" panose="020B0402040204020203" pitchFamily="34" charset="0"/>
              </a:rPr>
              <a:t> </a:t>
            </a:r>
            <a:r>
              <a:rPr lang="fr-FR" sz="2200" dirty="0" err="1">
                <a:latin typeface="Segoe UI Semilight" panose="020B0402040204020203" pitchFamily="34" charset="0"/>
                <a:cs typeface="Segoe UI Semilight" panose="020B0402040204020203" pitchFamily="34" charset="0"/>
              </a:rPr>
              <a:t>Carbon</a:t>
            </a:r>
            <a:r>
              <a:rPr lang="fr-FR" sz="2200" dirty="0">
                <a:latin typeface="Segoe UI Semilight" panose="020B0402040204020203" pitchFamily="34" charset="0"/>
                <a:cs typeface="Segoe UI Semilight" panose="020B0402040204020203" pitchFamily="34" charset="0"/>
              </a:rPr>
              <a:t> Fuel Standard (BC-LCFS)</a:t>
            </a:r>
          </a:p>
        </p:txBody>
      </p:sp>
    </p:spTree>
    <p:extLst>
      <p:ext uri="{BB962C8B-B14F-4D97-AF65-F5344CB8AC3E}">
        <p14:creationId xmlns:p14="http://schemas.microsoft.com/office/powerpoint/2010/main" val="57326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26</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354107" y="121727"/>
            <a:ext cx="9078126" cy="1077218"/>
          </a:xfrm>
          <a:prstGeom prst="rect">
            <a:avLst/>
          </a:prstGeom>
          <a:noFill/>
        </p:spPr>
        <p:txBody>
          <a:bodyPr wrap="none" rtlCol="0">
            <a:spAutoFit/>
          </a:bodyPr>
          <a:lstStyle/>
          <a:p>
            <a:r>
              <a:rPr lang="fr-FR" sz="3200" dirty="0">
                <a:latin typeface="Segoe UI Semilight" panose="020B0402040204020203" pitchFamily="34" charset="0"/>
                <a:cs typeface="Segoe UI Semilight" panose="020B0402040204020203" pitchFamily="34" charset="0"/>
              </a:rPr>
              <a:t>Valorisation des attributs environnementaux (suite)</a:t>
            </a:r>
            <a:endParaRPr lang="fr-CA" sz="3200" dirty="0">
              <a:latin typeface="Segoe UI Semilight" panose="020B0402040204020203" pitchFamily="34" charset="0"/>
              <a:cs typeface="Segoe UI Semilight" panose="020B0402040204020203" pitchFamily="34" charset="0"/>
            </a:endParaRP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262202" y="1061980"/>
            <a:ext cx="11005891" cy="430887"/>
          </a:xfrm>
          <a:prstGeom prst="rect">
            <a:avLst/>
          </a:prstGeom>
          <a:noFill/>
        </p:spPr>
        <p:txBody>
          <a:bodyPr wrap="square" rtlCol="0">
            <a:spAutoFit/>
          </a:bodyPr>
          <a:lstStyle/>
          <a:p>
            <a:r>
              <a:rPr lang="fr-FR" sz="2200" dirty="0">
                <a:latin typeface="Segoe UI Semilight" panose="020B0402040204020203" pitchFamily="34" charset="0"/>
                <a:cs typeface="Segoe UI Semilight" panose="020B0402040204020203" pitchFamily="34" charset="0"/>
              </a:rPr>
              <a:t>Valeurs historiques des </a:t>
            </a:r>
            <a:r>
              <a:rPr lang="fr-FR" sz="2200" dirty="0" err="1">
                <a:latin typeface="Segoe UI Semilight" panose="020B0402040204020203" pitchFamily="34" charset="0"/>
                <a:cs typeface="Segoe UI Semilight" panose="020B0402040204020203" pitchFamily="34" charset="0"/>
              </a:rPr>
              <a:t>RINs</a:t>
            </a:r>
            <a:r>
              <a:rPr lang="fr-FR" sz="2200" dirty="0">
                <a:latin typeface="Segoe UI Semilight" panose="020B0402040204020203" pitchFamily="34" charset="0"/>
                <a:cs typeface="Segoe UI Semilight" panose="020B0402040204020203" pitchFamily="34" charset="0"/>
              </a:rPr>
              <a:t> </a:t>
            </a:r>
          </a:p>
        </p:txBody>
      </p:sp>
      <p:pic>
        <p:nvPicPr>
          <p:cNvPr id="3" name="Image 2">
            <a:extLst>
              <a:ext uri="{FF2B5EF4-FFF2-40B4-BE49-F238E27FC236}">
                <a16:creationId xmlns:a16="http://schemas.microsoft.com/office/drawing/2014/main" id="{98165D9F-0CDD-BA45-A135-51B0655504BF}"/>
              </a:ext>
            </a:extLst>
          </p:cNvPr>
          <p:cNvPicPr>
            <a:picLocks noChangeAspect="1"/>
          </p:cNvPicPr>
          <p:nvPr/>
        </p:nvPicPr>
        <p:blipFill>
          <a:blip r:embed="rId3"/>
          <a:stretch>
            <a:fillRect/>
          </a:stretch>
        </p:blipFill>
        <p:spPr>
          <a:xfrm>
            <a:off x="1864334" y="1646755"/>
            <a:ext cx="7702625" cy="4149265"/>
          </a:xfrm>
          <a:prstGeom prst="rect">
            <a:avLst/>
          </a:prstGeom>
        </p:spPr>
      </p:pic>
    </p:spTree>
    <p:extLst>
      <p:ext uri="{BB962C8B-B14F-4D97-AF65-F5344CB8AC3E}">
        <p14:creationId xmlns:p14="http://schemas.microsoft.com/office/powerpoint/2010/main" val="1851558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27</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354107" y="121727"/>
            <a:ext cx="9078126" cy="1077218"/>
          </a:xfrm>
          <a:prstGeom prst="rect">
            <a:avLst/>
          </a:prstGeom>
          <a:noFill/>
        </p:spPr>
        <p:txBody>
          <a:bodyPr wrap="none" rtlCol="0">
            <a:spAutoFit/>
          </a:bodyPr>
          <a:lstStyle/>
          <a:p>
            <a:r>
              <a:rPr lang="fr-FR" sz="3200" dirty="0">
                <a:latin typeface="Segoe UI Semilight" panose="020B0402040204020203" pitchFamily="34" charset="0"/>
                <a:cs typeface="Segoe UI Semilight" panose="020B0402040204020203" pitchFamily="34" charset="0"/>
              </a:rPr>
              <a:t>Valorisation des attributs environnementaux (suite)</a:t>
            </a:r>
            <a:endParaRPr lang="fr-CA" sz="3200" dirty="0">
              <a:latin typeface="Segoe UI Semilight" panose="020B0402040204020203" pitchFamily="34" charset="0"/>
              <a:cs typeface="Segoe UI Semilight" panose="020B0402040204020203" pitchFamily="34" charset="0"/>
            </a:endParaRP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343308" y="905233"/>
            <a:ext cx="11005891" cy="5109091"/>
          </a:xfrm>
          <a:prstGeom prst="rect">
            <a:avLst/>
          </a:prstGeom>
          <a:noFill/>
        </p:spPr>
        <p:txBody>
          <a:bodyPr wrap="square" rtlCol="0">
            <a:spAutoFit/>
          </a:bodyPr>
          <a:lstStyle/>
          <a:p>
            <a:r>
              <a:rPr lang="fr-FR" sz="2600" b="1" dirty="0">
                <a:latin typeface="Segoe UI Semilight" panose="020B0402040204020203" pitchFamily="34" charset="0"/>
                <a:cs typeface="Segoe UI Semilight" panose="020B0402040204020203" pitchFamily="34" charset="0"/>
              </a:rPr>
              <a:t>Approche tarifaire pour valoriser attributs environnementaux (Intensité carbone): </a:t>
            </a:r>
          </a:p>
          <a:p>
            <a:endParaRPr lang="fr-FR" sz="2200" dirty="0">
              <a:latin typeface="Segoe UI Semilight" panose="020B0402040204020203" pitchFamily="34" charset="0"/>
              <a:cs typeface="Segoe UI Semilight" panose="020B0402040204020203" pitchFamily="34" charset="0"/>
            </a:endParaRPr>
          </a:p>
          <a:p>
            <a:r>
              <a:rPr lang="fr-FR" sz="2100" b="1" dirty="0">
                <a:latin typeface="Segoe UI Semilight" panose="020B0402040204020203" pitchFamily="34" charset="0"/>
                <a:cs typeface="Segoe UI Semilight" panose="020B0402040204020203" pitchFamily="34" charset="0"/>
              </a:rPr>
              <a:t>Proposition</a:t>
            </a:r>
            <a:r>
              <a:rPr lang="fr-FR" sz="2100" dirty="0">
                <a:latin typeface="Segoe UI Semilight" panose="020B0402040204020203" pitchFamily="34" charset="0"/>
                <a:cs typeface="Segoe UI Semilight" panose="020B0402040204020203" pitchFamily="34" charset="0"/>
              </a:rPr>
              <a:t> : Tarifs par paliers basés sur les niveaux d’intensité carbone. Le niveau d’intensité carbone serait inversement corrélé avec le tarif payé par les clients pouvant bénéficier de crédits carbones. </a:t>
            </a:r>
          </a:p>
          <a:p>
            <a:pPr marL="342900" indent="-342900">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Nécessite une accréditation indépendante de l’intensité carbone; et</a:t>
            </a:r>
          </a:p>
          <a:p>
            <a:pPr marL="342900" indent="-342900">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Pour chaque palier, il y aurait un transfert des crédits carbone spécifique aux clients participants.</a:t>
            </a:r>
          </a:p>
          <a:p>
            <a:pPr marL="342900" indent="-342900">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Approche tarifaire qui s’arrime avec le marché du carbone en vigueur au Québec :</a:t>
            </a:r>
          </a:p>
          <a:p>
            <a:pPr marL="800100" lvl="1" indent="-342900">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Permet d’arrimer les besoins des consommateurs sujets au SPEDE et les producteurs de GNR offrant des attributs environnementaux aidant à réduire les émissions de GES;</a:t>
            </a:r>
          </a:p>
          <a:p>
            <a:pPr marL="800100" lvl="1" indent="-342900">
              <a:buFont typeface="Arial" panose="020B0604020202020204" pitchFamily="34" charset="0"/>
              <a:buChar char="•"/>
            </a:pPr>
            <a:r>
              <a:rPr lang="fr-FR" sz="2100" dirty="0">
                <a:latin typeface="Segoe UI Semilight" panose="020B0402040204020203" pitchFamily="34" charset="0"/>
                <a:cs typeface="Segoe UI Semilight" panose="020B0402040204020203" pitchFamily="34" charset="0"/>
              </a:rPr>
              <a:t>Approche favorisant la demande volontaire tout en offrant une rémunération appropriée qui permet de développer des projets </a:t>
            </a:r>
            <a:r>
              <a:rPr lang="fr-FR" sz="2100" dirty="0" err="1">
                <a:latin typeface="Segoe UI Semilight" panose="020B0402040204020203" pitchFamily="34" charset="0"/>
                <a:cs typeface="Segoe UI Semilight" panose="020B0402040204020203" pitchFamily="34" charset="0"/>
              </a:rPr>
              <a:t>carbonégatifs</a:t>
            </a:r>
            <a:r>
              <a:rPr lang="fr-FR" sz="2100" dirty="0">
                <a:latin typeface="Segoe UI Semilight" panose="020B0402040204020203" pitchFamily="34" charset="0"/>
                <a:cs typeface="Segoe UI Semilight" panose="020B0402040204020203" pitchFamily="34" charset="0"/>
              </a:rPr>
              <a:t> performants nécessitant des investissements plus importants. </a:t>
            </a:r>
          </a:p>
        </p:txBody>
      </p:sp>
    </p:spTree>
    <p:extLst>
      <p:ext uri="{BB962C8B-B14F-4D97-AF65-F5344CB8AC3E}">
        <p14:creationId xmlns:p14="http://schemas.microsoft.com/office/powerpoint/2010/main" val="986290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28</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354107" y="121727"/>
            <a:ext cx="9078126" cy="1077218"/>
          </a:xfrm>
          <a:prstGeom prst="rect">
            <a:avLst/>
          </a:prstGeom>
          <a:noFill/>
        </p:spPr>
        <p:txBody>
          <a:bodyPr wrap="none" rtlCol="0">
            <a:spAutoFit/>
          </a:bodyPr>
          <a:lstStyle/>
          <a:p>
            <a:r>
              <a:rPr lang="fr-FR" sz="3200" dirty="0">
                <a:latin typeface="Segoe UI Semilight" panose="020B0402040204020203" pitchFamily="34" charset="0"/>
                <a:cs typeface="Segoe UI Semilight" panose="020B0402040204020203" pitchFamily="34" charset="0"/>
              </a:rPr>
              <a:t>Valorisation des attributs environnementaux (suite)</a:t>
            </a:r>
            <a:endParaRPr lang="fr-CA" sz="3200" dirty="0">
              <a:latin typeface="Segoe UI Semilight" panose="020B0402040204020203" pitchFamily="34" charset="0"/>
              <a:cs typeface="Segoe UI Semilight" panose="020B0402040204020203" pitchFamily="34" charset="0"/>
            </a:endParaRPr>
          </a:p>
          <a:p>
            <a:endParaRPr lang="fr-CA" sz="3200" dirty="0">
              <a:latin typeface="Segoe UI Semilight" panose="020B0402040204020203" pitchFamily="34" charset="0"/>
              <a:cs typeface="Segoe UI Semilight" panose="020B0402040204020203" pitchFamily="34" charset="0"/>
            </a:endParaRP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343308" y="905233"/>
            <a:ext cx="11005891" cy="4893647"/>
          </a:xfrm>
          <a:prstGeom prst="rect">
            <a:avLst/>
          </a:prstGeom>
          <a:noFill/>
        </p:spPr>
        <p:txBody>
          <a:bodyPr wrap="square" rtlCol="0">
            <a:spAutoFit/>
          </a:bodyPr>
          <a:lstStyle/>
          <a:p>
            <a:pPr marL="342900" indent="-34290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Tarif différencié par niveau d’intensité carbone afin de permettre une adéquation entre le prix payé pour le GNR et les attributs environnementaux de déplacement (intensité carbone).</a:t>
            </a:r>
          </a:p>
          <a:p>
            <a:pPr marL="342900" indent="-34290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Approche qui respecte le principe de la tarification basée sur le coût de service.</a:t>
            </a:r>
          </a:p>
          <a:p>
            <a:pPr marL="342900" indent="-342900">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Tarification qui permettrait de rendre compétitifs des projets </a:t>
            </a:r>
            <a:r>
              <a:rPr lang="fr-FR" sz="2200" dirty="0" err="1">
                <a:latin typeface="Segoe UI Semilight" panose="020B0402040204020203" pitchFamily="34" charset="0"/>
                <a:cs typeface="Segoe UI Semilight" panose="020B0402040204020203" pitchFamily="34" charset="0"/>
              </a:rPr>
              <a:t>carbonégatifs</a:t>
            </a:r>
            <a:r>
              <a:rPr lang="fr-FR" sz="2200" dirty="0">
                <a:latin typeface="Segoe UI Semilight" panose="020B0402040204020203" pitchFamily="34" charset="0"/>
                <a:cs typeface="Segoe UI Semilight" panose="020B0402040204020203" pitchFamily="34" charset="0"/>
              </a:rPr>
              <a:t> québécois captifs au marché québécois (contrainte liée à la subvention </a:t>
            </a:r>
            <a:r>
              <a:rPr lang="fr-CA" sz="2200" dirty="0">
                <a:latin typeface="Segoe UI Semilight" panose="020B0402040204020203" pitchFamily="34" charset="0"/>
                <a:cs typeface="Segoe UI Semilight" panose="020B0402040204020203" pitchFamily="34" charset="0"/>
              </a:rPr>
              <a:t>PSPGNR</a:t>
            </a:r>
            <a:r>
              <a:rPr lang="fr-CA" sz="2400" dirty="0">
                <a:latin typeface="Helvetica" pitchFamily="2" charset="0"/>
                <a:cs typeface="Segoe UI Semilight" panose="020B0402040204020203" pitchFamily="34" charset="0"/>
              </a:rPr>
              <a:t>)</a:t>
            </a:r>
            <a:r>
              <a:rPr lang="fr-FR" sz="2200" dirty="0">
                <a:latin typeface="Segoe UI Semilight" panose="020B0402040204020203" pitchFamily="34" charset="0"/>
                <a:cs typeface="Segoe UI Semilight" panose="020B0402040204020203" pitchFamily="34" charset="0"/>
              </a:rPr>
              <a:t> tout en contribuant à l’atteinte des cibles réglementaires.  </a:t>
            </a:r>
          </a:p>
          <a:p>
            <a:pPr marL="342900" indent="-342900">
              <a:buFont typeface="Arial" panose="020B0604020202020204" pitchFamily="34" charset="0"/>
              <a:buChar char="•"/>
            </a:pPr>
            <a:r>
              <a:rPr lang="fr-FR" sz="2200" dirty="0">
                <a:effectLst/>
                <a:latin typeface="Segoe UI Semilight" panose="020B0402040204020203" pitchFamily="34" charset="0"/>
                <a:cs typeface="Segoe UI Semilight" panose="020B0402040204020203" pitchFamily="34" charset="0"/>
              </a:rPr>
              <a:t>Cette approche tarifaire pourrait militer à la mise en place d’une stratégie d’acquisition requérant un critère d’intensité carbone.  </a:t>
            </a:r>
          </a:p>
          <a:p>
            <a:pPr marL="342900" indent="-342900">
              <a:buFont typeface="Arial" panose="020B0604020202020204" pitchFamily="34" charset="0"/>
              <a:buChar char="•"/>
            </a:pPr>
            <a:r>
              <a:rPr lang="fr-CA" sz="2200" dirty="0">
                <a:latin typeface="Segoe UI Semilight" panose="020B0402040204020203" pitchFamily="34" charset="0"/>
                <a:cs typeface="Segoe UI Semilight" panose="020B0402040204020203" pitchFamily="34" charset="0"/>
              </a:rPr>
              <a:t>L’option tarifaire d’Hydro-Québec intitulée « </a:t>
            </a:r>
            <a:r>
              <a:rPr lang="fr-CA" sz="2200" i="1" dirty="0">
                <a:latin typeface="Segoe UI Semilight" panose="020B0402040204020203" pitchFamily="34" charset="0"/>
                <a:cs typeface="Segoe UI Semilight" panose="020B0402040204020203" pitchFamily="34" charset="0"/>
              </a:rPr>
              <a:t>Option de gestion de la demande de puissance » </a:t>
            </a:r>
            <a:r>
              <a:rPr lang="fr-CA" sz="2200" dirty="0">
                <a:latin typeface="Segoe UI Semilight" panose="020B0402040204020203" pitchFamily="34" charset="0"/>
                <a:cs typeface="Segoe UI Semilight" panose="020B0402040204020203" pitchFamily="34" charset="0"/>
              </a:rPr>
              <a:t>est un exemple de tarif par palier qui a été approuvé par la Régie (https://www.hydroquebec.com/affaires/espace-clients/tarifs/option-gestion-demande-puissance-credit.html).  </a:t>
            </a:r>
          </a:p>
          <a:p>
            <a:pPr marL="342900" indent="-342900">
              <a:buFont typeface="Arial" panose="020B0604020202020204" pitchFamily="34" charset="0"/>
              <a:buChar char="•"/>
            </a:pPr>
            <a:endParaRPr lang="fr-CA" sz="2400" dirty="0">
              <a:effectLst/>
              <a:latin typeface="Helvetica" pitchFamily="2" charset="0"/>
            </a:endParaRPr>
          </a:p>
        </p:txBody>
      </p:sp>
    </p:spTree>
    <p:extLst>
      <p:ext uri="{BB962C8B-B14F-4D97-AF65-F5344CB8AC3E}">
        <p14:creationId xmlns:p14="http://schemas.microsoft.com/office/powerpoint/2010/main" val="364385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393056" cy="338554"/>
          </a:xfrm>
          <a:prstGeom prst="rect">
            <a:avLst/>
          </a:prstGeom>
          <a:noFill/>
        </p:spPr>
        <p:txBody>
          <a:bodyPr wrap="none" rtlCol="0">
            <a:spAutoFit/>
          </a:bodyPr>
          <a:lstStyle/>
          <a:p>
            <a:fld id="{B7C8D775-B258-4F99-8168-383A6356AB16}" type="slidenum">
              <a:rPr lang="fr-CA" sz="1600" smtClean="0"/>
              <a:t>29</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6035050"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Conclusions et recommandations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DBD86EA-DE9C-8D46-9A20-6D296FF456CF}"/>
              </a:ext>
            </a:extLst>
          </p:cNvPr>
          <p:cNvSpPr txBox="1"/>
          <p:nvPr/>
        </p:nvSpPr>
        <p:spPr>
          <a:xfrm>
            <a:off x="262203" y="931032"/>
            <a:ext cx="11584444" cy="5016758"/>
          </a:xfrm>
          <a:prstGeom prst="rect">
            <a:avLst/>
          </a:prstGeom>
          <a:noFill/>
        </p:spPr>
        <p:txBody>
          <a:bodyPr wrap="square" rtlCol="0">
            <a:spAutoFit/>
          </a:bodyPr>
          <a:lstStyle/>
          <a:p>
            <a:pPr>
              <a:spcAft>
                <a:spcPts val="1200"/>
              </a:spcAft>
            </a:pPr>
            <a:r>
              <a:rPr lang="fr-CA" sz="2000" dirty="0">
                <a:latin typeface="Segoe UI Semilight" panose="020B0402040204020203" pitchFamily="34" charset="0"/>
                <a:cs typeface="Segoe UI Semilight" panose="020B0402040204020203" pitchFamily="34" charset="0"/>
              </a:rPr>
              <a:t>En guise de conclusion, l’AQPER rappelle ses commentaires et recommandations eu égard au présent dossier :</a:t>
            </a:r>
          </a:p>
          <a:p>
            <a:pPr marL="342900" indent="-342900">
              <a:spcAft>
                <a:spcPts val="1200"/>
              </a:spcAft>
              <a:buFont typeface="Arial" panose="020B0604020202020204" pitchFamily="34" charset="0"/>
              <a:buChar char="•"/>
            </a:pPr>
            <a:r>
              <a:rPr lang="fr-FR" sz="2000" dirty="0" err="1">
                <a:latin typeface="Segoe UI Semilight" panose="020B0402040204020203" pitchFamily="34" charset="0"/>
                <a:cs typeface="Segoe UI Semilight" panose="020B0402040204020203" pitchFamily="34" charset="0"/>
              </a:rPr>
              <a:t>Considérer</a:t>
            </a:r>
            <a:r>
              <a:rPr lang="fr-FR" sz="2000" dirty="0">
                <a:latin typeface="Segoe UI Semilight" panose="020B0402040204020203" pitchFamily="34" charset="0"/>
                <a:cs typeface="Segoe UI Semilight" panose="020B0402040204020203" pitchFamily="34" charset="0"/>
              </a:rPr>
              <a:t> la </a:t>
            </a:r>
            <a:r>
              <a:rPr lang="fr-FR" sz="2000" dirty="0" err="1">
                <a:latin typeface="Segoe UI Semilight" panose="020B0402040204020203" pitchFamily="34" charset="0"/>
                <a:cs typeface="Segoe UI Semilight" panose="020B0402040204020203" pitchFamily="34" charset="0"/>
              </a:rPr>
              <a:t>monétisation</a:t>
            </a:r>
            <a:r>
              <a:rPr lang="fr-FR" sz="2000" dirty="0">
                <a:latin typeface="Segoe UI Semilight" panose="020B0402040204020203" pitchFamily="34" charset="0"/>
                <a:cs typeface="Segoe UI Semilight" panose="020B0402040204020203" pitchFamily="34" charset="0"/>
              </a:rPr>
              <a:t> </a:t>
            </a:r>
            <a:r>
              <a:rPr lang="fr-FR" sz="2000" dirty="0" err="1">
                <a:latin typeface="Segoe UI Semilight" panose="020B0402040204020203" pitchFamily="34" charset="0"/>
                <a:cs typeface="Segoe UI Semilight" panose="020B0402040204020203" pitchFamily="34" charset="0"/>
              </a:rPr>
              <a:t>anticipée</a:t>
            </a:r>
            <a:r>
              <a:rPr lang="fr-FR" sz="2000" dirty="0">
                <a:latin typeface="Segoe UI Semilight" panose="020B0402040204020203" pitchFamily="34" charset="0"/>
                <a:cs typeface="Segoe UI Semilight" panose="020B0402040204020203" pitchFamily="34" charset="0"/>
              </a:rPr>
              <a:t> des attributs environnementaux dans l’</a:t>
            </a:r>
            <a:r>
              <a:rPr lang="fr-FR" sz="2000" dirty="0" err="1">
                <a:latin typeface="Segoe UI Semilight" panose="020B0402040204020203" pitchFamily="34" charset="0"/>
                <a:cs typeface="Segoe UI Semilight" panose="020B0402040204020203" pitchFamily="34" charset="0"/>
              </a:rPr>
              <a:t>évaluation</a:t>
            </a:r>
            <a:r>
              <a:rPr lang="fr-FR" sz="2000" dirty="0">
                <a:latin typeface="Segoe UI Semilight" panose="020B0402040204020203" pitchFamily="34" charset="0"/>
                <a:cs typeface="Segoe UI Semilight" panose="020B0402040204020203" pitchFamily="34" charset="0"/>
              </a:rPr>
              <a:t> des balises de prix ainsi que dans le processus de </a:t>
            </a:r>
            <a:r>
              <a:rPr lang="fr-FR" sz="2000" dirty="0" err="1">
                <a:latin typeface="Segoe UI Semilight" panose="020B0402040204020203" pitchFamily="34" charset="0"/>
                <a:cs typeface="Segoe UI Semilight" panose="020B0402040204020203" pitchFamily="34" charset="0"/>
              </a:rPr>
              <a:t>sélection</a:t>
            </a:r>
            <a:r>
              <a:rPr lang="fr-FR" sz="2000" dirty="0">
                <a:latin typeface="Segoe UI Semilight" panose="020B0402040204020203" pitchFamily="34" charset="0"/>
                <a:cs typeface="Segoe UI Semilight" panose="020B0402040204020203" pitchFamily="34" charset="0"/>
              </a:rPr>
              <a:t> des contrats d’approvisionnement en GNR.</a:t>
            </a:r>
          </a:p>
          <a:p>
            <a:pPr marL="342900" indent="-34290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Hausser le </a:t>
            </a:r>
            <a:r>
              <a:rPr lang="fr-FR" sz="2000" dirty="0" err="1">
                <a:latin typeface="Segoe UI Semilight" panose="020B0402040204020203" pitchFamily="34" charset="0"/>
                <a:cs typeface="Segoe UI Semilight" panose="020B0402040204020203" pitchFamily="34" charset="0"/>
              </a:rPr>
              <a:t>coût</a:t>
            </a:r>
            <a:r>
              <a:rPr lang="fr-FR" sz="2000" dirty="0">
                <a:latin typeface="Segoe UI Semilight" panose="020B0402040204020203" pitchFamily="34" charset="0"/>
                <a:cs typeface="Segoe UI Semilight" panose="020B0402040204020203" pitchFamily="34" charset="0"/>
              </a:rPr>
              <a:t> moyen d’acquisition du GNR à un minimum de 30$/GJ.</a:t>
            </a:r>
          </a:p>
          <a:p>
            <a:pPr marL="342900" indent="-34290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Arrimer la </a:t>
            </a:r>
            <a:r>
              <a:rPr lang="fr-FR" sz="2000" dirty="0" err="1">
                <a:latin typeface="Segoe UI Semilight" panose="020B0402040204020203" pitchFamily="34" charset="0"/>
                <a:cs typeface="Segoe UI Semilight" panose="020B0402040204020203" pitchFamily="34" charset="0"/>
              </a:rPr>
              <a:t>stratégie</a:t>
            </a:r>
            <a:r>
              <a:rPr lang="fr-FR" sz="2000" dirty="0">
                <a:latin typeface="Segoe UI Semilight" panose="020B0402040204020203" pitchFamily="34" charset="0"/>
                <a:cs typeface="Segoe UI Semilight" panose="020B0402040204020203" pitchFamily="34" charset="0"/>
              </a:rPr>
              <a:t> en approvisionnement d’</a:t>
            </a:r>
            <a:r>
              <a:rPr lang="fr-FR" sz="2000" dirty="0" err="1">
                <a:latin typeface="Segoe UI Semilight" panose="020B0402040204020203" pitchFamily="34" charset="0"/>
                <a:cs typeface="Segoe UI Semilight" panose="020B0402040204020203" pitchFamily="34" charset="0"/>
              </a:rPr>
              <a:t>Énergir</a:t>
            </a:r>
            <a:r>
              <a:rPr lang="fr-FR" sz="2000" dirty="0">
                <a:latin typeface="Segoe UI Semilight" panose="020B0402040204020203" pitchFamily="34" charset="0"/>
                <a:cs typeface="Segoe UI Semilight" panose="020B0402040204020203" pitchFamily="34" charset="0"/>
              </a:rPr>
              <a:t> avec les politiques publiques du gouvernement du </a:t>
            </a:r>
            <a:r>
              <a:rPr lang="fr-FR" sz="2000" dirty="0" err="1">
                <a:latin typeface="Segoe UI Semilight" panose="020B0402040204020203" pitchFamily="34" charset="0"/>
                <a:cs typeface="Segoe UI Semilight" panose="020B0402040204020203" pitchFamily="34" charset="0"/>
              </a:rPr>
              <a:t>Québec</a:t>
            </a:r>
            <a:r>
              <a:rPr lang="fr-FR" sz="2000" dirty="0">
                <a:latin typeface="Segoe UI Semilight" panose="020B0402040204020203" pitchFamily="34" charset="0"/>
                <a:cs typeface="Segoe UI Semilight" panose="020B0402040204020203" pitchFamily="34" charset="0"/>
              </a:rPr>
              <a:t> pour favoriser le </a:t>
            </a:r>
            <a:r>
              <a:rPr lang="fr-FR" sz="2000" dirty="0" err="1">
                <a:latin typeface="Segoe UI Semilight" panose="020B0402040204020203" pitchFamily="34" charset="0"/>
                <a:cs typeface="Segoe UI Semilight" panose="020B0402040204020203" pitchFamily="34" charset="0"/>
              </a:rPr>
              <a:t>développement</a:t>
            </a:r>
            <a:r>
              <a:rPr lang="fr-FR" sz="2000" dirty="0">
                <a:latin typeface="Segoe UI Semilight" panose="020B0402040204020203" pitchFamily="34" charset="0"/>
                <a:cs typeface="Segoe UI Semilight" panose="020B0402040204020203" pitchFamily="34" charset="0"/>
              </a:rPr>
              <a:t> du secteur de la production de GNR au </a:t>
            </a:r>
            <a:r>
              <a:rPr lang="fr-FR" sz="2000" dirty="0" err="1">
                <a:latin typeface="Segoe UI Semilight" panose="020B0402040204020203" pitchFamily="34" charset="0"/>
                <a:cs typeface="Segoe UI Semilight" panose="020B0402040204020203" pitchFamily="34" charset="0"/>
              </a:rPr>
              <a:t>Québec</a:t>
            </a:r>
            <a:r>
              <a:rPr lang="fr-FR" sz="2000" dirty="0">
                <a:latin typeface="Segoe UI Semilight" panose="020B0402040204020203" pitchFamily="34" charset="0"/>
                <a:cs typeface="Segoe UI Semilight" panose="020B0402040204020203" pitchFamily="34" charset="0"/>
              </a:rPr>
              <a:t>.</a:t>
            </a:r>
          </a:p>
          <a:p>
            <a:pPr marL="342900" indent="-34290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Soutenir le </a:t>
            </a:r>
            <a:r>
              <a:rPr lang="fr-FR" sz="2000" dirty="0" err="1">
                <a:latin typeface="Segoe UI Semilight" panose="020B0402040204020203" pitchFamily="34" charset="0"/>
                <a:cs typeface="Segoe UI Semilight" panose="020B0402040204020203" pitchFamily="34" charset="0"/>
              </a:rPr>
              <a:t>développement</a:t>
            </a:r>
            <a:r>
              <a:rPr lang="fr-FR" sz="2000" dirty="0">
                <a:latin typeface="Segoe UI Semilight" panose="020B0402040204020203" pitchFamily="34" charset="0"/>
                <a:cs typeface="Segoe UI Semilight" panose="020B0402040204020203" pitchFamily="34" charset="0"/>
              </a:rPr>
              <a:t> d’une </a:t>
            </a:r>
            <a:r>
              <a:rPr lang="fr-FR" sz="2000" dirty="0" err="1">
                <a:latin typeface="Segoe UI Semilight" panose="020B0402040204020203" pitchFamily="34" charset="0"/>
                <a:cs typeface="Segoe UI Semilight" panose="020B0402040204020203" pitchFamily="34" charset="0"/>
              </a:rPr>
              <a:t>méthodologie</a:t>
            </a:r>
            <a:r>
              <a:rPr lang="fr-FR" sz="2000" dirty="0">
                <a:latin typeface="Segoe UI Semilight" panose="020B0402040204020203" pitchFamily="34" charset="0"/>
                <a:cs typeface="Segoe UI Semilight" panose="020B0402040204020203" pitchFamily="34" charset="0"/>
              </a:rPr>
              <a:t> impartiale pour la certification et la </a:t>
            </a:r>
            <a:r>
              <a:rPr lang="fr-FR" sz="2000" dirty="0" err="1">
                <a:latin typeface="Segoe UI Semilight" panose="020B0402040204020203" pitchFamily="34" charset="0"/>
                <a:cs typeface="Segoe UI Semilight" panose="020B0402040204020203" pitchFamily="34" charset="0"/>
              </a:rPr>
              <a:t>traçabilité</a:t>
            </a:r>
            <a:r>
              <a:rPr lang="fr-FR" sz="2000" dirty="0">
                <a:latin typeface="Segoe UI Semilight" panose="020B0402040204020203" pitchFamily="34" charset="0"/>
                <a:cs typeface="Segoe UI Semilight" panose="020B0402040204020203" pitchFamily="34" charset="0"/>
              </a:rPr>
              <a:t> des attributs environnementaux.</a:t>
            </a:r>
          </a:p>
          <a:p>
            <a:pPr marL="342900" indent="-342900">
              <a:spcAft>
                <a:spcPts val="1200"/>
              </a:spcAft>
              <a:buFont typeface="Arial" panose="020B0604020202020204" pitchFamily="34" charset="0"/>
              <a:buChar char="•"/>
            </a:pPr>
            <a:r>
              <a:rPr lang="fr-FR" sz="2000" dirty="0" err="1">
                <a:latin typeface="Segoe UI Semilight" panose="020B0402040204020203" pitchFamily="34" charset="0"/>
                <a:cs typeface="Segoe UI Semilight" panose="020B0402040204020203" pitchFamily="34" charset="0"/>
              </a:rPr>
              <a:t>Réviser</a:t>
            </a:r>
            <a:r>
              <a:rPr lang="fr-FR" sz="2000" dirty="0">
                <a:latin typeface="Segoe UI Semilight" panose="020B0402040204020203" pitchFamily="34" charset="0"/>
                <a:cs typeface="Segoe UI Semilight" panose="020B0402040204020203" pitchFamily="34" charset="0"/>
              </a:rPr>
              <a:t> les balises de prix de </a:t>
            </a:r>
            <a:r>
              <a:rPr lang="fr-FR" sz="2000" dirty="0" err="1">
                <a:latin typeface="Segoe UI Semilight" panose="020B0402040204020203" pitchFamily="34" charset="0"/>
                <a:cs typeface="Segoe UI Semilight" panose="020B0402040204020203" pitchFamily="34" charset="0"/>
              </a:rPr>
              <a:t>préapprobation</a:t>
            </a:r>
            <a:r>
              <a:rPr lang="fr-FR" sz="2000" dirty="0">
                <a:latin typeface="Segoe UI Semilight" panose="020B0402040204020203" pitchFamily="34" charset="0"/>
                <a:cs typeface="Segoe UI Semilight" panose="020B0402040204020203" pitchFamily="34" charset="0"/>
              </a:rPr>
              <a:t> des contrats avec </a:t>
            </a:r>
            <a:r>
              <a:rPr lang="fr-FR" sz="2000" dirty="0" err="1">
                <a:latin typeface="Segoe UI Semilight" panose="020B0402040204020203" pitchFamily="34" charset="0"/>
                <a:cs typeface="Segoe UI Semilight" panose="020B0402040204020203" pitchFamily="34" charset="0"/>
              </a:rPr>
              <a:t>Énergir</a:t>
            </a:r>
            <a:r>
              <a:rPr lang="fr-FR" sz="2000" dirty="0">
                <a:latin typeface="Segoe UI Semilight" panose="020B0402040204020203" pitchFamily="34" charset="0"/>
                <a:cs typeface="Segoe UI Semilight" panose="020B0402040204020203" pitchFamily="34" charset="0"/>
              </a:rPr>
              <a:t> sur une base annuelle pour suivre l’</a:t>
            </a:r>
            <a:r>
              <a:rPr lang="fr-FR" sz="2000" dirty="0" err="1">
                <a:latin typeface="Segoe UI Semilight" panose="020B0402040204020203" pitchFamily="34" charset="0"/>
                <a:cs typeface="Segoe UI Semilight" panose="020B0402040204020203" pitchFamily="34" charset="0"/>
              </a:rPr>
              <a:t>évolution</a:t>
            </a:r>
            <a:r>
              <a:rPr lang="fr-FR" sz="2000" dirty="0">
                <a:latin typeface="Segoe UI Semilight" panose="020B0402040204020203" pitchFamily="34" charset="0"/>
                <a:cs typeface="Segoe UI Semilight" panose="020B0402040204020203" pitchFamily="34" charset="0"/>
              </a:rPr>
              <a:t> de l’industrie.</a:t>
            </a:r>
          </a:p>
          <a:p>
            <a:pPr marL="342900" indent="-342900">
              <a:spcAft>
                <a:spcPts val="1200"/>
              </a:spcAft>
              <a:buFont typeface="Arial" panose="020B0604020202020204" pitchFamily="34" charset="0"/>
              <a:buChar char="•"/>
            </a:pPr>
            <a:r>
              <a:rPr lang="fr-FR" sz="2000" dirty="0">
                <a:latin typeface="Segoe UI Semilight" panose="020B0402040204020203" pitchFamily="34" charset="0"/>
                <a:cs typeface="Segoe UI Semilight" panose="020B0402040204020203" pitchFamily="34" charset="0"/>
              </a:rPr>
              <a:t>En prévision de l’étape E, l’AQPER soumet qu’une approche tarifaire par paliers pourrait être envisagée.</a:t>
            </a:r>
          </a:p>
        </p:txBody>
      </p:sp>
    </p:spTree>
    <p:extLst>
      <p:ext uri="{BB962C8B-B14F-4D97-AF65-F5344CB8AC3E}">
        <p14:creationId xmlns:p14="http://schemas.microsoft.com/office/powerpoint/2010/main" val="325414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3</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4510594"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Remarques introductives</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736562" y="1289953"/>
            <a:ext cx="11005891" cy="3385542"/>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Présentation de la preuve confidentielle de GNR Québec Capital.</a:t>
            </a:r>
          </a:p>
          <a:p>
            <a:pPr marL="285750" indent="-285750">
              <a:spcBef>
                <a:spcPts val="1800"/>
              </a:spcBef>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Présentation de M. Gabriel </a:t>
            </a:r>
            <a:r>
              <a:rPr lang="fr-FR" sz="2200" dirty="0" err="1">
                <a:latin typeface="Segoe UI Semilight" panose="020B0402040204020203" pitchFamily="34" charset="0"/>
                <a:cs typeface="Segoe UI Semilight" panose="020B0402040204020203" pitchFamily="34" charset="0"/>
              </a:rPr>
              <a:t>Durany</a:t>
            </a:r>
            <a:r>
              <a:rPr lang="fr-FR" sz="2200" dirty="0">
                <a:latin typeface="Segoe UI Semilight" panose="020B0402040204020203" pitchFamily="34" charset="0"/>
                <a:cs typeface="Segoe UI Semilight" panose="020B0402040204020203" pitchFamily="34" charset="0"/>
              </a:rPr>
              <a:t> sur le rôle de l’AQPER dans le développement de la filière GNR au Québec.</a:t>
            </a:r>
          </a:p>
          <a:p>
            <a:pPr marL="285750" indent="-285750">
              <a:spcBef>
                <a:spcPts val="1800"/>
              </a:spcBef>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Revue des éléments clés de la preuve de l’AQPER.</a:t>
            </a:r>
          </a:p>
          <a:p>
            <a:pPr marL="285750" indent="-285750">
              <a:spcBef>
                <a:spcPts val="1800"/>
              </a:spcBef>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Témoignage de M. Sylvain </a:t>
            </a:r>
            <a:r>
              <a:rPr lang="fr-FR" sz="2200" dirty="0" err="1">
                <a:latin typeface="Segoe UI Semilight" panose="020B0402040204020203" pitchFamily="34" charset="0"/>
                <a:cs typeface="Segoe UI Semilight" panose="020B0402040204020203" pitchFamily="34" charset="0"/>
              </a:rPr>
              <a:t>Trépanier</a:t>
            </a:r>
            <a:r>
              <a:rPr lang="fr-FR" sz="2200" dirty="0">
                <a:latin typeface="Segoe UI Semilight" panose="020B0402040204020203" pitchFamily="34" charset="0"/>
                <a:cs typeface="Segoe UI Semilight" panose="020B0402040204020203" pitchFamily="34" charset="0"/>
              </a:rPr>
              <a:t> pour présenter l’expérience terrain du développement de projets de production de GNR au Québec.</a:t>
            </a:r>
          </a:p>
          <a:p>
            <a:pPr marL="285750" indent="-285750">
              <a:spcBef>
                <a:spcPts val="1800"/>
              </a:spcBef>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Monétisation des attributs environnementaux.</a:t>
            </a:r>
          </a:p>
        </p:txBody>
      </p:sp>
    </p:spTree>
    <p:extLst>
      <p:ext uri="{BB962C8B-B14F-4D97-AF65-F5344CB8AC3E}">
        <p14:creationId xmlns:p14="http://schemas.microsoft.com/office/powerpoint/2010/main" val="271418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614" y="5928"/>
            <a:ext cx="10515600" cy="921488"/>
          </a:xfrm>
        </p:spPr>
        <p:txBody>
          <a:bodyPr>
            <a:normAutofit/>
          </a:bodyPr>
          <a:lstStyle/>
          <a:p>
            <a:r>
              <a:rPr lang="fr-CA" sz="3200" dirty="0">
                <a:latin typeface="Segoe UI Semilight" panose="020B0402040204020203" pitchFamily="34" charset="0"/>
                <a:ea typeface="+mn-ea"/>
                <a:cs typeface="Segoe UI Semilight" panose="020B0402040204020203" pitchFamily="34" charset="0"/>
              </a:rPr>
              <a:t>AQPER: Qui sommes-nous? </a:t>
            </a:r>
          </a:p>
        </p:txBody>
      </p:sp>
      <p:sp>
        <p:nvSpPr>
          <p:cNvPr id="4" name="Espace réservé du numéro de diapositive 3"/>
          <p:cNvSpPr>
            <a:spLocks noGrp="1"/>
          </p:cNvSpPr>
          <p:nvPr>
            <p:ph type="sldNum" sz="quarter" idx="12"/>
          </p:nvPr>
        </p:nvSpPr>
        <p:spPr>
          <a:xfrm>
            <a:off x="11691818" y="6382784"/>
            <a:ext cx="433276" cy="365125"/>
          </a:xfrm>
          <a:ln w="9525">
            <a:noFill/>
          </a:ln>
        </p:spPr>
        <p:txBody>
          <a:bodyPr/>
          <a:lstStyle/>
          <a:p>
            <a:fld id="{B8740A46-70FF-4243-97AA-9DC99A5A801C}" type="slidenum">
              <a:rPr lang="fr-CA" sz="1400" b="1" smtClean="0">
                <a:solidFill>
                  <a:schemeClr val="bg1"/>
                </a:solidFill>
              </a:rPr>
              <a:t>4</a:t>
            </a:fld>
            <a:endParaRPr lang="fr-CA" sz="1400" b="1">
              <a:solidFill>
                <a:schemeClr val="bg1"/>
              </a:solidFill>
            </a:endParaRPr>
          </a:p>
        </p:txBody>
      </p:sp>
      <p:grpSp>
        <p:nvGrpSpPr>
          <p:cNvPr id="27" name="Groupe 26">
            <a:extLst>
              <a:ext uri="{FF2B5EF4-FFF2-40B4-BE49-F238E27FC236}">
                <a16:creationId xmlns:a16="http://schemas.microsoft.com/office/drawing/2014/main" id="{19090E20-AA89-4594-BBFF-C0BC7F8B58CB}"/>
              </a:ext>
            </a:extLst>
          </p:cNvPr>
          <p:cNvGrpSpPr/>
          <p:nvPr/>
        </p:nvGrpSpPr>
        <p:grpSpPr>
          <a:xfrm>
            <a:off x="10897403" y="933486"/>
            <a:ext cx="934577" cy="4893228"/>
            <a:chOff x="9352233" y="769117"/>
            <a:chExt cx="934577" cy="4893228"/>
          </a:xfrm>
        </p:grpSpPr>
        <p:grpSp>
          <p:nvGrpSpPr>
            <p:cNvPr id="39" name="Groupe 38">
              <a:extLst>
                <a:ext uri="{FF2B5EF4-FFF2-40B4-BE49-F238E27FC236}">
                  <a16:creationId xmlns:a16="http://schemas.microsoft.com/office/drawing/2014/main" id="{ECA18F51-4A91-4D9C-A611-B861A45903E4}"/>
                </a:ext>
              </a:extLst>
            </p:cNvPr>
            <p:cNvGrpSpPr>
              <a:grpSpLocks noChangeAspect="1"/>
            </p:cNvGrpSpPr>
            <p:nvPr/>
          </p:nvGrpSpPr>
          <p:grpSpPr>
            <a:xfrm>
              <a:off x="9352432" y="769117"/>
              <a:ext cx="926394" cy="2051114"/>
              <a:chOff x="7362688" y="-2429532"/>
              <a:chExt cx="1754051" cy="3883619"/>
            </a:xfrm>
          </p:grpSpPr>
          <p:sp>
            <p:nvSpPr>
              <p:cNvPr id="40" name="Losange 39">
                <a:extLst>
                  <a:ext uri="{FF2B5EF4-FFF2-40B4-BE49-F238E27FC236}">
                    <a16:creationId xmlns:a16="http://schemas.microsoft.com/office/drawing/2014/main" id="{290B8668-B25F-4F4C-BC41-4F98F92DFD44}"/>
                  </a:ext>
                </a:extLst>
              </p:cNvPr>
              <p:cNvSpPr>
                <a:spLocks noChangeAspect="1"/>
              </p:cNvSpPr>
              <p:nvPr/>
            </p:nvSpPr>
            <p:spPr>
              <a:xfrm>
                <a:off x="7362688" y="-2429532"/>
                <a:ext cx="1743442" cy="1800000"/>
              </a:xfrm>
              <a:prstGeom prst="diamond">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Losange 42">
                <a:extLst>
                  <a:ext uri="{FF2B5EF4-FFF2-40B4-BE49-F238E27FC236}">
                    <a16:creationId xmlns:a16="http://schemas.microsoft.com/office/drawing/2014/main" id="{F9364670-764B-479F-9395-0E6AC1716FD0}"/>
                  </a:ext>
                </a:extLst>
              </p:cNvPr>
              <p:cNvSpPr>
                <a:spLocks noChangeAspect="1"/>
              </p:cNvSpPr>
              <p:nvPr/>
            </p:nvSpPr>
            <p:spPr>
              <a:xfrm flipH="1">
                <a:off x="7373297" y="-1417861"/>
                <a:ext cx="1743442" cy="1800000"/>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Losange 41">
                <a:extLst>
                  <a:ext uri="{FF2B5EF4-FFF2-40B4-BE49-F238E27FC236}">
                    <a16:creationId xmlns:a16="http://schemas.microsoft.com/office/drawing/2014/main" id="{F98CFBDE-E5C0-41EA-91DF-DCE9DCFB290F}"/>
                  </a:ext>
                </a:extLst>
              </p:cNvPr>
              <p:cNvSpPr>
                <a:spLocks noChangeAspect="1"/>
              </p:cNvSpPr>
              <p:nvPr/>
            </p:nvSpPr>
            <p:spPr>
              <a:xfrm flipH="1">
                <a:off x="7373297" y="-345913"/>
                <a:ext cx="1743442" cy="1800000"/>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80306B05-D630-488C-9A2C-2BE8A2511D4E}"/>
                </a:ext>
              </a:extLst>
            </p:cNvPr>
            <p:cNvGrpSpPr/>
            <p:nvPr/>
          </p:nvGrpSpPr>
          <p:grpSpPr>
            <a:xfrm>
              <a:off x="9352233" y="3706734"/>
              <a:ext cx="876905" cy="1955611"/>
              <a:chOff x="9969085" y="3829265"/>
              <a:chExt cx="876905" cy="1955611"/>
            </a:xfrm>
          </p:grpSpPr>
          <p:sp>
            <p:nvSpPr>
              <p:cNvPr id="35" name="Losange 34">
                <a:extLst>
                  <a:ext uri="{FF2B5EF4-FFF2-40B4-BE49-F238E27FC236}">
                    <a16:creationId xmlns:a16="http://schemas.microsoft.com/office/drawing/2014/main" id="{EEEFCA98-8884-4264-A050-BF0E0C427F64}"/>
                  </a:ext>
                </a:extLst>
              </p:cNvPr>
              <p:cNvSpPr>
                <a:spLocks noChangeAspect="1"/>
              </p:cNvSpPr>
              <p:nvPr/>
            </p:nvSpPr>
            <p:spPr>
              <a:xfrm>
                <a:off x="9969085" y="3829265"/>
                <a:ext cx="876905" cy="886993"/>
              </a:xfrm>
              <a:prstGeom prst="diamond">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Losange 35">
                <a:extLst>
                  <a:ext uri="{FF2B5EF4-FFF2-40B4-BE49-F238E27FC236}">
                    <a16:creationId xmlns:a16="http://schemas.microsoft.com/office/drawing/2014/main" id="{7E4B92C1-0D01-4B1A-810A-E54584F2AAE3}"/>
                  </a:ext>
                </a:extLst>
              </p:cNvPr>
              <p:cNvSpPr>
                <a:spLocks noChangeAspect="1"/>
              </p:cNvSpPr>
              <p:nvPr/>
            </p:nvSpPr>
            <p:spPr>
              <a:xfrm>
                <a:off x="9969085" y="4363574"/>
                <a:ext cx="876905" cy="886993"/>
              </a:xfrm>
              <a:prstGeom prst="diamond">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Losange 36">
                <a:extLst>
                  <a:ext uri="{FF2B5EF4-FFF2-40B4-BE49-F238E27FC236}">
                    <a16:creationId xmlns:a16="http://schemas.microsoft.com/office/drawing/2014/main" id="{186C3665-269D-4B3B-B550-2218115DE223}"/>
                  </a:ext>
                </a:extLst>
              </p:cNvPr>
              <p:cNvSpPr>
                <a:spLocks noChangeAspect="1"/>
              </p:cNvSpPr>
              <p:nvPr/>
            </p:nvSpPr>
            <p:spPr>
              <a:xfrm>
                <a:off x="9969085" y="4897883"/>
                <a:ext cx="876905" cy="886993"/>
              </a:xfrm>
              <a:prstGeom prst="diamond">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1" name="Ellipse 30">
              <a:extLst>
                <a:ext uri="{FF2B5EF4-FFF2-40B4-BE49-F238E27FC236}">
                  <a16:creationId xmlns:a16="http://schemas.microsoft.com/office/drawing/2014/main" id="{6975A3AD-A242-4A23-BC9D-EDDCAB985CAF}"/>
                </a:ext>
              </a:extLst>
            </p:cNvPr>
            <p:cNvSpPr/>
            <p:nvPr/>
          </p:nvSpPr>
          <p:spPr>
            <a:xfrm>
              <a:off x="9352233" y="2767019"/>
              <a:ext cx="934577" cy="936000"/>
            </a:xfrm>
            <a:prstGeom prst="ellipse">
              <a:avLst/>
            </a:prstGeom>
            <a:gradFill>
              <a:gsLst>
                <a:gs pos="0">
                  <a:srgbClr val="E7E6E6"/>
                </a:gs>
                <a:gs pos="100000">
                  <a:srgbClr val="ADB9CA"/>
                </a:gs>
              </a:gsLst>
              <a:lin ang="5400000" scaled="1"/>
            </a:gradFill>
            <a:ln w="9525">
              <a:solidFill>
                <a:srgbClr val="4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a:solidFill>
                    <a:srgbClr val="408000"/>
                  </a:solidFill>
                </a:rPr>
                <a:t>H</a:t>
              </a:r>
              <a:r>
                <a:rPr lang="fr-CA" sz="3200" baseline="-25000">
                  <a:solidFill>
                    <a:srgbClr val="408000"/>
                  </a:solidFill>
                </a:rPr>
                <a:t>2</a:t>
              </a:r>
            </a:p>
          </p:txBody>
        </p:sp>
      </p:grpSp>
      <p:sp>
        <p:nvSpPr>
          <p:cNvPr id="11" name="ZoneTexte 10">
            <a:extLst>
              <a:ext uri="{FF2B5EF4-FFF2-40B4-BE49-F238E27FC236}">
                <a16:creationId xmlns:a16="http://schemas.microsoft.com/office/drawing/2014/main" id="{4DFCC6E3-80E5-4083-97AD-99043FC68358}"/>
              </a:ext>
            </a:extLst>
          </p:cNvPr>
          <p:cNvSpPr txBox="1"/>
          <p:nvPr/>
        </p:nvSpPr>
        <p:spPr>
          <a:xfrm>
            <a:off x="538279" y="879300"/>
            <a:ext cx="6770324" cy="5515356"/>
          </a:xfrm>
          <a:prstGeom prst="rect">
            <a:avLst/>
          </a:prstGeom>
          <a:noFill/>
        </p:spPr>
        <p:txBody>
          <a:bodyPr wrap="square" rtlCol="0">
            <a:spAutoFit/>
          </a:bodyPr>
          <a:lstStyle/>
          <a:p>
            <a:pPr indent="-285750">
              <a:lnSpc>
                <a:spcPct val="80000"/>
              </a:lnSpc>
              <a:spcBef>
                <a:spcPts val="1200"/>
              </a:spcBef>
              <a:spcAft>
                <a:spcPts val="600"/>
              </a:spcAft>
              <a:buClr>
                <a:srgbClr val="408000"/>
              </a:buClr>
              <a:buSzPts val="930"/>
              <a:buFont typeface="Calibri"/>
              <a:buChar char="►"/>
            </a:pPr>
            <a:r>
              <a:rPr lang="en-US" sz="1600" cap="small" dirty="0"/>
              <a:t>Association québécoise de la production </a:t>
            </a:r>
            <a:r>
              <a:rPr lang="en-US" sz="1600" cap="small" dirty="0" err="1"/>
              <a:t>d’énergie</a:t>
            </a:r>
            <a:r>
              <a:rPr lang="en-US" sz="1600" cap="small" dirty="0"/>
              <a:t> </a:t>
            </a:r>
            <a:r>
              <a:rPr lang="fr-CA" sz="1600" cap="small" dirty="0"/>
              <a:t>renouvelable</a:t>
            </a:r>
            <a:r>
              <a:rPr lang="en-US" sz="1600" cap="small" dirty="0"/>
              <a:t> (AQPER)</a:t>
            </a:r>
          </a:p>
          <a:p>
            <a:pPr indent="-285750">
              <a:lnSpc>
                <a:spcPct val="80000"/>
              </a:lnSpc>
              <a:spcBef>
                <a:spcPts val="1200"/>
              </a:spcBef>
              <a:spcAft>
                <a:spcPts val="600"/>
              </a:spcAft>
              <a:buClr>
                <a:srgbClr val="408000"/>
              </a:buClr>
              <a:buSzPts val="930"/>
              <a:buFont typeface="Calibri"/>
              <a:buChar char="►"/>
            </a:pPr>
            <a:r>
              <a:rPr lang="fr-CA" sz="1600" cap="small" dirty="0"/>
              <a:t>Active depuis 30 ans </a:t>
            </a:r>
          </a:p>
          <a:p>
            <a:pPr indent="-285750">
              <a:lnSpc>
                <a:spcPct val="80000"/>
              </a:lnSpc>
              <a:spcBef>
                <a:spcPts val="1200"/>
              </a:spcBef>
              <a:spcAft>
                <a:spcPts val="600"/>
              </a:spcAft>
              <a:buClr>
                <a:srgbClr val="408000"/>
              </a:buClr>
              <a:buSzPts val="930"/>
              <a:buFont typeface="Calibri"/>
              <a:buChar char="►"/>
            </a:pPr>
            <a:r>
              <a:rPr lang="fr-CA" sz="1600" cap="small" dirty="0"/>
              <a:t>Plus de 110 entreprises, dont </a:t>
            </a:r>
            <a:r>
              <a:rPr lang="fr-CA" sz="1600" b="1" cap="small" dirty="0">
                <a:solidFill>
                  <a:srgbClr val="408000"/>
                </a:solidFill>
              </a:rPr>
              <a:t>45 actives dans le domaine du GNR  </a:t>
            </a:r>
          </a:p>
          <a:p>
            <a:pPr marL="914400" lvl="3" indent="-285750">
              <a:lnSpc>
                <a:spcPct val="80000"/>
              </a:lnSpc>
              <a:spcBef>
                <a:spcPts val="1200"/>
              </a:spcBef>
              <a:spcAft>
                <a:spcPts val="600"/>
              </a:spcAft>
              <a:buClr>
                <a:srgbClr val="408000"/>
              </a:buClr>
              <a:buSzPts val="930"/>
              <a:buFont typeface="Calibri"/>
              <a:buChar char="►"/>
            </a:pPr>
            <a:r>
              <a:rPr lang="fr-CA" sz="1400" dirty="0"/>
              <a:t>Producteurs d’énergie, équipementiers et entreprises de biens et services.</a:t>
            </a:r>
          </a:p>
          <a:p>
            <a:pPr indent="-285750">
              <a:lnSpc>
                <a:spcPct val="80000"/>
              </a:lnSpc>
              <a:spcBef>
                <a:spcPts val="1200"/>
              </a:spcBef>
              <a:spcAft>
                <a:spcPts val="600"/>
              </a:spcAft>
              <a:buClr>
                <a:srgbClr val="408000"/>
              </a:buClr>
              <a:buSzPts val="930"/>
              <a:buFont typeface="Calibri"/>
              <a:buChar char="►"/>
            </a:pPr>
            <a:r>
              <a:rPr lang="fr-CA" sz="1600" cap="small" dirty="0"/>
              <a:t> Mission </a:t>
            </a:r>
          </a:p>
          <a:p>
            <a:pPr lvl="2" algn="just">
              <a:lnSpc>
                <a:spcPct val="80000"/>
              </a:lnSpc>
              <a:spcBef>
                <a:spcPts val="600"/>
              </a:spcBef>
              <a:spcAft>
                <a:spcPts val="600"/>
              </a:spcAft>
              <a:buClr>
                <a:srgbClr val="408000"/>
              </a:buClr>
              <a:buSzPts val="930"/>
            </a:pPr>
            <a:r>
              <a:rPr lang="fr-CA" sz="1400" b="1" dirty="0">
                <a:solidFill>
                  <a:srgbClr val="408000"/>
                </a:solidFill>
              </a:rPr>
              <a:t>Accroître</a:t>
            </a:r>
            <a:r>
              <a:rPr lang="en-US" sz="1400" b="1" dirty="0">
                <a:solidFill>
                  <a:srgbClr val="408000"/>
                </a:solidFill>
              </a:rPr>
              <a:t> la production </a:t>
            </a:r>
            <a:r>
              <a:rPr lang="en-US" sz="1400" b="1" dirty="0" err="1">
                <a:solidFill>
                  <a:srgbClr val="408000"/>
                </a:solidFill>
              </a:rPr>
              <a:t>d’énergie</a:t>
            </a:r>
            <a:r>
              <a:rPr lang="en-US" sz="1400" b="1" dirty="0">
                <a:solidFill>
                  <a:srgbClr val="408000"/>
                </a:solidFill>
              </a:rPr>
              <a:t> </a:t>
            </a:r>
            <a:r>
              <a:rPr lang="fr-CA" sz="1400" b="1" dirty="0">
                <a:solidFill>
                  <a:srgbClr val="408000"/>
                </a:solidFill>
              </a:rPr>
              <a:t>renouvelable de source indépendante</a:t>
            </a:r>
            <a:r>
              <a:rPr lang="fr-CA" sz="1400" dirty="0"/>
              <a:t> et maximiser la valorisation dans le portefeuille énergétique </a:t>
            </a:r>
            <a:r>
              <a:rPr lang="en-US" sz="1400" dirty="0" err="1"/>
              <a:t>québécois</a:t>
            </a:r>
            <a:r>
              <a:rPr lang="en-US" sz="1400" dirty="0"/>
              <a:t>. </a:t>
            </a:r>
          </a:p>
          <a:p>
            <a:pPr lvl="2" algn="just">
              <a:lnSpc>
                <a:spcPct val="80000"/>
              </a:lnSpc>
              <a:spcBef>
                <a:spcPts val="600"/>
              </a:spcBef>
              <a:spcAft>
                <a:spcPts val="600"/>
              </a:spcAft>
              <a:buClr>
                <a:srgbClr val="408000"/>
              </a:buClr>
              <a:buSzPts val="930"/>
            </a:pPr>
            <a:r>
              <a:rPr lang="en-US" sz="1400" dirty="0"/>
              <a:t>Nos actions </a:t>
            </a:r>
            <a:r>
              <a:rPr lang="fr-CA" sz="1400" dirty="0"/>
              <a:t>sont</a:t>
            </a:r>
            <a:r>
              <a:rPr lang="en-US" sz="1400" dirty="0"/>
              <a:t> </a:t>
            </a:r>
            <a:r>
              <a:rPr lang="fr-CA" sz="1400" dirty="0"/>
              <a:t>fondées sur le respect des principes du développement durable et favorisent le développement économique tant des régions que des grands centres du Québec.</a:t>
            </a:r>
          </a:p>
          <a:p>
            <a:pPr indent="-285750">
              <a:lnSpc>
                <a:spcPct val="80000"/>
              </a:lnSpc>
              <a:spcBef>
                <a:spcPts val="1200"/>
              </a:spcBef>
              <a:spcAft>
                <a:spcPts val="600"/>
              </a:spcAft>
              <a:buClr>
                <a:srgbClr val="408000"/>
              </a:buClr>
              <a:buSzPts val="930"/>
              <a:buFont typeface="Calibri"/>
              <a:buChar char="►"/>
            </a:pPr>
            <a:r>
              <a:rPr lang="fr-CA" sz="1600" cap="small" dirty="0"/>
              <a:t> Comités actifs dans 7 secteurs énergétiques :</a:t>
            </a:r>
          </a:p>
          <a:p>
            <a:pPr lvl="2">
              <a:lnSpc>
                <a:spcPct val="80000"/>
              </a:lnSpc>
              <a:spcAft>
                <a:spcPts val="300"/>
              </a:spcAft>
              <a:buClr>
                <a:srgbClr val="408000"/>
              </a:buClr>
              <a:buSzPts val="930"/>
              <a:buFont typeface="Calibri"/>
              <a:buChar char="►"/>
            </a:pPr>
            <a:r>
              <a:rPr lang="fr-CA" sz="1100" dirty="0"/>
              <a:t>Bioénergies :</a:t>
            </a:r>
          </a:p>
          <a:p>
            <a:pPr lvl="3">
              <a:lnSpc>
                <a:spcPct val="80000"/>
              </a:lnSpc>
              <a:spcAft>
                <a:spcPts val="300"/>
              </a:spcAft>
              <a:buClr>
                <a:srgbClr val="408000"/>
              </a:buClr>
              <a:buSzPts val="930"/>
              <a:buFont typeface="Calibri"/>
              <a:buChar char="►"/>
            </a:pPr>
            <a:r>
              <a:rPr lang="fr-CA" sz="1100" dirty="0"/>
              <a:t> </a:t>
            </a:r>
            <a:r>
              <a:rPr lang="fr-CA" sz="1100" b="1" dirty="0">
                <a:solidFill>
                  <a:srgbClr val="408000"/>
                </a:solidFill>
              </a:rPr>
              <a:t>Gaz naturel renouvelable</a:t>
            </a:r>
          </a:p>
          <a:p>
            <a:pPr lvl="3">
              <a:lnSpc>
                <a:spcPct val="80000"/>
              </a:lnSpc>
              <a:spcAft>
                <a:spcPts val="300"/>
              </a:spcAft>
              <a:buClr>
                <a:srgbClr val="408000"/>
              </a:buClr>
              <a:buSzPts val="930"/>
              <a:buFont typeface="Calibri"/>
              <a:buChar char="►"/>
            </a:pPr>
            <a:r>
              <a:rPr lang="fr-CA" sz="1100" dirty="0"/>
              <a:t> Biomasse (combustion, cogénération)</a:t>
            </a:r>
          </a:p>
          <a:p>
            <a:pPr lvl="3">
              <a:lnSpc>
                <a:spcPct val="80000"/>
              </a:lnSpc>
              <a:spcAft>
                <a:spcPts val="300"/>
              </a:spcAft>
              <a:buClr>
                <a:srgbClr val="408000"/>
              </a:buClr>
              <a:buSzPts val="930"/>
              <a:buFont typeface="Calibri"/>
              <a:buChar char="►"/>
            </a:pPr>
            <a:r>
              <a:rPr lang="fr-CA" sz="1100" dirty="0"/>
              <a:t> Biocarburants</a:t>
            </a:r>
          </a:p>
          <a:p>
            <a:pPr lvl="2">
              <a:lnSpc>
                <a:spcPct val="80000"/>
              </a:lnSpc>
              <a:spcAft>
                <a:spcPts val="300"/>
              </a:spcAft>
              <a:buClr>
                <a:srgbClr val="408000"/>
              </a:buClr>
              <a:buSzPts val="930"/>
              <a:buFont typeface="Calibri"/>
              <a:buChar char="►"/>
            </a:pPr>
            <a:r>
              <a:rPr lang="fr-CA" sz="1100" dirty="0"/>
              <a:t> </a:t>
            </a:r>
            <a:r>
              <a:rPr lang="fr-CA" sz="1100" cap="small" dirty="0"/>
              <a:t> </a:t>
            </a:r>
            <a:r>
              <a:rPr lang="fr-CA" sz="1100" dirty="0"/>
              <a:t>Hydrogène</a:t>
            </a:r>
          </a:p>
          <a:p>
            <a:pPr lvl="2">
              <a:lnSpc>
                <a:spcPct val="80000"/>
              </a:lnSpc>
              <a:spcAft>
                <a:spcPts val="300"/>
              </a:spcAft>
              <a:buClr>
                <a:srgbClr val="408000"/>
              </a:buClr>
              <a:buSzPts val="930"/>
              <a:buFont typeface="Calibri"/>
              <a:buChar char="►"/>
            </a:pPr>
            <a:r>
              <a:rPr lang="fr-CA" sz="1100" dirty="0"/>
              <a:t>Petite hydroélectricité</a:t>
            </a:r>
          </a:p>
          <a:p>
            <a:pPr lvl="2">
              <a:lnSpc>
                <a:spcPct val="80000"/>
              </a:lnSpc>
              <a:spcAft>
                <a:spcPts val="300"/>
              </a:spcAft>
              <a:buClr>
                <a:srgbClr val="408000"/>
              </a:buClr>
              <a:buSzPts val="930"/>
              <a:buFont typeface="Calibri"/>
              <a:buChar char="►"/>
            </a:pPr>
            <a:r>
              <a:rPr lang="fr-CA" sz="1100" dirty="0"/>
              <a:t> Éolien</a:t>
            </a:r>
          </a:p>
          <a:p>
            <a:pPr lvl="2">
              <a:lnSpc>
                <a:spcPct val="80000"/>
              </a:lnSpc>
              <a:spcAft>
                <a:spcPts val="300"/>
              </a:spcAft>
              <a:buClr>
                <a:srgbClr val="408000"/>
              </a:buClr>
              <a:buSzPts val="930"/>
              <a:buFont typeface="Calibri"/>
              <a:buChar char="►"/>
            </a:pPr>
            <a:r>
              <a:rPr lang="fr-CA" sz="1100" dirty="0"/>
              <a:t> Solaire</a:t>
            </a:r>
          </a:p>
          <a:p>
            <a:endParaRPr lang="fr-CA" dirty="0"/>
          </a:p>
        </p:txBody>
      </p:sp>
      <p:sp>
        <p:nvSpPr>
          <p:cNvPr id="9" name="Espace réservé du numéro de diapositive 3">
            <a:extLst>
              <a:ext uri="{FF2B5EF4-FFF2-40B4-BE49-F238E27FC236}">
                <a16:creationId xmlns:a16="http://schemas.microsoft.com/office/drawing/2014/main" id="{4155B450-251A-34E1-19E9-DB00A1B3B6B4}"/>
              </a:ext>
            </a:extLst>
          </p:cNvPr>
          <p:cNvSpPr txBox="1">
            <a:spLocks/>
          </p:cNvSpPr>
          <p:nvPr/>
        </p:nvSpPr>
        <p:spPr>
          <a:xfrm>
            <a:off x="11676186" y="6382784"/>
            <a:ext cx="429846" cy="365125"/>
          </a:xfrm>
          <a:prstGeom prst="rect">
            <a:avLst/>
          </a:prstGeom>
          <a:ln w="9525">
            <a:noFill/>
          </a:ln>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cxnSp>
        <p:nvCxnSpPr>
          <p:cNvPr id="6" name="Straight Connector 23">
            <a:extLst>
              <a:ext uri="{FF2B5EF4-FFF2-40B4-BE49-F238E27FC236}">
                <a16:creationId xmlns:a16="http://schemas.microsoft.com/office/drawing/2014/main" id="{E588302B-B292-1300-DB25-B66EF0F084D3}"/>
              </a:ext>
            </a:extLst>
          </p:cNvPr>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DAF424D-7E77-BCE9-2F5C-E9DF85A7D4BE}"/>
              </a:ext>
            </a:extLst>
          </p:cNvPr>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8" name="Picture 8" descr="A picture containing clipart&#10;&#10;Description generated with very high confidence">
            <a:extLst>
              <a:ext uri="{FF2B5EF4-FFF2-40B4-BE49-F238E27FC236}">
                <a16:creationId xmlns:a16="http://schemas.microsoft.com/office/drawing/2014/main" id="{AC5EF098-4696-DC1A-D0C8-871C756C2A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20" name="TextBox 15">
            <a:extLst>
              <a:ext uri="{FF2B5EF4-FFF2-40B4-BE49-F238E27FC236}">
                <a16:creationId xmlns:a16="http://schemas.microsoft.com/office/drawing/2014/main" id="{B08D877E-8B01-9177-4C10-4D83052C7E78}"/>
              </a:ext>
            </a:extLst>
          </p:cNvPr>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pic>
        <p:nvPicPr>
          <p:cNvPr id="25" name="Image 24">
            <a:extLst>
              <a:ext uri="{FF2B5EF4-FFF2-40B4-BE49-F238E27FC236}">
                <a16:creationId xmlns:a16="http://schemas.microsoft.com/office/drawing/2014/main" id="{B8862CF3-0295-9956-8028-9CD4BDC251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82573" y="1411643"/>
            <a:ext cx="1388619" cy="1181803"/>
          </a:xfrm>
          <a:prstGeom prst="rect">
            <a:avLst/>
          </a:prstGeom>
        </p:spPr>
      </p:pic>
      <p:pic>
        <p:nvPicPr>
          <p:cNvPr id="28" name="Image 27">
            <a:extLst>
              <a:ext uri="{FF2B5EF4-FFF2-40B4-BE49-F238E27FC236}">
                <a16:creationId xmlns:a16="http://schemas.microsoft.com/office/drawing/2014/main" id="{2AA942A8-5B43-2AE2-4B60-1F216CDD4BC7}"/>
              </a:ext>
            </a:extLst>
          </p:cNvPr>
          <p:cNvPicPr>
            <a:picLocks noChangeAspect="1"/>
          </p:cNvPicPr>
          <p:nvPr/>
        </p:nvPicPr>
        <p:blipFill rotWithShape="1">
          <a:blip r:embed="rId11">
            <a:extLst>
              <a:ext uri="{28A0092B-C50C-407E-A947-70E740481C1C}">
                <a14:useLocalDpi xmlns:a14="http://schemas.microsoft.com/office/drawing/2010/main" val="0"/>
              </a:ext>
            </a:extLst>
          </a:blip>
          <a:srcRect t="42675" b="25855"/>
          <a:stretch/>
        </p:blipFill>
        <p:spPr>
          <a:xfrm>
            <a:off x="8593706" y="2611273"/>
            <a:ext cx="932162" cy="597825"/>
          </a:xfrm>
          <a:prstGeom prst="rect">
            <a:avLst/>
          </a:prstGeom>
        </p:spPr>
      </p:pic>
      <p:pic>
        <p:nvPicPr>
          <p:cNvPr id="1026" name="Picture 2" descr="Emplois | Biogaz EG inc. | Profil de l'entreprise | jobillico.com">
            <a:extLst>
              <a:ext uri="{FF2B5EF4-FFF2-40B4-BE49-F238E27FC236}">
                <a16:creationId xmlns:a16="http://schemas.microsoft.com/office/drawing/2014/main" id="{98F03EB9-4FAA-DEEA-1444-DF8D2CBBDF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14303" y="1498283"/>
            <a:ext cx="1414186" cy="897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op Carbone : Répertoire des organismes">
            <a:extLst>
              <a:ext uri="{FF2B5EF4-FFF2-40B4-BE49-F238E27FC236}">
                <a16:creationId xmlns:a16="http://schemas.microsoft.com/office/drawing/2014/main" id="{48D80BF5-9E58-86BF-0627-39552F93776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3397" t="30707" r="13299" b="29230"/>
          <a:stretch/>
        </p:blipFill>
        <p:spPr bwMode="auto">
          <a:xfrm>
            <a:off x="8230205" y="3362639"/>
            <a:ext cx="1809991" cy="53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tréal, 15 octobre 2019 Objet : Appui à la filière Gaz Naturel  Renouvelable au Québec Par la présente, nous désirons app">
            <a:extLst>
              <a:ext uri="{FF2B5EF4-FFF2-40B4-BE49-F238E27FC236}">
                <a16:creationId xmlns:a16="http://schemas.microsoft.com/office/drawing/2014/main" id="{5E6EE21B-E86F-AE8B-0A87-5AA5AA4331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68782" y="4615167"/>
            <a:ext cx="991005" cy="604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ga Energy - Member of the World Alliance">
            <a:extLst>
              <a:ext uri="{FF2B5EF4-FFF2-40B4-BE49-F238E27FC236}">
                <a16:creationId xmlns:a16="http://schemas.microsoft.com/office/drawing/2014/main" id="{B3E8C041-31D8-1649-A48A-5EE90C2793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45908" y="2551596"/>
            <a:ext cx="505389" cy="7231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Xebec Adsorption Inc. | Réseau Environnement">
            <a:extLst>
              <a:ext uri="{FF2B5EF4-FFF2-40B4-BE49-F238E27FC236}">
                <a16:creationId xmlns:a16="http://schemas.microsoft.com/office/drawing/2014/main" id="{55D434C3-CF30-07A2-2239-A8D7389E40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02771" y="4592617"/>
            <a:ext cx="1056581" cy="5282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ERIDIS BioÉnergie">
            <a:extLst>
              <a:ext uri="{FF2B5EF4-FFF2-40B4-BE49-F238E27FC236}">
                <a16:creationId xmlns:a16="http://schemas.microsoft.com/office/drawing/2014/main" id="{81F4D913-24C7-D643-9DFE-D5A38B0324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08636" y="4005018"/>
            <a:ext cx="1244852" cy="4531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ature Energy, a global leader in green energy, unveils biogas plant  project in Farnham">
            <a:extLst>
              <a:ext uri="{FF2B5EF4-FFF2-40B4-BE49-F238E27FC236}">
                <a16:creationId xmlns:a16="http://schemas.microsoft.com/office/drawing/2014/main" id="{66EA57F4-795D-62E4-7270-82294420C9E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4477" y="4758096"/>
            <a:ext cx="1050994" cy="588557"/>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a:extLst>
              <a:ext uri="{FF2B5EF4-FFF2-40B4-BE49-F238E27FC236}">
                <a16:creationId xmlns:a16="http://schemas.microsoft.com/office/drawing/2014/main" id="{1AD3DF6C-6CC2-D3BA-33E7-374F469F9468}"/>
              </a:ext>
            </a:extLst>
          </p:cNvPr>
          <p:cNvPicPr>
            <a:picLocks noChangeAspect="1"/>
          </p:cNvPicPr>
          <p:nvPr/>
        </p:nvPicPr>
        <p:blipFill rotWithShape="1">
          <a:blip r:embed="rId19"/>
          <a:srcRect l="7159" t="23803" r="6262" b="13204"/>
          <a:stretch/>
        </p:blipFill>
        <p:spPr>
          <a:xfrm>
            <a:off x="7215498" y="3931586"/>
            <a:ext cx="1706567" cy="597825"/>
          </a:xfrm>
          <a:prstGeom prst="rect">
            <a:avLst/>
          </a:prstGeom>
        </p:spPr>
      </p:pic>
      <p:sp>
        <p:nvSpPr>
          <p:cNvPr id="33" name="TextBox 14">
            <a:extLst>
              <a:ext uri="{FF2B5EF4-FFF2-40B4-BE49-F238E27FC236}">
                <a16:creationId xmlns:a16="http://schemas.microsoft.com/office/drawing/2014/main" id="{8EBEBB51-F7A5-1E50-EE92-C29D464D2C30}"/>
              </a:ext>
            </a:extLst>
          </p:cNvPr>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4</a:t>
            </a:fld>
            <a:endParaRPr lang="fr-CA" sz="1600" dirty="0"/>
          </a:p>
        </p:txBody>
      </p:sp>
    </p:spTree>
    <p:extLst>
      <p:ext uri="{BB962C8B-B14F-4D97-AF65-F5344CB8AC3E}">
        <p14:creationId xmlns:p14="http://schemas.microsoft.com/office/powerpoint/2010/main" val="415750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7629" y="-39135"/>
            <a:ext cx="10515600" cy="921488"/>
          </a:xfrm>
        </p:spPr>
        <p:txBody>
          <a:bodyPr>
            <a:normAutofit/>
          </a:bodyPr>
          <a:lstStyle/>
          <a:p>
            <a:r>
              <a:rPr lang="fr-CA" sz="2800" cap="small" dirty="0">
                <a:latin typeface="Segoe UI Semilight" panose="020B0402040204020203" pitchFamily="34" charset="0"/>
                <a:ea typeface="+mn-ea"/>
                <a:cs typeface="Segoe UI Semilight" panose="020B0402040204020203" pitchFamily="34" charset="0"/>
              </a:rPr>
              <a:t>Feuille de route 2030 </a:t>
            </a:r>
            <a:r>
              <a:rPr lang="fr-CA" sz="2800" dirty="0">
                <a:latin typeface="Segoe UI Semilight" panose="020B0402040204020203" pitchFamily="34" charset="0"/>
                <a:ea typeface="+mn-ea"/>
                <a:cs typeface="Segoe UI Semilight" panose="020B0402040204020203" pitchFamily="34" charset="0"/>
              </a:rPr>
              <a:t>de l’AQPER : Méthodologie</a:t>
            </a:r>
          </a:p>
        </p:txBody>
      </p:sp>
      <p:sp>
        <p:nvSpPr>
          <p:cNvPr id="22" name="ZoneTexte 21"/>
          <p:cNvSpPr txBox="1"/>
          <p:nvPr/>
        </p:nvSpPr>
        <p:spPr>
          <a:xfrm>
            <a:off x="587629" y="6514449"/>
            <a:ext cx="3624106" cy="246221"/>
          </a:xfrm>
          <a:prstGeom prst="rect">
            <a:avLst/>
          </a:prstGeom>
          <a:noFill/>
        </p:spPr>
        <p:txBody>
          <a:bodyPr wrap="square" rtlCol="0">
            <a:spAutoFit/>
          </a:bodyPr>
          <a:lstStyle/>
          <a:p>
            <a:r>
              <a:rPr lang="fr-CA" sz="1000" b="1">
                <a:solidFill>
                  <a:srgbClr val="408000"/>
                </a:solidFill>
              </a:rPr>
              <a:t>Sources du graphique : </a:t>
            </a:r>
            <a:r>
              <a:rPr lang="fr-CA" sz="1000"/>
              <a:t>Hydro-Québec, HEC Montréal, Dunsky</a:t>
            </a:r>
          </a:p>
        </p:txBody>
      </p:sp>
      <p:sp>
        <p:nvSpPr>
          <p:cNvPr id="19" name="Espace réservé du contenu 2"/>
          <p:cNvSpPr txBox="1">
            <a:spLocks/>
          </p:cNvSpPr>
          <p:nvPr/>
        </p:nvSpPr>
        <p:spPr>
          <a:xfrm>
            <a:off x="838199" y="852964"/>
            <a:ext cx="11011877" cy="100641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408000"/>
              </a:buClr>
              <a:buSzPct val="60000"/>
              <a:buFontTx/>
              <a:buChar char="►"/>
            </a:pPr>
            <a:r>
              <a:rPr lang="fr-CA" sz="2000" dirty="0"/>
              <a:t>Comprendre l’</a:t>
            </a:r>
            <a:r>
              <a:rPr lang="fr-CA" sz="2000" b="1" dirty="0">
                <a:solidFill>
                  <a:srgbClr val="408000"/>
                </a:solidFill>
              </a:rPr>
              <a:t>ordre de grandeur : </a:t>
            </a:r>
          </a:p>
          <a:p>
            <a:pPr lvl="1">
              <a:lnSpc>
                <a:spcPct val="100000"/>
              </a:lnSpc>
              <a:buClr>
                <a:srgbClr val="408000"/>
              </a:buClr>
              <a:buSzPct val="60000"/>
              <a:buFontTx/>
              <a:buChar char="►"/>
            </a:pPr>
            <a:r>
              <a:rPr lang="fr-CA" sz="1600" b="1" dirty="0">
                <a:solidFill>
                  <a:srgbClr val="408000"/>
                </a:solidFill>
              </a:rPr>
              <a:t>Les bonnes énergies aux bonnes places </a:t>
            </a:r>
            <a:r>
              <a:rPr lang="fr-CA" sz="1600" dirty="0"/>
              <a:t> → Appréhender le rôle des filières;</a:t>
            </a:r>
          </a:p>
          <a:p>
            <a:pPr lvl="1">
              <a:lnSpc>
                <a:spcPct val="100000"/>
              </a:lnSpc>
              <a:buClr>
                <a:srgbClr val="408000"/>
              </a:buClr>
              <a:buSzPct val="60000"/>
              <a:buFontTx/>
              <a:buChar char="►"/>
            </a:pPr>
            <a:r>
              <a:rPr lang="fr-CA" sz="1600" b="1" dirty="0">
                <a:solidFill>
                  <a:srgbClr val="408000"/>
                </a:solidFill>
              </a:rPr>
              <a:t>Parler en termes concrets </a:t>
            </a:r>
            <a:r>
              <a:rPr lang="fr-CA" sz="1600" dirty="0"/>
              <a:t>→ Modélisation réaliste en termes de nombre de projets par filière; et</a:t>
            </a:r>
          </a:p>
          <a:p>
            <a:pPr lvl="1">
              <a:lnSpc>
                <a:spcPct val="100000"/>
              </a:lnSpc>
              <a:buClr>
                <a:srgbClr val="408000"/>
              </a:buClr>
              <a:buSzPct val="60000"/>
              <a:buFontTx/>
              <a:buChar char="►"/>
            </a:pPr>
            <a:r>
              <a:rPr lang="fr-CA" sz="1600" b="1" dirty="0">
                <a:solidFill>
                  <a:srgbClr val="408000"/>
                </a:solidFill>
              </a:rPr>
              <a:t>Agir sur ce qu’on contrôle </a:t>
            </a:r>
            <a:r>
              <a:rPr lang="fr-CA" sz="1600" dirty="0"/>
              <a:t>→ Relancer le développement de projets de production (↑ production d'énergie renouvelable). </a:t>
            </a:r>
          </a:p>
          <a:p>
            <a:pPr lvl="1">
              <a:lnSpc>
                <a:spcPct val="100000"/>
              </a:lnSpc>
              <a:buClr>
                <a:srgbClr val="408000"/>
              </a:buClr>
              <a:buSzPct val="60000"/>
              <a:buFontTx/>
              <a:buChar char="►"/>
            </a:pPr>
            <a:endParaRPr lang="fr-CA" sz="1600" dirty="0">
              <a:solidFill>
                <a:schemeClr val="tx2">
                  <a:lumMod val="75000"/>
                </a:schemeClr>
              </a:solidFill>
            </a:endParaRPr>
          </a:p>
          <a:p>
            <a:pPr lvl="1">
              <a:lnSpc>
                <a:spcPct val="100000"/>
              </a:lnSpc>
              <a:buClr>
                <a:srgbClr val="408000"/>
              </a:buClr>
              <a:buSzPct val="60000"/>
              <a:buFontTx/>
              <a:buChar char="►"/>
            </a:pPr>
            <a:endParaRPr lang="fr-CA" sz="2000" dirty="0"/>
          </a:p>
          <a:p>
            <a:pPr>
              <a:buClr>
                <a:schemeClr val="tx1">
                  <a:lumMod val="50000"/>
                  <a:lumOff val="50000"/>
                </a:schemeClr>
              </a:buClr>
              <a:buSzPct val="60000"/>
              <a:buFontTx/>
              <a:buChar char="►"/>
            </a:pPr>
            <a:endParaRPr lang="fr-CA" dirty="0"/>
          </a:p>
          <a:p>
            <a:pPr lvl="1">
              <a:buClr>
                <a:srgbClr val="408000"/>
              </a:buClr>
              <a:buSzPct val="60000"/>
              <a:buFontTx/>
              <a:buChar char="►"/>
            </a:pPr>
            <a:endParaRPr lang="en-CA" sz="1700" dirty="0"/>
          </a:p>
          <a:p>
            <a:pPr marL="457200" lvl="1" indent="0">
              <a:buFont typeface="Arial" panose="020B0604020202020204" pitchFamily="34" charset="0"/>
              <a:buNone/>
            </a:pPr>
            <a:endParaRPr lang="fr-CA" dirty="0"/>
          </a:p>
          <a:p>
            <a:pPr lvl="1"/>
            <a:endParaRPr lang="fr-CA" dirty="0"/>
          </a:p>
          <a:p>
            <a:pPr lvl="1"/>
            <a:endParaRPr lang="fr-CA" dirty="0"/>
          </a:p>
          <a:p>
            <a:endParaRPr lang="fr-CA" dirty="0"/>
          </a:p>
        </p:txBody>
      </p:sp>
      <p:grpSp>
        <p:nvGrpSpPr>
          <p:cNvPr id="20" name="Groupe 19">
            <a:extLst>
              <a:ext uri="{FF2B5EF4-FFF2-40B4-BE49-F238E27FC236}">
                <a16:creationId xmlns:a16="http://schemas.microsoft.com/office/drawing/2014/main" id="{758BF0D0-FED5-A1C3-4DF1-6E95FD4A5EE2}"/>
              </a:ext>
            </a:extLst>
          </p:cNvPr>
          <p:cNvGrpSpPr/>
          <p:nvPr/>
        </p:nvGrpSpPr>
        <p:grpSpPr>
          <a:xfrm>
            <a:off x="590061" y="1948593"/>
            <a:ext cx="11011877" cy="4174386"/>
            <a:chOff x="664308" y="2335829"/>
            <a:chExt cx="11011877" cy="4174386"/>
          </a:xfrm>
        </p:grpSpPr>
        <p:grpSp>
          <p:nvGrpSpPr>
            <p:cNvPr id="13" name="Groupe 12">
              <a:extLst>
                <a:ext uri="{FF2B5EF4-FFF2-40B4-BE49-F238E27FC236}">
                  <a16:creationId xmlns:a16="http://schemas.microsoft.com/office/drawing/2014/main" id="{A37818FF-D677-7D0C-B611-CCE150BDCD64}"/>
                </a:ext>
              </a:extLst>
            </p:cNvPr>
            <p:cNvGrpSpPr/>
            <p:nvPr/>
          </p:nvGrpSpPr>
          <p:grpSpPr>
            <a:xfrm>
              <a:off x="664308" y="2335829"/>
              <a:ext cx="11011877" cy="4174386"/>
              <a:chOff x="664308" y="2335829"/>
              <a:chExt cx="11011877" cy="4174386"/>
            </a:xfrm>
          </p:grpSpPr>
          <p:sp>
            <p:nvSpPr>
              <p:cNvPr id="25" name="Espace réservé du contenu 2"/>
              <p:cNvSpPr txBox="1">
                <a:spLocks/>
              </p:cNvSpPr>
              <p:nvPr/>
            </p:nvSpPr>
            <p:spPr>
              <a:xfrm>
                <a:off x="725106" y="2335829"/>
                <a:ext cx="6316556" cy="412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408000"/>
                  </a:buClr>
                  <a:buSzPct val="60000"/>
                  <a:buFont typeface="Arial" panose="020B0604020202020204" pitchFamily="34" charset="0"/>
                  <a:buNone/>
                </a:pPr>
                <a:r>
                  <a:rPr lang="fr-CA" sz="2000" b="1" dirty="0">
                    <a:solidFill>
                      <a:srgbClr val="408000"/>
                    </a:solidFill>
                  </a:rPr>
                  <a:t>Méthodologie</a:t>
                </a:r>
                <a:r>
                  <a:rPr lang="fr-CA" sz="2000" dirty="0"/>
                  <a:t> : Évaluer le Défi de la décennie </a:t>
                </a:r>
                <a:endParaRPr lang="fr-CA" sz="1700" dirty="0"/>
              </a:p>
            </p:txBody>
          </p:sp>
          <p:sp>
            <p:nvSpPr>
              <p:cNvPr id="33" name="Rectangle 32"/>
              <p:cNvSpPr/>
              <p:nvPr/>
            </p:nvSpPr>
            <p:spPr>
              <a:xfrm>
                <a:off x="664308" y="2367823"/>
                <a:ext cx="11011877" cy="4142392"/>
              </a:xfrm>
              <a:prstGeom prst="rect">
                <a:avLst/>
              </a:prstGeom>
              <a:noFill/>
              <a:ln w="9525">
                <a:solidFill>
                  <a:srgbClr val="4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8" name="Groupe 17"/>
              <p:cNvGrpSpPr/>
              <p:nvPr/>
            </p:nvGrpSpPr>
            <p:grpSpPr>
              <a:xfrm>
                <a:off x="838200" y="4674108"/>
                <a:ext cx="10619848" cy="1762302"/>
                <a:chOff x="838200" y="2798421"/>
                <a:chExt cx="10619848" cy="1762302"/>
              </a:xfrm>
            </p:grpSpPr>
            <p:grpSp>
              <p:nvGrpSpPr>
                <p:cNvPr id="14" name="Groupe 13"/>
                <p:cNvGrpSpPr/>
                <p:nvPr/>
              </p:nvGrpSpPr>
              <p:grpSpPr>
                <a:xfrm>
                  <a:off x="838200" y="3184836"/>
                  <a:ext cx="10619848" cy="1375887"/>
                  <a:chOff x="864298" y="3054038"/>
                  <a:chExt cx="10619848" cy="1375887"/>
                </a:xfrm>
              </p:grpSpPr>
              <p:sp>
                <p:nvSpPr>
                  <p:cNvPr id="24" name="Rectangle 23"/>
                  <p:cNvSpPr/>
                  <p:nvPr/>
                </p:nvSpPr>
                <p:spPr>
                  <a:xfrm>
                    <a:off x="8163624" y="3054038"/>
                    <a:ext cx="3320522" cy="1370246"/>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2400" b="1"/>
                      <a:t>107 PJ (≈ 30 TWh)</a:t>
                    </a:r>
                  </a:p>
                  <a:p>
                    <a:pPr algn="ctr"/>
                    <a:r>
                      <a:rPr lang="fr-CA" sz="2000" b="1"/>
                      <a:t>↑ Production Bioénergies 2030</a:t>
                    </a:r>
                    <a:endParaRPr lang="fr-CA"/>
                  </a:p>
                </p:txBody>
              </p:sp>
              <p:cxnSp>
                <p:nvCxnSpPr>
                  <p:cNvPr id="26" name="Connecteur droit 25">
                    <a:extLst>
                      <a:ext uri="{FF2B5EF4-FFF2-40B4-BE49-F238E27FC236}">
                        <a16:creationId xmlns:a16="http://schemas.microsoft.com/office/drawing/2014/main" id="{8E49FA50-661C-45FD-A09E-216E418DDA6D}"/>
                      </a:ext>
                    </a:extLst>
                  </p:cNvPr>
                  <p:cNvCxnSpPr/>
                  <p:nvPr/>
                </p:nvCxnSpPr>
                <p:spPr>
                  <a:xfrm>
                    <a:off x="3635112" y="3739161"/>
                    <a:ext cx="370474" cy="0"/>
                  </a:xfrm>
                  <a:prstGeom prst="line">
                    <a:avLst/>
                  </a:prstGeom>
                  <a:ln w="38100">
                    <a:solidFill>
                      <a:srgbClr val="408000"/>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A24BA917-D506-4256-835C-AF9A3920F5E1}"/>
                      </a:ext>
                    </a:extLst>
                  </p:cNvPr>
                  <p:cNvSpPr txBox="1"/>
                  <p:nvPr/>
                </p:nvSpPr>
                <p:spPr>
                  <a:xfrm>
                    <a:off x="7631276" y="3345205"/>
                    <a:ext cx="507789" cy="707886"/>
                  </a:xfrm>
                  <a:prstGeom prst="rect">
                    <a:avLst/>
                  </a:prstGeom>
                  <a:noFill/>
                </p:spPr>
                <p:txBody>
                  <a:bodyPr wrap="none" rtlCol="0">
                    <a:spAutoFit/>
                  </a:bodyPr>
                  <a:lstStyle/>
                  <a:p>
                    <a:r>
                      <a:rPr lang="fr-CA" sz="4000">
                        <a:solidFill>
                          <a:srgbClr val="408000"/>
                        </a:solidFill>
                      </a:rPr>
                      <a:t>=</a:t>
                    </a:r>
                  </a:p>
                </p:txBody>
              </p:sp>
              <p:sp>
                <p:nvSpPr>
                  <p:cNvPr id="30" name="Rectangle 29"/>
                  <p:cNvSpPr/>
                  <p:nvPr/>
                </p:nvSpPr>
                <p:spPr>
                  <a:xfrm>
                    <a:off x="864298" y="3059679"/>
                    <a:ext cx="2628197" cy="137024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253 PJ</a:t>
                    </a:r>
                  </a:p>
                  <a:p>
                    <a:pPr algn="ctr"/>
                    <a:r>
                      <a:rPr lang="fr-CA" sz="2000" dirty="0">
                        <a:solidFill>
                          <a:schemeClr val="tx1"/>
                        </a:solidFill>
                      </a:rPr>
                      <a:t>Production </a:t>
                    </a:r>
                    <a:r>
                      <a:rPr lang="fr-CA" sz="2000" dirty="0" err="1">
                        <a:solidFill>
                          <a:schemeClr val="tx1"/>
                        </a:solidFill>
                      </a:rPr>
                      <a:t>Qc</a:t>
                    </a:r>
                    <a:r>
                      <a:rPr lang="fr-CA" sz="2000" dirty="0">
                        <a:solidFill>
                          <a:schemeClr val="tx1"/>
                        </a:solidFill>
                      </a:rPr>
                      <a:t>, 2030, Scénario C, </a:t>
                    </a:r>
                    <a:r>
                      <a:rPr lang="fr-CA" sz="2000" i="1" dirty="0">
                        <a:solidFill>
                          <a:schemeClr val="tx1"/>
                        </a:solidFill>
                      </a:rPr>
                      <a:t>Dunsky</a:t>
                    </a:r>
                  </a:p>
                </p:txBody>
              </p:sp>
              <p:sp>
                <p:nvSpPr>
                  <p:cNvPr id="31" name="Rectangle 30"/>
                  <p:cNvSpPr/>
                  <p:nvPr/>
                </p:nvSpPr>
                <p:spPr>
                  <a:xfrm>
                    <a:off x="4143965" y="3054038"/>
                    <a:ext cx="3271053" cy="137024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a:solidFill>
                          <a:schemeClr val="tx1"/>
                        </a:solidFill>
                      </a:rPr>
                      <a:t>146 PJ</a:t>
                    </a:r>
                  </a:p>
                  <a:p>
                    <a:pPr algn="ctr"/>
                    <a:r>
                      <a:rPr lang="fr-CA" sz="2000" b="1">
                        <a:solidFill>
                          <a:schemeClr val="tx1"/>
                        </a:solidFill>
                      </a:rPr>
                      <a:t>Production, </a:t>
                    </a:r>
                    <a:r>
                      <a:rPr lang="fr-CA" sz="2000" b="1" err="1">
                        <a:solidFill>
                          <a:schemeClr val="tx1"/>
                        </a:solidFill>
                      </a:rPr>
                      <a:t>Qc</a:t>
                    </a:r>
                    <a:r>
                      <a:rPr lang="fr-CA" sz="2000" b="1">
                        <a:solidFill>
                          <a:schemeClr val="tx1"/>
                        </a:solidFill>
                      </a:rPr>
                      <a:t> 2018 </a:t>
                    </a:r>
                  </a:p>
                  <a:p>
                    <a:pPr algn="ctr"/>
                    <a:r>
                      <a:rPr lang="fr-CA" sz="1600">
                        <a:solidFill>
                          <a:schemeClr val="tx1"/>
                        </a:solidFill>
                      </a:rPr>
                      <a:t>(incl. production projetée 2022-23 &amp; quantités présentement exportées)</a:t>
                    </a:r>
                  </a:p>
                </p:txBody>
              </p:sp>
            </p:grpSp>
            <p:sp>
              <p:nvSpPr>
                <p:cNvPr id="16" name="ZoneTexte 15"/>
                <p:cNvSpPr txBox="1"/>
                <p:nvPr/>
              </p:nvSpPr>
              <p:spPr>
                <a:xfrm>
                  <a:off x="844350" y="2798421"/>
                  <a:ext cx="10613697" cy="369332"/>
                </a:xfrm>
                <a:prstGeom prst="rect">
                  <a:avLst/>
                </a:prstGeom>
                <a:solidFill>
                  <a:schemeClr val="tx1">
                    <a:lumMod val="50000"/>
                    <a:lumOff val="50000"/>
                  </a:schemeClr>
                </a:solidFill>
              </p:spPr>
              <p:txBody>
                <a:bodyPr wrap="square" rtlCol="0">
                  <a:spAutoFit/>
                </a:bodyPr>
                <a:lstStyle/>
                <a:p>
                  <a:r>
                    <a:rPr lang="fr-CA" b="1" cap="small" dirty="0"/>
                    <a:t>Défi de la décennie : Bioénergies</a:t>
                  </a:r>
                </a:p>
              </p:txBody>
            </p:sp>
          </p:grpSp>
          <p:grpSp>
            <p:nvGrpSpPr>
              <p:cNvPr id="17" name="Groupe 16"/>
              <p:cNvGrpSpPr/>
              <p:nvPr/>
            </p:nvGrpSpPr>
            <p:grpSpPr>
              <a:xfrm>
                <a:off x="860322" y="2771109"/>
                <a:ext cx="10613697" cy="1802832"/>
                <a:chOff x="838200" y="4683596"/>
                <a:chExt cx="10613697" cy="1802832"/>
              </a:xfrm>
            </p:grpSpPr>
            <p:grpSp>
              <p:nvGrpSpPr>
                <p:cNvPr id="12" name="Groupe 11"/>
                <p:cNvGrpSpPr/>
                <p:nvPr/>
              </p:nvGrpSpPr>
              <p:grpSpPr>
                <a:xfrm>
                  <a:off x="838200" y="5098296"/>
                  <a:ext cx="10613697" cy="1388132"/>
                  <a:chOff x="864298" y="4541808"/>
                  <a:chExt cx="10613697" cy="1388132"/>
                </a:xfrm>
              </p:grpSpPr>
              <p:sp>
                <p:nvSpPr>
                  <p:cNvPr id="34" name="Rectangle 33"/>
                  <p:cNvSpPr/>
                  <p:nvPr/>
                </p:nvSpPr>
                <p:spPr>
                  <a:xfrm>
                    <a:off x="7307747" y="4541808"/>
                    <a:ext cx="4170248" cy="696875"/>
                  </a:xfrm>
                  <a:prstGeom prst="rect">
                    <a:avLst/>
                  </a:prstGeom>
                  <a:solidFill>
                    <a:srgbClr val="60769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2400" b="1" dirty="0">
                        <a:solidFill>
                          <a:schemeClr val="tx1"/>
                        </a:solidFill>
                      </a:rPr>
                      <a:t>35,5 TWh</a:t>
                    </a:r>
                  </a:p>
                  <a:p>
                    <a:pPr algn="ctr"/>
                    <a:r>
                      <a:rPr lang="fr-CA" sz="2000" b="1" dirty="0">
                        <a:solidFill>
                          <a:schemeClr val="tx1"/>
                        </a:solidFill>
                      </a:rPr>
                      <a:t>↑ Production, 2030 </a:t>
                    </a:r>
                  </a:p>
                </p:txBody>
              </p:sp>
              <p:cxnSp>
                <p:nvCxnSpPr>
                  <p:cNvPr id="35" name="Connecteur droit 34">
                    <a:extLst>
                      <a:ext uri="{FF2B5EF4-FFF2-40B4-BE49-F238E27FC236}">
                        <a16:creationId xmlns:a16="http://schemas.microsoft.com/office/drawing/2014/main" id="{8E49FA50-661C-45FD-A09E-216E418DDA6D}"/>
                      </a:ext>
                    </a:extLst>
                  </p:cNvPr>
                  <p:cNvCxnSpPr/>
                  <p:nvPr/>
                </p:nvCxnSpPr>
                <p:spPr>
                  <a:xfrm>
                    <a:off x="3635112" y="5221290"/>
                    <a:ext cx="370474" cy="0"/>
                  </a:xfrm>
                  <a:prstGeom prst="line">
                    <a:avLst/>
                  </a:prstGeom>
                  <a:ln w="38100">
                    <a:solidFill>
                      <a:srgbClr val="408000"/>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A24BA917-D506-4256-835C-AF9A3920F5E1}"/>
                      </a:ext>
                    </a:extLst>
                  </p:cNvPr>
                  <p:cNvSpPr txBox="1"/>
                  <p:nvPr/>
                </p:nvSpPr>
                <p:spPr>
                  <a:xfrm>
                    <a:off x="6786027" y="4859551"/>
                    <a:ext cx="507789" cy="707886"/>
                  </a:xfrm>
                  <a:prstGeom prst="rect">
                    <a:avLst/>
                  </a:prstGeom>
                  <a:noFill/>
                </p:spPr>
                <p:txBody>
                  <a:bodyPr wrap="none" rtlCol="0">
                    <a:spAutoFit/>
                  </a:bodyPr>
                  <a:lstStyle/>
                  <a:p>
                    <a:r>
                      <a:rPr lang="fr-CA" sz="4000">
                        <a:solidFill>
                          <a:srgbClr val="408000"/>
                        </a:solidFill>
                      </a:rPr>
                      <a:t>=</a:t>
                    </a:r>
                  </a:p>
                </p:txBody>
              </p:sp>
              <p:sp>
                <p:nvSpPr>
                  <p:cNvPr id="37" name="Rectangle 36"/>
                  <p:cNvSpPr/>
                  <p:nvPr/>
                </p:nvSpPr>
                <p:spPr>
                  <a:xfrm>
                    <a:off x="864298" y="4541808"/>
                    <a:ext cx="2628197" cy="1370246"/>
                  </a:xfrm>
                  <a:prstGeom prst="rect">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265 TWh</a:t>
                    </a:r>
                  </a:p>
                  <a:p>
                    <a:pPr algn="ctr"/>
                    <a:r>
                      <a:rPr lang="fr-CA" sz="2000" dirty="0">
                        <a:solidFill>
                          <a:schemeClr val="tx1"/>
                        </a:solidFill>
                      </a:rPr>
                      <a:t>Production </a:t>
                    </a:r>
                    <a:r>
                      <a:rPr lang="fr-CA" sz="2000" dirty="0" err="1">
                        <a:solidFill>
                          <a:schemeClr val="tx1"/>
                        </a:solidFill>
                      </a:rPr>
                      <a:t>Qc</a:t>
                    </a:r>
                    <a:r>
                      <a:rPr lang="fr-CA" sz="2000" dirty="0">
                        <a:solidFill>
                          <a:schemeClr val="tx1"/>
                        </a:solidFill>
                      </a:rPr>
                      <a:t>, 2030, Scénario C, </a:t>
                    </a:r>
                    <a:r>
                      <a:rPr lang="fr-CA" sz="2000" i="1" dirty="0">
                        <a:solidFill>
                          <a:schemeClr val="tx1"/>
                        </a:solidFill>
                      </a:rPr>
                      <a:t>Dunsky</a:t>
                    </a:r>
                  </a:p>
                  <a:p>
                    <a:pPr algn="ctr"/>
                    <a:r>
                      <a:rPr lang="fr-CA" sz="1600" dirty="0">
                        <a:solidFill>
                          <a:schemeClr val="tx1"/>
                        </a:solidFill>
                      </a:rPr>
                      <a:t>(incl. exportations)</a:t>
                    </a:r>
                  </a:p>
                </p:txBody>
              </p:sp>
              <p:sp>
                <p:nvSpPr>
                  <p:cNvPr id="39" name="Rectangle 38"/>
                  <p:cNvSpPr/>
                  <p:nvPr/>
                </p:nvSpPr>
                <p:spPr>
                  <a:xfrm>
                    <a:off x="4215711" y="4559694"/>
                    <a:ext cx="2368820" cy="1370246"/>
                  </a:xfrm>
                  <a:prstGeom prst="rect">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a:solidFill>
                          <a:schemeClr val="tx1"/>
                        </a:solidFill>
                      </a:rPr>
                      <a:t>230 TWh</a:t>
                    </a:r>
                  </a:p>
                  <a:p>
                    <a:pPr algn="ctr"/>
                    <a:r>
                      <a:rPr lang="fr-CA" sz="2000">
                        <a:solidFill>
                          <a:schemeClr val="tx1"/>
                        </a:solidFill>
                      </a:rPr>
                      <a:t>Production, </a:t>
                    </a:r>
                    <a:r>
                      <a:rPr lang="fr-CA" sz="2000" err="1">
                        <a:solidFill>
                          <a:schemeClr val="tx1"/>
                        </a:solidFill>
                      </a:rPr>
                      <a:t>Qc</a:t>
                    </a:r>
                    <a:r>
                      <a:rPr lang="fr-CA" sz="2000">
                        <a:solidFill>
                          <a:schemeClr val="tx1"/>
                        </a:solidFill>
                      </a:rPr>
                      <a:t> 2018 </a:t>
                    </a:r>
                  </a:p>
                  <a:p>
                    <a:pPr algn="ctr"/>
                    <a:r>
                      <a:rPr lang="fr-CA" sz="1600">
                        <a:solidFill>
                          <a:schemeClr val="tx1"/>
                        </a:solidFill>
                      </a:rPr>
                      <a:t>(incl. importations)</a:t>
                    </a:r>
                  </a:p>
                </p:txBody>
              </p:sp>
            </p:grpSp>
            <p:sp>
              <p:nvSpPr>
                <p:cNvPr id="40" name="ZoneTexte 39"/>
                <p:cNvSpPr txBox="1"/>
                <p:nvPr/>
              </p:nvSpPr>
              <p:spPr>
                <a:xfrm>
                  <a:off x="838200" y="4683596"/>
                  <a:ext cx="10613697" cy="369332"/>
                </a:xfrm>
                <a:prstGeom prst="rect">
                  <a:avLst/>
                </a:prstGeom>
                <a:solidFill>
                  <a:schemeClr val="tx1">
                    <a:lumMod val="50000"/>
                    <a:lumOff val="50000"/>
                  </a:schemeClr>
                </a:solidFill>
              </p:spPr>
              <p:txBody>
                <a:bodyPr wrap="square" rtlCol="0">
                  <a:spAutoFit/>
                </a:bodyPr>
                <a:lstStyle/>
                <a:p>
                  <a:r>
                    <a:rPr lang="fr-CA" b="1" cap="small" dirty="0"/>
                    <a:t>Défi de la décennie : Électricité renouvelable</a:t>
                  </a:r>
                </a:p>
              </p:txBody>
            </p:sp>
          </p:grpSp>
        </p:grpSp>
        <p:grpSp>
          <p:nvGrpSpPr>
            <p:cNvPr id="15" name="Groupe 14">
              <a:extLst>
                <a:ext uri="{FF2B5EF4-FFF2-40B4-BE49-F238E27FC236}">
                  <a16:creationId xmlns:a16="http://schemas.microsoft.com/office/drawing/2014/main" id="{8E96577E-4D6B-99C5-00C9-B01B70FBF684}"/>
                </a:ext>
              </a:extLst>
            </p:cNvPr>
            <p:cNvGrpSpPr/>
            <p:nvPr/>
          </p:nvGrpSpPr>
          <p:grpSpPr>
            <a:xfrm>
              <a:off x="7303771" y="3928052"/>
              <a:ext cx="4154276" cy="663373"/>
              <a:chOff x="7303771" y="3928052"/>
              <a:chExt cx="4154276" cy="663373"/>
            </a:xfrm>
          </p:grpSpPr>
          <p:sp>
            <p:nvSpPr>
              <p:cNvPr id="41" name="Rectangle 40"/>
              <p:cNvSpPr/>
              <p:nvPr/>
            </p:nvSpPr>
            <p:spPr>
              <a:xfrm>
                <a:off x="7303771" y="3928052"/>
                <a:ext cx="1644844" cy="656838"/>
              </a:xfrm>
              <a:prstGeom prst="rect">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CA" sz="2000" b="1" dirty="0">
                    <a:solidFill>
                      <a:schemeClr val="tx1"/>
                    </a:solidFill>
                  </a:rPr>
                  <a:t>21 à 26 TWh</a:t>
                </a:r>
              </a:p>
              <a:p>
                <a:pPr marL="0" lvl="1" algn="ctr"/>
                <a:r>
                  <a:rPr lang="fr-CA" sz="1400" b="1" dirty="0">
                    <a:solidFill>
                      <a:schemeClr val="accent4"/>
                    </a:solidFill>
                  </a:rPr>
                  <a:t>Hydro-Québec</a:t>
                </a:r>
              </a:p>
            </p:txBody>
          </p:sp>
          <p:sp>
            <p:nvSpPr>
              <p:cNvPr id="42" name="Rectangle 41"/>
              <p:cNvSpPr/>
              <p:nvPr/>
            </p:nvSpPr>
            <p:spPr>
              <a:xfrm>
                <a:off x="9636701" y="3931865"/>
                <a:ext cx="1821346" cy="6568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CA" sz="2000" b="1" dirty="0">
                    <a:solidFill>
                      <a:schemeClr val="bg1"/>
                    </a:solidFill>
                  </a:rPr>
                  <a:t>9,5 à 14,5 </a:t>
                </a:r>
                <a:r>
                  <a:rPr lang="en-CA" sz="2000" b="1" dirty="0" err="1">
                    <a:solidFill>
                      <a:schemeClr val="bg1"/>
                    </a:solidFill>
                  </a:rPr>
                  <a:t>TWh</a:t>
                </a:r>
                <a:endParaRPr lang="fr-CA" sz="2000" b="1" dirty="0">
                  <a:solidFill>
                    <a:schemeClr val="bg1"/>
                  </a:solidFill>
                </a:endParaRPr>
              </a:p>
              <a:p>
                <a:pPr marL="72000" lvl="1"/>
                <a:r>
                  <a:rPr lang="en-CA" sz="1400" b="1" dirty="0"/>
                  <a:t>Prod. </a:t>
                </a:r>
                <a:r>
                  <a:rPr lang="en-CA" sz="1400" b="1" dirty="0" err="1"/>
                  <a:t>ind</a:t>
                </a:r>
                <a:r>
                  <a:rPr lang="fr-CA" sz="1400" b="1" dirty="0"/>
                  <a:t>é</a:t>
                </a:r>
                <a:r>
                  <a:rPr lang="en-CA" sz="1400" b="1" dirty="0"/>
                  <a:t>pendants</a:t>
                </a:r>
                <a:endParaRPr lang="fr-CA" sz="1400" b="1" dirty="0"/>
              </a:p>
            </p:txBody>
          </p:sp>
          <p:sp>
            <p:nvSpPr>
              <p:cNvPr id="43" name="Rectangle 42"/>
              <p:cNvSpPr/>
              <p:nvPr/>
            </p:nvSpPr>
            <p:spPr>
              <a:xfrm>
                <a:off x="8992095" y="3930673"/>
                <a:ext cx="249875" cy="656838"/>
              </a:xfrm>
              <a:prstGeom prst="rect">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p:cNvSpPr/>
              <p:nvPr/>
            </p:nvSpPr>
            <p:spPr>
              <a:xfrm>
                <a:off x="9558710" y="3934586"/>
                <a:ext cx="45719" cy="6568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Rectangle 44"/>
              <p:cNvSpPr/>
              <p:nvPr/>
            </p:nvSpPr>
            <p:spPr>
              <a:xfrm>
                <a:off x="9292992" y="3934587"/>
                <a:ext cx="117756" cy="656838"/>
              </a:xfrm>
              <a:prstGeom prst="rect">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Rectangle 45"/>
              <p:cNvSpPr/>
              <p:nvPr/>
            </p:nvSpPr>
            <p:spPr>
              <a:xfrm>
                <a:off x="9453207" y="3930681"/>
                <a:ext cx="77653" cy="6568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6" name="Rectangle 5">
            <a:extLst>
              <a:ext uri="{FF2B5EF4-FFF2-40B4-BE49-F238E27FC236}">
                <a16:creationId xmlns:a16="http://schemas.microsoft.com/office/drawing/2014/main" id="{1A1EF7FD-7AB8-B6E9-2E38-ABBECC2E348A}"/>
              </a:ext>
            </a:extLst>
          </p:cNvPr>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a:extLst>
              <a:ext uri="{FF2B5EF4-FFF2-40B4-BE49-F238E27FC236}">
                <a16:creationId xmlns:a16="http://schemas.microsoft.com/office/drawing/2014/main" id="{56A11EA4-D6B4-D8C5-0C84-A693A6EA0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1" name="TextBox 15">
            <a:extLst>
              <a:ext uri="{FF2B5EF4-FFF2-40B4-BE49-F238E27FC236}">
                <a16:creationId xmlns:a16="http://schemas.microsoft.com/office/drawing/2014/main" id="{632C8E8F-87DC-A968-2A32-E68117882B0A}"/>
              </a:ext>
            </a:extLst>
          </p:cNvPr>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cxnSp>
        <p:nvCxnSpPr>
          <p:cNvPr id="21" name="Straight Connector 23">
            <a:extLst>
              <a:ext uri="{FF2B5EF4-FFF2-40B4-BE49-F238E27FC236}">
                <a16:creationId xmlns:a16="http://schemas.microsoft.com/office/drawing/2014/main" id="{64B874C7-CD3F-3A66-33AB-596B83105C9D}"/>
              </a:ext>
            </a:extLst>
          </p:cNvPr>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9" name="TextBox 14">
            <a:extLst>
              <a:ext uri="{FF2B5EF4-FFF2-40B4-BE49-F238E27FC236}">
                <a16:creationId xmlns:a16="http://schemas.microsoft.com/office/drawing/2014/main" id="{90F9766C-ACFF-9CEC-C830-943263DF750B}"/>
              </a:ext>
            </a:extLst>
          </p:cNvPr>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5</a:t>
            </a:fld>
            <a:endParaRPr lang="fr-CA" sz="1600" dirty="0"/>
          </a:p>
        </p:txBody>
      </p:sp>
    </p:spTree>
    <p:extLst>
      <p:ext uri="{BB962C8B-B14F-4D97-AF65-F5344CB8AC3E}">
        <p14:creationId xmlns:p14="http://schemas.microsoft.com/office/powerpoint/2010/main" val="88389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874234" y="2537214"/>
            <a:ext cx="10443532" cy="3511925"/>
            <a:chOff x="851003" y="2434803"/>
            <a:chExt cx="10443532" cy="3511925"/>
          </a:xfrm>
        </p:grpSpPr>
        <p:grpSp>
          <p:nvGrpSpPr>
            <p:cNvPr id="19" name="Groupe 18"/>
            <p:cNvGrpSpPr/>
            <p:nvPr/>
          </p:nvGrpSpPr>
          <p:grpSpPr>
            <a:xfrm>
              <a:off x="851003" y="2434803"/>
              <a:ext cx="10443532" cy="3511925"/>
              <a:chOff x="707068" y="2900471"/>
              <a:chExt cx="10443532" cy="3511925"/>
            </a:xfrm>
          </p:grpSpPr>
          <p:grpSp>
            <p:nvGrpSpPr>
              <p:cNvPr id="16" name="Groupe 15"/>
              <p:cNvGrpSpPr/>
              <p:nvPr/>
            </p:nvGrpSpPr>
            <p:grpSpPr>
              <a:xfrm>
                <a:off x="922867" y="3376111"/>
                <a:ext cx="9816314" cy="3036285"/>
                <a:chOff x="838200" y="3467812"/>
                <a:chExt cx="9816314" cy="3036285"/>
              </a:xfrm>
            </p:grpSpPr>
            <p:grpSp>
              <p:nvGrpSpPr>
                <p:cNvPr id="22" name="Group 5">
                  <a:extLst>
                    <a:ext uri="{FF2B5EF4-FFF2-40B4-BE49-F238E27FC236}">
                      <a16:creationId xmlns:a16="http://schemas.microsoft.com/office/drawing/2014/main" id="{1EF6570E-D4A3-4AD5-A6E7-D1635060FCD6}"/>
                    </a:ext>
                  </a:extLst>
                </p:cNvPr>
                <p:cNvGrpSpPr/>
                <p:nvPr/>
              </p:nvGrpSpPr>
              <p:grpSpPr>
                <a:xfrm>
                  <a:off x="869025" y="3467812"/>
                  <a:ext cx="9785489" cy="960036"/>
                  <a:chOff x="2583162" y="4171906"/>
                  <a:chExt cx="20452273" cy="3353945"/>
                </a:xfrm>
              </p:grpSpPr>
              <p:grpSp>
                <p:nvGrpSpPr>
                  <p:cNvPr id="23" name="Group 2">
                    <a:extLst>
                      <a:ext uri="{FF2B5EF4-FFF2-40B4-BE49-F238E27FC236}">
                        <a16:creationId xmlns:a16="http://schemas.microsoft.com/office/drawing/2014/main" id="{64872576-7AD5-4206-B6DE-4E380257A5BF}"/>
                      </a:ext>
                    </a:extLst>
                  </p:cNvPr>
                  <p:cNvGrpSpPr/>
                  <p:nvPr/>
                </p:nvGrpSpPr>
                <p:grpSpPr>
                  <a:xfrm>
                    <a:off x="2583162" y="4171906"/>
                    <a:ext cx="20452273" cy="3353945"/>
                    <a:chOff x="4250536" y="4951781"/>
                    <a:chExt cx="16902704" cy="2519868"/>
                  </a:xfrm>
                </p:grpSpPr>
                <p:sp>
                  <p:nvSpPr>
                    <p:cNvPr id="30" name="Chevron 36">
                      <a:extLst>
                        <a:ext uri="{FF2B5EF4-FFF2-40B4-BE49-F238E27FC236}">
                          <a16:creationId xmlns:a16="http://schemas.microsoft.com/office/drawing/2014/main" id="{0B5C8A7B-2109-4866-94FB-91599E89A89E}"/>
                        </a:ext>
                      </a:extLst>
                    </p:cNvPr>
                    <p:cNvSpPr/>
                    <p:nvPr/>
                  </p:nvSpPr>
                  <p:spPr>
                    <a:xfrm>
                      <a:off x="17082300" y="4951781"/>
                      <a:ext cx="4070940" cy="2519868"/>
                    </a:xfrm>
                    <a:prstGeom prst="chevron">
                      <a:avLst>
                        <a:gd name="adj" fmla="val 17785"/>
                      </a:avLst>
                    </a:prstGeom>
                    <a:solidFill>
                      <a:srgbClr val="408000"/>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t> </a:t>
                      </a:r>
                    </a:p>
                  </p:txBody>
                </p:sp>
                <p:sp>
                  <p:nvSpPr>
                    <p:cNvPr id="34" name="Chevron 37">
                      <a:extLst>
                        <a:ext uri="{FF2B5EF4-FFF2-40B4-BE49-F238E27FC236}">
                          <a16:creationId xmlns:a16="http://schemas.microsoft.com/office/drawing/2014/main" id="{C7E04FD8-A8D3-459E-A9B0-870F78253732}"/>
                        </a:ext>
                      </a:extLst>
                    </p:cNvPr>
                    <p:cNvSpPr/>
                    <p:nvPr/>
                  </p:nvSpPr>
                  <p:spPr>
                    <a:xfrm>
                      <a:off x="11718484" y="4951781"/>
                      <a:ext cx="5466180" cy="2519868"/>
                    </a:xfrm>
                    <a:prstGeom prst="chevron">
                      <a:avLst>
                        <a:gd name="adj" fmla="val 17785"/>
                      </a:avLst>
                    </a:prstGeom>
                    <a:solidFill>
                      <a:schemeClr val="accent6">
                        <a:lumMod val="75000"/>
                      </a:schemeClr>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solidFill>
                            <a:srgbClr val="8EC26A"/>
                          </a:solidFill>
                        </a:rPr>
                        <a:t> </a:t>
                      </a:r>
                    </a:p>
                  </p:txBody>
                </p:sp>
                <p:sp>
                  <p:nvSpPr>
                    <p:cNvPr id="36" name="Chevron 38">
                      <a:extLst>
                        <a:ext uri="{FF2B5EF4-FFF2-40B4-BE49-F238E27FC236}">
                          <a16:creationId xmlns:a16="http://schemas.microsoft.com/office/drawing/2014/main" id="{DDDD212D-9EF4-44D7-A0E0-D7D32F76C9C9}"/>
                        </a:ext>
                      </a:extLst>
                    </p:cNvPr>
                    <p:cNvSpPr/>
                    <p:nvPr/>
                  </p:nvSpPr>
                  <p:spPr>
                    <a:xfrm>
                      <a:off x="7945939" y="4951781"/>
                      <a:ext cx="3895394" cy="2519868"/>
                    </a:xfrm>
                    <a:prstGeom prst="chevron">
                      <a:avLst>
                        <a:gd name="adj" fmla="val 17785"/>
                      </a:avLst>
                    </a:prstGeom>
                    <a:solidFill>
                      <a:srgbClr val="8EC26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t> </a:t>
                      </a:r>
                    </a:p>
                  </p:txBody>
                </p:sp>
                <p:sp>
                  <p:nvSpPr>
                    <p:cNvPr id="37" name="Chevron 39">
                      <a:extLst>
                        <a:ext uri="{FF2B5EF4-FFF2-40B4-BE49-F238E27FC236}">
                          <a16:creationId xmlns:a16="http://schemas.microsoft.com/office/drawing/2014/main" id="{7FFB68A9-351C-49A9-83F4-518D0423E9A1}"/>
                        </a:ext>
                      </a:extLst>
                    </p:cNvPr>
                    <p:cNvSpPr/>
                    <p:nvPr/>
                  </p:nvSpPr>
                  <p:spPr>
                    <a:xfrm>
                      <a:off x="4250536" y="4951781"/>
                      <a:ext cx="3838759" cy="2519868"/>
                    </a:xfrm>
                    <a:prstGeom prst="chevron">
                      <a:avLst>
                        <a:gd name="adj" fmla="val 17785"/>
                      </a:avLst>
                    </a:prstGeom>
                    <a:solidFill>
                      <a:srgbClr val="A6C38B"/>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9813" tIns="64008" rIns="471796" bIns="64008" numCol="1" spcCol="1270" anchor="ctr" anchorCtr="0">
                      <a:noAutofit/>
                    </a:bodyPr>
                    <a:lstStyle/>
                    <a:p>
                      <a:pPr algn="ctr" defTabSz="2133547">
                        <a:lnSpc>
                          <a:spcPct val="90000"/>
                        </a:lnSpc>
                        <a:spcBef>
                          <a:spcPct val="0"/>
                        </a:spcBef>
                        <a:spcAft>
                          <a:spcPct val="35000"/>
                        </a:spcAft>
                      </a:pPr>
                      <a:r>
                        <a:rPr lang="en-US" sz="4800"/>
                        <a:t> </a:t>
                      </a:r>
                    </a:p>
                  </p:txBody>
                </p:sp>
              </p:grpSp>
              <p:sp>
                <p:nvSpPr>
                  <p:cNvPr id="28" name="Freeform 157">
                    <a:extLst>
                      <a:ext uri="{FF2B5EF4-FFF2-40B4-BE49-F238E27FC236}">
                        <a16:creationId xmlns:a16="http://schemas.microsoft.com/office/drawing/2014/main" id="{926C3644-39ED-4D47-B998-AA5BF6DD742E}"/>
                      </a:ext>
                    </a:extLst>
                  </p:cNvPr>
                  <p:cNvSpPr>
                    <a:spLocks noChangeArrowheads="1"/>
                  </p:cNvSpPr>
                  <p:nvPr/>
                </p:nvSpPr>
                <p:spPr bwMode="auto">
                  <a:xfrm>
                    <a:off x="19981535" y="5200016"/>
                    <a:ext cx="954836" cy="1448179"/>
                  </a:xfrm>
                  <a:custGeom>
                    <a:avLst/>
                    <a:gdLst>
                      <a:gd name="T0" fmla="*/ 309 w 634"/>
                      <a:gd name="T1" fmla="*/ 88 h 619"/>
                      <a:gd name="T2" fmla="*/ 309 w 634"/>
                      <a:gd name="T3" fmla="*/ 88 h 619"/>
                      <a:gd name="T4" fmla="*/ 176 w 634"/>
                      <a:gd name="T5" fmla="*/ 235 h 619"/>
                      <a:gd name="T6" fmla="*/ 309 w 634"/>
                      <a:gd name="T7" fmla="*/ 367 h 619"/>
                      <a:gd name="T8" fmla="*/ 456 w 634"/>
                      <a:gd name="T9" fmla="*/ 235 h 619"/>
                      <a:gd name="T10" fmla="*/ 309 w 634"/>
                      <a:gd name="T11" fmla="*/ 88 h 619"/>
                      <a:gd name="T12" fmla="*/ 309 w 634"/>
                      <a:gd name="T13" fmla="*/ 323 h 619"/>
                      <a:gd name="T14" fmla="*/ 309 w 634"/>
                      <a:gd name="T15" fmla="*/ 323 h 619"/>
                      <a:gd name="T16" fmla="*/ 221 w 634"/>
                      <a:gd name="T17" fmla="*/ 235 h 619"/>
                      <a:gd name="T18" fmla="*/ 309 w 634"/>
                      <a:gd name="T19" fmla="*/ 132 h 619"/>
                      <a:gd name="T20" fmla="*/ 412 w 634"/>
                      <a:gd name="T21" fmla="*/ 235 h 619"/>
                      <a:gd name="T22" fmla="*/ 309 w 634"/>
                      <a:gd name="T23" fmla="*/ 323 h 619"/>
                      <a:gd name="T24" fmla="*/ 530 w 634"/>
                      <a:gd name="T25" fmla="*/ 338 h 619"/>
                      <a:gd name="T26" fmla="*/ 530 w 634"/>
                      <a:gd name="T27" fmla="*/ 338 h 619"/>
                      <a:gd name="T28" fmla="*/ 559 w 634"/>
                      <a:gd name="T29" fmla="*/ 235 h 619"/>
                      <a:gd name="T30" fmla="*/ 309 w 634"/>
                      <a:gd name="T31" fmla="*/ 0 h 619"/>
                      <a:gd name="T32" fmla="*/ 73 w 634"/>
                      <a:gd name="T33" fmla="*/ 235 h 619"/>
                      <a:gd name="T34" fmla="*/ 103 w 634"/>
                      <a:gd name="T35" fmla="*/ 338 h 619"/>
                      <a:gd name="T36" fmla="*/ 0 w 634"/>
                      <a:gd name="T37" fmla="*/ 500 h 619"/>
                      <a:gd name="T38" fmla="*/ 117 w 634"/>
                      <a:gd name="T39" fmla="*/ 530 h 619"/>
                      <a:gd name="T40" fmla="*/ 206 w 634"/>
                      <a:gd name="T41" fmla="*/ 618 h 619"/>
                      <a:gd name="T42" fmla="*/ 294 w 634"/>
                      <a:gd name="T43" fmla="*/ 471 h 619"/>
                      <a:gd name="T44" fmla="*/ 309 w 634"/>
                      <a:gd name="T45" fmla="*/ 471 h 619"/>
                      <a:gd name="T46" fmla="*/ 324 w 634"/>
                      <a:gd name="T47" fmla="*/ 471 h 619"/>
                      <a:gd name="T48" fmla="*/ 412 w 634"/>
                      <a:gd name="T49" fmla="*/ 618 h 619"/>
                      <a:gd name="T50" fmla="*/ 500 w 634"/>
                      <a:gd name="T51" fmla="*/ 530 h 619"/>
                      <a:gd name="T52" fmla="*/ 633 w 634"/>
                      <a:gd name="T53" fmla="*/ 500 h 619"/>
                      <a:gd name="T54" fmla="*/ 530 w 634"/>
                      <a:gd name="T55" fmla="*/ 338 h 619"/>
                      <a:gd name="T56" fmla="*/ 206 w 634"/>
                      <a:gd name="T57" fmla="*/ 544 h 619"/>
                      <a:gd name="T58" fmla="*/ 206 w 634"/>
                      <a:gd name="T59" fmla="*/ 544 h 619"/>
                      <a:gd name="T60" fmla="*/ 147 w 634"/>
                      <a:gd name="T61" fmla="*/ 500 h 619"/>
                      <a:gd name="T62" fmla="*/ 58 w 634"/>
                      <a:gd name="T63" fmla="*/ 471 h 619"/>
                      <a:gd name="T64" fmla="*/ 117 w 634"/>
                      <a:gd name="T65" fmla="*/ 382 h 619"/>
                      <a:gd name="T66" fmla="*/ 250 w 634"/>
                      <a:gd name="T67" fmla="*/ 456 h 619"/>
                      <a:gd name="T68" fmla="*/ 206 w 634"/>
                      <a:gd name="T69" fmla="*/ 544 h 619"/>
                      <a:gd name="T70" fmla="*/ 309 w 634"/>
                      <a:gd name="T71" fmla="*/ 426 h 619"/>
                      <a:gd name="T72" fmla="*/ 309 w 634"/>
                      <a:gd name="T73" fmla="*/ 426 h 619"/>
                      <a:gd name="T74" fmla="*/ 117 w 634"/>
                      <a:gd name="T75" fmla="*/ 235 h 619"/>
                      <a:gd name="T76" fmla="*/ 309 w 634"/>
                      <a:gd name="T77" fmla="*/ 29 h 619"/>
                      <a:gd name="T78" fmla="*/ 515 w 634"/>
                      <a:gd name="T79" fmla="*/ 235 h 619"/>
                      <a:gd name="T80" fmla="*/ 309 w 634"/>
                      <a:gd name="T81" fmla="*/ 426 h 619"/>
                      <a:gd name="T82" fmla="*/ 485 w 634"/>
                      <a:gd name="T83" fmla="*/ 500 h 619"/>
                      <a:gd name="T84" fmla="*/ 485 w 634"/>
                      <a:gd name="T85" fmla="*/ 500 h 619"/>
                      <a:gd name="T86" fmla="*/ 426 w 634"/>
                      <a:gd name="T87" fmla="*/ 544 h 619"/>
                      <a:gd name="T88" fmla="*/ 368 w 634"/>
                      <a:gd name="T89" fmla="*/ 456 h 619"/>
                      <a:gd name="T90" fmla="*/ 500 w 634"/>
                      <a:gd name="T91" fmla="*/ 382 h 619"/>
                      <a:gd name="T92" fmla="*/ 559 w 634"/>
                      <a:gd name="T93" fmla="*/ 471 h 619"/>
                      <a:gd name="T94" fmla="*/ 485 w 634"/>
                      <a:gd name="T95" fmla="*/ 5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p:spPr>
                <p:txBody>
                  <a:bodyPr wrap="none" anchor="ctr"/>
                  <a:lstStyle/>
                  <a:p>
                    <a:pPr>
                      <a:defRPr/>
                    </a:pPr>
                    <a:endParaRPr lang="en-US">
                      <a:latin typeface="Lato Light"/>
                      <a:ea typeface="+mn-ea"/>
                      <a:cs typeface="+mn-cs"/>
                    </a:endParaRPr>
                  </a:p>
                </p:txBody>
              </p:sp>
            </p:grpSp>
            <p:sp>
              <p:nvSpPr>
                <p:cNvPr id="39" name="Freeform 28">
                  <a:extLst>
                    <a:ext uri="{FF2B5EF4-FFF2-40B4-BE49-F238E27FC236}">
                      <a16:creationId xmlns:a16="http://schemas.microsoft.com/office/drawing/2014/main" id="{C4D995FD-2B98-487A-B913-8F9BC64FA97A}"/>
                    </a:ext>
                  </a:extLst>
                </p:cNvPr>
                <p:cNvSpPr>
                  <a:spLocks noChangeArrowheads="1"/>
                </p:cNvSpPr>
                <p:nvPr/>
              </p:nvSpPr>
              <p:spPr bwMode="auto">
                <a:xfrm>
                  <a:off x="6556789" y="3726377"/>
                  <a:ext cx="516300" cy="450250"/>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lIns="91424" tIns="45712" rIns="91424" bIns="45712" anchor="ctr"/>
                <a:lstStyle/>
                <a:p>
                  <a:pPr>
                    <a:defRPr/>
                  </a:pPr>
                  <a:endParaRPr lang="en-US">
                    <a:latin typeface="Lato Light"/>
                    <a:ea typeface="+mn-ea"/>
                    <a:cs typeface="+mn-cs"/>
                  </a:endParaRPr>
                </a:p>
              </p:txBody>
            </p:sp>
            <p:sp>
              <p:nvSpPr>
                <p:cNvPr id="40" name="Freeform 112">
                  <a:extLst>
                    <a:ext uri="{FF2B5EF4-FFF2-40B4-BE49-F238E27FC236}">
                      <a16:creationId xmlns:a16="http://schemas.microsoft.com/office/drawing/2014/main" id="{F9D40878-0EBD-41EB-9223-5E81D582C6A1}"/>
                    </a:ext>
                  </a:extLst>
                </p:cNvPr>
                <p:cNvSpPr>
                  <a:spLocks noChangeArrowheads="1"/>
                </p:cNvSpPr>
                <p:nvPr/>
              </p:nvSpPr>
              <p:spPr bwMode="auto">
                <a:xfrm>
                  <a:off x="3911267" y="3762098"/>
                  <a:ext cx="341972" cy="41452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p:spPr>
              <p:txBody>
                <a:bodyPr wrap="none" lIns="91424" tIns="45712" rIns="91424" bIns="45712" anchor="ctr"/>
                <a:lstStyle/>
                <a:p>
                  <a:pPr>
                    <a:defRPr/>
                  </a:pPr>
                  <a:endParaRPr lang="en-US">
                    <a:latin typeface="Lato Light"/>
                    <a:ea typeface="+mn-ea"/>
                    <a:cs typeface="+mn-cs"/>
                  </a:endParaRPr>
                </a:p>
              </p:txBody>
            </p:sp>
            <p:sp>
              <p:nvSpPr>
                <p:cNvPr id="41" name="Freeform 67">
                  <a:extLst>
                    <a:ext uri="{FF2B5EF4-FFF2-40B4-BE49-F238E27FC236}">
                      <a16:creationId xmlns:a16="http://schemas.microsoft.com/office/drawing/2014/main" id="{C4104328-156C-494D-828D-D49EC4E82E84}"/>
                    </a:ext>
                  </a:extLst>
                </p:cNvPr>
                <p:cNvSpPr>
                  <a:spLocks noChangeArrowheads="1"/>
                </p:cNvSpPr>
                <p:nvPr/>
              </p:nvSpPr>
              <p:spPr bwMode="auto">
                <a:xfrm>
                  <a:off x="1717622" y="3709203"/>
                  <a:ext cx="399795" cy="444672"/>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91424" tIns="45712" rIns="91424" bIns="45712" anchor="ctr"/>
                <a:lstStyle/>
                <a:p>
                  <a:pPr>
                    <a:defRPr/>
                  </a:pPr>
                  <a:endParaRPr lang="en-US">
                    <a:latin typeface="Lato Light"/>
                    <a:ea typeface="+mn-ea"/>
                    <a:cs typeface="+mn-cs"/>
                  </a:endParaRPr>
                </a:p>
              </p:txBody>
            </p:sp>
            <p:grpSp>
              <p:nvGrpSpPr>
                <p:cNvPr id="9" name="Groupe 8">
                  <a:extLst>
                    <a:ext uri="{FF2B5EF4-FFF2-40B4-BE49-F238E27FC236}">
                      <a16:creationId xmlns:a16="http://schemas.microsoft.com/office/drawing/2014/main" id="{E1E28666-93D3-48D7-9714-467C91C7A113}"/>
                    </a:ext>
                  </a:extLst>
                </p:cNvPr>
                <p:cNvGrpSpPr/>
                <p:nvPr/>
              </p:nvGrpSpPr>
              <p:grpSpPr>
                <a:xfrm>
                  <a:off x="838200" y="4376349"/>
                  <a:ext cx="9762716" cy="1586419"/>
                  <a:chOff x="1390558" y="4152001"/>
                  <a:chExt cx="7919757" cy="1586419"/>
                </a:xfrm>
              </p:grpSpPr>
              <p:sp>
                <p:nvSpPr>
                  <p:cNvPr id="7" name="ZoneTexte 6">
                    <a:extLst>
                      <a:ext uri="{FF2B5EF4-FFF2-40B4-BE49-F238E27FC236}">
                        <a16:creationId xmlns:a16="http://schemas.microsoft.com/office/drawing/2014/main" id="{7D788BAA-64E6-467B-8FBB-7FAD429E68AE}"/>
                      </a:ext>
                    </a:extLst>
                  </p:cNvPr>
                  <p:cNvSpPr txBox="1"/>
                  <p:nvPr/>
                </p:nvSpPr>
                <p:spPr>
                  <a:xfrm>
                    <a:off x="1390558" y="4176570"/>
                    <a:ext cx="1709732" cy="1193147"/>
                  </a:xfrm>
                  <a:prstGeom prst="rect">
                    <a:avLst/>
                  </a:prstGeom>
                  <a:noFill/>
                </p:spPr>
                <p:txBody>
                  <a:bodyPr wrap="square" rtlCol="0">
                    <a:spAutoFit/>
                  </a:bodyPr>
                  <a:lstStyle/>
                  <a:p>
                    <a:pPr algn="ctr"/>
                    <a:r>
                      <a:rPr lang="fr-CA" sz="2000" b="1" dirty="0"/>
                      <a:t>6 mois</a:t>
                    </a:r>
                  </a:p>
                  <a:p>
                    <a:pPr marL="228600" indent="-228600">
                      <a:lnSpc>
                        <a:spcPct val="80000"/>
                      </a:lnSpc>
                      <a:spcBef>
                        <a:spcPts val="1000"/>
                      </a:spcBef>
                      <a:buClr>
                        <a:srgbClr val="408000"/>
                      </a:buClr>
                      <a:buSzPct val="60000"/>
                      <a:buFontTx/>
                      <a:buChar char="►"/>
                    </a:pPr>
                    <a:r>
                      <a:rPr lang="fr-CA" dirty="0"/>
                      <a:t>Publication d’un programme dédié au GNR agricole</a:t>
                    </a:r>
                  </a:p>
                </p:txBody>
              </p:sp>
              <p:sp>
                <p:nvSpPr>
                  <p:cNvPr id="42" name="ZoneTexte 41">
                    <a:extLst>
                      <a:ext uri="{FF2B5EF4-FFF2-40B4-BE49-F238E27FC236}">
                        <a16:creationId xmlns:a16="http://schemas.microsoft.com/office/drawing/2014/main" id="{9B10C9A1-3164-4E63-974A-B45C59021AC0}"/>
                      </a:ext>
                    </a:extLst>
                  </p:cNvPr>
                  <p:cNvSpPr txBox="1"/>
                  <p:nvPr/>
                </p:nvSpPr>
                <p:spPr>
                  <a:xfrm>
                    <a:off x="3126889" y="4195433"/>
                    <a:ext cx="1827039" cy="1542987"/>
                  </a:xfrm>
                  <a:prstGeom prst="rect">
                    <a:avLst/>
                  </a:prstGeom>
                  <a:noFill/>
                </p:spPr>
                <p:txBody>
                  <a:bodyPr wrap="square" rtlCol="0">
                    <a:spAutoFit/>
                  </a:bodyPr>
                  <a:lstStyle/>
                  <a:p>
                    <a:pPr algn="ctr"/>
                    <a:r>
                      <a:rPr lang="fr-CA" sz="2000" b="1" dirty="0"/>
                      <a:t>9 - 12 mois </a:t>
                    </a:r>
                  </a:p>
                  <a:p>
                    <a:pPr marL="228600" indent="-228600">
                      <a:lnSpc>
                        <a:spcPct val="80000"/>
                      </a:lnSpc>
                      <a:spcBef>
                        <a:spcPts val="1000"/>
                      </a:spcBef>
                      <a:buClr>
                        <a:srgbClr val="408000"/>
                      </a:buClr>
                      <a:buSzPct val="60000"/>
                      <a:buFontTx/>
                      <a:buChar char="►"/>
                    </a:pPr>
                    <a:r>
                      <a:rPr lang="fr-CA" dirty="0"/>
                      <a:t>Préparation des projets</a:t>
                    </a:r>
                  </a:p>
                  <a:p>
                    <a:pPr marL="228600" indent="-228600">
                      <a:lnSpc>
                        <a:spcPct val="80000"/>
                      </a:lnSpc>
                      <a:spcBef>
                        <a:spcPts val="1000"/>
                      </a:spcBef>
                      <a:buClr>
                        <a:srgbClr val="408000"/>
                      </a:buClr>
                      <a:buSzPct val="60000"/>
                      <a:buFontTx/>
                      <a:buChar char="►"/>
                    </a:pPr>
                    <a:r>
                      <a:rPr lang="fr-CA" dirty="0"/>
                      <a:t>Analyse &amp; sélection des projets</a:t>
                    </a:r>
                  </a:p>
                </p:txBody>
              </p:sp>
              <p:sp>
                <p:nvSpPr>
                  <p:cNvPr id="43" name="ZoneTexte 42">
                    <a:extLst>
                      <a:ext uri="{FF2B5EF4-FFF2-40B4-BE49-F238E27FC236}">
                        <a16:creationId xmlns:a16="http://schemas.microsoft.com/office/drawing/2014/main" id="{C6C0609D-6BC3-47A4-8668-413DD5D07241}"/>
                      </a:ext>
                    </a:extLst>
                  </p:cNvPr>
                  <p:cNvSpPr txBox="1"/>
                  <p:nvPr/>
                </p:nvSpPr>
                <p:spPr>
                  <a:xfrm>
                    <a:off x="4922831" y="4175749"/>
                    <a:ext cx="2475597" cy="1449628"/>
                  </a:xfrm>
                  <a:prstGeom prst="rect">
                    <a:avLst/>
                  </a:prstGeom>
                  <a:noFill/>
                </p:spPr>
                <p:txBody>
                  <a:bodyPr wrap="square" rtlCol="0">
                    <a:spAutoFit/>
                  </a:bodyPr>
                  <a:lstStyle/>
                  <a:p>
                    <a:pPr algn="ctr"/>
                    <a:r>
                      <a:rPr lang="fr-CA" sz="2000" b="1" dirty="0"/>
                      <a:t>1-2 ans</a:t>
                    </a:r>
                  </a:p>
                  <a:p>
                    <a:pPr marL="228600" indent="-228600">
                      <a:lnSpc>
                        <a:spcPct val="80000"/>
                      </a:lnSpc>
                      <a:spcBef>
                        <a:spcPts val="1000"/>
                      </a:spcBef>
                      <a:buClr>
                        <a:srgbClr val="408000"/>
                      </a:buClr>
                      <a:buSzPct val="60000"/>
                      <a:buFontTx/>
                      <a:buChar char="►"/>
                    </a:pPr>
                    <a:r>
                      <a:rPr lang="fr-CA" dirty="0"/>
                      <a:t>Certificat d’autorisation </a:t>
                    </a:r>
                  </a:p>
                  <a:p>
                    <a:pPr marL="228600" indent="-228600">
                      <a:lnSpc>
                        <a:spcPct val="80000"/>
                      </a:lnSpc>
                      <a:spcBef>
                        <a:spcPts val="1000"/>
                      </a:spcBef>
                      <a:buClr>
                        <a:srgbClr val="408000"/>
                      </a:buClr>
                      <a:buSzPct val="60000"/>
                      <a:buFontTx/>
                      <a:buChar char="►"/>
                    </a:pPr>
                    <a:r>
                      <a:rPr lang="fr-CA" dirty="0" err="1"/>
                      <a:t>CPTAQ</a:t>
                    </a:r>
                    <a:r>
                      <a:rPr lang="fr-CA" dirty="0"/>
                      <a:t> (si nécessaire)</a:t>
                    </a:r>
                  </a:p>
                  <a:p>
                    <a:pPr marL="228600" indent="-228600">
                      <a:lnSpc>
                        <a:spcPct val="80000"/>
                      </a:lnSpc>
                      <a:spcBef>
                        <a:spcPts val="1000"/>
                      </a:spcBef>
                      <a:buClr>
                        <a:srgbClr val="408000"/>
                      </a:buClr>
                      <a:buSzPct val="60000"/>
                      <a:buFontTx/>
                      <a:buChar char="►"/>
                    </a:pPr>
                    <a:r>
                      <a:rPr lang="fr-CA" dirty="0"/>
                      <a:t>Permis municipaux</a:t>
                    </a:r>
                  </a:p>
                </p:txBody>
              </p:sp>
              <p:sp>
                <p:nvSpPr>
                  <p:cNvPr id="44" name="ZoneTexte 43">
                    <a:extLst>
                      <a:ext uri="{FF2B5EF4-FFF2-40B4-BE49-F238E27FC236}">
                        <a16:creationId xmlns:a16="http://schemas.microsoft.com/office/drawing/2014/main" id="{6B9FA9CC-BC74-4340-8789-8CA136E74774}"/>
                      </a:ext>
                    </a:extLst>
                  </p:cNvPr>
                  <p:cNvSpPr txBox="1"/>
                  <p:nvPr/>
                </p:nvSpPr>
                <p:spPr>
                  <a:xfrm>
                    <a:off x="7398428" y="4152001"/>
                    <a:ext cx="1911887" cy="1099788"/>
                  </a:xfrm>
                  <a:prstGeom prst="rect">
                    <a:avLst/>
                  </a:prstGeom>
                  <a:noFill/>
                </p:spPr>
                <p:txBody>
                  <a:bodyPr wrap="square" rtlCol="0">
                    <a:spAutoFit/>
                  </a:bodyPr>
                  <a:lstStyle/>
                  <a:p>
                    <a:pPr algn="ctr"/>
                    <a:r>
                      <a:rPr lang="fr-CA" sz="2000" b="1"/>
                      <a:t>1 an</a:t>
                    </a:r>
                  </a:p>
                  <a:p>
                    <a:pPr marL="228600" indent="-228600">
                      <a:lnSpc>
                        <a:spcPct val="80000"/>
                      </a:lnSpc>
                      <a:spcBef>
                        <a:spcPts val="1000"/>
                      </a:spcBef>
                      <a:buClr>
                        <a:srgbClr val="408000"/>
                      </a:buClr>
                      <a:buSzPct val="60000"/>
                      <a:buFontTx/>
                      <a:buChar char="►"/>
                    </a:pPr>
                    <a:r>
                      <a:rPr lang="fr-CA"/>
                      <a:t>Construction</a:t>
                    </a:r>
                  </a:p>
                  <a:p>
                    <a:pPr marL="228600" indent="-228600">
                      <a:lnSpc>
                        <a:spcPct val="80000"/>
                      </a:lnSpc>
                      <a:spcBef>
                        <a:spcPts val="1000"/>
                      </a:spcBef>
                      <a:buClr>
                        <a:srgbClr val="408000"/>
                      </a:buClr>
                      <a:buSzPct val="60000"/>
                      <a:buFontTx/>
                      <a:buChar char="►"/>
                    </a:pPr>
                    <a:r>
                      <a:rPr lang="fr-CA"/>
                      <a:t>Mise en service</a:t>
                    </a:r>
                  </a:p>
                </p:txBody>
              </p:sp>
            </p:grpSp>
            <p:sp>
              <p:nvSpPr>
                <p:cNvPr id="32" name="Accolade ouvrante 31">
                  <a:extLst>
                    <a:ext uri="{FF2B5EF4-FFF2-40B4-BE49-F238E27FC236}">
                      <a16:creationId xmlns:a16="http://schemas.microsoft.com/office/drawing/2014/main" id="{B27A5035-2E21-44F2-9604-E96A814109EA}"/>
                    </a:ext>
                  </a:extLst>
                </p:cNvPr>
                <p:cNvSpPr/>
                <p:nvPr/>
              </p:nvSpPr>
              <p:spPr>
                <a:xfrm rot="5400000" flipH="1">
                  <a:off x="2934328" y="3883129"/>
                  <a:ext cx="235890" cy="4214771"/>
                </a:xfrm>
                <a:prstGeom prst="leftBrace">
                  <a:avLst>
                    <a:gd name="adj1" fmla="val 8333"/>
                    <a:gd name="adj2" fmla="val 50827"/>
                  </a:avLst>
                </a:prstGeom>
                <a:ln w="19050">
                  <a:solidFill>
                    <a:srgbClr val="4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3" name="ZoneTexte 32">
                  <a:extLst>
                    <a:ext uri="{FF2B5EF4-FFF2-40B4-BE49-F238E27FC236}">
                      <a16:creationId xmlns:a16="http://schemas.microsoft.com/office/drawing/2014/main" id="{0FC6819C-D53C-4E87-90D7-C22CB0CB5FBF}"/>
                    </a:ext>
                  </a:extLst>
                </p:cNvPr>
                <p:cNvSpPr txBox="1"/>
                <p:nvPr/>
              </p:nvSpPr>
              <p:spPr>
                <a:xfrm>
                  <a:off x="2062846" y="6103987"/>
                  <a:ext cx="1891119" cy="400110"/>
                </a:xfrm>
                <a:prstGeom prst="rect">
                  <a:avLst/>
                </a:prstGeom>
                <a:noFill/>
                <a:ln w="12700">
                  <a:noFill/>
                  <a:prstDash val="dash"/>
                </a:ln>
              </p:spPr>
              <p:txBody>
                <a:bodyPr wrap="square" rtlCol="0">
                  <a:spAutoFit/>
                </a:bodyPr>
                <a:lstStyle/>
                <a:p>
                  <a:r>
                    <a:rPr lang="fr-CA" sz="2000" b="1">
                      <a:solidFill>
                        <a:srgbClr val="408000"/>
                      </a:solidFill>
                    </a:rPr>
                    <a:t>Peut être réduit</a:t>
                  </a:r>
                </a:p>
              </p:txBody>
            </p:sp>
          </p:grpSp>
          <p:grpSp>
            <p:nvGrpSpPr>
              <p:cNvPr id="18" name="Groupe 17"/>
              <p:cNvGrpSpPr/>
              <p:nvPr/>
            </p:nvGrpSpPr>
            <p:grpSpPr>
              <a:xfrm>
                <a:off x="707068" y="2900471"/>
                <a:ext cx="10443532" cy="3511925"/>
                <a:chOff x="707068" y="2900471"/>
                <a:chExt cx="10443532" cy="3511925"/>
              </a:xfrm>
            </p:grpSpPr>
            <p:sp>
              <p:nvSpPr>
                <p:cNvPr id="17" name="Rectangle 16"/>
                <p:cNvSpPr/>
                <p:nvPr/>
              </p:nvSpPr>
              <p:spPr>
                <a:xfrm>
                  <a:off x="707068" y="3129068"/>
                  <a:ext cx="10443532" cy="3283328"/>
                </a:xfrm>
                <a:prstGeom prst="rect">
                  <a:avLst/>
                </a:prstGeom>
                <a:noFill/>
                <a:ln w="9525">
                  <a:solidFill>
                    <a:srgbClr val="4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p:cNvSpPr/>
                <p:nvPr/>
              </p:nvSpPr>
              <p:spPr>
                <a:xfrm>
                  <a:off x="1118921" y="2900471"/>
                  <a:ext cx="7976147" cy="400110"/>
                </a:xfrm>
                <a:prstGeom prst="rect">
                  <a:avLst/>
                </a:prstGeom>
                <a:solidFill>
                  <a:schemeClr val="bg1"/>
                </a:solidFill>
              </p:spPr>
              <p:txBody>
                <a:bodyPr wrap="square">
                  <a:spAutoFit/>
                </a:bodyPr>
                <a:lstStyle/>
                <a:p>
                  <a:pPr>
                    <a:lnSpc>
                      <a:spcPct val="100000"/>
                    </a:lnSpc>
                    <a:buClr>
                      <a:srgbClr val="408000"/>
                    </a:buClr>
                    <a:buSzPct val="60000"/>
                  </a:pPr>
                  <a:r>
                    <a:rPr lang="fr-CA" sz="2000" b="1" dirty="0">
                      <a:solidFill>
                        <a:srgbClr val="408000"/>
                      </a:solidFill>
                    </a:rPr>
                    <a:t>Exemple de délais de développement : échéancier typique GNR (3 - 5 ans)</a:t>
                  </a:r>
                </a:p>
              </p:txBody>
            </p:sp>
          </p:grpSp>
        </p:grpSp>
        <p:sp>
          <p:nvSpPr>
            <p:cNvPr id="31" name="Accolade ouvrante 30">
              <a:extLst>
                <a:ext uri="{FF2B5EF4-FFF2-40B4-BE49-F238E27FC236}">
                  <a16:creationId xmlns:a16="http://schemas.microsoft.com/office/drawing/2014/main" id="{B27A5035-2E21-44F2-9604-E96A814109EA}"/>
                </a:ext>
              </a:extLst>
            </p:cNvPr>
            <p:cNvSpPr/>
            <p:nvPr/>
          </p:nvSpPr>
          <p:spPr>
            <a:xfrm rot="5400000" flipH="1">
              <a:off x="6831180" y="3905072"/>
              <a:ext cx="231415" cy="3051677"/>
            </a:xfrm>
            <a:prstGeom prst="leftBrace">
              <a:avLst>
                <a:gd name="adj1" fmla="val 8333"/>
                <a:gd name="adj2" fmla="val 50827"/>
              </a:avLst>
            </a:prstGeom>
            <a:ln w="19050">
              <a:solidFill>
                <a:srgbClr val="4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 name="ZoneTexte 34">
              <a:extLst>
                <a:ext uri="{FF2B5EF4-FFF2-40B4-BE49-F238E27FC236}">
                  <a16:creationId xmlns:a16="http://schemas.microsoft.com/office/drawing/2014/main" id="{0FC6819C-D53C-4E87-90D7-C22CB0CB5FBF}"/>
                </a:ext>
              </a:extLst>
            </p:cNvPr>
            <p:cNvSpPr txBox="1"/>
            <p:nvPr/>
          </p:nvSpPr>
          <p:spPr>
            <a:xfrm>
              <a:off x="5820584" y="5540334"/>
              <a:ext cx="2520813" cy="400110"/>
            </a:xfrm>
            <a:prstGeom prst="rect">
              <a:avLst/>
            </a:prstGeom>
            <a:noFill/>
            <a:ln w="12700">
              <a:noFill/>
              <a:prstDash val="dash"/>
            </a:ln>
          </p:spPr>
          <p:txBody>
            <a:bodyPr wrap="square" rtlCol="0">
              <a:spAutoFit/>
            </a:bodyPr>
            <a:lstStyle/>
            <a:p>
              <a:r>
                <a:rPr lang="fr-CA" sz="2000" b="1">
                  <a:solidFill>
                    <a:srgbClr val="408000"/>
                  </a:solidFill>
                </a:rPr>
                <a:t>Peut être harmonisé </a:t>
              </a:r>
            </a:p>
          </p:txBody>
        </p:sp>
      </p:grpSp>
      <p:sp>
        <p:nvSpPr>
          <p:cNvPr id="48" name="Titre 1"/>
          <p:cNvSpPr txBox="1">
            <a:spLocks/>
          </p:cNvSpPr>
          <p:nvPr/>
        </p:nvSpPr>
        <p:spPr>
          <a:xfrm>
            <a:off x="529442" y="-28351"/>
            <a:ext cx="11205831" cy="9214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cap="small" dirty="0">
                <a:latin typeface="Segoe UI Semilight" panose="020B0402040204020203" pitchFamily="34" charset="0"/>
                <a:ea typeface="+mn-ea"/>
                <a:cs typeface="Segoe UI Semilight" panose="020B0402040204020203" pitchFamily="34" charset="0"/>
              </a:rPr>
              <a:t>Feuille de route 2030 </a:t>
            </a:r>
            <a:r>
              <a:rPr lang="fr-CA" sz="2800" dirty="0">
                <a:latin typeface="Segoe UI Semilight" panose="020B0402040204020203" pitchFamily="34" charset="0"/>
                <a:ea typeface="+mn-ea"/>
                <a:cs typeface="Segoe UI Semilight" panose="020B0402040204020203" pitchFamily="34" charset="0"/>
              </a:rPr>
              <a:t>de l’AQPER : Intégrer les notions de développement</a:t>
            </a:r>
          </a:p>
        </p:txBody>
      </p:sp>
      <p:sp>
        <p:nvSpPr>
          <p:cNvPr id="47" name="Espace réservé du contenu 2"/>
          <p:cNvSpPr txBox="1">
            <a:spLocks/>
          </p:cNvSpPr>
          <p:nvPr/>
        </p:nvSpPr>
        <p:spPr>
          <a:xfrm>
            <a:off x="831385" y="991909"/>
            <a:ext cx="6091763" cy="1759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408000"/>
              </a:buClr>
              <a:buSzPct val="60000"/>
              <a:buFont typeface="Arial" panose="020B0604020202020204" pitchFamily="34" charset="0"/>
              <a:buNone/>
            </a:pPr>
            <a:r>
              <a:rPr lang="fr-CA" sz="1700" b="1" cap="small" dirty="0">
                <a:solidFill>
                  <a:srgbClr val="408000"/>
                </a:solidFill>
              </a:rPr>
              <a:t>Comprendre le Défi en GNR                                  </a:t>
            </a:r>
          </a:p>
          <a:p>
            <a:pPr>
              <a:lnSpc>
                <a:spcPct val="100000"/>
              </a:lnSpc>
              <a:buClr>
                <a:srgbClr val="408000"/>
              </a:buClr>
              <a:buSzPct val="60000"/>
              <a:buFontTx/>
              <a:buChar char="►"/>
            </a:pPr>
            <a:r>
              <a:rPr lang="fr-CA" sz="1700" dirty="0"/>
              <a:t>Intégration des délais de développement;  </a:t>
            </a:r>
          </a:p>
          <a:p>
            <a:pPr>
              <a:lnSpc>
                <a:spcPct val="110000"/>
              </a:lnSpc>
              <a:buClr>
                <a:srgbClr val="408000"/>
              </a:buClr>
              <a:buSzPct val="60000"/>
              <a:buFontTx/>
              <a:buChar char="►"/>
            </a:pPr>
            <a:r>
              <a:rPr lang="fr-CA" sz="1700" dirty="0"/>
              <a:t>Tenir compte de la </a:t>
            </a:r>
            <a:r>
              <a:rPr lang="fr-CA" sz="1700" b="1" dirty="0">
                <a:solidFill>
                  <a:srgbClr val="408000"/>
                </a:solidFill>
              </a:rPr>
              <a:t>réglementation </a:t>
            </a:r>
            <a:r>
              <a:rPr lang="fr-CA" sz="1700" dirty="0"/>
              <a:t>(teneur minimale de 10%);</a:t>
            </a:r>
          </a:p>
          <a:p>
            <a:pPr>
              <a:lnSpc>
                <a:spcPct val="110000"/>
              </a:lnSpc>
              <a:buClr>
                <a:srgbClr val="408000"/>
              </a:buClr>
              <a:buSzPct val="60000"/>
              <a:buFontTx/>
              <a:buChar char="►"/>
            </a:pPr>
            <a:r>
              <a:rPr lang="fr-CA" sz="1700" dirty="0"/>
              <a:t>Coûts de production.</a:t>
            </a:r>
          </a:p>
          <a:p>
            <a:pPr>
              <a:lnSpc>
                <a:spcPct val="100000"/>
              </a:lnSpc>
              <a:buClr>
                <a:srgbClr val="408000"/>
              </a:buClr>
              <a:buSzPct val="60000"/>
              <a:buFontTx/>
              <a:buChar char="►"/>
            </a:pPr>
            <a:endParaRPr lang="fr-CA" sz="2000" dirty="0"/>
          </a:p>
          <a:p>
            <a:pPr marL="0" indent="0">
              <a:lnSpc>
                <a:spcPct val="100000"/>
              </a:lnSpc>
              <a:buClr>
                <a:srgbClr val="408000"/>
              </a:buClr>
              <a:buSzPct val="60000"/>
              <a:buFont typeface="Arial" panose="020B0604020202020204" pitchFamily="34" charset="0"/>
              <a:buNone/>
            </a:pPr>
            <a:endParaRPr lang="fr-CA" sz="2000" dirty="0"/>
          </a:p>
          <a:p>
            <a:pPr marL="457200" lvl="1" indent="0">
              <a:lnSpc>
                <a:spcPct val="100000"/>
              </a:lnSpc>
              <a:buClr>
                <a:srgbClr val="408000"/>
              </a:buClr>
              <a:buSzPct val="60000"/>
              <a:buFont typeface="Arial" panose="020B0604020202020204" pitchFamily="34" charset="0"/>
              <a:buNone/>
            </a:pPr>
            <a:endParaRPr lang="fr-CA" sz="1300" dirty="0"/>
          </a:p>
        </p:txBody>
      </p:sp>
      <p:sp>
        <p:nvSpPr>
          <p:cNvPr id="50" name="Rectangle à coins arrondis 19">
            <a:extLst>
              <a:ext uri="{FF2B5EF4-FFF2-40B4-BE49-F238E27FC236}">
                <a16:creationId xmlns:a16="http://schemas.microsoft.com/office/drawing/2014/main" id="{4F2522FE-3E26-4182-8EAC-7222BFA6E60D}"/>
              </a:ext>
            </a:extLst>
          </p:cNvPr>
          <p:cNvSpPr/>
          <p:nvPr/>
        </p:nvSpPr>
        <p:spPr>
          <a:xfrm>
            <a:off x="8985665" y="1204841"/>
            <a:ext cx="2467926" cy="946580"/>
          </a:xfrm>
          <a:prstGeom prst="roundRect">
            <a:avLst/>
          </a:prstGeom>
          <a:solidFill>
            <a:srgbClr val="8EC26A"/>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408000"/>
              </a:buClr>
              <a:buSzPct val="60000"/>
            </a:pPr>
            <a:r>
              <a:rPr lang="fr-CA" sz="2000" b="1" dirty="0">
                <a:solidFill>
                  <a:schemeClr val="tx1"/>
                </a:solidFill>
              </a:rPr>
              <a:t>Bioénergies </a:t>
            </a:r>
          </a:p>
          <a:p>
            <a:pPr algn="ctr">
              <a:lnSpc>
                <a:spcPct val="100000"/>
              </a:lnSpc>
              <a:buClr>
                <a:srgbClr val="408000"/>
              </a:buClr>
              <a:buSzPct val="60000"/>
            </a:pPr>
            <a:r>
              <a:rPr lang="fr-CA" sz="2400" b="1" dirty="0">
                <a:solidFill>
                  <a:schemeClr val="tx1"/>
                </a:solidFill>
              </a:rPr>
              <a:t>107 PJ</a:t>
            </a:r>
            <a:r>
              <a:rPr lang="en-CA" sz="2400" b="1" dirty="0">
                <a:solidFill>
                  <a:schemeClr val="tx1"/>
                </a:solidFill>
              </a:rPr>
              <a:t> </a:t>
            </a:r>
          </a:p>
          <a:p>
            <a:pPr algn="ctr">
              <a:lnSpc>
                <a:spcPct val="100000"/>
              </a:lnSpc>
              <a:buClr>
                <a:srgbClr val="408000"/>
              </a:buClr>
              <a:buSzPct val="60000"/>
            </a:pPr>
            <a:r>
              <a:rPr lang="en-CA" sz="1200" b="1" dirty="0">
                <a:solidFill>
                  <a:schemeClr val="tx1"/>
                </a:solidFill>
              </a:rPr>
              <a:t>(≈ 30 </a:t>
            </a:r>
            <a:r>
              <a:rPr lang="en-CA" sz="1200" b="1" dirty="0" err="1">
                <a:solidFill>
                  <a:schemeClr val="tx1"/>
                </a:solidFill>
              </a:rPr>
              <a:t>TWh</a:t>
            </a:r>
            <a:r>
              <a:rPr lang="en-CA" sz="1200" b="1" dirty="0">
                <a:solidFill>
                  <a:schemeClr val="tx1"/>
                </a:solidFill>
              </a:rPr>
              <a:t>)</a:t>
            </a:r>
            <a:endParaRPr lang="fr-CA" sz="1200" b="1" dirty="0">
              <a:solidFill>
                <a:schemeClr val="tx1"/>
              </a:solidFill>
            </a:endParaRPr>
          </a:p>
        </p:txBody>
      </p:sp>
      <p:sp>
        <p:nvSpPr>
          <p:cNvPr id="3" name="Rectangle 2">
            <a:extLst>
              <a:ext uri="{FF2B5EF4-FFF2-40B4-BE49-F238E27FC236}">
                <a16:creationId xmlns:a16="http://schemas.microsoft.com/office/drawing/2014/main" id="{64AA0441-7AB9-2245-6AAE-C501F8814B15}"/>
              </a:ext>
            </a:extLst>
          </p:cNvPr>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1" name="Picture 8" descr="A picture containing clipart&#10;&#10;Description generated with very high confidence">
            <a:extLst>
              <a:ext uri="{FF2B5EF4-FFF2-40B4-BE49-F238E27FC236}">
                <a16:creationId xmlns:a16="http://schemas.microsoft.com/office/drawing/2014/main" id="{773C7AF0-C0FD-15AE-3259-B3BBF5B9A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3" name="TextBox 15">
            <a:extLst>
              <a:ext uri="{FF2B5EF4-FFF2-40B4-BE49-F238E27FC236}">
                <a16:creationId xmlns:a16="http://schemas.microsoft.com/office/drawing/2014/main" id="{4B1CA03D-EC50-4BFF-8D12-10789A2A5200}"/>
              </a:ext>
            </a:extLst>
          </p:cNvPr>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cxnSp>
        <p:nvCxnSpPr>
          <p:cNvPr id="14" name="Straight Connector 23">
            <a:extLst>
              <a:ext uri="{FF2B5EF4-FFF2-40B4-BE49-F238E27FC236}">
                <a16:creationId xmlns:a16="http://schemas.microsoft.com/office/drawing/2014/main" id="{EAFD63AA-5BA8-EA35-F091-957A68EFCA5E}"/>
              </a:ext>
            </a:extLst>
          </p:cNvPr>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4" name="TextBox 14">
            <a:extLst>
              <a:ext uri="{FF2B5EF4-FFF2-40B4-BE49-F238E27FC236}">
                <a16:creationId xmlns:a16="http://schemas.microsoft.com/office/drawing/2014/main" id="{62E94382-E25D-275D-C788-60E4B771CD76}"/>
              </a:ext>
            </a:extLst>
          </p:cNvPr>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6</a:t>
            </a:fld>
            <a:endParaRPr lang="fr-CA" sz="1600" dirty="0"/>
          </a:p>
        </p:txBody>
      </p:sp>
    </p:spTree>
    <p:extLst>
      <p:ext uri="{BB962C8B-B14F-4D97-AF65-F5344CB8AC3E}">
        <p14:creationId xmlns:p14="http://schemas.microsoft.com/office/powerpoint/2010/main" val="180588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1"/>
          <p:cNvSpPr txBox="1">
            <a:spLocks/>
          </p:cNvSpPr>
          <p:nvPr/>
        </p:nvSpPr>
        <p:spPr>
          <a:xfrm>
            <a:off x="493817" y="-28351"/>
            <a:ext cx="11205831" cy="9214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cap="small" dirty="0">
                <a:latin typeface="Segoe UI Semilight" panose="020B0402040204020203" pitchFamily="34" charset="0"/>
                <a:ea typeface="+mn-ea"/>
                <a:cs typeface="Segoe UI Semilight" panose="020B0402040204020203" pitchFamily="34" charset="0"/>
              </a:rPr>
              <a:t>Feuille de route 2030 </a:t>
            </a:r>
            <a:r>
              <a:rPr lang="fr-CA" sz="2800" dirty="0">
                <a:latin typeface="Segoe UI Semilight" panose="020B0402040204020203" pitchFamily="34" charset="0"/>
                <a:ea typeface="+mn-ea"/>
                <a:cs typeface="Segoe UI Semilight" panose="020B0402040204020203" pitchFamily="34" charset="0"/>
              </a:rPr>
              <a:t>de l’AQPER : Définir le rôle des filières, dont le GNR</a:t>
            </a:r>
          </a:p>
        </p:txBody>
      </p:sp>
      <p:sp>
        <p:nvSpPr>
          <p:cNvPr id="3" name="Rectangle 2">
            <a:extLst>
              <a:ext uri="{FF2B5EF4-FFF2-40B4-BE49-F238E27FC236}">
                <a16:creationId xmlns:a16="http://schemas.microsoft.com/office/drawing/2014/main" id="{64AA0441-7AB9-2245-6AAE-C501F8814B15}"/>
              </a:ext>
            </a:extLst>
          </p:cNvPr>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1" name="Picture 8" descr="A picture containing clipart&#10;&#10;Description generated with very high confidence">
            <a:extLst>
              <a:ext uri="{FF2B5EF4-FFF2-40B4-BE49-F238E27FC236}">
                <a16:creationId xmlns:a16="http://schemas.microsoft.com/office/drawing/2014/main" id="{773C7AF0-C0FD-15AE-3259-B3BBF5B9A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3" name="TextBox 15">
            <a:extLst>
              <a:ext uri="{FF2B5EF4-FFF2-40B4-BE49-F238E27FC236}">
                <a16:creationId xmlns:a16="http://schemas.microsoft.com/office/drawing/2014/main" id="{4B1CA03D-EC50-4BFF-8D12-10789A2A5200}"/>
              </a:ext>
            </a:extLst>
          </p:cNvPr>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cxnSp>
        <p:nvCxnSpPr>
          <p:cNvPr id="14" name="Straight Connector 23">
            <a:extLst>
              <a:ext uri="{FF2B5EF4-FFF2-40B4-BE49-F238E27FC236}">
                <a16:creationId xmlns:a16="http://schemas.microsoft.com/office/drawing/2014/main" id="{EAFD63AA-5BA8-EA35-F091-957A68EFCA5E}"/>
              </a:ext>
            </a:extLst>
          </p:cNvPr>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4" name="TextBox 14">
            <a:extLst>
              <a:ext uri="{FF2B5EF4-FFF2-40B4-BE49-F238E27FC236}">
                <a16:creationId xmlns:a16="http://schemas.microsoft.com/office/drawing/2014/main" id="{62E94382-E25D-275D-C788-60E4B771CD76}"/>
              </a:ext>
            </a:extLst>
          </p:cNvPr>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7</a:t>
            </a:fld>
            <a:endParaRPr lang="fr-CA" sz="1600" dirty="0"/>
          </a:p>
        </p:txBody>
      </p:sp>
      <p:pic>
        <p:nvPicPr>
          <p:cNvPr id="2" name="Image 1">
            <a:extLst>
              <a:ext uri="{FF2B5EF4-FFF2-40B4-BE49-F238E27FC236}">
                <a16:creationId xmlns:a16="http://schemas.microsoft.com/office/drawing/2014/main" id="{1979EAF5-BD3F-497B-C6DA-53B7F2430BE2}"/>
              </a:ext>
            </a:extLst>
          </p:cNvPr>
          <p:cNvPicPr>
            <a:picLocks noChangeAspect="1"/>
          </p:cNvPicPr>
          <p:nvPr/>
        </p:nvPicPr>
        <p:blipFill>
          <a:blip r:embed="rId4"/>
          <a:stretch>
            <a:fillRect/>
          </a:stretch>
        </p:blipFill>
        <p:spPr>
          <a:xfrm>
            <a:off x="2153412" y="1980699"/>
            <a:ext cx="7913168" cy="3503226"/>
          </a:xfrm>
          <a:prstGeom prst="rect">
            <a:avLst/>
          </a:prstGeom>
        </p:spPr>
      </p:pic>
    </p:spTree>
    <p:extLst>
      <p:ext uri="{BB962C8B-B14F-4D97-AF65-F5344CB8AC3E}">
        <p14:creationId xmlns:p14="http://schemas.microsoft.com/office/powerpoint/2010/main" val="143563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3">
            <a:extLst>
              <a:ext uri="{FF2B5EF4-FFF2-40B4-BE49-F238E27FC236}">
                <a16:creationId xmlns:a16="http://schemas.microsoft.com/office/drawing/2014/main" id="{761008A4-977E-B28D-E5AC-1E1A86B7C217}"/>
              </a:ext>
            </a:extLst>
          </p:cNvPr>
          <p:cNvSpPr/>
          <p:nvPr/>
        </p:nvSpPr>
        <p:spPr>
          <a:xfrm>
            <a:off x="9151320" y="-1716801"/>
            <a:ext cx="3755069" cy="37719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CD5B"/>
          </a:solidFill>
        </p:spPr>
      </p:sp>
      <p:sp>
        <p:nvSpPr>
          <p:cNvPr id="5" name="TextBox 5"/>
          <p:cNvSpPr txBox="1"/>
          <p:nvPr/>
        </p:nvSpPr>
        <p:spPr>
          <a:xfrm>
            <a:off x="625545" y="365838"/>
            <a:ext cx="8190106" cy="886397"/>
          </a:xfrm>
          <a:prstGeom prst="rect">
            <a:avLst/>
          </a:prstGeom>
        </p:spPr>
        <p:txBody>
          <a:bodyPr lIns="0" tIns="0" rIns="0" bIns="0" rtlCol="0" anchor="t">
            <a:spAutoFit/>
          </a:bodyPr>
          <a:lstStyle/>
          <a:p>
            <a:pPr>
              <a:lnSpc>
                <a:spcPct val="90000"/>
              </a:lnSpc>
              <a:spcBef>
                <a:spcPct val="0"/>
              </a:spcBef>
            </a:pPr>
            <a:r>
              <a:rPr lang="en-US" sz="3100" dirty="0">
                <a:latin typeface="Segoe UI Semilight" panose="020B0402040204020203" pitchFamily="34" charset="0"/>
                <a:cs typeface="Segoe UI Semilight" panose="020B0402040204020203" pitchFamily="34" charset="0"/>
              </a:rPr>
              <a:t>MISE À JOUR</a:t>
            </a:r>
          </a:p>
          <a:p>
            <a:pPr>
              <a:lnSpc>
                <a:spcPct val="90000"/>
              </a:lnSpc>
              <a:spcBef>
                <a:spcPct val="0"/>
              </a:spcBef>
            </a:pPr>
            <a:r>
              <a:rPr lang="en-US" sz="3100" dirty="0">
                <a:latin typeface="Segoe UI Semilight" panose="020B0402040204020203" pitchFamily="34" charset="0"/>
                <a:cs typeface="Segoe UI Semilight" panose="020B0402040204020203" pitchFamily="34" charset="0"/>
              </a:rPr>
              <a:t>FEUILLE DE ROUTE 2030 : GNR </a:t>
            </a:r>
          </a:p>
        </p:txBody>
      </p:sp>
      <p:grpSp>
        <p:nvGrpSpPr>
          <p:cNvPr id="7" name="Group 7"/>
          <p:cNvGrpSpPr/>
          <p:nvPr/>
        </p:nvGrpSpPr>
        <p:grpSpPr>
          <a:xfrm rot="-5400000">
            <a:off x="478067" y="3411472"/>
            <a:ext cx="1991777" cy="2947911"/>
            <a:chOff x="0" y="0"/>
            <a:chExt cx="4975860" cy="7364473"/>
          </a:xfrm>
        </p:grpSpPr>
        <p:sp>
          <p:nvSpPr>
            <p:cNvPr id="8" name="Freeform 8"/>
            <p:cNvSpPr/>
            <p:nvPr/>
          </p:nvSpPr>
          <p:spPr>
            <a:xfrm>
              <a:off x="0" y="0"/>
              <a:ext cx="4975860" cy="7364473"/>
            </a:xfrm>
            <a:custGeom>
              <a:avLst/>
              <a:gdLst/>
              <a:ahLst/>
              <a:cxnLst/>
              <a:rect l="l" t="t" r="r" b="b"/>
              <a:pathLst>
                <a:path w="4975860" h="7364473">
                  <a:moveTo>
                    <a:pt x="4975860" y="0"/>
                  </a:moveTo>
                  <a:lnTo>
                    <a:pt x="4975860" y="6493253"/>
                  </a:lnTo>
                  <a:lnTo>
                    <a:pt x="2486660" y="7364473"/>
                  </a:lnTo>
                  <a:lnTo>
                    <a:pt x="0" y="6493253"/>
                  </a:lnTo>
                  <a:lnTo>
                    <a:pt x="1270" y="5644304"/>
                  </a:lnTo>
                  <a:lnTo>
                    <a:pt x="6350" y="1826992"/>
                  </a:lnTo>
                  <a:lnTo>
                    <a:pt x="0" y="0"/>
                  </a:lnTo>
                  <a:lnTo>
                    <a:pt x="4975860" y="0"/>
                  </a:lnTo>
                  <a:close/>
                </a:path>
              </a:pathLst>
            </a:custGeom>
            <a:solidFill>
              <a:srgbClr val="008037"/>
            </a:solidFill>
          </p:spPr>
        </p:sp>
      </p:grpSp>
      <p:grpSp>
        <p:nvGrpSpPr>
          <p:cNvPr id="9" name="Group 9"/>
          <p:cNvGrpSpPr/>
          <p:nvPr/>
        </p:nvGrpSpPr>
        <p:grpSpPr>
          <a:xfrm>
            <a:off x="2730954" y="3886185"/>
            <a:ext cx="3046429" cy="1995131"/>
            <a:chOff x="0" y="0"/>
            <a:chExt cx="6092857" cy="3990262"/>
          </a:xfrm>
        </p:grpSpPr>
        <p:grpSp>
          <p:nvGrpSpPr>
            <p:cNvPr id="10" name="Group 10"/>
            <p:cNvGrpSpPr/>
            <p:nvPr/>
          </p:nvGrpSpPr>
          <p:grpSpPr>
            <a:xfrm rot="5400000">
              <a:off x="-1450985" y="1450985"/>
              <a:ext cx="3990262" cy="1088292"/>
              <a:chOff x="0" y="0"/>
              <a:chExt cx="5765800" cy="1572547"/>
            </a:xfrm>
          </p:grpSpPr>
          <p:sp>
            <p:nvSpPr>
              <p:cNvPr id="11" name="Freeform 11"/>
              <p:cNvSpPr/>
              <p:nvPr/>
            </p:nvSpPr>
            <p:spPr>
              <a:xfrm>
                <a:off x="0" y="0"/>
                <a:ext cx="5765800"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solidFill>
                <a:srgbClr val="81A453">
                  <a:alpha val="94902"/>
                </a:srgbClr>
              </a:solidFill>
            </p:spPr>
          </p:sp>
        </p:grpSp>
        <p:grpSp>
          <p:nvGrpSpPr>
            <p:cNvPr id="12" name="Group 12"/>
            <p:cNvGrpSpPr/>
            <p:nvPr/>
          </p:nvGrpSpPr>
          <p:grpSpPr>
            <a:xfrm rot="-5400000">
              <a:off x="1480654" y="-621941"/>
              <a:ext cx="3983555" cy="5240851"/>
              <a:chOff x="0" y="0"/>
              <a:chExt cx="4975860" cy="6546350"/>
            </a:xfrm>
          </p:grpSpPr>
          <p:sp>
            <p:nvSpPr>
              <p:cNvPr id="13" name="Freeform 13"/>
              <p:cNvSpPr/>
              <p:nvPr/>
            </p:nvSpPr>
            <p:spPr>
              <a:xfrm>
                <a:off x="0" y="0"/>
                <a:ext cx="4975860" cy="6546349"/>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solidFill>
                <a:srgbClr val="81A453">
                  <a:alpha val="94902"/>
                </a:srgbClr>
              </a:solidFill>
            </p:spPr>
          </p:sp>
        </p:grpSp>
      </p:grpSp>
      <p:grpSp>
        <p:nvGrpSpPr>
          <p:cNvPr id="14" name="Group 14"/>
          <p:cNvGrpSpPr/>
          <p:nvPr/>
        </p:nvGrpSpPr>
        <p:grpSpPr>
          <a:xfrm>
            <a:off x="5560425" y="3886185"/>
            <a:ext cx="3046429" cy="1995131"/>
            <a:chOff x="0" y="0"/>
            <a:chExt cx="6092857" cy="3990262"/>
          </a:xfrm>
        </p:grpSpPr>
        <p:grpSp>
          <p:nvGrpSpPr>
            <p:cNvPr id="15" name="Group 15"/>
            <p:cNvGrpSpPr/>
            <p:nvPr/>
          </p:nvGrpSpPr>
          <p:grpSpPr>
            <a:xfrm rot="5400000">
              <a:off x="-1450985" y="1450985"/>
              <a:ext cx="3990262" cy="1088292"/>
              <a:chOff x="0" y="0"/>
              <a:chExt cx="5765800" cy="1572547"/>
            </a:xfrm>
          </p:grpSpPr>
          <p:sp>
            <p:nvSpPr>
              <p:cNvPr id="16" name="Freeform 16"/>
              <p:cNvSpPr/>
              <p:nvPr/>
            </p:nvSpPr>
            <p:spPr>
              <a:xfrm>
                <a:off x="0" y="0"/>
                <a:ext cx="5765800" cy="1572547"/>
              </a:xfrm>
              <a:custGeom>
                <a:avLst/>
                <a:gdLst/>
                <a:ahLst/>
                <a:cxnLst/>
                <a:rect l="l" t="t" r="r" b="b"/>
                <a:pathLst>
                  <a:path w="5765800" h="1572547">
                    <a:moveTo>
                      <a:pt x="5765800" y="0"/>
                    </a:moveTo>
                    <a:lnTo>
                      <a:pt x="5765800" y="1572547"/>
                    </a:lnTo>
                    <a:lnTo>
                      <a:pt x="2881630" y="584487"/>
                    </a:lnTo>
                    <a:lnTo>
                      <a:pt x="0" y="1572547"/>
                    </a:lnTo>
                    <a:lnTo>
                      <a:pt x="3810" y="410304"/>
                    </a:lnTo>
                    <a:lnTo>
                      <a:pt x="8890" y="174000"/>
                    </a:lnTo>
                    <a:lnTo>
                      <a:pt x="10160" y="0"/>
                    </a:lnTo>
                    <a:lnTo>
                      <a:pt x="5765800" y="0"/>
                    </a:lnTo>
                    <a:close/>
                  </a:path>
                </a:pathLst>
              </a:custGeom>
              <a:solidFill>
                <a:srgbClr val="8CC63F">
                  <a:alpha val="89804"/>
                </a:srgbClr>
              </a:solidFill>
            </p:spPr>
          </p:sp>
        </p:grpSp>
        <p:grpSp>
          <p:nvGrpSpPr>
            <p:cNvPr id="17" name="Group 17"/>
            <p:cNvGrpSpPr/>
            <p:nvPr/>
          </p:nvGrpSpPr>
          <p:grpSpPr>
            <a:xfrm rot="-5400000">
              <a:off x="1480654" y="-621941"/>
              <a:ext cx="3983555" cy="5240851"/>
              <a:chOff x="0" y="0"/>
              <a:chExt cx="4975860" cy="6546350"/>
            </a:xfrm>
          </p:grpSpPr>
          <p:sp>
            <p:nvSpPr>
              <p:cNvPr id="18" name="Freeform 18"/>
              <p:cNvSpPr/>
              <p:nvPr/>
            </p:nvSpPr>
            <p:spPr>
              <a:xfrm>
                <a:off x="0" y="0"/>
                <a:ext cx="4975860" cy="6546349"/>
              </a:xfrm>
              <a:custGeom>
                <a:avLst/>
                <a:gdLst/>
                <a:ahLst/>
                <a:cxnLst/>
                <a:rect l="l" t="t" r="r" b="b"/>
                <a:pathLst>
                  <a:path w="4975860" h="6546349">
                    <a:moveTo>
                      <a:pt x="4975860" y="0"/>
                    </a:moveTo>
                    <a:lnTo>
                      <a:pt x="4975860" y="5675130"/>
                    </a:lnTo>
                    <a:lnTo>
                      <a:pt x="2486660" y="6546349"/>
                    </a:lnTo>
                    <a:lnTo>
                      <a:pt x="0" y="5675130"/>
                    </a:lnTo>
                    <a:lnTo>
                      <a:pt x="1270" y="4933172"/>
                    </a:lnTo>
                    <a:lnTo>
                      <a:pt x="6350" y="1603127"/>
                    </a:lnTo>
                    <a:lnTo>
                      <a:pt x="0" y="0"/>
                    </a:lnTo>
                    <a:lnTo>
                      <a:pt x="4975860" y="0"/>
                    </a:lnTo>
                    <a:close/>
                  </a:path>
                </a:pathLst>
              </a:custGeom>
              <a:solidFill>
                <a:srgbClr val="8CC63F">
                  <a:alpha val="89804"/>
                </a:srgbClr>
              </a:solidFill>
            </p:spPr>
          </p:sp>
        </p:grpSp>
      </p:grpSp>
      <p:grpSp>
        <p:nvGrpSpPr>
          <p:cNvPr id="19" name="Group 19"/>
          <p:cNvGrpSpPr/>
          <p:nvPr/>
        </p:nvGrpSpPr>
        <p:grpSpPr>
          <a:xfrm>
            <a:off x="891620" y="2251108"/>
            <a:ext cx="1063784" cy="1630857"/>
            <a:chOff x="0" y="0"/>
            <a:chExt cx="2127568" cy="3261713"/>
          </a:xfrm>
        </p:grpSpPr>
        <p:sp>
          <p:nvSpPr>
            <p:cNvPr id="20" name="AutoShape 20"/>
            <p:cNvSpPr/>
            <p:nvPr/>
          </p:nvSpPr>
          <p:spPr>
            <a:xfrm>
              <a:off x="1014577" y="1663530"/>
              <a:ext cx="98414" cy="1598183"/>
            </a:xfrm>
            <a:prstGeom prst="rect">
              <a:avLst/>
            </a:prstGeom>
            <a:solidFill>
              <a:srgbClr val="008037"/>
            </a:solidFill>
          </p:spPr>
        </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2127568" cy="2127568"/>
            </a:xfrm>
            <a:prstGeom prst="rect">
              <a:avLst/>
            </a:prstGeom>
          </p:spPr>
        </p:pic>
      </p:grpSp>
      <p:grpSp>
        <p:nvGrpSpPr>
          <p:cNvPr id="22" name="Group 22"/>
          <p:cNvGrpSpPr/>
          <p:nvPr/>
        </p:nvGrpSpPr>
        <p:grpSpPr>
          <a:xfrm>
            <a:off x="3724774" y="2251108"/>
            <a:ext cx="1063784" cy="1652639"/>
            <a:chOff x="0" y="0"/>
            <a:chExt cx="2127568" cy="3305278"/>
          </a:xfrm>
        </p:grpSpPr>
        <p:sp>
          <p:nvSpPr>
            <p:cNvPr id="23" name="AutoShape 23"/>
            <p:cNvSpPr/>
            <p:nvPr/>
          </p:nvSpPr>
          <p:spPr>
            <a:xfrm>
              <a:off x="1014577" y="1707096"/>
              <a:ext cx="98414" cy="1598183"/>
            </a:xfrm>
            <a:prstGeom prst="rect">
              <a:avLst/>
            </a:prstGeom>
            <a:solidFill>
              <a:srgbClr val="81A453"/>
            </a:solidFill>
          </p:spPr>
        </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2127568" cy="2127568"/>
            </a:xfrm>
            <a:prstGeom prst="rect">
              <a:avLst/>
            </a:prstGeom>
          </p:spPr>
        </p:pic>
      </p:grpSp>
      <p:grpSp>
        <p:nvGrpSpPr>
          <p:cNvPr id="25" name="Group 25"/>
          <p:cNvGrpSpPr/>
          <p:nvPr/>
        </p:nvGrpSpPr>
        <p:grpSpPr>
          <a:xfrm>
            <a:off x="6554246" y="2251108"/>
            <a:ext cx="1063784" cy="1652639"/>
            <a:chOff x="0" y="0"/>
            <a:chExt cx="2127568" cy="3305278"/>
          </a:xfrm>
        </p:grpSpPr>
        <p:sp>
          <p:nvSpPr>
            <p:cNvPr id="26" name="AutoShape 26"/>
            <p:cNvSpPr/>
            <p:nvPr/>
          </p:nvSpPr>
          <p:spPr>
            <a:xfrm>
              <a:off x="1014577" y="1707096"/>
              <a:ext cx="98414" cy="1598183"/>
            </a:xfrm>
            <a:prstGeom prst="rect">
              <a:avLst/>
            </a:prstGeom>
            <a:solidFill>
              <a:srgbClr val="8CC63F"/>
            </a:solidFill>
          </p:spPr>
        </p:sp>
        <p:pic>
          <p:nvPicPr>
            <p:cNvPr id="27" name="Picture 2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2127568" cy="2127568"/>
            </a:xfrm>
            <a:prstGeom prst="rect">
              <a:avLst/>
            </a:prstGeom>
          </p:spPr>
        </p:pic>
      </p:grpSp>
      <p:pic>
        <p:nvPicPr>
          <p:cNvPr id="28" name="Picture 2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270348" y="3832093"/>
            <a:ext cx="2823225" cy="1700993"/>
          </a:xfrm>
          <a:prstGeom prst="rect">
            <a:avLst/>
          </a:prstGeom>
        </p:spPr>
      </p:pic>
      <p:sp>
        <p:nvSpPr>
          <p:cNvPr id="30" name="TextBox 30"/>
          <p:cNvSpPr txBox="1"/>
          <p:nvPr/>
        </p:nvSpPr>
        <p:spPr>
          <a:xfrm>
            <a:off x="333733" y="1480891"/>
            <a:ext cx="8035489" cy="340221"/>
          </a:xfrm>
          <a:prstGeom prst="rect">
            <a:avLst/>
          </a:prstGeom>
        </p:spPr>
        <p:txBody>
          <a:bodyPr lIns="0" tIns="0" rIns="0" bIns="0" rtlCol="0" anchor="t">
            <a:spAutoFit/>
          </a:bodyPr>
          <a:lstStyle/>
          <a:p>
            <a:pPr>
              <a:lnSpc>
                <a:spcPts val="2939"/>
              </a:lnSpc>
            </a:pPr>
            <a:r>
              <a:rPr lang="en-US" sz="2100" dirty="0">
                <a:solidFill>
                  <a:srgbClr val="000000"/>
                </a:solidFill>
                <a:latin typeface="Open Sans 1 Italics"/>
              </a:rPr>
              <a:t>Un </a:t>
            </a:r>
            <a:r>
              <a:rPr lang="en-US" sz="2100" dirty="0" err="1">
                <a:solidFill>
                  <a:srgbClr val="000000"/>
                </a:solidFill>
                <a:latin typeface="Open Sans 1 Italics"/>
              </a:rPr>
              <a:t>modèle</a:t>
            </a:r>
            <a:r>
              <a:rPr lang="en-US" sz="2100" dirty="0">
                <a:solidFill>
                  <a:srgbClr val="000000"/>
                </a:solidFill>
                <a:latin typeface="Open Sans 1 Italics"/>
              </a:rPr>
              <a:t> </a:t>
            </a:r>
            <a:r>
              <a:rPr lang="en-US" sz="2100" dirty="0" err="1">
                <a:solidFill>
                  <a:srgbClr val="000000"/>
                </a:solidFill>
                <a:latin typeface="Open Sans 1 Italics"/>
              </a:rPr>
              <a:t>concret</a:t>
            </a:r>
            <a:r>
              <a:rPr lang="en-US" sz="2100" dirty="0">
                <a:solidFill>
                  <a:srgbClr val="000000"/>
                </a:solidFill>
                <a:latin typeface="Open Sans 1 Italics"/>
              </a:rPr>
              <a:t> et appliqué </a:t>
            </a:r>
            <a:r>
              <a:rPr lang="en-US" sz="2100" dirty="0" err="1">
                <a:solidFill>
                  <a:srgbClr val="000000"/>
                </a:solidFill>
                <a:latin typeface="Open Sans 1 Italics"/>
              </a:rPr>
              <a:t>d'économie</a:t>
            </a:r>
            <a:r>
              <a:rPr lang="en-US" sz="2100" dirty="0">
                <a:solidFill>
                  <a:srgbClr val="000000"/>
                </a:solidFill>
                <a:latin typeface="Open Sans 1 Italics"/>
              </a:rPr>
              <a:t> </a:t>
            </a:r>
            <a:r>
              <a:rPr lang="en-US" sz="2100" dirty="0" err="1">
                <a:solidFill>
                  <a:srgbClr val="000000"/>
                </a:solidFill>
                <a:latin typeface="Open Sans 1 Italics"/>
              </a:rPr>
              <a:t>circulaire</a:t>
            </a:r>
            <a:endParaRPr lang="en-US" sz="2100" dirty="0">
              <a:solidFill>
                <a:srgbClr val="000000"/>
              </a:solidFill>
              <a:latin typeface="Open Sans 1 Italics"/>
            </a:endParaRPr>
          </a:p>
        </p:txBody>
      </p:sp>
      <p:sp>
        <p:nvSpPr>
          <p:cNvPr id="31" name="TextBox 31"/>
          <p:cNvSpPr txBox="1"/>
          <p:nvPr/>
        </p:nvSpPr>
        <p:spPr>
          <a:xfrm>
            <a:off x="375560" y="2640820"/>
            <a:ext cx="2095905" cy="421013"/>
          </a:xfrm>
          <a:prstGeom prst="rect">
            <a:avLst/>
          </a:prstGeom>
        </p:spPr>
        <p:txBody>
          <a:bodyPr lIns="0" tIns="0" rIns="0" bIns="0" rtlCol="0" anchor="t">
            <a:spAutoFit/>
          </a:bodyPr>
          <a:lstStyle/>
          <a:p>
            <a:pPr algn="ctr">
              <a:lnSpc>
                <a:spcPts val="3466"/>
              </a:lnSpc>
            </a:pPr>
            <a:r>
              <a:rPr lang="en-US" sz="2888" spc="289" dirty="0">
                <a:solidFill>
                  <a:srgbClr val="FFFFFF"/>
                </a:solidFill>
                <a:latin typeface="Aileron Regular Bold"/>
              </a:rPr>
              <a:t>1</a:t>
            </a:r>
          </a:p>
        </p:txBody>
      </p:sp>
      <p:sp>
        <p:nvSpPr>
          <p:cNvPr id="32" name="TextBox 32"/>
          <p:cNvSpPr txBox="1"/>
          <p:nvPr/>
        </p:nvSpPr>
        <p:spPr>
          <a:xfrm>
            <a:off x="375560" y="4105491"/>
            <a:ext cx="2095905" cy="1301895"/>
          </a:xfrm>
          <a:prstGeom prst="rect">
            <a:avLst/>
          </a:prstGeom>
        </p:spPr>
        <p:txBody>
          <a:bodyPr lIns="0" tIns="0" rIns="0" bIns="0" rtlCol="0" anchor="t">
            <a:spAutoFit/>
          </a:bodyPr>
          <a:lstStyle/>
          <a:p>
            <a:pPr algn="ctr">
              <a:lnSpc>
                <a:spcPts val="2648"/>
              </a:lnSpc>
            </a:pPr>
            <a:r>
              <a:rPr lang="en-US" sz="1765">
                <a:solidFill>
                  <a:srgbClr val="FFFFFF"/>
                </a:solidFill>
                <a:latin typeface="Aileron Regular"/>
              </a:rPr>
              <a:t>Développer et soutenir un cadre adéquat pour l’agro-énergie</a:t>
            </a:r>
            <a:r>
              <a:rPr lang="en-US" sz="1765">
                <a:solidFill>
                  <a:srgbClr val="FFFFFF"/>
                </a:solidFill>
                <a:latin typeface="Arimo"/>
              </a:rPr>
              <a:t> </a:t>
            </a:r>
          </a:p>
        </p:txBody>
      </p:sp>
      <p:sp>
        <p:nvSpPr>
          <p:cNvPr id="33" name="TextBox 33"/>
          <p:cNvSpPr txBox="1"/>
          <p:nvPr/>
        </p:nvSpPr>
        <p:spPr>
          <a:xfrm>
            <a:off x="2971083" y="2627707"/>
            <a:ext cx="2591840" cy="421013"/>
          </a:xfrm>
          <a:prstGeom prst="rect">
            <a:avLst/>
          </a:prstGeom>
        </p:spPr>
        <p:txBody>
          <a:bodyPr lIns="0" tIns="0" rIns="0" bIns="0" rtlCol="0" anchor="t">
            <a:spAutoFit/>
          </a:bodyPr>
          <a:lstStyle/>
          <a:p>
            <a:pPr algn="ctr">
              <a:lnSpc>
                <a:spcPts val="3466"/>
              </a:lnSpc>
            </a:pPr>
            <a:r>
              <a:rPr lang="en-US" sz="2888" spc="289" dirty="0">
                <a:solidFill>
                  <a:srgbClr val="FFFFFF"/>
                </a:solidFill>
                <a:latin typeface="Aileron Regular Bold"/>
              </a:rPr>
              <a:t>2</a:t>
            </a:r>
          </a:p>
        </p:txBody>
      </p:sp>
      <p:sp>
        <p:nvSpPr>
          <p:cNvPr id="34" name="TextBox 34"/>
          <p:cNvSpPr txBox="1"/>
          <p:nvPr/>
        </p:nvSpPr>
        <p:spPr>
          <a:xfrm>
            <a:off x="3003027" y="4190844"/>
            <a:ext cx="2591840" cy="1310102"/>
          </a:xfrm>
          <a:prstGeom prst="rect">
            <a:avLst/>
          </a:prstGeom>
        </p:spPr>
        <p:txBody>
          <a:bodyPr lIns="0" tIns="0" rIns="0" bIns="0" rtlCol="0" anchor="t">
            <a:spAutoFit/>
          </a:bodyPr>
          <a:lstStyle/>
          <a:p>
            <a:pPr algn="ctr">
              <a:lnSpc>
                <a:spcPts val="2648"/>
              </a:lnSpc>
            </a:pPr>
            <a:r>
              <a:rPr lang="en-US" sz="1765" dirty="0">
                <a:solidFill>
                  <a:srgbClr val="FFFFFF"/>
                </a:solidFill>
                <a:latin typeface="Arimo"/>
              </a:rPr>
              <a:t>Quantification et </a:t>
            </a:r>
            <a:r>
              <a:rPr lang="en-US" sz="1765" dirty="0" err="1">
                <a:solidFill>
                  <a:srgbClr val="FFFFFF"/>
                </a:solidFill>
                <a:latin typeface="Arimo"/>
              </a:rPr>
              <a:t>valorisation</a:t>
            </a:r>
            <a:r>
              <a:rPr lang="en-US" sz="1765" dirty="0">
                <a:solidFill>
                  <a:srgbClr val="FFFFFF"/>
                </a:solidFill>
                <a:latin typeface="Arimo"/>
              </a:rPr>
              <a:t> des </a:t>
            </a:r>
            <a:r>
              <a:rPr lang="en-US" sz="1765" dirty="0" err="1">
                <a:solidFill>
                  <a:srgbClr val="FFFFFF"/>
                </a:solidFill>
                <a:latin typeface="Arimo"/>
              </a:rPr>
              <a:t>baisses</a:t>
            </a:r>
            <a:r>
              <a:rPr lang="en-US" sz="1765" dirty="0">
                <a:solidFill>
                  <a:srgbClr val="FFFFFF"/>
                </a:solidFill>
                <a:latin typeface="Arimo"/>
              </a:rPr>
              <a:t> de GES</a:t>
            </a:r>
          </a:p>
          <a:p>
            <a:pPr algn="ctr">
              <a:lnSpc>
                <a:spcPts val="2648"/>
              </a:lnSpc>
            </a:pPr>
            <a:endParaRPr lang="en-US" sz="1765" dirty="0">
              <a:solidFill>
                <a:srgbClr val="FFFFFF"/>
              </a:solidFill>
              <a:latin typeface="Arimo"/>
            </a:endParaRPr>
          </a:p>
        </p:txBody>
      </p:sp>
      <p:sp>
        <p:nvSpPr>
          <p:cNvPr id="35" name="TextBox 35"/>
          <p:cNvSpPr txBox="1"/>
          <p:nvPr/>
        </p:nvSpPr>
        <p:spPr>
          <a:xfrm>
            <a:off x="5779881" y="2627707"/>
            <a:ext cx="2571167" cy="421013"/>
          </a:xfrm>
          <a:prstGeom prst="rect">
            <a:avLst/>
          </a:prstGeom>
        </p:spPr>
        <p:txBody>
          <a:bodyPr lIns="0" tIns="0" rIns="0" bIns="0" rtlCol="0" anchor="t">
            <a:spAutoFit/>
          </a:bodyPr>
          <a:lstStyle/>
          <a:p>
            <a:pPr algn="ctr">
              <a:lnSpc>
                <a:spcPts val="3466"/>
              </a:lnSpc>
            </a:pPr>
            <a:r>
              <a:rPr lang="en-US" sz="2888" spc="289">
                <a:solidFill>
                  <a:srgbClr val="FFFFFF"/>
                </a:solidFill>
                <a:latin typeface="Aileron Regular Bold"/>
              </a:rPr>
              <a:t>3</a:t>
            </a:r>
          </a:p>
        </p:txBody>
      </p:sp>
      <p:sp>
        <p:nvSpPr>
          <p:cNvPr id="36" name="TextBox 36"/>
          <p:cNvSpPr txBox="1"/>
          <p:nvPr/>
        </p:nvSpPr>
        <p:spPr>
          <a:xfrm>
            <a:off x="5798055" y="4227606"/>
            <a:ext cx="2571167" cy="1643527"/>
          </a:xfrm>
          <a:prstGeom prst="rect">
            <a:avLst/>
          </a:prstGeom>
        </p:spPr>
        <p:txBody>
          <a:bodyPr lIns="0" tIns="0" rIns="0" bIns="0" rtlCol="0" anchor="t">
            <a:spAutoFit/>
          </a:bodyPr>
          <a:lstStyle/>
          <a:p>
            <a:pPr algn="ctr">
              <a:lnSpc>
                <a:spcPts val="2648"/>
              </a:lnSpc>
            </a:pPr>
            <a:endParaRPr/>
          </a:p>
          <a:p>
            <a:pPr algn="ctr">
              <a:lnSpc>
                <a:spcPts val="2648"/>
              </a:lnSpc>
            </a:pPr>
            <a:endParaRPr/>
          </a:p>
          <a:p>
            <a:pPr algn="ctr">
              <a:lnSpc>
                <a:spcPts val="2648"/>
              </a:lnSpc>
            </a:pPr>
            <a:endParaRPr lang="en-US" sz="1765" dirty="0">
              <a:solidFill>
                <a:srgbClr val="FFFFFF"/>
              </a:solidFill>
              <a:latin typeface="Arimo"/>
            </a:endParaRPr>
          </a:p>
        </p:txBody>
      </p:sp>
      <p:sp>
        <p:nvSpPr>
          <p:cNvPr id="38" name="ZoneTexte 37">
            <a:extLst>
              <a:ext uri="{FF2B5EF4-FFF2-40B4-BE49-F238E27FC236}">
                <a16:creationId xmlns:a16="http://schemas.microsoft.com/office/drawing/2014/main" id="{8D964BAF-62EC-D7DD-9DAD-5E110EBE686C}"/>
              </a:ext>
            </a:extLst>
          </p:cNvPr>
          <p:cNvSpPr txBox="1"/>
          <p:nvPr/>
        </p:nvSpPr>
        <p:spPr>
          <a:xfrm>
            <a:off x="7905298" y="2405732"/>
            <a:ext cx="4165600" cy="1271554"/>
          </a:xfrm>
          <a:prstGeom prst="flowChartAlternateProcess">
            <a:avLst/>
          </a:prstGeom>
          <a:noFill/>
          <a:ln>
            <a:solidFill>
              <a:srgbClr val="006600"/>
            </a:solidFill>
            <a:prstDash val="dash"/>
          </a:ln>
        </p:spPr>
        <p:txBody>
          <a:bodyPr wrap="square" rtlCol="0">
            <a:spAutoFit/>
          </a:bodyPr>
          <a:lstStyle/>
          <a:p>
            <a:pPr marL="190510" indent="-190510">
              <a:spcAft>
                <a:spcPts val="1200"/>
              </a:spcAft>
              <a:buFont typeface="Wingdings" panose="05000000000000000000" pitchFamily="2" charset="2"/>
              <a:buChar char="Ø"/>
            </a:pPr>
            <a:r>
              <a:rPr lang="fr-CA" sz="1467" dirty="0">
                <a:latin typeface="Aileron Regular" panose="020B0604020202020204" charset="0"/>
              </a:rPr>
              <a:t>Un futur moteur de développement régional pour le Québec</a:t>
            </a:r>
          </a:p>
          <a:p>
            <a:pPr marL="190510" indent="-190510">
              <a:spcAft>
                <a:spcPts val="1200"/>
              </a:spcAft>
              <a:buFont typeface="Wingdings" panose="05000000000000000000" pitchFamily="2" charset="2"/>
              <a:buChar char="Ø"/>
            </a:pPr>
            <a:r>
              <a:rPr lang="fr-CA" sz="1467" dirty="0">
                <a:latin typeface="Aileron Regular" panose="020B0604020202020204" charset="0"/>
              </a:rPr>
              <a:t>Énorme potentiel ≈ 3800 Mm</a:t>
            </a:r>
            <a:r>
              <a:rPr lang="fr-CA" sz="1467" baseline="30000" dirty="0">
                <a:latin typeface="Aileron Regular" panose="020B0604020202020204" charset="0"/>
              </a:rPr>
              <a:t>3 </a:t>
            </a:r>
            <a:r>
              <a:rPr lang="fr-CA" sz="1467" dirty="0">
                <a:latin typeface="Aileron Regular" panose="020B0604020202020204" charset="0"/>
              </a:rPr>
              <a:t>≈ 2/3 distribué au Québec</a:t>
            </a:r>
            <a:r>
              <a:rPr lang="fr-CA" sz="1467" baseline="30000" dirty="0">
                <a:latin typeface="Aileron Regular" panose="020B0604020202020204" charset="0"/>
              </a:rPr>
              <a:t>1</a:t>
            </a:r>
          </a:p>
        </p:txBody>
      </p:sp>
      <p:grpSp>
        <p:nvGrpSpPr>
          <p:cNvPr id="41" name="Groupe 40">
            <a:extLst>
              <a:ext uri="{FF2B5EF4-FFF2-40B4-BE49-F238E27FC236}">
                <a16:creationId xmlns:a16="http://schemas.microsoft.com/office/drawing/2014/main" id="{C866491C-63AD-3E6F-F285-018A705CDBFC}"/>
              </a:ext>
            </a:extLst>
          </p:cNvPr>
          <p:cNvGrpSpPr/>
          <p:nvPr/>
        </p:nvGrpSpPr>
        <p:grpSpPr>
          <a:xfrm>
            <a:off x="6233029" y="-1790954"/>
            <a:ext cx="3755069" cy="3916435"/>
            <a:chOff x="7842759" y="-1997421"/>
            <a:chExt cx="3755069" cy="3916435"/>
          </a:xfrm>
        </p:grpSpPr>
        <p:grpSp>
          <p:nvGrpSpPr>
            <p:cNvPr id="2" name="Group 2"/>
            <p:cNvGrpSpPr/>
            <p:nvPr/>
          </p:nvGrpSpPr>
          <p:grpSpPr>
            <a:xfrm>
              <a:off x="7842759" y="-1997421"/>
              <a:ext cx="3755069" cy="3771900"/>
              <a:chOff x="-337343" y="-849596"/>
              <a:chExt cx="6321665" cy="6350000"/>
            </a:xfrm>
          </p:grpSpPr>
          <p:sp>
            <p:nvSpPr>
              <p:cNvPr id="3" name="Freeform 3"/>
              <p:cNvSpPr/>
              <p:nvPr/>
            </p:nvSpPr>
            <p:spPr>
              <a:xfrm>
                <a:off x="-337343" y="-849596"/>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BCD5B"/>
              </a:solidFill>
            </p:spPr>
          </p:sp>
        </p:grpSp>
        <p:sp>
          <p:nvSpPr>
            <p:cNvPr id="29" name="TextBox 29"/>
            <p:cNvSpPr txBox="1"/>
            <p:nvPr/>
          </p:nvSpPr>
          <p:spPr>
            <a:xfrm>
              <a:off x="7842759" y="-283320"/>
              <a:ext cx="3477989" cy="2202334"/>
            </a:xfrm>
            <a:prstGeom prst="rect">
              <a:avLst/>
            </a:prstGeom>
          </p:spPr>
          <p:txBody>
            <a:bodyPr wrap="square" lIns="0" tIns="0" rIns="0" bIns="0" rtlCol="0" anchor="t">
              <a:spAutoFit/>
            </a:bodyPr>
            <a:lstStyle/>
            <a:p>
              <a:pPr algn="ctr">
                <a:lnSpc>
                  <a:spcPts val="5000"/>
                </a:lnSpc>
              </a:pPr>
              <a:r>
                <a:rPr lang="en-US" sz="2400" dirty="0">
                  <a:solidFill>
                    <a:srgbClr val="FFFFFF"/>
                  </a:solidFill>
                  <a:latin typeface="Open Sans 1 Bold"/>
                </a:rPr>
                <a:t>Cible réglementaire 10% </a:t>
              </a:r>
            </a:p>
            <a:p>
              <a:pPr algn="ctr">
                <a:lnSpc>
                  <a:spcPts val="5000"/>
                </a:lnSpc>
              </a:pPr>
              <a:r>
                <a:rPr lang="en-US" sz="4800" b="1" dirty="0">
                  <a:solidFill>
                    <a:srgbClr val="FFFFFF"/>
                  </a:solidFill>
                  <a:latin typeface="Open Sans 1 Bold"/>
                </a:rPr>
                <a:t>23 PJ</a:t>
              </a:r>
            </a:p>
            <a:p>
              <a:pPr algn="ctr"/>
              <a:r>
                <a:rPr lang="en-US" sz="2400" dirty="0">
                  <a:solidFill>
                    <a:srgbClr val="FFFFFF"/>
                  </a:solidFill>
                  <a:latin typeface="Algerian" panose="04020705040A02060702" pitchFamily="82" charset="0"/>
                </a:rPr>
                <a:t>≈ </a:t>
              </a:r>
              <a:r>
                <a:rPr lang="en-US" sz="2400" dirty="0">
                  <a:solidFill>
                    <a:srgbClr val="FFFFFF"/>
                  </a:solidFill>
                  <a:latin typeface="Open Sans 1 Bold"/>
                </a:rPr>
                <a:t>600 Mm</a:t>
              </a:r>
              <a:r>
                <a:rPr lang="en-US" sz="2400" baseline="30000" dirty="0">
                  <a:solidFill>
                    <a:srgbClr val="FFFFFF"/>
                  </a:solidFill>
                  <a:latin typeface="Open Sans 1 Bold"/>
                </a:rPr>
                <a:t>3</a:t>
              </a:r>
              <a:endParaRPr lang="en-US" sz="2400" dirty="0">
                <a:solidFill>
                  <a:srgbClr val="FFFFFF"/>
                </a:solidFill>
                <a:latin typeface="Open Sans 1 Bold"/>
              </a:endParaRPr>
            </a:p>
            <a:p>
              <a:pPr algn="ctr">
                <a:lnSpc>
                  <a:spcPts val="5000"/>
                </a:lnSpc>
              </a:pPr>
              <a:endParaRPr lang="en-US" sz="2400" dirty="0">
                <a:solidFill>
                  <a:srgbClr val="FFFFFF"/>
                </a:solidFill>
                <a:latin typeface="Open Sans 1 Bold"/>
              </a:endParaRPr>
            </a:p>
          </p:txBody>
        </p:sp>
      </p:grpSp>
      <p:sp>
        <p:nvSpPr>
          <p:cNvPr id="44" name="ZoneTexte 43">
            <a:extLst>
              <a:ext uri="{FF2B5EF4-FFF2-40B4-BE49-F238E27FC236}">
                <a16:creationId xmlns:a16="http://schemas.microsoft.com/office/drawing/2014/main" id="{70298B68-265E-3E1F-2B73-66D2E821508F}"/>
              </a:ext>
            </a:extLst>
          </p:cNvPr>
          <p:cNvSpPr txBox="1"/>
          <p:nvPr/>
        </p:nvSpPr>
        <p:spPr>
          <a:xfrm>
            <a:off x="9365642" y="372809"/>
            <a:ext cx="3326424" cy="1569660"/>
          </a:xfrm>
          <a:prstGeom prst="rect">
            <a:avLst/>
          </a:prstGeom>
          <a:noFill/>
        </p:spPr>
        <p:txBody>
          <a:bodyPr wrap="square" rtlCol="0">
            <a:spAutoFit/>
          </a:bodyPr>
          <a:lstStyle/>
          <a:p>
            <a:pPr algn="ctr"/>
            <a:r>
              <a:rPr lang="fr-CA" sz="4800" b="1" dirty="0">
                <a:solidFill>
                  <a:srgbClr val="FFFFFF"/>
                </a:solidFill>
                <a:latin typeface="Open Sans 1 Bold"/>
              </a:rPr>
              <a:t>16 PJ</a:t>
            </a:r>
          </a:p>
          <a:p>
            <a:pPr algn="ctr"/>
            <a:r>
              <a:rPr lang="fr-CA" sz="2400" dirty="0">
                <a:solidFill>
                  <a:srgbClr val="FFFFFF"/>
                </a:solidFill>
                <a:latin typeface="Open Sans 1 Bold"/>
              </a:rPr>
              <a:t>à développer </a:t>
            </a:r>
          </a:p>
          <a:p>
            <a:pPr algn="ctr"/>
            <a:r>
              <a:rPr lang="fr-CA" sz="2400" dirty="0">
                <a:solidFill>
                  <a:srgbClr val="FFFFFF"/>
                </a:solidFill>
                <a:latin typeface="Open Sans 1 Bold"/>
              </a:rPr>
              <a:t>d’ici 2030</a:t>
            </a:r>
          </a:p>
        </p:txBody>
      </p:sp>
      <p:sp>
        <p:nvSpPr>
          <p:cNvPr id="52" name="Flèche : droite 51">
            <a:extLst>
              <a:ext uri="{FF2B5EF4-FFF2-40B4-BE49-F238E27FC236}">
                <a16:creationId xmlns:a16="http://schemas.microsoft.com/office/drawing/2014/main" id="{ECCA8290-2CFD-F5A8-7A0B-0333A1803CEC}"/>
              </a:ext>
            </a:extLst>
          </p:cNvPr>
          <p:cNvSpPr/>
          <p:nvPr/>
        </p:nvSpPr>
        <p:spPr>
          <a:xfrm>
            <a:off x="9335707" y="608730"/>
            <a:ext cx="562237" cy="4900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space réservé du numéro de diapositive 3">
            <a:extLst>
              <a:ext uri="{FF2B5EF4-FFF2-40B4-BE49-F238E27FC236}">
                <a16:creationId xmlns:a16="http://schemas.microsoft.com/office/drawing/2014/main" id="{D85D3D5B-F74D-8075-90D6-3BCAD794BF3A}"/>
              </a:ext>
            </a:extLst>
          </p:cNvPr>
          <p:cNvSpPr>
            <a:spLocks noGrp="1"/>
          </p:cNvSpPr>
          <p:nvPr>
            <p:ph type="sldNum" sz="quarter" idx="12"/>
          </p:nvPr>
        </p:nvSpPr>
        <p:spPr>
          <a:xfrm>
            <a:off x="11667285" y="6382784"/>
            <a:ext cx="433276" cy="365125"/>
          </a:xfrm>
          <a:ln w="9525">
            <a:noFill/>
          </a:ln>
        </p:spPr>
        <p:txBody>
          <a:bodyPr/>
          <a:lstStyle/>
          <a:p>
            <a:endParaRPr dirty="0"/>
          </a:p>
        </p:txBody>
      </p:sp>
      <p:sp>
        <p:nvSpPr>
          <p:cNvPr id="39" name="Rectangle 38">
            <a:extLst>
              <a:ext uri="{FF2B5EF4-FFF2-40B4-BE49-F238E27FC236}">
                <a16:creationId xmlns:a16="http://schemas.microsoft.com/office/drawing/2014/main" id="{E55EE5AE-0D46-1A98-0D42-3B6A47D4CD02}"/>
              </a:ext>
            </a:extLst>
          </p:cNvPr>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2" name="Picture 8" descr="A picture containing clipart&#10;&#10;Description generated with very high confidence">
            <a:extLst>
              <a:ext uri="{FF2B5EF4-FFF2-40B4-BE49-F238E27FC236}">
                <a16:creationId xmlns:a16="http://schemas.microsoft.com/office/drawing/2014/main" id="{2043BFBB-E6F7-529B-41B5-5EB008A057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46" name="TextBox 15">
            <a:extLst>
              <a:ext uri="{FF2B5EF4-FFF2-40B4-BE49-F238E27FC236}">
                <a16:creationId xmlns:a16="http://schemas.microsoft.com/office/drawing/2014/main" id="{AD296A78-48B2-85DE-53E3-095BA8ABB793}"/>
              </a:ext>
            </a:extLst>
          </p:cNvPr>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cxnSp>
        <p:nvCxnSpPr>
          <p:cNvPr id="47" name="Straight Connector 23">
            <a:extLst>
              <a:ext uri="{FF2B5EF4-FFF2-40B4-BE49-F238E27FC236}">
                <a16:creationId xmlns:a16="http://schemas.microsoft.com/office/drawing/2014/main" id="{18CB4568-B797-39B8-3EAC-E7324FE0C63D}"/>
              </a:ext>
            </a:extLst>
          </p:cNvPr>
          <p:cNvCxnSpPr>
            <a:cxnSpLocks/>
          </p:cNvCxnSpPr>
          <p:nvPr/>
        </p:nvCxnSpPr>
        <p:spPr>
          <a:xfrm>
            <a:off x="375560" y="1331363"/>
            <a:ext cx="6205333"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A33548DA-188A-FC72-D548-296F12AC8B31}"/>
              </a:ext>
            </a:extLst>
          </p:cNvPr>
          <p:cNvSpPr txBox="1"/>
          <p:nvPr/>
        </p:nvSpPr>
        <p:spPr>
          <a:xfrm>
            <a:off x="2153412" y="6307288"/>
            <a:ext cx="3279145" cy="276999"/>
          </a:xfrm>
          <a:prstGeom prst="rect">
            <a:avLst/>
          </a:prstGeom>
          <a:noFill/>
        </p:spPr>
        <p:txBody>
          <a:bodyPr wrap="square" rtlCol="0">
            <a:spAutoFit/>
          </a:bodyPr>
          <a:lstStyle/>
          <a:p>
            <a:r>
              <a:rPr lang="fr-CA" sz="1200" b="1" dirty="0">
                <a:solidFill>
                  <a:srgbClr val="408000"/>
                </a:solidFill>
              </a:rPr>
              <a:t>Source 1 : </a:t>
            </a:r>
            <a:r>
              <a:rPr lang="fr-CA" sz="1200" dirty="0" err="1"/>
              <a:t>Aviséo</a:t>
            </a:r>
            <a:r>
              <a:rPr lang="fr-CA" sz="1200" dirty="0"/>
              <a:t> conseil, 2019</a:t>
            </a:r>
          </a:p>
        </p:txBody>
      </p:sp>
      <p:sp>
        <p:nvSpPr>
          <p:cNvPr id="51" name="TextBox 14">
            <a:extLst>
              <a:ext uri="{FF2B5EF4-FFF2-40B4-BE49-F238E27FC236}">
                <a16:creationId xmlns:a16="http://schemas.microsoft.com/office/drawing/2014/main" id="{4AC1DF53-824F-9148-6746-34FD38047087}"/>
              </a:ext>
            </a:extLst>
          </p:cNvPr>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8</a:t>
            </a:fld>
            <a:endParaRPr lang="fr-CA"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1488"/>
            <a:ext cx="12192000" cy="286512"/>
          </a:xfrm>
          <a:prstGeom prst="rect">
            <a:avLst/>
          </a:prstGeom>
          <a:solidFill>
            <a:srgbClr val="9CC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9" name="Picture 8" descr="A picture containing clipar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6151498"/>
            <a:ext cx="2039112" cy="377952"/>
          </a:xfrm>
          <a:prstGeom prst="rect">
            <a:avLst/>
          </a:prstGeom>
        </p:spPr>
      </p:pic>
      <p:sp>
        <p:nvSpPr>
          <p:cNvPr id="15" name="TextBox 14"/>
          <p:cNvSpPr txBox="1"/>
          <p:nvPr/>
        </p:nvSpPr>
        <p:spPr>
          <a:xfrm>
            <a:off x="11453591" y="6545467"/>
            <a:ext cx="288862" cy="338554"/>
          </a:xfrm>
          <a:prstGeom prst="rect">
            <a:avLst/>
          </a:prstGeom>
          <a:noFill/>
        </p:spPr>
        <p:txBody>
          <a:bodyPr wrap="none" rtlCol="0">
            <a:spAutoFit/>
          </a:bodyPr>
          <a:lstStyle/>
          <a:p>
            <a:fld id="{785CFFCE-7B16-4E7A-ABDA-C8B97172316B}" type="slidenum">
              <a:rPr lang="fr-CA" sz="1600"/>
              <a:t>9</a:t>
            </a:fld>
            <a:endParaRPr lang="fr-CA" sz="1600" dirty="0"/>
          </a:p>
        </p:txBody>
      </p:sp>
      <p:sp>
        <p:nvSpPr>
          <p:cNvPr id="16" name="TextBox 15"/>
          <p:cNvSpPr txBox="1"/>
          <p:nvPr/>
        </p:nvSpPr>
        <p:spPr>
          <a:xfrm>
            <a:off x="6580893" y="6571488"/>
            <a:ext cx="4943661" cy="307777"/>
          </a:xfrm>
          <a:prstGeom prst="rect">
            <a:avLst/>
          </a:prstGeom>
          <a:noFill/>
        </p:spPr>
        <p:txBody>
          <a:bodyPr wrap="square" rtlCol="0">
            <a:spAutoFit/>
          </a:bodyPr>
          <a:lstStyle/>
          <a:p>
            <a:r>
              <a:rPr lang="fr-CA" sz="1400" dirty="0">
                <a:latin typeface="+mj-lt"/>
              </a:rPr>
              <a:t>Association québécoise de la production d’énergie renouvelable   -</a:t>
            </a:r>
          </a:p>
        </p:txBody>
      </p:sp>
      <p:sp>
        <p:nvSpPr>
          <p:cNvPr id="19" name="TextBox 18"/>
          <p:cNvSpPr txBox="1"/>
          <p:nvPr/>
        </p:nvSpPr>
        <p:spPr>
          <a:xfrm>
            <a:off x="262202" y="184818"/>
            <a:ext cx="6311343" cy="584775"/>
          </a:xfrm>
          <a:prstGeom prst="rect">
            <a:avLst/>
          </a:prstGeom>
          <a:noFill/>
        </p:spPr>
        <p:txBody>
          <a:bodyPr wrap="none" rtlCol="0">
            <a:spAutoFit/>
          </a:bodyPr>
          <a:lstStyle/>
          <a:p>
            <a:r>
              <a:rPr lang="fr-CA" sz="3200" dirty="0">
                <a:latin typeface="Segoe UI Semilight" panose="020B0402040204020203" pitchFamily="34" charset="0"/>
                <a:cs typeface="Segoe UI Semilight" panose="020B0402040204020203" pitchFamily="34" charset="0"/>
              </a:rPr>
              <a:t>Sommaire de la preuve de l’AQPER</a:t>
            </a:r>
          </a:p>
        </p:txBody>
      </p:sp>
      <p:cxnSp>
        <p:nvCxnSpPr>
          <p:cNvPr id="24" name="Straight Connector 23"/>
          <p:cNvCxnSpPr>
            <a:cxnSpLocks/>
          </p:cNvCxnSpPr>
          <p:nvPr/>
        </p:nvCxnSpPr>
        <p:spPr>
          <a:xfrm>
            <a:off x="343308" y="769593"/>
            <a:ext cx="9034868" cy="0"/>
          </a:xfrm>
          <a:prstGeom prst="line">
            <a:avLst/>
          </a:prstGeom>
          <a:ln w="38100">
            <a:solidFill>
              <a:srgbClr val="0086C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AE2BDCB-2A0F-AF42-9853-5CD0D6540628}"/>
              </a:ext>
            </a:extLst>
          </p:cNvPr>
          <p:cNvSpPr txBox="1"/>
          <p:nvPr/>
        </p:nvSpPr>
        <p:spPr>
          <a:xfrm>
            <a:off x="736562" y="1289953"/>
            <a:ext cx="11005891"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La stratégie d’approvisionnement en GNR proposée par </a:t>
            </a:r>
            <a:r>
              <a:rPr lang="fr-FR" sz="2200" dirty="0" err="1">
                <a:latin typeface="Segoe UI Semilight" panose="020B0402040204020203" pitchFamily="34" charset="0"/>
                <a:cs typeface="Segoe UI Semilight" panose="020B0402040204020203" pitchFamily="34" charset="0"/>
              </a:rPr>
              <a:t>Énergir</a:t>
            </a:r>
            <a:endParaRPr lang="fr-FR" sz="2200" dirty="0">
              <a:latin typeface="Segoe UI Semilight" panose="020B0402040204020203" pitchFamily="34" charset="0"/>
              <a:cs typeface="Segoe UI Semilight" panose="020B0402040204020203" pitchFamily="34" charset="0"/>
            </a:endParaRP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Les caractéristiques de l’industrie du GNR au Québec</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Les attributs environnementaux et l’intensité carbone</a:t>
            </a:r>
          </a:p>
          <a:p>
            <a:pPr marL="285750" indent="-285750">
              <a:spcAft>
                <a:spcPts val="1200"/>
              </a:spcAft>
              <a:buFont typeface="Arial" panose="020B0604020202020204" pitchFamily="34" charset="0"/>
              <a:buChar char="•"/>
            </a:pPr>
            <a:r>
              <a:rPr lang="fr-FR" sz="2200" dirty="0">
                <a:latin typeface="Segoe UI Semilight" panose="020B0402040204020203" pitchFamily="34" charset="0"/>
                <a:cs typeface="Segoe UI Semilight" panose="020B0402040204020203" pitchFamily="34" charset="0"/>
              </a:rPr>
              <a:t>Établissement des balises de prix </a:t>
            </a:r>
          </a:p>
        </p:txBody>
      </p:sp>
    </p:spTree>
    <p:extLst>
      <p:ext uri="{BB962C8B-B14F-4D97-AF65-F5344CB8AC3E}">
        <p14:creationId xmlns:p14="http://schemas.microsoft.com/office/powerpoint/2010/main" val="18949243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hase xmlns="a091097b-8ae3-4832-a2b2-51f9a78aeacd">1</Phase>
    <Sujet xmlns="a091097b-8ae3-4832-a2b2-51f9a78aeacd">Présentation de la preuve de l'AQPER - Étape D</Sujet>
    <Confidentiel xmlns="a091097b-8ae3-4832-a2b2-51f9a78aeacd">3</Confidentiel>
    <Projet xmlns="a091097b-8ae3-4832-a2b2-51f9a78aeacd">983</Projet>
    <Provenance xmlns="a091097b-8ae3-4832-a2b2-51f9a78aeacd">2</Provenance>
    <Hidden_UploadedAt xmlns="a091097b-8ae3-4832-a2b2-51f9a78aeacd">2023-05-23T16:48:56+00:00</Hidden_UploadedAt>
    <Accés_x0020_restreint xmlns="a091097b-8ae3-4832-a2b2-51f9a78aeacd">false</Accés_x0020_restreint>
    <Précision_x0020_de_x0020_document xmlns="a091097b-8ae3-4832-a2b2-51f9a78aeacd" xsi:nil="true"/>
    <Déposant xmlns="a091097b-8ae3-4832-a2b2-51f9a78aeacd">21</Déposant>
    <Sous-catégorie xmlns="a091097b-8ae3-4832-a2b2-51f9a78aeacd" xsi:nil="true"/>
    <Copie_x0020_papier_x0020_reçue xmlns="a091097b-8ae3-4832-a2b2-51f9a78aeacd">false</Copie_x0020_papier_x0020_reçue>
    <Cote_x0020_de_x0020_déposant xmlns="a091097b-8ae3-4832-a2b2-51f9a78aeacd" xsi:nil="true"/>
    <Inscrit_x0020_au_x0020_plumitif xmlns="a091097b-8ae3-4832-a2b2-51f9a78aeacd">true</Inscrit_x0020_au_x0020_plumitif>
    <Numéro_x0020_plumitif xmlns="a091097b-8ae3-4832-a2b2-51f9a78aeacd">2352</Numéro_x0020_plumitif>
    <Hidden_UploadedBy xmlns="a091097b-8ae3-4832-a2b2-51f9a78aeacd" xsi:nil="true"/>
    <Hidden_ApprovedBy xmlns="a091097b-8ae3-4832-a2b2-51f9a78aeacd" xsi:nil="true"/>
    <Statut xmlns="a091097b-8ae3-4832-a2b2-51f9a78aeacd" xsi:nil="true"/>
    <Catégorie_x0020_de_x0020_document xmlns="a091097b-8ae3-4832-a2b2-51f9a78aeacd">2</Catégorie_x0020_de_x0020_document>
    <Date_x0020_de_x0020_confidentialité_x0020_relevée xmlns="a091097b-8ae3-4832-a2b2-51f9a78aeacd" xsi:nil="true"/>
    <Hidden_ApprovedAt xmlns="a091097b-8ae3-4832-a2b2-51f9a78aeacd">2023-05-23T16:48:56+00:00</Hidden_ApprovedAt>
    <Cote_x0020_de_x0020_piéce xmlns="a091097b-8ae3-4832-a2b2-51f9a78aeacd">C-AQPER-0030</Cote_x0020_de_x0020_piéce>
    <Diffusable_x0020_sur_x0020_le_x0020_Web xmlns="a091097b-8ae3-4832-a2b2-51f9a78aeacd">true</Diffusable_x0020_sur_x0020_le_x0020_Web>
    <Date_x0020_de_x0020_réception_x0020_copie_x0020_papier xmlns="a091097b-8ae3-4832-a2b2-51f9a78aeacd" xsi:nil="true"/>
    <Ne_x0020_pas_x0020_envoyer_x0020_d_x0027_alerte xmlns="a091097b-8ae3-4832-a2b2-51f9a78aeacd">true</Ne_x0020_pas_x0020_envoyer_x0020_d_x0027_alerte>
    <_dlc_DocId xmlns="a84ed267-86d5-4fa1-a3cb-2fed497fe84f">W2HFWTQUJJY6-1914211019-5652</_dlc_DocId>
    <_dlc_DocIdUrl xmlns="a84ed267-86d5-4fa1-a3cb-2fed497fe84f">
      <Url>http://s10mtlweb:8081/983/_layouts/15/DocIdRedir.aspx?ID=W2HFWTQUJJY6-1914211019-5652</Url>
      <Description>W2HFWTQUJJY6-1914211019-5652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761A95451C335C4EB05B510B491C3495" ma:contentTypeVersion="0" ma:contentTypeDescription="" ma:contentTypeScope="" ma:versionID="907206ed1d535bcc9812c9730edecb59">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663505895dd3e9454e27c51c13596f08"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indexed="tru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dexed="tru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72072E-4E01-4A01-A8DF-748FA2A86E00}"/>
</file>

<file path=customXml/itemProps2.xml><?xml version="1.0" encoding="utf-8"?>
<ds:datastoreItem xmlns:ds="http://schemas.openxmlformats.org/officeDocument/2006/customXml" ds:itemID="{5D98E92E-0BD4-413E-8223-90A0235BCE77}"/>
</file>

<file path=customXml/itemProps3.xml><?xml version="1.0" encoding="utf-8"?>
<ds:datastoreItem xmlns:ds="http://schemas.openxmlformats.org/officeDocument/2006/customXml" ds:itemID="{4F497242-A76D-4E80-915B-1C9537CF2C63}"/>
</file>

<file path=customXml/itemProps4.xml><?xml version="1.0" encoding="utf-8"?>
<ds:datastoreItem xmlns:ds="http://schemas.openxmlformats.org/officeDocument/2006/customXml" ds:itemID="{F4826233-8819-4102-A909-35BA05658721}"/>
</file>

<file path=docProps/app.xml><?xml version="1.0" encoding="utf-8"?>
<Properties xmlns="http://schemas.openxmlformats.org/officeDocument/2006/extended-properties" xmlns:vt="http://schemas.openxmlformats.org/officeDocument/2006/docPropsVTypes">
  <Template>Banded</Template>
  <TotalTime>88</TotalTime>
  <Words>3683</Words>
  <Application>Microsoft Office PowerPoint</Application>
  <PresentationFormat>Grand écran</PresentationFormat>
  <Paragraphs>329</Paragraphs>
  <Slides>29</Slides>
  <Notes>8</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29</vt:i4>
      </vt:variant>
    </vt:vector>
  </HeadingPairs>
  <TitlesOfParts>
    <vt:vector size="43" baseType="lpstr">
      <vt:lpstr>Aileron Regular</vt:lpstr>
      <vt:lpstr>Aileron Regular Bold</vt:lpstr>
      <vt:lpstr>Algerian</vt:lpstr>
      <vt:lpstr>Arial</vt:lpstr>
      <vt:lpstr>Arimo</vt:lpstr>
      <vt:lpstr>Calibri</vt:lpstr>
      <vt:lpstr>Calibri Light</vt:lpstr>
      <vt:lpstr>Helvetica</vt:lpstr>
      <vt:lpstr>Lato Light</vt:lpstr>
      <vt:lpstr>Open Sans 1 Bold</vt:lpstr>
      <vt:lpstr>Open Sans 1 Italics</vt:lpstr>
      <vt:lpstr>Segoe UI Semilight</vt:lpstr>
      <vt:lpstr>Wingdings</vt:lpstr>
      <vt:lpstr>Thème Office</vt:lpstr>
      <vt:lpstr>Présentation PowerPoint</vt:lpstr>
      <vt:lpstr>Présentation PowerPoint</vt:lpstr>
      <vt:lpstr>Présentation PowerPoint</vt:lpstr>
      <vt:lpstr>AQPER: Qui sommes-nous? </vt:lpstr>
      <vt:lpstr>Feuille de route 2030 de l’AQPER : Méthodologie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Présentation de la preuve de l'AQPER - Étape D</dc:subject>
  <cp:lastModifiedBy>Marie-Pierre Boudreau</cp:lastModifiedBy>
  <cp:revision>2</cp:revision>
  <dcterms:created xsi:type="dcterms:W3CDTF">1900-01-01T05:00:00Z</dcterms:created>
  <dcterms:modified xsi:type="dcterms:W3CDTF">2022-09-20T12:56:04Z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0x010100F6681E3BDF397F418586AC591ADC81BB00761A95451C335C4EB05B510B491C3495</vt:lpwstr>
  </property>
  <property fmtid="{D5CDD505-2E9C-101B-9397-08002B2CF9AE}" pid="4" name="Order">
    <vt:r8>6762200</vt:r8>
  </property>
  <property fmtid="{D5CDD505-2E9C-101B-9397-08002B2CF9AE}" pid="5" name="_dlc_DocIdItemGuid">
    <vt:lpwstr>0a1162e0-956f-497b-9e48-448b9159c7d3</vt:lpwstr>
  </property>
</Properties>
</file>