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jpeg" ContentType="image/jpeg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gs/tag11.xml" ContentType="application/vnd.openxmlformats-officedocument.presentationml.tags+xml"/>
  <Override PartName="/ppt/tags/tag28.xml" ContentType="application/vnd.openxmlformats-officedocument.presentationml.tags+xml"/>
  <Override PartName="/ppt/tags/tag10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9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5.xml" ContentType="application/vnd.openxmlformats-officedocument.presentationml.tags+xml"/>
  <Override PartName="/ppt/tags/tag7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5.xml" ContentType="application/vnd.openxmlformats-officedocument.presentationml.tags+xml"/>
  <Override PartName="/ppt/tags/tag34.xml" ContentType="application/vnd.openxmlformats-officedocument.presentationml.tag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17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3" r:id="rId4"/>
    <p:sldId id="288" r:id="rId5"/>
    <p:sldId id="284" r:id="rId6"/>
    <p:sldId id="274" r:id="rId7"/>
    <p:sldId id="285" r:id="rId8"/>
    <p:sldId id="286" r:id="rId9"/>
    <p:sldId id="28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trand Schepper" initials="BS" lastIdx="6" clrIdx="0"/>
  <p:cmAuthor id="2" name="Franklin" initials="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/>
  </p:normalViewPr>
  <p:slideViewPr>
    <p:cSldViewPr>
      <p:cViewPr varScale="1">
        <p:scale>
          <a:sx n="116" d="100"/>
          <a:sy n="116" d="100"/>
        </p:scale>
        <p:origin x="-165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B0006-85B2-4209-B273-A92406562ACF}" type="datetimeFigureOut">
              <a:rPr lang="fr-CA" smtClean="0"/>
              <a:pPr/>
              <a:t>2021-04-28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F6F39-6C70-4AA8-B36B-E1CB22EA3DB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23356916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8DF63-7295-4F91-A928-E66074404BE8}" type="datetimeFigureOut">
              <a:rPr lang="fr-CA" smtClean="0"/>
              <a:pPr/>
              <a:t>2021-04-28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86E9A-9B85-4220-AE77-EE4EE75ED59C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7628799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286E9A-9B85-4220-AE77-EE4EE75ED59C}" type="slidenum">
              <a:rPr lang="fr-CA" smtClean="0"/>
              <a:pPr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797219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86E9A-9B85-4220-AE77-EE4EE75ED59C}" type="slidenum">
              <a:rPr lang="fr-CA" smtClean="0"/>
              <a:pPr/>
              <a:t>2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685798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16AA-05FA-482A-86B2-4CE62935D7E0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79404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9353-CC37-4099-B584-993F8AE3A88D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491982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AE70D-2506-40B5-8649-C59305586775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998218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49B8-CE87-4116-894C-68C5518CC0FE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30151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B84DC-2020-495B-AD99-0232B6B90CD5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28995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15FF4-A4BB-46DF-AE35-A58BF0CC238C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770052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29704-CE17-4A9E-AF22-0EBACF2C7F64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401197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FB968-B98E-4274-9E10-26E7E9B351EF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77425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1F83E-3193-4AFA-8214-84DFDE4FB9F4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438224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80B96-0217-47FF-B4D8-3D8085648910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5024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D84E9-7AC6-4AE9-B54E-7ADA7C386F44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92059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E12F-2994-4F78-BB78-F35DE62A8726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24980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A2D8D-76C6-4CD6-9C81-F5662796DDA9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4410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F9E8-21CD-4849-A863-657A5AB48D10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65817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4E3B-453F-42D1-B21A-F9A1E840656B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544491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99393-638F-4E96-8FBD-D2AF539F974A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533122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95E00-9456-43E2-A59E-5256E67D49E7}" type="datetime1">
              <a:rPr lang="fr-CA" smtClean="0"/>
              <a:pPr/>
              <a:t>2021-04-28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F3F546-C265-4891-BA7A-877EB6DC8C71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015412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microsoft.com/office/2007/relationships/hdphoto" Target="../media/hdphoto1.wdp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7" Type="http://schemas.microsoft.com/office/2007/relationships/hdphoto" Target="../media/hdphoto1.wdp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microsoft.com/office/2007/relationships/hdphoto" Target="../media/hdphoto1.wdp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microsoft.com/office/2007/relationships/hdphoto" Target="../media/hdphoto1.wdp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microsoft.com/office/2007/relationships/hdphoto" Target="../media/hdphoto1.wdp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7" Type="http://schemas.microsoft.com/office/2007/relationships/hdphoto" Target="../media/hdphoto1.wdp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microsoft.com/office/2007/relationships/hdphoto" Target="../media/hdphoto1.wdp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88641"/>
            <a:ext cx="8350696" cy="3024335"/>
          </a:xfrm>
        </p:spPr>
        <p:txBody>
          <a:bodyPr>
            <a:noAutofit/>
          </a:bodyPr>
          <a:lstStyle/>
          <a:p>
            <a:r>
              <a:rPr lang="fr-CA" sz="2300" dirty="0">
                <a:solidFill>
                  <a:schemeClr val="tx1"/>
                </a:solidFill>
              </a:rPr>
              <a:t>Régie de l’Énergie - R-4008-2017</a:t>
            </a:r>
            <a:r>
              <a:rPr lang="fr-CA" sz="2300" b="1" dirty="0">
                <a:solidFill>
                  <a:schemeClr val="tx1"/>
                </a:solidFill>
              </a:rPr>
              <a:t/>
            </a:r>
            <a:br>
              <a:rPr lang="fr-CA" sz="2300" b="1" dirty="0">
                <a:solidFill>
                  <a:schemeClr val="tx1"/>
                </a:solidFill>
              </a:rPr>
            </a:br>
            <a:r>
              <a:rPr lang="fr-CA" sz="2300" dirty="0">
                <a:solidFill>
                  <a:schemeClr val="tx1"/>
                </a:solidFill>
              </a:rPr>
              <a:t>Énergir</a:t>
            </a:r>
            <a:r>
              <a:rPr lang="fr-CA" sz="2300" b="1" dirty="0">
                <a:solidFill>
                  <a:schemeClr val="tx1"/>
                </a:solidFill>
              </a:rPr>
              <a:t> </a:t>
            </a:r>
            <a:r>
              <a:rPr lang="fr-CA" sz="2300" dirty="0">
                <a:solidFill>
                  <a:schemeClr val="tx1"/>
                </a:solidFill>
              </a:rPr>
              <a:t>- Demande concernant la mise en </a:t>
            </a:r>
            <a:br>
              <a:rPr lang="fr-CA" sz="2300" dirty="0">
                <a:solidFill>
                  <a:schemeClr val="tx1"/>
                </a:solidFill>
              </a:rPr>
            </a:br>
            <a:r>
              <a:rPr lang="fr-CA" sz="2300" dirty="0">
                <a:solidFill>
                  <a:schemeClr val="tx1"/>
                </a:solidFill>
              </a:rPr>
              <a:t>place de mesures relatives à l’achat et la vente de </a:t>
            </a:r>
            <a:br>
              <a:rPr lang="fr-CA" sz="2300" dirty="0">
                <a:solidFill>
                  <a:schemeClr val="tx1"/>
                </a:solidFill>
              </a:rPr>
            </a:br>
            <a:r>
              <a:rPr lang="fr-CA" sz="2300" dirty="0">
                <a:solidFill>
                  <a:schemeClr val="tx1"/>
                </a:solidFill>
              </a:rPr>
              <a:t>gaz naturel renouvelable</a:t>
            </a:r>
            <a:r>
              <a:rPr lang="fr-CA" sz="2400" dirty="0">
                <a:solidFill>
                  <a:schemeClr val="tx1"/>
                </a:solidFill>
              </a:rPr>
              <a:t/>
            </a:r>
            <a:br>
              <a:rPr lang="fr-CA" sz="2400" dirty="0">
                <a:solidFill>
                  <a:schemeClr val="tx1"/>
                </a:solidFill>
              </a:rPr>
            </a:br>
            <a:r>
              <a:rPr lang="fr-CA" sz="2400" dirty="0">
                <a:solidFill>
                  <a:schemeClr val="tx1"/>
                </a:solidFill>
              </a:rPr>
              <a:t/>
            </a:r>
            <a:br>
              <a:rPr lang="fr-CA" sz="2400" dirty="0">
                <a:solidFill>
                  <a:schemeClr val="tx1"/>
                </a:solidFill>
              </a:rPr>
            </a:br>
            <a:r>
              <a:rPr lang="fr-CA" sz="2400" u="sng" dirty="0">
                <a:solidFill>
                  <a:schemeClr val="tx1"/>
                </a:solidFill>
              </a:rPr>
              <a:t>Étape C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942416" y="4005064"/>
            <a:ext cx="6600451" cy="1898599"/>
          </a:xfrm>
        </p:spPr>
        <p:txBody>
          <a:bodyPr>
            <a:noAutofit/>
          </a:bodyPr>
          <a:lstStyle/>
          <a:p>
            <a:r>
              <a:rPr lang="fr-CA" sz="3200" b="1" cap="small" dirty="0">
                <a:solidFill>
                  <a:schemeClr val="tx1"/>
                </a:solidFill>
              </a:rPr>
              <a:t>Présentation du ROEÉ</a:t>
            </a:r>
          </a:p>
          <a:p>
            <a:r>
              <a:rPr lang="fr-CA" sz="2000" b="1" dirty="0">
                <a:solidFill>
                  <a:schemeClr val="tx1"/>
                </a:solidFill>
              </a:rPr>
              <a:t>Jean-Pierre Finet, analyste</a:t>
            </a:r>
          </a:p>
          <a:p>
            <a:r>
              <a:rPr lang="fr-CA" sz="2000" b="1" dirty="0">
                <a:solidFill>
                  <a:schemeClr val="tx1"/>
                </a:solidFill>
              </a:rPr>
              <a:t>Bertrand Schepper, analyste</a:t>
            </a:r>
            <a:endParaRPr lang="fr-CA" b="1" dirty="0">
              <a:solidFill>
                <a:schemeClr val="tx1"/>
              </a:solidFill>
            </a:endParaRPr>
          </a:p>
          <a:p>
            <a:r>
              <a:rPr lang="fr-CA" b="1" dirty="0">
                <a:solidFill>
                  <a:schemeClr val="tx1"/>
                </a:solidFill>
              </a:rPr>
              <a:t>Le 29 avril 2021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651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b="1" dirty="0"/>
              <a:t>ENJEUX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07704" y="1700808"/>
            <a:ext cx="6840760" cy="4968552"/>
          </a:xfrm>
        </p:spPr>
        <p:txBody>
          <a:bodyPr>
            <a:normAutofit/>
          </a:bodyPr>
          <a:lstStyle/>
          <a:p>
            <a:r>
              <a:rPr lang="fr-CA" sz="2400" b="1" dirty="0"/>
              <a:t>SOCIALISATION DES COÛTS</a:t>
            </a:r>
          </a:p>
          <a:p>
            <a:pPr marL="0" indent="0">
              <a:buNone/>
            </a:pPr>
            <a:endParaRPr lang="fr-CA" sz="2000" b="1" dirty="0"/>
          </a:p>
          <a:p>
            <a:r>
              <a:rPr lang="fr-CA" sz="2400" b="1" dirty="0"/>
              <a:t>DEMANDE EN GNR</a:t>
            </a:r>
          </a:p>
          <a:p>
            <a:pPr lvl="1"/>
            <a:r>
              <a:rPr lang="fr-CA" sz="2000" b="1" dirty="0"/>
              <a:t>RÉSULTATS DU SONDAGE SOM</a:t>
            </a:r>
          </a:p>
          <a:p>
            <a:pPr lvl="1"/>
            <a:r>
              <a:rPr lang="fr-CA" sz="2000" b="1" dirty="0"/>
              <a:t>IMPACT DE LA PANDÉMIE SUR LA DEMANDE </a:t>
            </a:r>
          </a:p>
          <a:p>
            <a:pPr lvl="1"/>
            <a:endParaRPr lang="fr-CA" sz="2000" b="1" dirty="0"/>
          </a:p>
          <a:p>
            <a:r>
              <a:rPr lang="fr-CA" sz="2400" b="1" dirty="0"/>
              <a:t>COMMERCIALISATION DU GNR</a:t>
            </a:r>
          </a:p>
          <a:p>
            <a:endParaRPr lang="fr-CA" sz="2400" b="1" dirty="0"/>
          </a:p>
          <a:p>
            <a:pPr marL="0" indent="0">
              <a:buNone/>
            </a:pPr>
            <a:endParaRPr lang="fr-CA" sz="2400" b="1" strike="sngStrike" dirty="0"/>
          </a:p>
        </p:txBody>
      </p:sp>
      <p:sp>
        <p:nvSpPr>
          <p:cNvPr id="6" name="TextBox 5"/>
          <p:cNvSpPr txBox="1"/>
          <p:nvPr>
            <p:custDataLst>
              <p:tags r:id="rId3"/>
            </p:custDataLst>
          </p:nvPr>
        </p:nvSpPr>
        <p:spPr>
          <a:xfrm>
            <a:off x="6876256" y="60932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dirty="0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8" cstate="print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45597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9672" y="620688"/>
            <a:ext cx="6805223" cy="936104"/>
          </a:xfrm>
        </p:spPr>
        <p:txBody>
          <a:bodyPr>
            <a:normAutofit/>
          </a:bodyPr>
          <a:lstStyle/>
          <a:p>
            <a:r>
              <a:rPr lang="fr-CA" sz="3600" b="1" dirty="0"/>
              <a:t>SOCIALISATION DES COÛTS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187624" y="1556792"/>
            <a:ext cx="7704855" cy="4919532"/>
          </a:xfrm>
        </p:spPr>
        <p:txBody>
          <a:bodyPr>
            <a:noAutofit/>
          </a:bodyPr>
          <a:lstStyle/>
          <a:p>
            <a:r>
              <a:rPr lang="fr-CA" sz="2400" b="1" dirty="0"/>
              <a:t>DURÉE DE VIE DU GNR : 2 ANS</a:t>
            </a:r>
          </a:p>
          <a:p>
            <a:pPr lvl="1"/>
            <a:r>
              <a:rPr lang="fr-CA" sz="2200" b="1" dirty="0"/>
              <a:t>APRÈS, PERTE DE LA VALEUR DES ATTRIBUTS ENVIRONNEMENTAUX</a:t>
            </a:r>
          </a:p>
          <a:p>
            <a:r>
              <a:rPr lang="fr-CA" sz="2400" b="1" dirty="0"/>
              <a:t>PROPOSITION D’ÉNERGIR</a:t>
            </a:r>
          </a:p>
          <a:p>
            <a:pPr lvl="1"/>
            <a:r>
              <a:rPr lang="fr-CA" sz="2000" b="1" dirty="0"/>
              <a:t>ENCLENCHER </a:t>
            </a:r>
            <a:r>
              <a:rPr lang="fr-CA" sz="2000" b="1" dirty="0">
                <a:solidFill>
                  <a:schemeClr val="tx1"/>
                </a:solidFill>
              </a:rPr>
              <a:t>«</a:t>
            </a:r>
            <a:r>
              <a:rPr lang="fr-CA" sz="2000" b="1" dirty="0"/>
              <a:t> UNE RÉFLEXION </a:t>
            </a:r>
            <a:r>
              <a:rPr lang="fr-CA" sz="2000" b="1" dirty="0">
                <a:solidFill>
                  <a:schemeClr val="tx1"/>
                </a:solidFill>
              </a:rPr>
              <a:t>»</a:t>
            </a:r>
            <a:r>
              <a:rPr lang="fr-CA" sz="2000" b="1" dirty="0"/>
              <a:t> APRÈS 2 ANS</a:t>
            </a:r>
          </a:p>
          <a:p>
            <a:pPr lvl="1"/>
            <a:r>
              <a:rPr lang="fr-CA" sz="2000" b="1" dirty="0"/>
              <a:t>PERTE DE VALEUR DU GNR SOCIALISÉ AUPRÈS DE LA CLIENTÈLE</a:t>
            </a:r>
          </a:p>
          <a:p>
            <a:r>
              <a:rPr lang="fr-CA" sz="2200" b="1" dirty="0"/>
              <a:t>RECOMMANDATION DU ROEÉ</a:t>
            </a:r>
          </a:p>
          <a:p>
            <a:pPr lvl="1"/>
            <a:r>
              <a:rPr lang="fr-CA" sz="2000" b="1" dirty="0"/>
              <a:t>ENCLENCHER UNE RÉFLEXION APRÈS 12 MOIS</a:t>
            </a: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95681">
            <a:off x="7434294" y="17291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53689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468339B-5A12-4CC5-8A73-09CEE94623B6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sz="3600" b="1" dirty="0"/>
              <a:t>SOCIALISATION DES COÛTS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B4DB34E-AFF5-44A6-99DE-D4ECDE69A7E5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63688" y="1700808"/>
            <a:ext cx="6738941" cy="3777622"/>
          </a:xfrm>
        </p:spPr>
        <p:txBody>
          <a:bodyPr>
            <a:normAutofit fontScale="92500"/>
          </a:bodyPr>
          <a:lstStyle/>
          <a:p>
            <a:r>
              <a:rPr lang="fr-CA" sz="2400" b="1" dirty="0"/>
              <a:t>SELON ÉNERGIR</a:t>
            </a:r>
          </a:p>
          <a:p>
            <a:pPr lvl="1"/>
            <a:r>
              <a:rPr lang="fr-CA" sz="2200" b="1" dirty="0"/>
              <a:t>UNE PÉRIODE DE 12 MOIS SERAIT INSUFFISANTE </a:t>
            </a:r>
          </a:p>
          <a:p>
            <a:pPr lvl="1"/>
            <a:r>
              <a:rPr lang="fr-CA" sz="2200" b="1" dirty="0"/>
              <a:t>SOCIALISATION PEU PROBABLE CAR LA DEMANDE SURPASSE L’OFFRE</a:t>
            </a:r>
          </a:p>
          <a:p>
            <a:r>
              <a:rPr lang="fr-CA" sz="2400" b="1" dirty="0"/>
              <a:t>SELON LE ROEÉ, LA RÉGIE DEVRAIT EXIGER QU’ÉNERGIR FASSE PREUVE DE DILIGENCE AFIN QUE LA SOCIALISATION INTERVIENNE ALORS QUE LES ATTRIBUTS ENVIRONNEMENTAUX DU </a:t>
            </a:r>
            <a:r>
              <a:rPr lang="fr-CA" sz="2400" b="1" dirty="0" err="1"/>
              <a:t>GNR</a:t>
            </a:r>
            <a:r>
              <a:rPr lang="fr-CA" sz="2400" b="1" dirty="0"/>
              <a:t> SONT ENCORE VALIDES</a:t>
            </a:r>
          </a:p>
          <a:p>
            <a:pPr lvl="1"/>
            <a:endParaRPr lang="fr-CA" sz="2200" b="1" dirty="0"/>
          </a:p>
          <a:p>
            <a:pPr marL="0" indent="0">
              <a:buNone/>
            </a:pPr>
            <a:endParaRPr lang="fr-CA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54584239-EA49-4C75-AFAE-18F74A26C859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30071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619672" y="404664"/>
            <a:ext cx="6805223" cy="720080"/>
          </a:xfrm>
        </p:spPr>
        <p:txBody>
          <a:bodyPr>
            <a:normAutofit/>
          </a:bodyPr>
          <a:lstStyle/>
          <a:p>
            <a:r>
              <a:rPr lang="fr-CA" b="1" dirty="0"/>
              <a:t>DEMANDE EN GNR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65898" y="1268760"/>
            <a:ext cx="7326581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400" b="1" dirty="0"/>
              <a:t>SONDAGE SOM </a:t>
            </a:r>
          </a:p>
          <a:p>
            <a:pPr lvl="1"/>
            <a:r>
              <a:rPr lang="fr-CA" sz="2200" b="1" dirty="0"/>
              <a:t>PORTAIT SEULEMENT SUR LA SENSIBILITÉ DE LA CLIENTÈLE AU PRIX DU GNR</a:t>
            </a:r>
          </a:p>
          <a:p>
            <a:pPr lvl="1"/>
            <a:r>
              <a:rPr lang="fr-CA" sz="2200" b="1" dirty="0"/>
              <a:t>OR, LA PROVENANCE D’UNE MARCHANDISE PEUT ÊTRE UN CRITÈRE IMPORTANT DANS LA PRISE DE DÉCISION</a:t>
            </a:r>
          </a:p>
          <a:p>
            <a:pPr lvl="1"/>
            <a:r>
              <a:rPr lang="fr-CA" sz="2200" b="1" dirty="0"/>
              <a:t>LA STRATÉGIE DE SENSIBILATION AU GNR D’ÉNERGIR EST BASÉE SUR LE CARACTÈRE LOCAL DE LA PRODUCTION DU GNR</a:t>
            </a:r>
          </a:p>
          <a:p>
            <a:pPr lvl="1"/>
            <a:r>
              <a:rPr lang="fr-CA" sz="2200" b="1" dirty="0"/>
              <a:t>LES ACHETEURS VOLONTAIRES DE GNR QUI SE SONT INSCRITS SUR LA LISTE D’ATTENTE D’ÉNERGIR SONT SOUS L’IMPRESSION QU’ILS ACHÈTERONT DU GNR PRODUIT AU QUÉBEC</a:t>
            </a:r>
          </a:p>
          <a:p>
            <a:pPr lvl="1"/>
            <a:endParaRPr lang="fr-CA" sz="2200" b="1" dirty="0"/>
          </a:p>
          <a:p>
            <a:pPr marL="857250" lvl="2" indent="0">
              <a:buNone/>
            </a:pPr>
            <a:endParaRPr lang="fr-CA" sz="20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26916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5656" y="476672"/>
            <a:ext cx="7093255" cy="1080120"/>
          </a:xfrm>
        </p:spPr>
        <p:txBody>
          <a:bodyPr>
            <a:normAutofit/>
          </a:bodyPr>
          <a:lstStyle/>
          <a:p>
            <a:r>
              <a:rPr lang="fr-CA" b="1" dirty="0"/>
              <a:t>DEMANDE EN GNR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75656" y="1268760"/>
            <a:ext cx="7632848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A" sz="2400" b="1" dirty="0"/>
              <a:t>SONDAGE SOM (suite)</a:t>
            </a:r>
          </a:p>
          <a:p>
            <a:pPr lvl="1"/>
            <a:r>
              <a:rPr lang="fr-CA" sz="2200" b="1" dirty="0"/>
              <a:t>OR, LE PRODUIT QUI LEUR SERAIT LIVRÉ POURRAIT PROVENIR EN PARTIE IMPORTANTE DES ÉTATS-UNIS ET DE L’ONTARIO, NOTAMMENT DANS LA MESURE OÙ LA RÉGIE APPROUVAIT LES QUATRE (4) CONTRATS PRÉSENTEMENT SOUS ÉTUDE</a:t>
            </a:r>
          </a:p>
          <a:p>
            <a:pPr lvl="1"/>
            <a:r>
              <a:rPr lang="fr-CA" sz="2200" b="1" dirty="0"/>
              <a:t>RECOMMANDATION D’ANTICIPER UNE POSSIBLE BAISSE DE LA DEMANDE EN GNR DE LA CLIENTÈLE EN ACHAT VOLONTAIRE QUI RÉSULTERAIT D’UNE DÉVALUATION DU GNR PRODUIT HORS QUÉBEC</a:t>
            </a:r>
          </a:p>
          <a:p>
            <a:pPr marL="457200" lvl="1" indent="0">
              <a:buNone/>
            </a:pPr>
            <a:endParaRPr lang="fr-CA" sz="2200" dirty="0"/>
          </a:p>
          <a:p>
            <a:pPr lvl="1"/>
            <a:endParaRPr lang="fr-CA" sz="22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30283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5656" y="476672"/>
            <a:ext cx="7093255" cy="1080120"/>
          </a:xfrm>
        </p:spPr>
        <p:txBody>
          <a:bodyPr>
            <a:normAutofit/>
          </a:bodyPr>
          <a:lstStyle/>
          <a:p>
            <a:r>
              <a:rPr lang="fr-CA" b="1" dirty="0"/>
              <a:t>DEMANDE EN GNR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31640" y="1444131"/>
            <a:ext cx="7632848" cy="5153221"/>
          </a:xfrm>
        </p:spPr>
        <p:txBody>
          <a:bodyPr>
            <a:normAutofit/>
          </a:bodyPr>
          <a:lstStyle/>
          <a:p>
            <a:pPr marL="400050"/>
            <a:r>
              <a:rPr lang="fr-CA" sz="2400" b="1" dirty="0"/>
              <a:t>IMPACT DE LA PANDÉMIE </a:t>
            </a:r>
          </a:p>
          <a:p>
            <a:pPr marL="800100" lvl="1"/>
            <a:r>
              <a:rPr lang="fr-CA" sz="2200" b="1" dirty="0"/>
              <a:t>LA DEMANDE EN GNR NE DEVRAIT PAS ÊTRE IMPACTÉE PAR LA PANDÉMIE</a:t>
            </a:r>
          </a:p>
          <a:p>
            <a:pPr marL="457200" lvl="1" indent="0">
              <a:buNone/>
            </a:pPr>
            <a:endParaRPr lang="fr-CA" sz="2200" dirty="0"/>
          </a:p>
          <a:p>
            <a:pPr lvl="1"/>
            <a:endParaRPr lang="fr-CA" sz="2200" dirty="0"/>
          </a:p>
          <a:p>
            <a:pPr lvl="1"/>
            <a:endParaRPr lang="fr-CA" sz="22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73593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5656" y="548680"/>
            <a:ext cx="7093255" cy="895451"/>
          </a:xfrm>
        </p:spPr>
        <p:txBody>
          <a:bodyPr>
            <a:normAutofit/>
          </a:bodyPr>
          <a:lstStyle/>
          <a:p>
            <a:r>
              <a:rPr lang="fr-CA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COMMERCIALISATION DU GNR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31640" y="1444131"/>
            <a:ext cx="7632848" cy="5153221"/>
          </a:xfrm>
        </p:spPr>
        <p:txBody>
          <a:bodyPr>
            <a:normAutofit fontScale="92500" lnSpcReduction="20000"/>
          </a:bodyPr>
          <a:lstStyle/>
          <a:p>
            <a:pPr marL="400050"/>
            <a:r>
              <a:rPr lang="fr-CA" sz="2400" b="1" dirty="0"/>
              <a:t>PLAN DE COMMERCIALISATION D’ÉNERGIR</a:t>
            </a:r>
          </a:p>
          <a:p>
            <a:pPr marL="800100" lvl="1"/>
            <a:r>
              <a:rPr lang="fr-CA" sz="2200" b="1" dirty="0"/>
              <a:t>AUGMENTER LES VOLUMES D’ACHAT</a:t>
            </a:r>
          </a:p>
          <a:p>
            <a:pPr marL="400050"/>
            <a:r>
              <a:rPr lang="fr-CA" sz="2400" b="1" dirty="0"/>
              <a:t>ANALYSE DE LA POSITION CONCURRENTIELLE</a:t>
            </a:r>
          </a:p>
          <a:p>
            <a:pPr marL="800100" lvl="1"/>
            <a:r>
              <a:rPr lang="fr-CA" sz="2200" b="1" dirty="0"/>
              <a:t>MAXIMISATION DE L’UTILISATION DU GNR PAR LA CLIENTÈLE</a:t>
            </a:r>
          </a:p>
          <a:p>
            <a:pPr marL="800100" lvl="1"/>
            <a:r>
              <a:rPr lang="fr-CA" sz="2200" b="1" dirty="0"/>
              <a:t>CONSIDÈRE DES PROPORTIONS DE 50% ET DE 100% DE GNR</a:t>
            </a:r>
          </a:p>
          <a:p>
            <a:pPr marL="400050"/>
            <a:r>
              <a:rPr lang="fr-CA" sz="2400" b="1" dirty="0"/>
              <a:t>ADOPTION DU PLAN POUR UNE ÉCONOMIE VERTE (PÉV) DEPUIS LE DÉPÔT DE LA PREUVE D’ÉNERGIR DANS L’ÉTAPE C</a:t>
            </a:r>
          </a:p>
          <a:p>
            <a:pPr marL="800100" lvl="1"/>
            <a:r>
              <a:rPr lang="fr-CA" sz="2200" b="1" dirty="0"/>
              <a:t>PRIORISATION DE L’ÉLECTRIFICATION EN TANT QU’ÉNERGIE RENOUVELABLE</a:t>
            </a:r>
          </a:p>
          <a:p>
            <a:pPr marL="800100" lvl="1"/>
            <a:r>
              <a:rPr lang="fr-CA" sz="2200" b="1" dirty="0"/>
              <a:t>RÔLE DU GAZ NATUREL COMPLÉMENTAIRE EN POINTE ÉLECTRIQUE</a:t>
            </a:r>
          </a:p>
          <a:p>
            <a:pPr marL="800100" lvl="1"/>
            <a:r>
              <a:rPr lang="fr-CA" sz="2200" b="1" dirty="0"/>
              <a:t>PROPORTIONS DE 50% ET DE 100% DE GNR EN CONTRADICTION AVEC LES ORIENTATIONS DU PÉV</a:t>
            </a:r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641270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75656" y="620688"/>
            <a:ext cx="7093255" cy="823443"/>
          </a:xfrm>
        </p:spPr>
        <p:txBody>
          <a:bodyPr>
            <a:noAutofit/>
          </a:bodyPr>
          <a:lstStyle/>
          <a:p>
            <a:r>
              <a:rPr lang="fr-CA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COMMERCIALISATION DU GNR</a:t>
            </a:r>
            <a:endParaRPr lang="fr-CA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31640" y="1444131"/>
            <a:ext cx="7632848" cy="5153221"/>
          </a:xfrm>
        </p:spPr>
        <p:txBody>
          <a:bodyPr>
            <a:normAutofit/>
          </a:bodyPr>
          <a:lstStyle/>
          <a:p>
            <a:pPr marL="400050"/>
            <a:r>
              <a:rPr lang="fr-CA" sz="2400" b="1" dirty="0"/>
              <a:t>RECOMMANDATION DU ROEÉ</a:t>
            </a:r>
          </a:p>
          <a:p>
            <a:pPr marL="800100" lvl="1"/>
            <a:r>
              <a:rPr lang="fr-CA" sz="2200" b="1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LA RÉGIE EXIGE QUE LE PLAN DE COMMERCIALISATION DU GNR D’ÉNERGIR FAVORISE L’UTILISATION JUDICIEUSE DU GNR À LA POINTE EN MODE BIÉNERGIE ET DANS LES PROCÉDÉS INDUSTRIELS NON CONVERTISSABLES À L’ÉLECTRICITÉ, ET QUE LA GESTION DE LA LISTE D’ATTENTE DONNE PRIORITÉ À CES USAGES</a:t>
            </a:r>
            <a:endParaRPr lang="fr-CA" sz="22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/>
            <a:endParaRPr lang="fr-CA" sz="2000" dirty="0"/>
          </a:p>
          <a:p>
            <a:pPr lvl="1"/>
            <a:endParaRPr lang="fr-CA" sz="2200" dirty="0"/>
          </a:p>
          <a:p>
            <a:pPr lvl="1"/>
            <a:endParaRPr lang="fr-CA" sz="2200" dirty="0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duotone>
              <a:prstClr val="black"/>
              <a:schemeClr val="accent5">
                <a:lumMod val="75000"/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995681">
            <a:off x="7308304" y="116632"/>
            <a:ext cx="1981200" cy="10668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D5F3F546-C265-4891-BA7A-877EB6DC8C71}" type="slidenum">
              <a:rPr lang="fr-CA" smtClean="0"/>
              <a:pPr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53809344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du ROEÉ - Étape C </Sujet>
    <Confidentiel xmlns="a091097b-8ae3-4832-a2b2-51f9a78aeacd">3</Confidentiel>
    <Projet xmlns="a091097b-8ae3-4832-a2b2-51f9a78aeacd">983</Projet>
    <Provenance xmlns="a091097b-8ae3-4832-a2b2-51f9a78aeacd">2</Provenance>
    <Hidden_UploadedAt xmlns="a091097b-8ae3-4832-a2b2-51f9a78aeacd">2023-05-23T16:52:16+00:00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124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1558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2023-05-23T16:52:16+00:00</Hidden_ApprovedAt>
    <Cote_x0020_de_x0020_piéce xmlns="a091097b-8ae3-4832-a2b2-51f9a78aeacd">C-ROEÉ-0130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false</Ne_x0020_pas_x0020_envoyer_x0020_d_x0027_alerte>
    <_dlc_DocId xmlns="a84ed267-86d5-4fa1-a3cb-2fed497fe84f">W2HFWTQUJJY6-1914211019-6169</_dlc_DocId>
    <_dlc_DocIdUrl xmlns="a84ed267-86d5-4fa1-a3cb-2fed497fe84f">
      <Url>http://s10mtlweb:8081/983/_layouts/15/DocIdRedir.aspx?ID=W2HFWTQUJJY6-1914211019-6169</Url>
      <Description>W2HFWTQUJJY6-1914211019-6169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761A95451C335C4EB05B510B491C3495" ma:contentTypeVersion="0" ma:contentTypeDescription="" ma:contentTypeScope="" ma:versionID="907206ed1d535bcc9812c9730edecb59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663505895dd3e9454e27c51c13596f08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indexed="tru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dexed="tru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ED1B0B3-99BF-4DFD-A0F7-CE30BD762052}"/>
</file>

<file path=customXml/itemProps2.xml><?xml version="1.0" encoding="utf-8"?>
<ds:datastoreItem xmlns:ds="http://schemas.openxmlformats.org/officeDocument/2006/customXml" ds:itemID="{423D1141-8601-4900-9C19-BAF833FC7B51}"/>
</file>

<file path=customXml/itemProps3.xml><?xml version="1.0" encoding="utf-8"?>
<ds:datastoreItem xmlns:ds="http://schemas.openxmlformats.org/officeDocument/2006/customXml" ds:itemID="{3E61BF78-729B-49A7-8A54-5C8AE8C14517}"/>
</file>

<file path=customXml/itemProps4.xml><?xml version="1.0" encoding="utf-8"?>
<ds:datastoreItem xmlns:ds="http://schemas.openxmlformats.org/officeDocument/2006/customXml" ds:itemID="{B8343C40-E3AC-4058-8CFE-685F2D066F5C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6102</TotalTime>
  <Words>426</Words>
  <Application>Microsoft Office PowerPoint</Application>
  <PresentationFormat>Affichage à l'écran (4:3)</PresentationFormat>
  <Paragraphs>64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Wisp</vt:lpstr>
      <vt:lpstr>Régie de l’Énergie - R-4008-2017 Énergir - Demande concernant la mise en  place de mesures relatives à l’achat et la vente de  gaz naturel renouvelable  Étape C </vt:lpstr>
      <vt:lpstr>ENJEUX</vt:lpstr>
      <vt:lpstr>SOCIALISATION DES COÛTS</vt:lpstr>
      <vt:lpstr>SOCIALISATION DES COÛTS</vt:lpstr>
      <vt:lpstr>DEMANDE EN GNR</vt:lpstr>
      <vt:lpstr>DEMANDE EN GNR</vt:lpstr>
      <vt:lpstr>DEMANDE EN GNR</vt:lpstr>
      <vt:lpstr>COMMERCIALISATION DU GNR</vt:lpstr>
      <vt:lpstr>COMMERCIALISATION DU GNR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Présentation du ROEÉ - Étape C </dc:subject>
  <dc:creator>Solénove Admin</dc:creator>
  <cp:lastModifiedBy>Admin</cp:lastModifiedBy>
  <cp:revision>150</cp:revision>
  <dcterms:created xsi:type="dcterms:W3CDTF">2018-12-09T21:32:27Z</dcterms:created>
  <dcterms:modified xsi:type="dcterms:W3CDTF">2021-04-28T21:55:53Z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0x010100F6681E3BDF397F418586AC591ADC81BB00761A95451C335C4EB05B510B491C3495</vt:lpwstr>
  </property>
  <property fmtid="{D5CDD505-2E9C-101B-9397-08002B2CF9AE}" pid="4" name="Order">
    <vt:r8>5730100</vt:r8>
  </property>
  <property fmtid="{D5CDD505-2E9C-101B-9397-08002B2CF9AE}" pid="5" name="_dlc_DocIdItemGuid">
    <vt:lpwstr>67503f88-e582-4a61-a74e-beab7e41b6e2</vt:lpwstr>
  </property>
</Properties>
</file>