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433" r:id="rId4"/>
    <p:sldId id="399" r:id="rId5"/>
    <p:sldId id="339" r:id="rId6"/>
    <p:sldId id="425" r:id="rId7"/>
    <p:sldId id="434" r:id="rId8"/>
    <p:sldId id="400" r:id="rId9"/>
    <p:sldId id="435" r:id="rId10"/>
    <p:sldId id="426" r:id="rId11"/>
    <p:sldId id="416" r:id="rId12"/>
    <p:sldId id="427" r:id="rId13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99"/>
    <a:srgbClr val="EDC1FF"/>
    <a:srgbClr val="FFFFC5"/>
    <a:srgbClr val="CDDEFF"/>
    <a:srgbClr val="B9D0FF"/>
    <a:srgbClr val="003366"/>
    <a:srgbClr val="3366CC"/>
    <a:srgbClr val="34699E"/>
    <a:srgbClr val="0C6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66291-06A3-4CF9-9C6F-BB0BD2F9CC54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A"/>
        </a:p>
      </dgm:t>
    </dgm:pt>
    <dgm:pt modelId="{BDB381A3-62A8-4F1F-B7F7-CA6094311314}">
      <dgm:prSet phldrT="[Texte]"/>
      <dgm:spPr/>
      <dgm:t>
        <a:bodyPr/>
        <a:lstStyle/>
        <a:p>
          <a:r>
            <a:rPr lang="fr-CA" dirty="0" smtClean="0"/>
            <a:t>1</a:t>
          </a:r>
          <a:endParaRPr lang="fr-CA" dirty="0"/>
        </a:p>
      </dgm:t>
    </dgm:pt>
    <dgm:pt modelId="{DC1363E1-BBC3-4946-A7B4-80F6167C36D2}" type="parTrans" cxnId="{63A9FB9B-54F6-4DEE-B770-E7D29A60542D}">
      <dgm:prSet/>
      <dgm:spPr/>
      <dgm:t>
        <a:bodyPr/>
        <a:lstStyle/>
        <a:p>
          <a:endParaRPr lang="fr-CA"/>
        </a:p>
      </dgm:t>
    </dgm:pt>
    <dgm:pt modelId="{85D45473-2FAA-49C2-A4FE-42E6799045AC}" type="sibTrans" cxnId="{63A9FB9B-54F6-4DEE-B770-E7D29A60542D}">
      <dgm:prSet/>
      <dgm:spPr/>
      <dgm:t>
        <a:bodyPr/>
        <a:lstStyle/>
        <a:p>
          <a:endParaRPr lang="fr-CA"/>
        </a:p>
      </dgm:t>
    </dgm:pt>
    <dgm:pt modelId="{D03E1AE1-59B4-4B32-815C-AA0DEC4F130F}">
      <dgm:prSet phldrT="[Texte]" custT="1"/>
      <dgm:spPr/>
      <dgm:t>
        <a:bodyPr/>
        <a:lstStyle/>
        <a:p>
          <a:r>
            <a:rPr lang="fr-CA" sz="1800" b="1" dirty="0" smtClean="0"/>
            <a:t>Dépôt du dossier à la Régie par le distributeur</a:t>
          </a:r>
          <a:endParaRPr lang="fr-CA" sz="1800" b="1" dirty="0"/>
        </a:p>
      </dgm:t>
    </dgm:pt>
    <dgm:pt modelId="{E34B7D5B-F6BC-4185-916E-CACF28FCCDC3}" type="parTrans" cxnId="{3CC1963B-15A0-43E3-B42F-2440CA8373AC}">
      <dgm:prSet/>
      <dgm:spPr/>
      <dgm:t>
        <a:bodyPr/>
        <a:lstStyle/>
        <a:p>
          <a:endParaRPr lang="fr-CA"/>
        </a:p>
      </dgm:t>
    </dgm:pt>
    <dgm:pt modelId="{39F9EF35-8112-4DA2-AAD5-6C7813CBF47C}" type="sibTrans" cxnId="{3CC1963B-15A0-43E3-B42F-2440CA8373AC}">
      <dgm:prSet/>
      <dgm:spPr/>
      <dgm:t>
        <a:bodyPr/>
        <a:lstStyle/>
        <a:p>
          <a:endParaRPr lang="fr-CA"/>
        </a:p>
      </dgm:t>
    </dgm:pt>
    <dgm:pt modelId="{75325661-767C-4F20-A286-09B34A84098D}">
      <dgm:prSet phldrT="[Texte]"/>
      <dgm:spPr/>
      <dgm:t>
        <a:bodyPr/>
        <a:lstStyle/>
        <a:p>
          <a:r>
            <a:rPr lang="fr-CA" dirty="0" smtClean="0"/>
            <a:t>2</a:t>
          </a:r>
          <a:endParaRPr lang="fr-CA" dirty="0"/>
        </a:p>
      </dgm:t>
    </dgm:pt>
    <dgm:pt modelId="{B24237F9-B726-457D-80F6-F5DCAB7AD835}" type="parTrans" cxnId="{7FE04B99-B92D-48AE-A6A7-C6C58C0BFE80}">
      <dgm:prSet/>
      <dgm:spPr/>
      <dgm:t>
        <a:bodyPr/>
        <a:lstStyle/>
        <a:p>
          <a:endParaRPr lang="fr-CA"/>
        </a:p>
      </dgm:t>
    </dgm:pt>
    <dgm:pt modelId="{CE673FDA-426B-4FA7-B753-D7FB15DE4E47}" type="sibTrans" cxnId="{7FE04B99-B92D-48AE-A6A7-C6C58C0BFE80}">
      <dgm:prSet/>
      <dgm:spPr/>
      <dgm:t>
        <a:bodyPr/>
        <a:lstStyle/>
        <a:p>
          <a:endParaRPr lang="fr-CA"/>
        </a:p>
      </dgm:t>
    </dgm:pt>
    <dgm:pt modelId="{1E0066FC-7382-4678-AAAA-AAA4EDF46C6B}">
      <dgm:prSet phldrT="[Texte]" custT="1"/>
      <dgm:spPr/>
      <dgm:t>
        <a:bodyPr/>
        <a:lstStyle/>
        <a:p>
          <a:r>
            <a:rPr lang="fr-CA" sz="1800" b="1" dirty="0" smtClean="0"/>
            <a:t> Séance d’information et de consultation </a:t>
          </a:r>
          <a:r>
            <a:rPr lang="fr-CA" sz="1800" b="1" dirty="0" smtClean="0">
              <a:solidFill>
                <a:schemeClr val="tx1"/>
              </a:solidFill>
            </a:rPr>
            <a:t>publique</a:t>
          </a:r>
          <a:endParaRPr lang="fr-CA" sz="1800" b="1" dirty="0">
            <a:solidFill>
              <a:schemeClr val="tx1"/>
            </a:solidFill>
          </a:endParaRPr>
        </a:p>
      </dgm:t>
    </dgm:pt>
    <dgm:pt modelId="{BE7B01B6-28A5-4CE6-8172-01D727131FBC}" type="parTrans" cxnId="{D0A6019A-9A48-421C-8F91-EB5B7CEB77B1}">
      <dgm:prSet/>
      <dgm:spPr/>
      <dgm:t>
        <a:bodyPr/>
        <a:lstStyle/>
        <a:p>
          <a:endParaRPr lang="fr-CA"/>
        </a:p>
      </dgm:t>
    </dgm:pt>
    <dgm:pt modelId="{DBF4832C-D698-4AD4-8545-98BC27E3950D}" type="sibTrans" cxnId="{D0A6019A-9A48-421C-8F91-EB5B7CEB77B1}">
      <dgm:prSet/>
      <dgm:spPr/>
      <dgm:t>
        <a:bodyPr/>
        <a:lstStyle/>
        <a:p>
          <a:endParaRPr lang="fr-CA"/>
        </a:p>
      </dgm:t>
    </dgm:pt>
    <dgm:pt modelId="{AFE2B2D2-637D-4927-84CC-C64B1464576F}">
      <dgm:prSet phldrT="[Texte]"/>
      <dgm:spPr/>
      <dgm:t>
        <a:bodyPr/>
        <a:lstStyle/>
        <a:p>
          <a:r>
            <a:rPr lang="fr-CA" dirty="0" smtClean="0"/>
            <a:t>3</a:t>
          </a:r>
          <a:endParaRPr lang="fr-CA" dirty="0"/>
        </a:p>
      </dgm:t>
    </dgm:pt>
    <dgm:pt modelId="{51CF5172-A5EC-425F-A955-0CCDE3A9E031}" type="sibTrans" cxnId="{978184A8-DE6C-468F-90AC-E74156789E86}">
      <dgm:prSet/>
      <dgm:spPr/>
      <dgm:t>
        <a:bodyPr/>
        <a:lstStyle/>
        <a:p>
          <a:endParaRPr lang="fr-CA"/>
        </a:p>
      </dgm:t>
    </dgm:pt>
    <dgm:pt modelId="{AB4EE9DB-2307-4992-B2BA-1FCE18B809F5}" type="parTrans" cxnId="{978184A8-DE6C-468F-90AC-E74156789E86}">
      <dgm:prSet/>
      <dgm:spPr/>
      <dgm:t>
        <a:bodyPr/>
        <a:lstStyle/>
        <a:p>
          <a:endParaRPr lang="fr-CA"/>
        </a:p>
      </dgm:t>
    </dgm:pt>
    <dgm:pt modelId="{6BD0B263-BB9F-4284-842B-8C58980DA846}">
      <dgm:prSet phldrT="[Texte]" custT="1"/>
      <dgm:spPr/>
      <dgm:t>
        <a:bodyPr/>
        <a:lstStyle/>
        <a:p>
          <a:r>
            <a:rPr lang="fr-CA" sz="1800" b="1" dirty="0" smtClean="0">
              <a:solidFill>
                <a:schemeClr val="tx1"/>
              </a:solidFill>
            </a:rPr>
            <a:t>Preuve des intervenants</a:t>
          </a:r>
          <a:endParaRPr lang="fr-CA" sz="1800" b="1" dirty="0"/>
        </a:p>
      </dgm:t>
    </dgm:pt>
    <dgm:pt modelId="{DB3BA4A9-4D3F-4675-836E-B0AC008AAC84}" type="parTrans" cxnId="{AB8FEE51-99FF-4E11-A918-4D13DA240204}">
      <dgm:prSet/>
      <dgm:spPr/>
      <dgm:t>
        <a:bodyPr/>
        <a:lstStyle/>
        <a:p>
          <a:endParaRPr lang="fr-CA"/>
        </a:p>
      </dgm:t>
    </dgm:pt>
    <dgm:pt modelId="{74475748-785B-4DAB-8D1B-4F65928240BA}" type="sibTrans" cxnId="{AB8FEE51-99FF-4E11-A918-4D13DA240204}">
      <dgm:prSet/>
      <dgm:spPr/>
      <dgm:t>
        <a:bodyPr/>
        <a:lstStyle/>
        <a:p>
          <a:endParaRPr lang="fr-CA"/>
        </a:p>
      </dgm:t>
    </dgm:pt>
    <dgm:pt modelId="{4BFD9E83-0F5C-4D70-91FC-CBBAD9FF2993}">
      <dgm:prSet phldrT="[Texte]" custT="1"/>
      <dgm:spPr/>
      <dgm:t>
        <a:bodyPr/>
        <a:lstStyle/>
        <a:p>
          <a:r>
            <a:rPr lang="fr-CA" sz="1800" dirty="0" smtClean="0"/>
            <a:t>4</a:t>
          </a:r>
          <a:endParaRPr lang="fr-CA" sz="1800" dirty="0"/>
        </a:p>
      </dgm:t>
    </dgm:pt>
    <dgm:pt modelId="{E55C3519-3299-4F35-89C5-20971694C71B}" type="parTrans" cxnId="{0F83A92D-F7FF-434F-8660-C529A39FBD95}">
      <dgm:prSet/>
      <dgm:spPr/>
      <dgm:t>
        <a:bodyPr/>
        <a:lstStyle/>
        <a:p>
          <a:endParaRPr lang="fr-CA"/>
        </a:p>
      </dgm:t>
    </dgm:pt>
    <dgm:pt modelId="{D05E0C9C-DCCB-48ED-9DBD-22007A97C8B4}" type="sibTrans" cxnId="{0F83A92D-F7FF-434F-8660-C529A39FBD95}">
      <dgm:prSet/>
      <dgm:spPr/>
      <dgm:t>
        <a:bodyPr/>
        <a:lstStyle/>
        <a:p>
          <a:endParaRPr lang="fr-CA"/>
        </a:p>
      </dgm:t>
    </dgm:pt>
    <dgm:pt modelId="{25216731-9095-4933-83EA-12243D8E14BD}">
      <dgm:prSet phldrT="[Texte]" custT="1"/>
      <dgm:spPr/>
      <dgm:t>
        <a:bodyPr/>
        <a:lstStyle/>
        <a:p>
          <a:r>
            <a:rPr lang="fr-CA" sz="1800" b="1" dirty="0" smtClean="0"/>
            <a:t> Questions au distributeur et aux intervenants - réponses</a:t>
          </a:r>
          <a:endParaRPr lang="fr-CA" sz="1800" dirty="0"/>
        </a:p>
      </dgm:t>
    </dgm:pt>
    <dgm:pt modelId="{1094469B-4C6C-4539-9F6A-020F1AA2BEF2}" type="parTrans" cxnId="{2AC3190D-429E-42FB-8E34-B802628D4AFB}">
      <dgm:prSet/>
      <dgm:spPr/>
      <dgm:t>
        <a:bodyPr/>
        <a:lstStyle/>
        <a:p>
          <a:endParaRPr lang="fr-CA"/>
        </a:p>
      </dgm:t>
    </dgm:pt>
    <dgm:pt modelId="{0A0AC49D-BE1D-4E73-B24A-EA650F814778}" type="sibTrans" cxnId="{2AC3190D-429E-42FB-8E34-B802628D4AFB}">
      <dgm:prSet/>
      <dgm:spPr/>
      <dgm:t>
        <a:bodyPr/>
        <a:lstStyle/>
        <a:p>
          <a:endParaRPr lang="fr-CA"/>
        </a:p>
      </dgm:t>
    </dgm:pt>
    <dgm:pt modelId="{57D5A2E7-A1B5-428B-B0D1-FA7E6B13F424}">
      <dgm:prSet phldrT="[Texte]"/>
      <dgm:spPr/>
      <dgm:t>
        <a:bodyPr/>
        <a:lstStyle/>
        <a:p>
          <a:r>
            <a:rPr lang="fr-CA" dirty="0" smtClean="0"/>
            <a:t>5</a:t>
          </a:r>
          <a:endParaRPr lang="fr-CA" dirty="0"/>
        </a:p>
      </dgm:t>
    </dgm:pt>
    <dgm:pt modelId="{EABBD1F0-E16A-4486-9981-1D49F99414EA}" type="parTrans" cxnId="{3F4DE709-B8B2-4777-84C5-99AA3121B8AC}">
      <dgm:prSet/>
      <dgm:spPr/>
      <dgm:t>
        <a:bodyPr/>
        <a:lstStyle/>
        <a:p>
          <a:endParaRPr lang="fr-CA"/>
        </a:p>
      </dgm:t>
    </dgm:pt>
    <dgm:pt modelId="{366E6948-5EDF-4107-9A64-3170CE93CF91}" type="sibTrans" cxnId="{3F4DE709-B8B2-4777-84C5-99AA3121B8AC}">
      <dgm:prSet/>
      <dgm:spPr/>
      <dgm:t>
        <a:bodyPr/>
        <a:lstStyle/>
        <a:p>
          <a:endParaRPr lang="fr-CA"/>
        </a:p>
      </dgm:t>
    </dgm:pt>
    <dgm:pt modelId="{130EFCA3-1BAE-4E1A-8DD7-F716F91EB944}">
      <dgm:prSet phldrT="[Texte]" custT="1"/>
      <dgm:spPr/>
      <dgm:t>
        <a:bodyPr/>
        <a:lstStyle/>
        <a:p>
          <a:r>
            <a:rPr lang="fr-CA" sz="1800" b="1" dirty="0" smtClean="0"/>
            <a:t>Examen de la demande, des preuves et des commentaires</a:t>
          </a:r>
          <a:endParaRPr lang="fr-CA" sz="1800" b="1" dirty="0"/>
        </a:p>
      </dgm:t>
    </dgm:pt>
    <dgm:pt modelId="{1B6C293D-E7EF-4507-ACC7-DB6E2119C5AC}" type="parTrans" cxnId="{9FA6AA91-C3BB-4824-9884-FCC5BABD2AE3}">
      <dgm:prSet/>
      <dgm:spPr/>
      <dgm:t>
        <a:bodyPr/>
        <a:lstStyle/>
        <a:p>
          <a:endParaRPr lang="fr-CA"/>
        </a:p>
      </dgm:t>
    </dgm:pt>
    <dgm:pt modelId="{ED89136B-B43E-412E-9599-50AEB3A93C22}" type="sibTrans" cxnId="{9FA6AA91-C3BB-4824-9884-FCC5BABD2AE3}">
      <dgm:prSet/>
      <dgm:spPr/>
      <dgm:t>
        <a:bodyPr/>
        <a:lstStyle/>
        <a:p>
          <a:endParaRPr lang="fr-CA"/>
        </a:p>
      </dgm:t>
    </dgm:pt>
    <dgm:pt modelId="{9345E4A5-6A3A-4A32-9AF2-A90ABA5BDEA2}">
      <dgm:prSet phldrT="[Texte]"/>
      <dgm:spPr/>
      <dgm:t>
        <a:bodyPr/>
        <a:lstStyle/>
        <a:p>
          <a:r>
            <a:rPr lang="fr-CA" dirty="0" smtClean="0"/>
            <a:t>7</a:t>
          </a:r>
          <a:endParaRPr lang="fr-CA" dirty="0"/>
        </a:p>
      </dgm:t>
    </dgm:pt>
    <dgm:pt modelId="{56CF1C7C-78BD-4E4A-B77D-205242733508}" type="parTrans" cxnId="{F7B40132-173E-466E-8793-58FD31ED6456}">
      <dgm:prSet/>
      <dgm:spPr/>
      <dgm:t>
        <a:bodyPr/>
        <a:lstStyle/>
        <a:p>
          <a:endParaRPr lang="fr-CA"/>
        </a:p>
      </dgm:t>
    </dgm:pt>
    <dgm:pt modelId="{CBF53F10-C669-4F1F-BC85-17A26AA5CA32}" type="sibTrans" cxnId="{F7B40132-173E-466E-8793-58FD31ED6456}">
      <dgm:prSet/>
      <dgm:spPr/>
      <dgm:t>
        <a:bodyPr/>
        <a:lstStyle/>
        <a:p>
          <a:endParaRPr lang="fr-CA"/>
        </a:p>
      </dgm:t>
    </dgm:pt>
    <dgm:pt modelId="{3BAAC9D2-EAAE-49FB-A1AB-2F1C13453511}">
      <dgm:prSet phldrT="[Texte]" custT="1"/>
      <dgm:spPr/>
      <dgm:t>
        <a:bodyPr/>
        <a:lstStyle/>
        <a:p>
          <a:r>
            <a:rPr lang="fr-CA" sz="1800" b="1" dirty="0" smtClean="0"/>
            <a:t>Audience orale publique et sur internet</a:t>
          </a:r>
          <a:endParaRPr lang="fr-CA" sz="1800" b="1" dirty="0"/>
        </a:p>
      </dgm:t>
    </dgm:pt>
    <dgm:pt modelId="{0F187D54-0EDB-4F8F-9198-BE369C796E60}" type="parTrans" cxnId="{ADDED8CB-4C42-4268-9C5A-1121EECED83C}">
      <dgm:prSet/>
      <dgm:spPr/>
      <dgm:t>
        <a:bodyPr/>
        <a:lstStyle/>
        <a:p>
          <a:endParaRPr lang="fr-CA"/>
        </a:p>
      </dgm:t>
    </dgm:pt>
    <dgm:pt modelId="{48812AF3-7D55-4984-813A-02785841AA8C}" type="sibTrans" cxnId="{ADDED8CB-4C42-4268-9C5A-1121EECED83C}">
      <dgm:prSet/>
      <dgm:spPr/>
      <dgm:t>
        <a:bodyPr/>
        <a:lstStyle/>
        <a:p>
          <a:endParaRPr lang="fr-CA"/>
        </a:p>
      </dgm:t>
    </dgm:pt>
    <dgm:pt modelId="{BD74C7E2-7511-43CB-82F8-C539BFCF3D08}">
      <dgm:prSet phldrT="[Texte]"/>
      <dgm:spPr/>
      <dgm:t>
        <a:bodyPr/>
        <a:lstStyle/>
        <a:p>
          <a:r>
            <a:rPr lang="fr-CA" dirty="0" smtClean="0"/>
            <a:t>6</a:t>
          </a:r>
          <a:endParaRPr lang="fr-CA" dirty="0"/>
        </a:p>
      </dgm:t>
    </dgm:pt>
    <dgm:pt modelId="{2D3E0DAC-CA8B-4898-BFD3-E7928AC63E08}" type="parTrans" cxnId="{85C58EC2-3FB4-4731-9162-05049CAD5919}">
      <dgm:prSet/>
      <dgm:spPr/>
      <dgm:t>
        <a:bodyPr/>
        <a:lstStyle/>
        <a:p>
          <a:endParaRPr lang="fr-CA"/>
        </a:p>
      </dgm:t>
    </dgm:pt>
    <dgm:pt modelId="{C4C6F171-1BCD-475D-801B-DF7ECD22AA83}" type="sibTrans" cxnId="{85C58EC2-3FB4-4731-9162-05049CAD5919}">
      <dgm:prSet/>
      <dgm:spPr/>
      <dgm:t>
        <a:bodyPr/>
        <a:lstStyle/>
        <a:p>
          <a:endParaRPr lang="fr-CA"/>
        </a:p>
      </dgm:t>
    </dgm:pt>
    <dgm:pt modelId="{E43FB0F1-3E94-4E56-9FB2-DBB3086131DE}">
      <dgm:prSet custT="1"/>
      <dgm:spPr/>
      <dgm:t>
        <a:bodyPr/>
        <a:lstStyle/>
        <a:p>
          <a:r>
            <a:rPr lang="fr-CA" sz="1800" b="1" dirty="0" smtClean="0"/>
            <a:t>Décision de la Régie  : finale et sans appel</a:t>
          </a:r>
          <a:endParaRPr lang="fr-CA" sz="1800" dirty="0"/>
        </a:p>
      </dgm:t>
    </dgm:pt>
    <dgm:pt modelId="{B402B453-DAFE-41E2-9EAD-02EC68F63291}" type="parTrans" cxnId="{985C16C9-271A-4919-BA60-6EED4368E7F5}">
      <dgm:prSet/>
      <dgm:spPr/>
      <dgm:t>
        <a:bodyPr/>
        <a:lstStyle/>
        <a:p>
          <a:endParaRPr lang="fr-CA"/>
        </a:p>
      </dgm:t>
    </dgm:pt>
    <dgm:pt modelId="{4DDF4567-4534-42D3-B829-FBAECDB3DFB2}" type="sibTrans" cxnId="{985C16C9-271A-4919-BA60-6EED4368E7F5}">
      <dgm:prSet/>
      <dgm:spPr/>
      <dgm:t>
        <a:bodyPr/>
        <a:lstStyle/>
        <a:p>
          <a:endParaRPr lang="fr-CA"/>
        </a:p>
      </dgm:t>
    </dgm:pt>
    <dgm:pt modelId="{4A4EBC1C-452D-46BF-AE69-BA47D7109FEF}">
      <dgm:prSet phldrT="[Texte]" custT="1"/>
      <dgm:spPr/>
      <dgm:t>
        <a:bodyPr/>
        <a:lstStyle/>
        <a:p>
          <a:r>
            <a:rPr lang="fr-CA" sz="1800" b="1" dirty="0" smtClean="0"/>
            <a:t> Publication du compte-rendu </a:t>
          </a:r>
          <a:endParaRPr lang="fr-CA" sz="1800" b="1" dirty="0"/>
        </a:p>
      </dgm:t>
    </dgm:pt>
    <dgm:pt modelId="{62C8F07F-1733-4705-8325-69C2ADE46F5D}" type="parTrans" cxnId="{2D9D1ED5-B0D5-47C9-B6D6-08D37D0C7438}">
      <dgm:prSet/>
      <dgm:spPr/>
      <dgm:t>
        <a:bodyPr/>
        <a:lstStyle/>
        <a:p>
          <a:endParaRPr lang="fr-CA"/>
        </a:p>
      </dgm:t>
    </dgm:pt>
    <dgm:pt modelId="{1A04FDB4-0CC1-4CB4-B3C9-D38B3C19A832}" type="sibTrans" cxnId="{2D9D1ED5-B0D5-47C9-B6D6-08D37D0C7438}">
      <dgm:prSet/>
      <dgm:spPr/>
      <dgm:t>
        <a:bodyPr/>
        <a:lstStyle/>
        <a:p>
          <a:endParaRPr lang="fr-CA"/>
        </a:p>
      </dgm:t>
    </dgm:pt>
    <dgm:pt modelId="{99CF2815-BD0A-4A22-B7F5-A3DA98321A55}">
      <dgm:prSet phldrT="[Texte]" custT="1"/>
      <dgm:spPr/>
      <dgm:t>
        <a:bodyPr/>
        <a:lstStyle/>
        <a:p>
          <a:r>
            <a:rPr lang="fr-CA" sz="1800" b="1" dirty="0" smtClean="0">
              <a:solidFill>
                <a:schemeClr val="tx1"/>
              </a:solidFill>
            </a:rPr>
            <a:t>Commentaires des consommateurs </a:t>
          </a:r>
          <a:endParaRPr lang="fr-CA" sz="1800" dirty="0">
            <a:solidFill>
              <a:schemeClr val="tx1"/>
            </a:solidFill>
          </a:endParaRPr>
        </a:p>
      </dgm:t>
    </dgm:pt>
    <dgm:pt modelId="{C1685343-04F4-479D-B152-A531F04CDF68}" type="parTrans" cxnId="{41A53880-D124-4272-98CF-8D0A00E70F49}">
      <dgm:prSet/>
      <dgm:spPr/>
      <dgm:t>
        <a:bodyPr/>
        <a:lstStyle/>
        <a:p>
          <a:endParaRPr lang="fr-CA"/>
        </a:p>
      </dgm:t>
    </dgm:pt>
    <dgm:pt modelId="{918CA159-29EF-4C7D-AF3D-BF0947BB9E22}" type="sibTrans" cxnId="{41A53880-D124-4272-98CF-8D0A00E70F49}">
      <dgm:prSet/>
      <dgm:spPr/>
      <dgm:t>
        <a:bodyPr/>
        <a:lstStyle/>
        <a:p>
          <a:endParaRPr lang="fr-CA"/>
        </a:p>
      </dgm:t>
    </dgm:pt>
    <dgm:pt modelId="{58E04321-A0A7-4116-8D05-5F7BEA8410E6}" type="pres">
      <dgm:prSet presAssocID="{A7C66291-06A3-4CF9-9C6F-BB0BD2F9CC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B96D22BC-4BDF-4054-850A-A1F84BF7985B}" type="pres">
      <dgm:prSet presAssocID="{BDB381A3-62A8-4F1F-B7F7-CA6094311314}" presName="composite" presStyleCnt="0"/>
      <dgm:spPr/>
    </dgm:pt>
    <dgm:pt modelId="{2FDE60E3-C11E-4464-BED3-2EEC2BE094E7}" type="pres">
      <dgm:prSet presAssocID="{BDB381A3-62A8-4F1F-B7F7-CA6094311314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AF52E22-A392-4ADE-801B-51F649902E51}" type="pres">
      <dgm:prSet presAssocID="{BDB381A3-62A8-4F1F-B7F7-CA6094311314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F2DB9B7-1D86-423C-9D76-5E3F49EC7DDC}" type="pres">
      <dgm:prSet presAssocID="{85D45473-2FAA-49C2-A4FE-42E6799045AC}" presName="sp" presStyleCnt="0"/>
      <dgm:spPr/>
    </dgm:pt>
    <dgm:pt modelId="{921705E1-3F01-412E-BE11-863E4B23ECEC}" type="pres">
      <dgm:prSet presAssocID="{75325661-767C-4F20-A286-09B34A84098D}" presName="composite" presStyleCnt="0"/>
      <dgm:spPr/>
    </dgm:pt>
    <dgm:pt modelId="{0DDBAD49-8C67-4726-9A31-C8CC03733832}" type="pres">
      <dgm:prSet presAssocID="{75325661-767C-4F20-A286-09B34A84098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2E4F014-677A-43E0-836A-0A8AB8EC0651}" type="pres">
      <dgm:prSet presAssocID="{75325661-767C-4F20-A286-09B34A84098D}" presName="descendantText" presStyleLbl="alignAcc1" presStyleIdx="1" presStyleCnt="7" custLinFactNeighborY="99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1F2DDFE-D4FC-405A-995A-B08E7020C3FC}" type="pres">
      <dgm:prSet presAssocID="{CE673FDA-426B-4FA7-B753-D7FB15DE4E47}" presName="sp" presStyleCnt="0"/>
      <dgm:spPr/>
    </dgm:pt>
    <dgm:pt modelId="{9D3E0143-6FE7-4560-AAE0-C534BDB6AF14}" type="pres">
      <dgm:prSet presAssocID="{AFE2B2D2-637D-4927-84CC-C64B1464576F}" presName="composite" presStyleCnt="0"/>
      <dgm:spPr/>
    </dgm:pt>
    <dgm:pt modelId="{B0658E36-0B24-4AED-9D71-082844451489}" type="pres">
      <dgm:prSet presAssocID="{AFE2B2D2-637D-4927-84CC-C64B1464576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B646B93-5D87-439E-9F24-1D26F97758B0}" type="pres">
      <dgm:prSet presAssocID="{AFE2B2D2-637D-4927-84CC-C64B1464576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41E7ADD-D88F-46BD-9E3A-FB1615AEF6B5}" type="pres">
      <dgm:prSet presAssocID="{51CF5172-A5EC-425F-A955-0CCDE3A9E031}" presName="sp" presStyleCnt="0"/>
      <dgm:spPr/>
    </dgm:pt>
    <dgm:pt modelId="{7D8BED75-DF86-431B-8A9E-2F226D13DC57}" type="pres">
      <dgm:prSet presAssocID="{4BFD9E83-0F5C-4D70-91FC-CBBAD9FF2993}" presName="composite" presStyleCnt="0"/>
      <dgm:spPr/>
    </dgm:pt>
    <dgm:pt modelId="{646BAF8C-F4DF-4E1B-B09F-0093DEDA5C5F}" type="pres">
      <dgm:prSet presAssocID="{4BFD9E83-0F5C-4D70-91FC-CBBAD9FF299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04A5329-6255-4A9B-838B-8849E6AFFF59}" type="pres">
      <dgm:prSet presAssocID="{4BFD9E83-0F5C-4D70-91FC-CBBAD9FF299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8919B5F-B623-40FE-9BFA-217BD1E2B1B6}" type="pres">
      <dgm:prSet presAssocID="{D05E0C9C-DCCB-48ED-9DBD-22007A97C8B4}" presName="sp" presStyleCnt="0"/>
      <dgm:spPr/>
    </dgm:pt>
    <dgm:pt modelId="{A0F99D40-DF4A-4A93-86C7-7E8B23C21A19}" type="pres">
      <dgm:prSet presAssocID="{57D5A2E7-A1B5-428B-B0D1-FA7E6B13F424}" presName="composite" presStyleCnt="0"/>
      <dgm:spPr/>
    </dgm:pt>
    <dgm:pt modelId="{96015493-F51A-4668-81BA-B30B9C51E9D7}" type="pres">
      <dgm:prSet presAssocID="{57D5A2E7-A1B5-428B-B0D1-FA7E6B13F42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264ECCF-5686-4F1B-992A-16C29BA5787C}" type="pres">
      <dgm:prSet presAssocID="{57D5A2E7-A1B5-428B-B0D1-FA7E6B13F42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C44B439-9D5A-485B-9434-C51476848443}" type="pres">
      <dgm:prSet presAssocID="{366E6948-5EDF-4107-9A64-3170CE93CF91}" presName="sp" presStyleCnt="0"/>
      <dgm:spPr/>
    </dgm:pt>
    <dgm:pt modelId="{E4C5A1F0-653E-49D8-BFD4-5EFD2C1E9198}" type="pres">
      <dgm:prSet presAssocID="{BD74C7E2-7511-43CB-82F8-C539BFCF3D08}" presName="composite" presStyleCnt="0"/>
      <dgm:spPr/>
    </dgm:pt>
    <dgm:pt modelId="{C19B319B-760A-4C5A-B6BE-2000CC96407D}" type="pres">
      <dgm:prSet presAssocID="{BD74C7E2-7511-43CB-82F8-C539BFCF3D08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ADDA99D-3A53-4E40-9E7A-250A61D8CC36}" type="pres">
      <dgm:prSet presAssocID="{BD74C7E2-7511-43CB-82F8-C539BFCF3D08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1A31D1E-13AD-4428-BD56-8006685D8D8D}" type="pres">
      <dgm:prSet presAssocID="{C4C6F171-1BCD-475D-801B-DF7ECD22AA83}" presName="sp" presStyleCnt="0"/>
      <dgm:spPr/>
    </dgm:pt>
    <dgm:pt modelId="{923F9338-AFB0-468B-85E7-99F6896A783C}" type="pres">
      <dgm:prSet presAssocID="{9345E4A5-6A3A-4A32-9AF2-A90ABA5BDEA2}" presName="composite" presStyleCnt="0"/>
      <dgm:spPr/>
    </dgm:pt>
    <dgm:pt modelId="{8CAB7409-4E84-4A1C-9DE5-830B384C4991}" type="pres">
      <dgm:prSet presAssocID="{9345E4A5-6A3A-4A32-9AF2-A90ABA5BDEA2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53BCF40-4432-4C46-9FEF-708B1FA4E1E4}" type="pres">
      <dgm:prSet presAssocID="{9345E4A5-6A3A-4A32-9AF2-A90ABA5BDEA2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014E0AC9-11D7-46B3-8F4A-F952EA8905BB}" type="presOf" srcId="{99CF2815-BD0A-4A22-B7F5-A3DA98321A55}" destId="{8B646B93-5D87-439E-9F24-1D26F97758B0}" srcOrd="0" destOrd="0" presId="urn:microsoft.com/office/officeart/2005/8/layout/chevron2"/>
    <dgm:cxn modelId="{AB8FEE51-99FF-4E11-A918-4D13DA240204}" srcId="{AFE2B2D2-637D-4927-84CC-C64B1464576F}" destId="{6BD0B263-BB9F-4284-842B-8C58980DA846}" srcOrd="1" destOrd="0" parTransId="{DB3BA4A9-4D3F-4675-836E-B0AC008AAC84}" sibTransId="{74475748-785B-4DAB-8D1B-4F65928240BA}"/>
    <dgm:cxn modelId="{CB7AC039-C96A-4DA8-B890-8ED1FA8C7011}" type="presOf" srcId="{A7C66291-06A3-4CF9-9C6F-BB0BD2F9CC54}" destId="{58E04321-A0A7-4116-8D05-5F7BEA8410E6}" srcOrd="0" destOrd="0" presId="urn:microsoft.com/office/officeart/2005/8/layout/chevron2"/>
    <dgm:cxn modelId="{39886955-2B7B-4C49-9651-6004155C787E}" type="presOf" srcId="{57D5A2E7-A1B5-428B-B0D1-FA7E6B13F424}" destId="{96015493-F51A-4668-81BA-B30B9C51E9D7}" srcOrd="0" destOrd="0" presId="urn:microsoft.com/office/officeart/2005/8/layout/chevron2"/>
    <dgm:cxn modelId="{9337A6E1-452C-47B6-9184-1BE9095058A9}" type="presOf" srcId="{75325661-767C-4F20-A286-09B34A84098D}" destId="{0DDBAD49-8C67-4726-9A31-C8CC03733832}" srcOrd="0" destOrd="0" presId="urn:microsoft.com/office/officeart/2005/8/layout/chevron2"/>
    <dgm:cxn modelId="{978184A8-DE6C-468F-90AC-E74156789E86}" srcId="{A7C66291-06A3-4CF9-9C6F-BB0BD2F9CC54}" destId="{AFE2B2D2-637D-4927-84CC-C64B1464576F}" srcOrd="2" destOrd="0" parTransId="{AB4EE9DB-2307-4992-B2BA-1FCE18B809F5}" sibTransId="{51CF5172-A5EC-425F-A955-0CCDE3A9E031}"/>
    <dgm:cxn modelId="{A58AC0E4-478D-4F81-8520-18B4654D71EE}" type="presOf" srcId="{BDB381A3-62A8-4F1F-B7F7-CA6094311314}" destId="{2FDE60E3-C11E-4464-BED3-2EEC2BE094E7}" srcOrd="0" destOrd="0" presId="urn:microsoft.com/office/officeart/2005/8/layout/chevron2"/>
    <dgm:cxn modelId="{3D3289E5-F542-4D4B-A413-1EB96A271EBF}" type="presOf" srcId="{6BD0B263-BB9F-4284-842B-8C58980DA846}" destId="{8B646B93-5D87-439E-9F24-1D26F97758B0}" srcOrd="0" destOrd="1" presId="urn:microsoft.com/office/officeart/2005/8/layout/chevron2"/>
    <dgm:cxn modelId="{63A9FB9B-54F6-4DEE-B770-E7D29A60542D}" srcId="{A7C66291-06A3-4CF9-9C6F-BB0BD2F9CC54}" destId="{BDB381A3-62A8-4F1F-B7F7-CA6094311314}" srcOrd="0" destOrd="0" parTransId="{DC1363E1-BBC3-4946-A7B4-80F6167C36D2}" sibTransId="{85D45473-2FAA-49C2-A4FE-42E6799045AC}"/>
    <dgm:cxn modelId="{985C16C9-271A-4919-BA60-6EED4368E7F5}" srcId="{9345E4A5-6A3A-4A32-9AF2-A90ABA5BDEA2}" destId="{E43FB0F1-3E94-4E56-9FB2-DBB3086131DE}" srcOrd="0" destOrd="0" parTransId="{B402B453-DAFE-41E2-9EAD-02EC68F63291}" sibTransId="{4DDF4567-4534-42D3-B829-FBAECDB3DFB2}"/>
    <dgm:cxn modelId="{B4CDC4D1-B4CD-49DA-BD0C-6F877331A256}" type="presOf" srcId="{E43FB0F1-3E94-4E56-9FB2-DBB3086131DE}" destId="{853BCF40-4432-4C46-9FEF-708B1FA4E1E4}" srcOrd="0" destOrd="0" presId="urn:microsoft.com/office/officeart/2005/8/layout/chevron2"/>
    <dgm:cxn modelId="{ADDED8CB-4C42-4268-9C5A-1121EECED83C}" srcId="{57D5A2E7-A1B5-428B-B0D1-FA7E6B13F424}" destId="{3BAAC9D2-EAAE-49FB-A1AB-2F1C13453511}" srcOrd="0" destOrd="0" parTransId="{0F187D54-0EDB-4F8F-9198-BE369C796E60}" sibTransId="{48812AF3-7D55-4984-813A-02785841AA8C}"/>
    <dgm:cxn modelId="{3A138C65-BCC6-4CB4-8477-5FA4DEA24D83}" type="presOf" srcId="{3BAAC9D2-EAAE-49FB-A1AB-2F1C13453511}" destId="{2264ECCF-5686-4F1B-992A-16C29BA5787C}" srcOrd="0" destOrd="0" presId="urn:microsoft.com/office/officeart/2005/8/layout/chevron2"/>
    <dgm:cxn modelId="{EFC2B0A9-B857-4668-A248-090F6ED5A70E}" type="presOf" srcId="{4BFD9E83-0F5C-4D70-91FC-CBBAD9FF2993}" destId="{646BAF8C-F4DF-4E1B-B09F-0093DEDA5C5F}" srcOrd="0" destOrd="0" presId="urn:microsoft.com/office/officeart/2005/8/layout/chevron2"/>
    <dgm:cxn modelId="{3103A01B-270F-4F57-9268-48644F3C263B}" type="presOf" srcId="{BD74C7E2-7511-43CB-82F8-C539BFCF3D08}" destId="{C19B319B-760A-4C5A-B6BE-2000CC96407D}" srcOrd="0" destOrd="0" presId="urn:microsoft.com/office/officeart/2005/8/layout/chevron2"/>
    <dgm:cxn modelId="{ECFA420C-A54F-427F-A5C4-902B1087F2E3}" type="presOf" srcId="{130EFCA3-1BAE-4E1A-8DD7-F716F91EB944}" destId="{1ADDA99D-3A53-4E40-9E7A-250A61D8CC36}" srcOrd="0" destOrd="0" presId="urn:microsoft.com/office/officeart/2005/8/layout/chevron2"/>
    <dgm:cxn modelId="{15B6CFA4-8FCD-40C3-B327-C51589DEBE97}" type="presOf" srcId="{4A4EBC1C-452D-46BF-AE69-BA47D7109FEF}" destId="{A2E4F014-677A-43E0-836A-0A8AB8EC0651}" srcOrd="0" destOrd="1" presId="urn:microsoft.com/office/officeart/2005/8/layout/chevron2"/>
    <dgm:cxn modelId="{2D9D1ED5-B0D5-47C9-B6D6-08D37D0C7438}" srcId="{75325661-767C-4F20-A286-09B34A84098D}" destId="{4A4EBC1C-452D-46BF-AE69-BA47D7109FEF}" srcOrd="1" destOrd="0" parTransId="{62C8F07F-1733-4705-8325-69C2ADE46F5D}" sibTransId="{1A04FDB4-0CC1-4CB4-B3C9-D38B3C19A832}"/>
    <dgm:cxn modelId="{69CEA937-E977-4EFE-818E-943C9F432840}" type="presOf" srcId="{25216731-9095-4933-83EA-12243D8E14BD}" destId="{404A5329-6255-4A9B-838B-8849E6AFFF59}" srcOrd="0" destOrd="0" presId="urn:microsoft.com/office/officeart/2005/8/layout/chevron2"/>
    <dgm:cxn modelId="{7B72AC53-E740-4B75-A5DC-6FA7748C283C}" type="presOf" srcId="{AFE2B2D2-637D-4927-84CC-C64B1464576F}" destId="{B0658E36-0B24-4AED-9D71-082844451489}" srcOrd="0" destOrd="0" presId="urn:microsoft.com/office/officeart/2005/8/layout/chevron2"/>
    <dgm:cxn modelId="{F7B40132-173E-466E-8793-58FD31ED6456}" srcId="{A7C66291-06A3-4CF9-9C6F-BB0BD2F9CC54}" destId="{9345E4A5-6A3A-4A32-9AF2-A90ABA5BDEA2}" srcOrd="6" destOrd="0" parTransId="{56CF1C7C-78BD-4E4A-B77D-205242733508}" sibTransId="{CBF53F10-C669-4F1F-BC85-17A26AA5CA32}"/>
    <dgm:cxn modelId="{D0A6019A-9A48-421C-8F91-EB5B7CEB77B1}" srcId="{75325661-767C-4F20-A286-09B34A84098D}" destId="{1E0066FC-7382-4678-AAAA-AAA4EDF46C6B}" srcOrd="0" destOrd="0" parTransId="{BE7B01B6-28A5-4CE6-8172-01D727131FBC}" sibTransId="{DBF4832C-D698-4AD4-8545-98BC27E3950D}"/>
    <dgm:cxn modelId="{85C58EC2-3FB4-4731-9162-05049CAD5919}" srcId="{A7C66291-06A3-4CF9-9C6F-BB0BD2F9CC54}" destId="{BD74C7E2-7511-43CB-82F8-C539BFCF3D08}" srcOrd="5" destOrd="0" parTransId="{2D3E0DAC-CA8B-4898-BFD3-E7928AC63E08}" sibTransId="{C4C6F171-1BCD-475D-801B-DF7ECD22AA83}"/>
    <dgm:cxn modelId="{3F4DE709-B8B2-4777-84C5-99AA3121B8AC}" srcId="{A7C66291-06A3-4CF9-9C6F-BB0BD2F9CC54}" destId="{57D5A2E7-A1B5-428B-B0D1-FA7E6B13F424}" srcOrd="4" destOrd="0" parTransId="{EABBD1F0-E16A-4486-9981-1D49F99414EA}" sibTransId="{366E6948-5EDF-4107-9A64-3170CE93CF91}"/>
    <dgm:cxn modelId="{0F83A92D-F7FF-434F-8660-C529A39FBD95}" srcId="{A7C66291-06A3-4CF9-9C6F-BB0BD2F9CC54}" destId="{4BFD9E83-0F5C-4D70-91FC-CBBAD9FF2993}" srcOrd="3" destOrd="0" parTransId="{E55C3519-3299-4F35-89C5-20971694C71B}" sibTransId="{D05E0C9C-DCCB-48ED-9DBD-22007A97C8B4}"/>
    <dgm:cxn modelId="{D9514678-48C3-4209-AED6-EB32081953C3}" type="presOf" srcId="{9345E4A5-6A3A-4A32-9AF2-A90ABA5BDEA2}" destId="{8CAB7409-4E84-4A1C-9DE5-830B384C4991}" srcOrd="0" destOrd="0" presId="urn:microsoft.com/office/officeart/2005/8/layout/chevron2"/>
    <dgm:cxn modelId="{7FE04B99-B92D-48AE-A6A7-C6C58C0BFE80}" srcId="{A7C66291-06A3-4CF9-9C6F-BB0BD2F9CC54}" destId="{75325661-767C-4F20-A286-09B34A84098D}" srcOrd="1" destOrd="0" parTransId="{B24237F9-B726-457D-80F6-F5DCAB7AD835}" sibTransId="{CE673FDA-426B-4FA7-B753-D7FB15DE4E47}"/>
    <dgm:cxn modelId="{41A53880-D124-4272-98CF-8D0A00E70F49}" srcId="{AFE2B2D2-637D-4927-84CC-C64B1464576F}" destId="{99CF2815-BD0A-4A22-B7F5-A3DA98321A55}" srcOrd="0" destOrd="0" parTransId="{C1685343-04F4-479D-B152-A531F04CDF68}" sibTransId="{918CA159-29EF-4C7D-AF3D-BF0947BB9E22}"/>
    <dgm:cxn modelId="{3CC1963B-15A0-43E3-B42F-2440CA8373AC}" srcId="{BDB381A3-62A8-4F1F-B7F7-CA6094311314}" destId="{D03E1AE1-59B4-4B32-815C-AA0DEC4F130F}" srcOrd="0" destOrd="0" parTransId="{E34B7D5B-F6BC-4185-916E-CACF28FCCDC3}" sibTransId="{39F9EF35-8112-4DA2-AAD5-6C7813CBF47C}"/>
    <dgm:cxn modelId="{7E8D1483-4182-41F8-82A2-1488B2483FA6}" type="presOf" srcId="{1E0066FC-7382-4678-AAAA-AAA4EDF46C6B}" destId="{A2E4F014-677A-43E0-836A-0A8AB8EC0651}" srcOrd="0" destOrd="0" presId="urn:microsoft.com/office/officeart/2005/8/layout/chevron2"/>
    <dgm:cxn modelId="{621450F9-E582-483B-8995-E6953F61DD26}" type="presOf" srcId="{D03E1AE1-59B4-4B32-815C-AA0DEC4F130F}" destId="{5AF52E22-A392-4ADE-801B-51F649902E51}" srcOrd="0" destOrd="0" presId="urn:microsoft.com/office/officeart/2005/8/layout/chevron2"/>
    <dgm:cxn modelId="{2AC3190D-429E-42FB-8E34-B802628D4AFB}" srcId="{4BFD9E83-0F5C-4D70-91FC-CBBAD9FF2993}" destId="{25216731-9095-4933-83EA-12243D8E14BD}" srcOrd="0" destOrd="0" parTransId="{1094469B-4C6C-4539-9F6A-020F1AA2BEF2}" sibTransId="{0A0AC49D-BE1D-4E73-B24A-EA650F814778}"/>
    <dgm:cxn modelId="{9FA6AA91-C3BB-4824-9884-FCC5BABD2AE3}" srcId="{BD74C7E2-7511-43CB-82F8-C539BFCF3D08}" destId="{130EFCA3-1BAE-4E1A-8DD7-F716F91EB944}" srcOrd="0" destOrd="0" parTransId="{1B6C293D-E7EF-4507-ACC7-DB6E2119C5AC}" sibTransId="{ED89136B-B43E-412E-9599-50AEB3A93C22}"/>
    <dgm:cxn modelId="{73A557C3-F56D-496C-9DEA-0C5DCDAD581B}" type="presParOf" srcId="{58E04321-A0A7-4116-8D05-5F7BEA8410E6}" destId="{B96D22BC-4BDF-4054-850A-A1F84BF7985B}" srcOrd="0" destOrd="0" presId="urn:microsoft.com/office/officeart/2005/8/layout/chevron2"/>
    <dgm:cxn modelId="{7F0B8BD3-EB0F-4A35-B449-76421E037967}" type="presParOf" srcId="{B96D22BC-4BDF-4054-850A-A1F84BF7985B}" destId="{2FDE60E3-C11E-4464-BED3-2EEC2BE094E7}" srcOrd="0" destOrd="0" presId="urn:microsoft.com/office/officeart/2005/8/layout/chevron2"/>
    <dgm:cxn modelId="{4D40C862-3586-4F2D-95D7-5C453FB546C1}" type="presParOf" srcId="{B96D22BC-4BDF-4054-850A-A1F84BF7985B}" destId="{5AF52E22-A392-4ADE-801B-51F649902E51}" srcOrd="1" destOrd="0" presId="urn:microsoft.com/office/officeart/2005/8/layout/chevron2"/>
    <dgm:cxn modelId="{78136ED3-245D-4A60-97EC-36287C3774D7}" type="presParOf" srcId="{58E04321-A0A7-4116-8D05-5F7BEA8410E6}" destId="{DF2DB9B7-1D86-423C-9D76-5E3F49EC7DDC}" srcOrd="1" destOrd="0" presId="urn:microsoft.com/office/officeart/2005/8/layout/chevron2"/>
    <dgm:cxn modelId="{B1D2B9D3-83F8-4301-92EF-F6B7819389CD}" type="presParOf" srcId="{58E04321-A0A7-4116-8D05-5F7BEA8410E6}" destId="{921705E1-3F01-412E-BE11-863E4B23ECEC}" srcOrd="2" destOrd="0" presId="urn:microsoft.com/office/officeart/2005/8/layout/chevron2"/>
    <dgm:cxn modelId="{A2C83E3C-FF6C-4696-BA97-9A2FBE695427}" type="presParOf" srcId="{921705E1-3F01-412E-BE11-863E4B23ECEC}" destId="{0DDBAD49-8C67-4726-9A31-C8CC03733832}" srcOrd="0" destOrd="0" presId="urn:microsoft.com/office/officeart/2005/8/layout/chevron2"/>
    <dgm:cxn modelId="{4A27C397-B5D1-4B41-A6F3-DBFD2C798D55}" type="presParOf" srcId="{921705E1-3F01-412E-BE11-863E4B23ECEC}" destId="{A2E4F014-677A-43E0-836A-0A8AB8EC0651}" srcOrd="1" destOrd="0" presId="urn:microsoft.com/office/officeart/2005/8/layout/chevron2"/>
    <dgm:cxn modelId="{8DA25DC1-F360-4D43-80D8-05E451B20904}" type="presParOf" srcId="{58E04321-A0A7-4116-8D05-5F7BEA8410E6}" destId="{11F2DDFE-D4FC-405A-995A-B08E7020C3FC}" srcOrd="3" destOrd="0" presId="urn:microsoft.com/office/officeart/2005/8/layout/chevron2"/>
    <dgm:cxn modelId="{A43FE921-E0F1-4044-B559-8D8600845EF3}" type="presParOf" srcId="{58E04321-A0A7-4116-8D05-5F7BEA8410E6}" destId="{9D3E0143-6FE7-4560-AAE0-C534BDB6AF14}" srcOrd="4" destOrd="0" presId="urn:microsoft.com/office/officeart/2005/8/layout/chevron2"/>
    <dgm:cxn modelId="{67396592-D419-4E97-A2D1-2A98DDB13D5D}" type="presParOf" srcId="{9D3E0143-6FE7-4560-AAE0-C534BDB6AF14}" destId="{B0658E36-0B24-4AED-9D71-082844451489}" srcOrd="0" destOrd="0" presId="urn:microsoft.com/office/officeart/2005/8/layout/chevron2"/>
    <dgm:cxn modelId="{105F2D9B-77A2-411F-8687-F1E48C267776}" type="presParOf" srcId="{9D3E0143-6FE7-4560-AAE0-C534BDB6AF14}" destId="{8B646B93-5D87-439E-9F24-1D26F97758B0}" srcOrd="1" destOrd="0" presId="urn:microsoft.com/office/officeart/2005/8/layout/chevron2"/>
    <dgm:cxn modelId="{98A249C3-A8A0-4345-A48C-73C784444490}" type="presParOf" srcId="{58E04321-A0A7-4116-8D05-5F7BEA8410E6}" destId="{541E7ADD-D88F-46BD-9E3A-FB1615AEF6B5}" srcOrd="5" destOrd="0" presId="urn:microsoft.com/office/officeart/2005/8/layout/chevron2"/>
    <dgm:cxn modelId="{EF0E5B26-11F9-4FAB-B09C-1FB42891763C}" type="presParOf" srcId="{58E04321-A0A7-4116-8D05-5F7BEA8410E6}" destId="{7D8BED75-DF86-431B-8A9E-2F226D13DC57}" srcOrd="6" destOrd="0" presId="urn:microsoft.com/office/officeart/2005/8/layout/chevron2"/>
    <dgm:cxn modelId="{A3291398-6E5A-4244-84EF-F24EA8F5DB09}" type="presParOf" srcId="{7D8BED75-DF86-431B-8A9E-2F226D13DC57}" destId="{646BAF8C-F4DF-4E1B-B09F-0093DEDA5C5F}" srcOrd="0" destOrd="0" presId="urn:microsoft.com/office/officeart/2005/8/layout/chevron2"/>
    <dgm:cxn modelId="{9C2B39AA-4D87-4BF9-BB1E-67253F57C375}" type="presParOf" srcId="{7D8BED75-DF86-431B-8A9E-2F226D13DC57}" destId="{404A5329-6255-4A9B-838B-8849E6AFFF59}" srcOrd="1" destOrd="0" presId="urn:microsoft.com/office/officeart/2005/8/layout/chevron2"/>
    <dgm:cxn modelId="{74279A4E-0CF7-43E4-BCF8-07A2FDE920ED}" type="presParOf" srcId="{58E04321-A0A7-4116-8D05-5F7BEA8410E6}" destId="{38919B5F-B623-40FE-9BFA-217BD1E2B1B6}" srcOrd="7" destOrd="0" presId="urn:microsoft.com/office/officeart/2005/8/layout/chevron2"/>
    <dgm:cxn modelId="{94283696-12A8-431B-BA47-D28DD3766A30}" type="presParOf" srcId="{58E04321-A0A7-4116-8D05-5F7BEA8410E6}" destId="{A0F99D40-DF4A-4A93-86C7-7E8B23C21A19}" srcOrd="8" destOrd="0" presId="urn:microsoft.com/office/officeart/2005/8/layout/chevron2"/>
    <dgm:cxn modelId="{003A8782-68EA-48BA-838F-674DCE9FDE90}" type="presParOf" srcId="{A0F99D40-DF4A-4A93-86C7-7E8B23C21A19}" destId="{96015493-F51A-4668-81BA-B30B9C51E9D7}" srcOrd="0" destOrd="0" presId="urn:microsoft.com/office/officeart/2005/8/layout/chevron2"/>
    <dgm:cxn modelId="{487C46D4-BC7F-4448-B905-2B016FBC48E3}" type="presParOf" srcId="{A0F99D40-DF4A-4A93-86C7-7E8B23C21A19}" destId="{2264ECCF-5686-4F1B-992A-16C29BA5787C}" srcOrd="1" destOrd="0" presId="urn:microsoft.com/office/officeart/2005/8/layout/chevron2"/>
    <dgm:cxn modelId="{A403933F-DEF8-41B1-9F97-58347C968A3E}" type="presParOf" srcId="{58E04321-A0A7-4116-8D05-5F7BEA8410E6}" destId="{FC44B439-9D5A-485B-9434-C51476848443}" srcOrd="9" destOrd="0" presId="urn:microsoft.com/office/officeart/2005/8/layout/chevron2"/>
    <dgm:cxn modelId="{463EB1D5-4349-438C-9306-13F1118202AF}" type="presParOf" srcId="{58E04321-A0A7-4116-8D05-5F7BEA8410E6}" destId="{E4C5A1F0-653E-49D8-BFD4-5EFD2C1E9198}" srcOrd="10" destOrd="0" presId="urn:microsoft.com/office/officeart/2005/8/layout/chevron2"/>
    <dgm:cxn modelId="{A283853E-7A8D-4D17-870E-7B3A6AC5B882}" type="presParOf" srcId="{E4C5A1F0-653E-49D8-BFD4-5EFD2C1E9198}" destId="{C19B319B-760A-4C5A-B6BE-2000CC96407D}" srcOrd="0" destOrd="0" presId="urn:microsoft.com/office/officeart/2005/8/layout/chevron2"/>
    <dgm:cxn modelId="{15DCF5A2-0383-4375-BF23-D9DAF22464C3}" type="presParOf" srcId="{E4C5A1F0-653E-49D8-BFD4-5EFD2C1E9198}" destId="{1ADDA99D-3A53-4E40-9E7A-250A61D8CC36}" srcOrd="1" destOrd="0" presId="urn:microsoft.com/office/officeart/2005/8/layout/chevron2"/>
    <dgm:cxn modelId="{9788914C-EA58-450D-9F5D-9E9BC711914F}" type="presParOf" srcId="{58E04321-A0A7-4116-8D05-5F7BEA8410E6}" destId="{61A31D1E-13AD-4428-BD56-8006685D8D8D}" srcOrd="11" destOrd="0" presId="urn:microsoft.com/office/officeart/2005/8/layout/chevron2"/>
    <dgm:cxn modelId="{3D7F4433-9629-47C4-BCB0-6E84F5DCA700}" type="presParOf" srcId="{58E04321-A0A7-4116-8D05-5F7BEA8410E6}" destId="{923F9338-AFB0-468B-85E7-99F6896A783C}" srcOrd="12" destOrd="0" presId="urn:microsoft.com/office/officeart/2005/8/layout/chevron2"/>
    <dgm:cxn modelId="{7AF62E06-1961-4EC6-9A6B-612616FE33F4}" type="presParOf" srcId="{923F9338-AFB0-468B-85E7-99F6896A783C}" destId="{8CAB7409-4E84-4A1C-9DE5-830B384C4991}" srcOrd="0" destOrd="0" presId="urn:microsoft.com/office/officeart/2005/8/layout/chevron2"/>
    <dgm:cxn modelId="{46811397-6813-4113-8A5F-2CE27D5F1FA3}" type="presParOf" srcId="{923F9338-AFB0-468B-85E7-99F6896A783C}" destId="{853BCF40-4432-4C46-9FEF-708B1FA4E1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E60E3-C11E-4464-BED3-2EEC2BE094E7}">
      <dsp:nvSpPr>
        <dsp:cNvPr id="0" name=""/>
        <dsp:cNvSpPr/>
      </dsp:nvSpPr>
      <dsp:spPr>
        <a:xfrm rot="5400000">
          <a:off x="-122620" y="127097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1</a:t>
          </a:r>
          <a:endParaRPr lang="fr-CA" sz="1600" kern="1200" dirty="0"/>
        </a:p>
      </dsp:txBody>
      <dsp:txXfrm rot="-5400000">
        <a:off x="2" y="290592"/>
        <a:ext cx="572231" cy="245242"/>
      </dsp:txXfrm>
    </dsp:sp>
    <dsp:sp modelId="{5AF52E22-A392-4ADE-801B-51F649902E51}">
      <dsp:nvSpPr>
        <dsp:cNvPr id="0" name=""/>
        <dsp:cNvSpPr/>
      </dsp:nvSpPr>
      <dsp:spPr>
        <a:xfrm rot="5400000">
          <a:off x="4476323" y="-3899615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Dépôt du dossier à la Régie par le distributeur</a:t>
          </a:r>
          <a:endParaRPr lang="fr-CA" sz="1800" b="1" kern="1200" dirty="0"/>
        </a:p>
      </dsp:txBody>
      <dsp:txXfrm rot="-5400000">
        <a:off x="572232" y="30415"/>
        <a:ext cx="8313602" cy="479479"/>
      </dsp:txXfrm>
    </dsp:sp>
    <dsp:sp modelId="{0DDBAD49-8C67-4726-9A31-C8CC03733832}">
      <dsp:nvSpPr>
        <dsp:cNvPr id="0" name=""/>
        <dsp:cNvSpPr/>
      </dsp:nvSpPr>
      <dsp:spPr>
        <a:xfrm rot="5400000">
          <a:off x="-122620" y="860822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2</a:t>
          </a:r>
          <a:endParaRPr lang="fr-CA" sz="1600" kern="1200" dirty="0"/>
        </a:p>
      </dsp:txBody>
      <dsp:txXfrm rot="-5400000">
        <a:off x="2" y="1024317"/>
        <a:ext cx="572231" cy="245242"/>
      </dsp:txXfrm>
    </dsp:sp>
    <dsp:sp modelId="{A2E4F014-677A-43E0-836A-0A8AB8EC0651}">
      <dsp:nvSpPr>
        <dsp:cNvPr id="0" name=""/>
        <dsp:cNvSpPr/>
      </dsp:nvSpPr>
      <dsp:spPr>
        <a:xfrm rot="5400000">
          <a:off x="4476323" y="-3160614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 Séance d’information et de consultation </a:t>
          </a:r>
          <a:r>
            <a:rPr lang="fr-CA" sz="1800" b="1" kern="1200" dirty="0" smtClean="0">
              <a:solidFill>
                <a:schemeClr val="tx1"/>
              </a:solidFill>
            </a:rPr>
            <a:t>publique</a:t>
          </a:r>
          <a:endParaRPr lang="fr-CA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 Publication du compte-rendu </a:t>
          </a:r>
          <a:endParaRPr lang="fr-CA" sz="1800" b="1" kern="1200" dirty="0"/>
        </a:p>
      </dsp:txBody>
      <dsp:txXfrm rot="-5400000">
        <a:off x="572232" y="769416"/>
        <a:ext cx="8313602" cy="479479"/>
      </dsp:txXfrm>
    </dsp:sp>
    <dsp:sp modelId="{B0658E36-0B24-4AED-9D71-082844451489}">
      <dsp:nvSpPr>
        <dsp:cNvPr id="0" name=""/>
        <dsp:cNvSpPr/>
      </dsp:nvSpPr>
      <dsp:spPr>
        <a:xfrm rot="5400000">
          <a:off x="-122620" y="1594546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3</a:t>
          </a:r>
          <a:endParaRPr lang="fr-CA" sz="1600" kern="1200" dirty="0"/>
        </a:p>
      </dsp:txBody>
      <dsp:txXfrm rot="-5400000">
        <a:off x="2" y="1758041"/>
        <a:ext cx="572231" cy="245242"/>
      </dsp:txXfrm>
    </dsp:sp>
    <dsp:sp modelId="{8B646B93-5D87-439E-9F24-1D26F97758B0}">
      <dsp:nvSpPr>
        <dsp:cNvPr id="0" name=""/>
        <dsp:cNvSpPr/>
      </dsp:nvSpPr>
      <dsp:spPr>
        <a:xfrm rot="5400000">
          <a:off x="4476323" y="-2432166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>
              <a:solidFill>
                <a:schemeClr val="tx1"/>
              </a:solidFill>
            </a:rPr>
            <a:t>Commentaires des consommateurs </a:t>
          </a:r>
          <a:endParaRPr lang="fr-CA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>
              <a:solidFill>
                <a:schemeClr val="tx1"/>
              </a:solidFill>
            </a:rPr>
            <a:t>Preuve des intervenants</a:t>
          </a:r>
          <a:endParaRPr lang="fr-CA" sz="1800" b="1" kern="1200" dirty="0"/>
        </a:p>
      </dsp:txBody>
      <dsp:txXfrm rot="-5400000">
        <a:off x="572232" y="1497864"/>
        <a:ext cx="8313602" cy="479479"/>
      </dsp:txXfrm>
    </dsp:sp>
    <dsp:sp modelId="{646BAF8C-F4DF-4E1B-B09F-0093DEDA5C5F}">
      <dsp:nvSpPr>
        <dsp:cNvPr id="0" name=""/>
        <dsp:cNvSpPr/>
      </dsp:nvSpPr>
      <dsp:spPr>
        <a:xfrm rot="5400000">
          <a:off x="-122620" y="2328270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kern="1200" dirty="0" smtClean="0"/>
            <a:t>4</a:t>
          </a:r>
          <a:endParaRPr lang="fr-CA" sz="1800" kern="1200" dirty="0"/>
        </a:p>
      </dsp:txBody>
      <dsp:txXfrm rot="-5400000">
        <a:off x="2" y="2491765"/>
        <a:ext cx="572231" cy="245242"/>
      </dsp:txXfrm>
    </dsp:sp>
    <dsp:sp modelId="{404A5329-6255-4A9B-838B-8849E6AFFF59}">
      <dsp:nvSpPr>
        <dsp:cNvPr id="0" name=""/>
        <dsp:cNvSpPr/>
      </dsp:nvSpPr>
      <dsp:spPr>
        <a:xfrm rot="5400000">
          <a:off x="4476183" y="-1698302"/>
          <a:ext cx="53163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 Questions au distributeur et aux intervenants - réponses</a:t>
          </a:r>
          <a:endParaRPr lang="fr-CA" sz="1800" kern="1200" dirty="0"/>
        </a:p>
      </dsp:txBody>
      <dsp:txXfrm rot="-5400000">
        <a:off x="572231" y="2231602"/>
        <a:ext cx="8313589" cy="479733"/>
      </dsp:txXfrm>
    </dsp:sp>
    <dsp:sp modelId="{96015493-F51A-4668-81BA-B30B9C51E9D7}">
      <dsp:nvSpPr>
        <dsp:cNvPr id="0" name=""/>
        <dsp:cNvSpPr/>
      </dsp:nvSpPr>
      <dsp:spPr>
        <a:xfrm rot="5400000">
          <a:off x="-122620" y="3061995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5</a:t>
          </a:r>
          <a:endParaRPr lang="fr-CA" sz="1600" kern="1200" dirty="0"/>
        </a:p>
      </dsp:txBody>
      <dsp:txXfrm rot="-5400000">
        <a:off x="2" y="3225490"/>
        <a:ext cx="572231" cy="245242"/>
      </dsp:txXfrm>
    </dsp:sp>
    <dsp:sp modelId="{2264ECCF-5686-4F1B-992A-16C29BA5787C}">
      <dsp:nvSpPr>
        <dsp:cNvPr id="0" name=""/>
        <dsp:cNvSpPr/>
      </dsp:nvSpPr>
      <dsp:spPr>
        <a:xfrm rot="5400000">
          <a:off x="4476323" y="-964717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Audience orale publique et sur internet</a:t>
          </a:r>
          <a:endParaRPr lang="fr-CA" sz="1800" b="1" kern="1200" dirty="0"/>
        </a:p>
      </dsp:txBody>
      <dsp:txXfrm rot="-5400000">
        <a:off x="572232" y="2965313"/>
        <a:ext cx="8313602" cy="479479"/>
      </dsp:txXfrm>
    </dsp:sp>
    <dsp:sp modelId="{C19B319B-760A-4C5A-B6BE-2000CC96407D}">
      <dsp:nvSpPr>
        <dsp:cNvPr id="0" name=""/>
        <dsp:cNvSpPr/>
      </dsp:nvSpPr>
      <dsp:spPr>
        <a:xfrm rot="5400000">
          <a:off x="-122620" y="3795719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6</a:t>
          </a:r>
          <a:endParaRPr lang="fr-CA" sz="1600" kern="1200" dirty="0"/>
        </a:p>
      </dsp:txBody>
      <dsp:txXfrm rot="-5400000">
        <a:off x="2" y="3959214"/>
        <a:ext cx="572231" cy="245242"/>
      </dsp:txXfrm>
    </dsp:sp>
    <dsp:sp modelId="{1ADDA99D-3A53-4E40-9E7A-250A61D8CC36}">
      <dsp:nvSpPr>
        <dsp:cNvPr id="0" name=""/>
        <dsp:cNvSpPr/>
      </dsp:nvSpPr>
      <dsp:spPr>
        <a:xfrm rot="5400000">
          <a:off x="4476323" y="-230993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Examen de la demande, des preuves et des commentaires</a:t>
          </a:r>
          <a:endParaRPr lang="fr-CA" sz="1800" b="1" kern="1200" dirty="0"/>
        </a:p>
      </dsp:txBody>
      <dsp:txXfrm rot="-5400000">
        <a:off x="572232" y="3699037"/>
        <a:ext cx="8313602" cy="479479"/>
      </dsp:txXfrm>
    </dsp:sp>
    <dsp:sp modelId="{8CAB7409-4E84-4A1C-9DE5-830B384C4991}">
      <dsp:nvSpPr>
        <dsp:cNvPr id="0" name=""/>
        <dsp:cNvSpPr/>
      </dsp:nvSpPr>
      <dsp:spPr>
        <a:xfrm rot="5400000">
          <a:off x="-122620" y="4529443"/>
          <a:ext cx="817473" cy="5722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 smtClean="0"/>
            <a:t>7</a:t>
          </a:r>
          <a:endParaRPr lang="fr-CA" sz="1600" kern="1200" dirty="0"/>
        </a:p>
      </dsp:txBody>
      <dsp:txXfrm rot="-5400000">
        <a:off x="2" y="4692938"/>
        <a:ext cx="572231" cy="245242"/>
      </dsp:txXfrm>
    </dsp:sp>
    <dsp:sp modelId="{853BCF40-4432-4C46-9FEF-708B1FA4E1E4}">
      <dsp:nvSpPr>
        <dsp:cNvPr id="0" name=""/>
        <dsp:cNvSpPr/>
      </dsp:nvSpPr>
      <dsp:spPr>
        <a:xfrm rot="5400000">
          <a:off x="4476323" y="502730"/>
          <a:ext cx="531357" cy="833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800" b="1" kern="1200" dirty="0" smtClean="0"/>
            <a:t>Décision de la Régie  : finale et sans appel</a:t>
          </a:r>
          <a:endParaRPr lang="fr-CA" sz="1800" kern="1200" dirty="0"/>
        </a:p>
      </dsp:txBody>
      <dsp:txXfrm rot="-5400000">
        <a:off x="572232" y="4432761"/>
        <a:ext cx="8313602" cy="47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41518C-0C0B-40AA-ADCD-9ED028BE159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B6A1B93-EE53-4459-AECF-5A9F482624F1}" type="datetimeFigureOut">
              <a:rPr lang="fr-FR"/>
              <a:pPr>
                <a:defRPr/>
              </a:pPr>
              <a:t>08/11/2017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02DC08B-2A1A-473E-8B6C-C1580C925ED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DC08B-2A1A-473E-8B6C-C1580C925ED7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DC08B-2A1A-473E-8B6C-C1580C925ED7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DC08B-2A1A-473E-8B6C-C1580C925ED7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top_regi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3075" y="5707063"/>
            <a:ext cx="20097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>
                <a:solidFill>
                  <a:srgbClr val="003399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5C63-8BB9-4776-88A9-2A8633080CA7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67450" y="200025"/>
            <a:ext cx="1808163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200025"/>
            <a:ext cx="5276850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D38D9D6-CB68-474C-9F81-2C485BB93DA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99F3B-3DDA-45F0-8415-6570E6CA40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10B4-ABED-4DBA-AD26-2B076DF57CC7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5290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19613" y="1600200"/>
            <a:ext cx="35290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BA99A-668D-415C-9F35-F5B6C3E172EF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97CED-C78F-4078-829A-DB94FC2B5C16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20E4-8864-4ED0-98F9-BF20C21AAEE8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19DFF-604B-4EC3-B4F9-8B7778810E4B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39773-92EC-4290-9FC7-B2997197119A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FB436-9ED4-48DD-B02B-B2496FC47353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1450" y="144463"/>
            <a:ext cx="8820150" cy="8366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5913" y="200025"/>
            <a:ext cx="521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2104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237288"/>
            <a:ext cx="701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fld id="{54F00155-15C7-4421-A27F-37A8A658C765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pic>
        <p:nvPicPr>
          <p:cNvPr id="2" name="Picture 21" descr="top_regie_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23075" y="5707063"/>
            <a:ext cx="20097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2" descr="electric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260350"/>
            <a:ext cx="6651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3" descr="ga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84275" y="269875"/>
            <a:ext cx="661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5" descr="petrol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71675" y="260350"/>
            <a:ext cx="676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4788" y="6227763"/>
            <a:ext cx="113188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2" r:id="rId11"/>
  </p:sldLayoutIdLst>
  <p:transition spd="slow">
    <p:cover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7573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653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733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305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877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449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021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consultationR-4011-2017@regie-energie.qc.c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regie-energie.qc.c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409575" y="382588"/>
            <a:ext cx="8270875" cy="8366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pic>
        <p:nvPicPr>
          <p:cNvPr id="4099" name="Picture 7" descr="electric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025" y="260350"/>
            <a:ext cx="14065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ga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0325" y="277813"/>
            <a:ext cx="13684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25839" y="1350937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Régie de l’énergie</a:t>
            </a:r>
          </a:p>
        </p:txBody>
      </p:sp>
      <p:sp>
        <p:nvSpPr>
          <p:cNvPr id="4102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74171" y="2830285"/>
            <a:ext cx="8969829" cy="3396343"/>
          </a:xfrm>
        </p:spPr>
        <p:txBody>
          <a:bodyPr/>
          <a:lstStyle/>
          <a:p>
            <a:pPr eaLnBrk="1" hangingPunct="1"/>
            <a:r>
              <a:rPr lang="fr-FR" sz="1800" b="1" dirty="0" smtClean="0"/>
              <a:t>Séance d’information </a:t>
            </a:r>
          </a:p>
          <a:p>
            <a:pPr eaLnBrk="1" hangingPunct="1"/>
            <a:r>
              <a:rPr lang="fr-FR" sz="1800" b="1" dirty="0" smtClean="0"/>
              <a:t>et de consultation publique</a:t>
            </a:r>
          </a:p>
          <a:p>
            <a:pPr eaLnBrk="1" hangingPunct="1"/>
            <a:endParaRPr lang="fr-FR" sz="1600" b="1" dirty="0" smtClean="0"/>
          </a:p>
          <a:p>
            <a:r>
              <a:rPr lang="fr-CA" sz="1800" b="1" dirty="0" smtClean="0"/>
              <a:t>Demande </a:t>
            </a:r>
            <a:r>
              <a:rPr lang="fr-CA" sz="1800" b="1" dirty="0"/>
              <a:t>relative aux tarifs de distribution d’électricité </a:t>
            </a:r>
          </a:p>
          <a:p>
            <a:r>
              <a:rPr lang="fr-CA" sz="1800" b="1"/>
              <a:t>d</a:t>
            </a:r>
            <a:r>
              <a:rPr lang="fr-CA" sz="1800" b="1" smtClean="0"/>
              <a:t>’Hydro-Québec </a:t>
            </a:r>
            <a:r>
              <a:rPr lang="fr-CA" sz="1800" b="1" dirty="0" smtClean="0"/>
              <a:t>pour </a:t>
            </a:r>
            <a:r>
              <a:rPr lang="fr-CA" sz="1800" b="1" dirty="0"/>
              <a:t>l’année tarifaire 2018-2019</a:t>
            </a:r>
          </a:p>
          <a:p>
            <a:pPr eaLnBrk="1" hangingPunct="1"/>
            <a:endParaRPr lang="fr-FR" sz="1600" b="1" dirty="0" smtClean="0"/>
          </a:p>
          <a:p>
            <a:pPr eaLnBrk="1" hangingPunct="1"/>
            <a:r>
              <a:rPr lang="fr-FR" sz="1600" b="1" dirty="0" smtClean="0"/>
              <a:t>Dossier R-4011-2017</a:t>
            </a:r>
            <a:endParaRPr lang="fr-FR" sz="1400" b="1" dirty="0" smtClean="0"/>
          </a:p>
          <a:p>
            <a:pPr eaLnBrk="1" hangingPunct="1"/>
            <a:endParaRPr lang="fr-FR" sz="1600" b="1" dirty="0" smtClean="0"/>
          </a:p>
          <a:p>
            <a:pPr eaLnBrk="1" hangingPunct="1"/>
            <a:r>
              <a:rPr lang="fr-FR" sz="1600" b="1" dirty="0"/>
              <a:t>M</a:t>
            </a:r>
            <a:r>
              <a:rPr lang="fr-FR" sz="1600" b="1" dirty="0" smtClean="0"/>
              <a:t>ontréal, mardi 7 novembre 2017</a:t>
            </a:r>
          </a:p>
          <a:p>
            <a:pPr eaLnBrk="1" hangingPunct="1"/>
            <a:r>
              <a:rPr lang="fr-FR" sz="1600" b="1" dirty="0" smtClean="0"/>
              <a:t>Québec, mercredi 8 novembre 2017</a:t>
            </a:r>
          </a:p>
        </p:txBody>
      </p:sp>
      <p:pic>
        <p:nvPicPr>
          <p:cNvPr id="4103" name="Picture 14" descr="petro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3700" y="285750"/>
            <a:ext cx="13573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5128243" y="1305155"/>
            <a:ext cx="3478967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9875" marR="0" lvl="0" indent="-2698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838200" y="1600200"/>
            <a:ext cx="3478967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9875" marR="0" lvl="0" indent="-2698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245733" y="1045030"/>
            <a:ext cx="4378376" cy="448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C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10</a:t>
            </a:fld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61258" y="1219201"/>
            <a:ext cx="5268685" cy="5007428"/>
          </a:xfrm>
        </p:spPr>
        <p:txBody>
          <a:bodyPr/>
          <a:lstStyle/>
          <a:p>
            <a:pPr marL="7938" indent="-7938">
              <a:buNone/>
            </a:pPr>
            <a:r>
              <a:rPr lang="fr-CA" sz="2400" b="1" dirty="0" smtClean="0"/>
              <a:t>Pour rendre sa décision, la Régie veut vous entendre :</a:t>
            </a:r>
          </a:p>
          <a:p>
            <a:pPr>
              <a:buFont typeface="Wingdings" pitchFamily="2" charset="2"/>
              <a:buChar char="Ø"/>
            </a:pPr>
            <a:r>
              <a:rPr lang="fr-CA" sz="2300" dirty="0" smtClean="0"/>
              <a:t>sa décision aura un impact sur votre facture</a:t>
            </a:r>
          </a:p>
          <a:p>
            <a:pPr>
              <a:buFont typeface="Wingdings" pitchFamily="2" charset="2"/>
              <a:buChar char="Ø"/>
            </a:pPr>
            <a:r>
              <a:rPr lang="fr-CA" sz="2300" dirty="0" smtClean="0"/>
              <a:t>vos commentaires permettent à la Régie de connaître vos préoccupations</a:t>
            </a:r>
          </a:p>
          <a:p>
            <a:pPr>
              <a:buFont typeface="Wingdings" pitchFamily="2" charset="2"/>
              <a:buChar char="Ø"/>
            </a:pPr>
            <a:r>
              <a:rPr lang="fr-CA" sz="2300" dirty="0" smtClean="0"/>
              <a:t>vos préoccupations permettent à la Régie de </a:t>
            </a:r>
            <a:r>
              <a:rPr lang="fr-CA" sz="2300" smtClean="0"/>
              <a:t>concilier «l’intérêt public», la «protection des consommateurs» </a:t>
            </a:r>
            <a:r>
              <a:rPr lang="fr-CA" sz="2300" dirty="0" smtClean="0"/>
              <a:t>et </a:t>
            </a:r>
            <a:r>
              <a:rPr lang="fr-CA" sz="2300" smtClean="0"/>
              <a:t>le «traitement </a:t>
            </a:r>
            <a:r>
              <a:rPr lang="fr-CA" sz="2300" dirty="0" smtClean="0"/>
              <a:t>équitable </a:t>
            </a:r>
            <a:r>
              <a:rPr lang="fr-CA" sz="2300" smtClean="0"/>
              <a:t>du distributeur»</a:t>
            </a:r>
            <a:endParaRPr lang="fr-CA" sz="2300" dirty="0" smtClean="0"/>
          </a:p>
          <a:p>
            <a:pPr>
              <a:buFontTx/>
              <a:buChar char="-"/>
            </a:pPr>
            <a:endParaRPr lang="fr-CA" sz="2000" b="1" dirty="0" smtClean="0"/>
          </a:p>
          <a:p>
            <a:pPr>
              <a:buFontTx/>
              <a:buChar char="-"/>
            </a:pPr>
            <a:endParaRPr lang="fr-CA" sz="2000" dirty="0" smtClean="0"/>
          </a:p>
          <a:p>
            <a:pPr>
              <a:buFontTx/>
              <a:buChar char="-"/>
            </a:pPr>
            <a:endParaRPr lang="fr-CA" sz="2000" dirty="0" smtClean="0"/>
          </a:p>
          <a:p>
            <a:endParaRPr lang="fr-CA" dirty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3153601" y="178936"/>
            <a:ext cx="62372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Pourquoi se faire entendre ?</a:t>
            </a:r>
            <a:endParaRPr kumimoji="0" lang="fr-CA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092" y="1848077"/>
            <a:ext cx="2696825" cy="264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1136" y="1207008"/>
            <a:ext cx="6638690" cy="4899878"/>
          </a:xfrm>
        </p:spPr>
        <p:txBody>
          <a:bodyPr/>
          <a:lstStyle/>
          <a:p>
            <a:pPr>
              <a:buNone/>
            </a:pPr>
            <a:r>
              <a:rPr lang="fr-CA" sz="2200" b="1" dirty="0" smtClean="0"/>
              <a:t>Pour donner votre point de vue</a:t>
            </a:r>
            <a:r>
              <a:rPr lang="fr-CA" sz="2200" b="1" dirty="0" smtClean="0">
                <a:solidFill>
                  <a:srgbClr val="FF0000"/>
                </a:solidFill>
              </a:rPr>
              <a:t> </a:t>
            </a:r>
            <a:r>
              <a:rPr lang="fr-CA" sz="22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CA" sz="2200" dirty="0" smtClean="0"/>
              <a:t>pendant la séance d’information et de consultation publique</a:t>
            </a:r>
          </a:p>
          <a:p>
            <a:pPr marL="0" indent="0">
              <a:buNone/>
            </a:pPr>
            <a:endParaRPr lang="fr-CA" sz="2200" dirty="0" smtClean="0"/>
          </a:p>
          <a:p>
            <a:pPr>
              <a:buFont typeface="Wingdings" pitchFamily="2" charset="2"/>
              <a:buChar char="Ø"/>
            </a:pPr>
            <a:r>
              <a:rPr lang="fr-CA" sz="2200" dirty="0" smtClean="0"/>
              <a:t>compte-rendu publié sur le site internet de la Régie</a:t>
            </a:r>
          </a:p>
          <a:p>
            <a:pPr>
              <a:buNone/>
            </a:pPr>
            <a:endParaRPr lang="fr-CA" sz="2200" dirty="0" smtClean="0"/>
          </a:p>
          <a:p>
            <a:pPr>
              <a:buFont typeface="Wingdings" pitchFamily="2" charset="2"/>
              <a:buChar char="Ø"/>
            </a:pPr>
            <a:r>
              <a:rPr lang="fr-CA" sz="2200" dirty="0" smtClean="0"/>
              <a:t>par la suite, par écrit :</a:t>
            </a:r>
          </a:p>
          <a:p>
            <a:pPr indent="-7938">
              <a:buNone/>
            </a:pPr>
            <a:r>
              <a:rPr lang="fr-CA" sz="2000" dirty="0" smtClean="0">
                <a:solidFill>
                  <a:srgbClr val="FF0000"/>
                </a:solidFill>
                <a:hlinkClick r:id="rId2"/>
              </a:rPr>
              <a:t>consultationR-4011-</a:t>
            </a:r>
            <a:r>
              <a:rPr lang="fr-CA" sz="2000" dirty="0" smtClean="0">
                <a:solidFill>
                  <a:srgbClr val="003399"/>
                </a:solidFill>
                <a:hlinkClick r:id="rId2"/>
              </a:rPr>
              <a:t>2017@regie-energie.qc.ca</a:t>
            </a:r>
            <a:endParaRPr lang="fr-CA" sz="2000" dirty="0" smtClean="0">
              <a:solidFill>
                <a:srgbClr val="003399"/>
              </a:solidFill>
            </a:endParaRPr>
          </a:p>
          <a:p>
            <a:pPr indent="-7938">
              <a:buNone/>
            </a:pPr>
            <a:endParaRPr lang="fr-CA" sz="2200" dirty="0" smtClean="0">
              <a:solidFill>
                <a:srgbClr val="003399"/>
              </a:solidFill>
            </a:endParaRPr>
          </a:p>
          <a:p>
            <a:pPr marL="285750" lvl="1">
              <a:buFont typeface="Wingdings" pitchFamily="2" charset="2"/>
              <a:buChar char="Ø"/>
            </a:pPr>
            <a:r>
              <a:rPr lang="fr-CA" sz="2200" dirty="0" smtClean="0"/>
              <a:t>publication de vos commentaires sur le site internet de la Régie</a:t>
            </a:r>
          </a:p>
          <a:p>
            <a:pPr marL="285750" lvl="1">
              <a:buFont typeface="Wingdings" pitchFamily="2" charset="2"/>
              <a:buChar char="Ø"/>
            </a:pPr>
            <a:endParaRPr lang="fr-CA" sz="2000" dirty="0" smtClean="0"/>
          </a:p>
          <a:p>
            <a:pPr lvl="1">
              <a:buNone/>
            </a:pPr>
            <a:endParaRPr lang="fr-CA" sz="1400" dirty="0" smtClean="0"/>
          </a:p>
          <a:p>
            <a:pPr>
              <a:buFont typeface="Wingdings" pitchFamily="2" charset="2"/>
              <a:buChar char="§"/>
            </a:pPr>
            <a:endParaRPr lang="fr-CA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11</a:t>
            </a:fld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906712" y="192768"/>
            <a:ext cx="62372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se faire entendre ?</a:t>
            </a:r>
            <a:endParaRPr kumimoji="0" lang="fr-CA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072" y="1084944"/>
            <a:ext cx="1721176" cy="169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>
                <a:effectLst/>
              </a:rPr>
              <a:t>Plus d’information ?</a:t>
            </a:r>
            <a:endParaRPr lang="fr-CA" sz="36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17600"/>
            <a:ext cx="8059057" cy="4832350"/>
          </a:xfrm>
        </p:spPr>
        <p:txBody>
          <a:bodyPr/>
          <a:lstStyle/>
          <a:p>
            <a:pPr>
              <a:buNone/>
            </a:pPr>
            <a:endParaRPr lang="fr-CA" sz="1600" b="1" dirty="0" smtClean="0"/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Contenu public et accessible sur le site internet de la Régie </a:t>
            </a:r>
          </a:p>
          <a:p>
            <a:pPr>
              <a:buFont typeface="Wingdings" pitchFamily="2" charset="2"/>
              <a:buChar char="Ø"/>
            </a:pPr>
            <a:endParaRPr lang="fr-CA" dirty="0" smtClean="0"/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Information sur le déroulement du dossier </a:t>
            </a:r>
          </a:p>
          <a:p>
            <a:pPr lvl="1">
              <a:buNone/>
            </a:pPr>
            <a:r>
              <a:rPr lang="fr-CA" sz="2800" dirty="0" smtClean="0">
                <a:hlinkClick r:id="rId2"/>
              </a:rPr>
              <a:t>http://www.regie-energie.qc.ca/</a:t>
            </a:r>
            <a:endParaRPr lang="fr-CA" sz="2800" dirty="0" smtClean="0"/>
          </a:p>
          <a:p>
            <a:pPr lvl="1">
              <a:buFont typeface="Wingdings" pitchFamily="2" charset="2"/>
              <a:buChar char="Ø"/>
            </a:pPr>
            <a:endParaRPr lang="fr-CA" sz="2800" dirty="0" smtClean="0"/>
          </a:p>
          <a:p>
            <a:pPr lvl="1">
              <a:buFont typeface="Wingdings" pitchFamily="2" charset="2"/>
              <a:buChar char="Ø"/>
            </a:pPr>
            <a:endParaRPr lang="fr-CA" sz="2000" dirty="0" smtClean="0"/>
          </a:p>
          <a:p>
            <a:pPr lvl="1">
              <a:buNone/>
            </a:pPr>
            <a:endParaRPr lang="fr-CA" sz="1600" dirty="0" smtClean="0"/>
          </a:p>
          <a:p>
            <a:pPr lvl="1">
              <a:buNone/>
            </a:pPr>
            <a:endParaRPr lang="fr-CA" sz="1600" dirty="0" smtClean="0"/>
          </a:p>
          <a:p>
            <a:pPr>
              <a:buFont typeface="Wingdings" pitchFamily="2" charset="2"/>
              <a:buChar char="§"/>
            </a:pPr>
            <a:endParaRPr lang="fr-CA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12</a:t>
            </a:fld>
            <a:endParaRPr lang="fr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404" y="4251325"/>
            <a:ext cx="28860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1486"/>
            <a:ext cx="2851327" cy="361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>
                <a:effectLst/>
              </a:rPr>
              <a:t>Qui sommes-nous ?</a:t>
            </a:r>
            <a:endParaRPr lang="fr-CA" sz="36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8743" y="1117600"/>
            <a:ext cx="6865257" cy="5283200"/>
          </a:xfrm>
        </p:spPr>
        <p:txBody>
          <a:bodyPr/>
          <a:lstStyle/>
          <a:p>
            <a:pPr>
              <a:buNone/>
            </a:pPr>
            <a:r>
              <a:rPr lang="fr-CA" b="1" dirty="0" smtClean="0"/>
              <a:t>La Régie de l’énergie c’est :</a:t>
            </a:r>
          </a:p>
          <a:p>
            <a:pPr algn="ctr">
              <a:buNone/>
            </a:pPr>
            <a:endParaRPr lang="fr-CA" sz="2400" b="1" dirty="0" smtClean="0"/>
          </a:p>
          <a:p>
            <a:pPr marL="530225" indent="-530225">
              <a:buFont typeface="Wingdings" pitchFamily="2" charset="2"/>
              <a:buChar char="Ø"/>
            </a:pPr>
            <a:r>
              <a:rPr lang="fr-CA" sz="2400" dirty="0" smtClean="0"/>
              <a:t>un tribunal administratif</a:t>
            </a:r>
          </a:p>
          <a:p>
            <a:pPr marL="530225" indent="-530225">
              <a:buFont typeface="Wingdings" pitchFamily="2" charset="2"/>
              <a:buChar char="Ø"/>
            </a:pPr>
            <a:r>
              <a:rPr lang="fr-CA" sz="2400" dirty="0" smtClean="0"/>
              <a:t>un tribunal qui fixe les tarifs et les conditions de services de l’électricité et du gaz naturel</a:t>
            </a:r>
          </a:p>
          <a:p>
            <a:pPr marL="530225" indent="-530225">
              <a:buFont typeface="Wingdings" pitchFamily="2" charset="2"/>
              <a:buChar char="Ø"/>
            </a:pPr>
            <a:r>
              <a:rPr lang="fr-CA" sz="2400" dirty="0" smtClean="0"/>
              <a:t>une organisation engagée et performante</a:t>
            </a:r>
          </a:p>
          <a:p>
            <a:pPr lvl="1">
              <a:buNone/>
            </a:pPr>
            <a:endParaRPr lang="fr-CA" sz="2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1486"/>
            <a:ext cx="2851327" cy="361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>
                <a:effectLst/>
              </a:rPr>
              <a:t>Qui sommes-nous ?</a:t>
            </a:r>
            <a:endParaRPr lang="fr-CA" sz="36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8743" y="1117600"/>
            <a:ext cx="6865257" cy="5283200"/>
          </a:xfrm>
        </p:spPr>
        <p:txBody>
          <a:bodyPr/>
          <a:lstStyle/>
          <a:p>
            <a:pPr algn="ctr">
              <a:buNone/>
            </a:pPr>
            <a:endParaRPr lang="fr-CA" sz="2000" b="1" dirty="0" smtClean="0"/>
          </a:p>
          <a:p>
            <a:pPr algn="ctr">
              <a:buNone/>
            </a:pPr>
            <a:r>
              <a:rPr lang="fr-CA" b="1" dirty="0" smtClean="0"/>
              <a:t>La Régie de l’énergie concilie :</a:t>
            </a:r>
          </a:p>
          <a:p>
            <a:pPr algn="ctr">
              <a:buNone/>
            </a:pPr>
            <a:endParaRPr lang="fr-CA" sz="2000" b="1" dirty="0" smtClean="0"/>
          </a:p>
          <a:p>
            <a:pPr marL="712788" lvl="1" indent="-450850">
              <a:buFont typeface="Wingdings" pitchFamily="2" charset="2"/>
              <a:buChar char="Ø"/>
            </a:pPr>
            <a:r>
              <a:rPr lang="fr-CA" sz="2400" dirty="0" smtClean="0"/>
              <a:t>l’intérêt public</a:t>
            </a:r>
          </a:p>
          <a:p>
            <a:pPr marL="712788" lvl="1" indent="-450850">
              <a:buFont typeface="Wingdings" pitchFamily="2" charset="2"/>
              <a:buChar char="Ø"/>
            </a:pPr>
            <a:r>
              <a:rPr lang="fr-CA" sz="2400" dirty="0" smtClean="0"/>
              <a:t>la protection des consommateurs</a:t>
            </a:r>
          </a:p>
          <a:p>
            <a:pPr marL="712788" lvl="1" indent="-450850">
              <a:buFont typeface="Wingdings" pitchFamily="2" charset="2"/>
              <a:buChar char="Ø"/>
            </a:pPr>
            <a:r>
              <a:rPr lang="fr-CA" sz="2400" dirty="0" smtClean="0"/>
              <a:t>le traitement équitable du transporteur d’électricité et des distributeurs de gaz naturel et d’électricité</a:t>
            </a:r>
          </a:p>
          <a:p>
            <a:endParaRPr lang="fr-CA" sz="2000" dirty="0" smtClean="0"/>
          </a:p>
          <a:p>
            <a:pPr lvl="1">
              <a:buFont typeface="Wingdings" pitchFamily="2" charset="2"/>
              <a:buChar char="Ø"/>
            </a:pPr>
            <a:endParaRPr lang="fr-CA" sz="2000" dirty="0" smtClean="0"/>
          </a:p>
          <a:p>
            <a:pPr lvl="1">
              <a:buNone/>
            </a:pPr>
            <a:endParaRPr lang="fr-CA" sz="2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687" y="1132116"/>
            <a:ext cx="8955314" cy="4832350"/>
          </a:xfrm>
        </p:spPr>
        <p:txBody>
          <a:bodyPr/>
          <a:lstStyle/>
          <a:p>
            <a:pPr>
              <a:buNone/>
            </a:pPr>
            <a:r>
              <a:rPr lang="fr-CA" b="1" dirty="0" smtClean="0"/>
              <a:t>Par ses décisions :</a:t>
            </a:r>
          </a:p>
          <a:p>
            <a:pPr>
              <a:buNone/>
            </a:pPr>
            <a:endParaRPr lang="fr-CA" sz="2000" b="1" dirty="0" smtClean="0"/>
          </a:p>
          <a:p>
            <a:pPr>
              <a:buFont typeface="Wingdings" pitchFamily="2" charset="2"/>
              <a:buChar char="Ø"/>
            </a:pPr>
            <a:endParaRPr lang="fr-CA" sz="1700" dirty="0" smtClean="0"/>
          </a:p>
          <a:p>
            <a:pPr>
              <a:buFont typeface="Wingdings" pitchFamily="2" charset="2"/>
              <a:buChar char="Ø"/>
            </a:pPr>
            <a:endParaRPr lang="fr-CA" sz="1700" dirty="0" smtClean="0"/>
          </a:p>
          <a:p>
            <a:pPr>
              <a:buFont typeface="Wingdings" pitchFamily="2" charset="2"/>
              <a:buChar char="§"/>
            </a:pPr>
            <a:endParaRPr lang="fr-CA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906713" y="192768"/>
            <a:ext cx="521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 faisons-nous ? 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04686" y="1770744"/>
            <a:ext cx="7939314" cy="95410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s’assure que les consommateurs paient un juste tarif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04686" y="4477658"/>
            <a:ext cx="7939314" cy="95410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encadre la relation du distributeur avec le consommateur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04686" y="5573488"/>
            <a:ext cx="7939314" cy="95410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facilite le recours à la médiation dans le cadre de l’examen d’une plainte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04686" y="3011716"/>
            <a:ext cx="7939314" cy="126188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s’assure que les approvisionnements en énergie soient suffisants</a:t>
            </a:r>
          </a:p>
          <a:p>
            <a:endParaRPr lang="fr-C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086" y="1179285"/>
            <a:ext cx="8639628" cy="4757058"/>
          </a:xfrm>
        </p:spPr>
        <p:txBody>
          <a:bodyPr/>
          <a:lstStyle/>
          <a:p>
            <a:pPr>
              <a:buNone/>
            </a:pPr>
            <a:r>
              <a:rPr lang="fr-CA" b="1" dirty="0" smtClean="0"/>
              <a:t>La Régie de l’énergie surveille :</a:t>
            </a:r>
          </a:p>
          <a:p>
            <a:pPr>
              <a:buNone/>
            </a:pPr>
            <a:endParaRPr lang="fr-CA" sz="2000" dirty="0" smtClean="0"/>
          </a:p>
          <a:p>
            <a:pPr>
              <a:buFont typeface="Wingdings" pitchFamily="2" charset="2"/>
              <a:buChar char="Ø"/>
            </a:pPr>
            <a:endParaRPr lang="fr-CA" sz="2000" dirty="0" smtClean="0"/>
          </a:p>
          <a:p>
            <a:pPr>
              <a:buFont typeface="Wingdings" pitchFamily="2" charset="2"/>
              <a:buChar char="Ø"/>
            </a:pPr>
            <a:endParaRPr lang="fr-CA" sz="2000" dirty="0" smtClean="0"/>
          </a:p>
          <a:p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906713" y="192768"/>
            <a:ext cx="521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 faisons-nous ?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04686" y="1901373"/>
            <a:ext cx="7939314" cy="138499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publie quotidiennement des informations sur les produits pétroliers, sur son site internet pour renseigner les consommateurs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04686" y="3519716"/>
            <a:ext cx="7939314" cy="1815882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La Régie surveille l’application des normes de fiabilité du réseau de transport d’électricité et peut vérifier sur place l’application de ces normes</a:t>
            </a:r>
            <a:endParaRPr lang="fr-C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4657" y="1716314"/>
            <a:ext cx="8349343" cy="4349750"/>
          </a:xfrm>
        </p:spPr>
        <p:txBody>
          <a:bodyPr/>
          <a:lstStyle/>
          <a:p>
            <a:pPr>
              <a:buNone/>
            </a:pPr>
            <a:endParaRPr lang="fr-CA" sz="2000" b="1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Font typeface="Wingdings" pitchFamily="2" charset="2"/>
              <a:buChar char="Ø"/>
            </a:pPr>
            <a:endParaRPr lang="fr-CA" sz="2000" dirty="0" smtClean="0"/>
          </a:p>
          <a:p>
            <a:pPr>
              <a:buFont typeface="Wingdings" pitchFamily="2" charset="2"/>
              <a:buChar char="Ø"/>
            </a:pPr>
            <a:r>
              <a:rPr lang="fr-CA" sz="2400" dirty="0" smtClean="0"/>
              <a:t>Pour les produits pétroliers, publication de 3 bulletins quotidiens et 3 bulletins hebdomadaires</a:t>
            </a:r>
          </a:p>
          <a:p>
            <a:pPr>
              <a:buFont typeface="Wingdings" pitchFamily="2" charset="2"/>
              <a:buChar char="Ø"/>
            </a:pPr>
            <a:r>
              <a:rPr lang="fr-CA" sz="2400" dirty="0" smtClean="0"/>
              <a:t>Fiabilité pour le réseau de transport</a:t>
            </a:r>
            <a:br>
              <a:rPr lang="fr-CA" sz="2400" dirty="0" smtClean="0"/>
            </a:br>
            <a:r>
              <a:rPr lang="fr-CA" sz="2400" dirty="0" smtClean="0"/>
              <a:t>d’électricité : 65 normes mises en </a:t>
            </a:r>
            <a:br>
              <a:rPr lang="fr-CA" sz="2400" dirty="0" smtClean="0"/>
            </a:br>
            <a:r>
              <a:rPr lang="fr-CA" sz="2400" dirty="0" smtClean="0"/>
              <a:t>vigueur au Québec</a:t>
            </a:r>
          </a:p>
          <a:p>
            <a:pPr>
              <a:buFont typeface="Arial" pitchFamily="34" charset="0"/>
              <a:buChar char="•"/>
            </a:pPr>
            <a:endParaRPr lang="fr-CA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0766"/>
              </p:ext>
            </p:extLst>
          </p:nvPr>
        </p:nvGraphicFramePr>
        <p:xfrm>
          <a:off x="232230" y="1799772"/>
          <a:ext cx="8723084" cy="271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152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solidFill>
                            <a:schemeClr val="tx1"/>
                          </a:solidFill>
                        </a:rPr>
                        <a:t>Décisions rendues depuis 1997</a:t>
                      </a:r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solidFill>
                            <a:schemeClr val="tx1"/>
                          </a:solidFill>
                        </a:rPr>
                        <a:t>Électricité</a:t>
                      </a:r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solidFill>
                            <a:schemeClr val="tx1"/>
                          </a:solidFill>
                        </a:rPr>
                        <a:t>Gaz naturel</a:t>
                      </a:r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830">
                <a:tc>
                  <a:txBody>
                    <a:bodyPr/>
                    <a:lstStyle/>
                    <a:p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Tarifs et conditions de service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52">
                <a:tc>
                  <a:txBody>
                    <a:bodyPr/>
                    <a:lstStyle/>
                    <a:p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Investissements dans</a:t>
                      </a:r>
                      <a:r>
                        <a:rPr lang="fr-CA" sz="2000" baseline="0" dirty="0" smtClean="0">
                          <a:solidFill>
                            <a:schemeClr val="tx1"/>
                          </a:solidFill>
                        </a:rPr>
                        <a:t> les </a:t>
                      </a:r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infrastructures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52">
                <a:tc>
                  <a:txBody>
                    <a:bodyPr/>
                    <a:lstStyle/>
                    <a:p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Plaintes</a:t>
                      </a:r>
                      <a:r>
                        <a:rPr lang="fr-CA" sz="2000" baseline="0" dirty="0" smtClean="0">
                          <a:solidFill>
                            <a:schemeClr val="tx1"/>
                          </a:solidFill>
                        </a:rPr>
                        <a:t> des consommateurs traitées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3 475</a:t>
                      </a:r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2906713" y="192768"/>
            <a:ext cx="5219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 faisons-nous ?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12801" y="1081316"/>
            <a:ext cx="7939314" cy="584775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 smtClean="0">
                <a:solidFill>
                  <a:schemeClr val="bg1"/>
                </a:solidFill>
              </a:rPr>
              <a:t>Quelques chiffres</a:t>
            </a:r>
            <a:endParaRPr lang="fr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79771" y="5675086"/>
            <a:ext cx="2075543" cy="972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906712" y="192768"/>
            <a:ext cx="62372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le faisons-nous?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idx="1"/>
          </p:nvPr>
        </p:nvSpPr>
        <p:spPr>
          <a:xfrm>
            <a:off x="185057" y="1208313"/>
            <a:ext cx="8755743" cy="5337630"/>
          </a:xfrm>
        </p:spPr>
        <p:txBody>
          <a:bodyPr/>
          <a:lstStyle/>
          <a:p>
            <a:pPr algn="ctr">
              <a:buNone/>
            </a:pPr>
            <a:r>
              <a:rPr lang="fr-CA" sz="2400" b="1" dirty="0" smtClean="0"/>
              <a:t>Déroulement d’un dossier à la Régie</a:t>
            </a:r>
          </a:p>
          <a:p>
            <a:pPr>
              <a:buNone/>
            </a:pPr>
            <a:endParaRPr lang="fr-CA" sz="2000" dirty="0" smtClean="0"/>
          </a:p>
          <a:p>
            <a:pPr>
              <a:buFontTx/>
              <a:buChar char="-"/>
            </a:pPr>
            <a:endParaRPr lang="fr-CA" sz="2000" dirty="0" smtClean="0"/>
          </a:p>
          <a:p>
            <a:pPr>
              <a:buFontTx/>
              <a:buChar char="-"/>
            </a:pPr>
            <a:endParaRPr lang="fr-CA" sz="2000" dirty="0" smtClean="0"/>
          </a:p>
          <a:p>
            <a:endParaRPr lang="fr-CA" dirty="0"/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1496690019"/>
              </p:ext>
            </p:extLst>
          </p:nvPr>
        </p:nvGraphicFramePr>
        <p:xfrm>
          <a:off x="232227" y="1629227"/>
          <a:ext cx="8911773" cy="522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04686"/>
            <a:ext cx="8712200" cy="5239657"/>
          </a:xfrm>
        </p:spPr>
        <p:txBody>
          <a:bodyPr/>
          <a:lstStyle/>
          <a:p>
            <a:pPr algn="ctr">
              <a:buNone/>
            </a:pPr>
            <a:endParaRPr lang="fr-CA" dirty="0" smtClean="0"/>
          </a:p>
          <a:p>
            <a:pPr algn="ctr">
              <a:buNone/>
            </a:pPr>
            <a:endParaRPr lang="fr-CA" dirty="0" smtClean="0"/>
          </a:p>
          <a:p>
            <a:pPr algn="ctr">
              <a:buNone/>
            </a:pPr>
            <a:r>
              <a:rPr lang="fr-CA" b="1" dirty="0" smtClean="0"/>
              <a:t>La Régie de l’énergie concilie différents objectifs : elle entend les différents points de vue et considère différentes préoccupations avant de rendre sa décision</a:t>
            </a:r>
            <a:endParaRPr lang="fr-CA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734056" y="192768"/>
            <a:ext cx="640994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le faisons-nous ?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193799"/>
            <a:ext cx="8915400" cy="43497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fr-CA" sz="1800" b="1" dirty="0" smtClean="0"/>
          </a:p>
          <a:p>
            <a:pPr>
              <a:buNone/>
            </a:pPr>
            <a:r>
              <a:rPr lang="fr-CA" b="1" dirty="0" smtClean="0"/>
              <a:t>La Politique énergétique 2030 :</a:t>
            </a:r>
          </a:p>
          <a:p>
            <a:pPr marL="285750" lvl="1">
              <a:buFont typeface="Wingdings" pitchFamily="2" charset="2"/>
              <a:buChar char="Ø"/>
            </a:pPr>
            <a:r>
              <a:rPr lang="fr-CA" sz="2400" dirty="0" smtClean="0"/>
              <a:t>La Régie devra favoriser la tenue d’assemblées publiques, afin de faciliter les échanges avec les personnes intéressées, dans un cadre souple et convivial</a:t>
            </a:r>
          </a:p>
          <a:p>
            <a:pPr>
              <a:buFont typeface="Wingdings" pitchFamily="2" charset="2"/>
              <a:buChar char="Ø"/>
            </a:pPr>
            <a:endParaRPr lang="fr-CA" sz="2400" dirty="0" smtClean="0"/>
          </a:p>
          <a:p>
            <a:pPr>
              <a:buFont typeface="Wingdings" pitchFamily="2" charset="2"/>
              <a:buChar char="Ø"/>
            </a:pPr>
            <a:r>
              <a:rPr lang="fr-CA" sz="2400" dirty="0" smtClean="0"/>
              <a:t>La Régie veut entendre le plus large éventail de commentaires avant de rendre ses décisions</a:t>
            </a:r>
          </a:p>
          <a:p>
            <a:pPr>
              <a:buNone/>
            </a:pPr>
            <a:endParaRPr lang="fr-CA" sz="2400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Font typeface="Arial" pitchFamily="34" charset="0"/>
              <a:buChar char="•"/>
            </a:pPr>
            <a:endParaRPr lang="fr-CA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99F3B-3DDA-45F0-8415-6570E6CA40CC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3121298" y="53972"/>
            <a:ext cx="664754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Pourquoi une séance ?</a:t>
            </a:r>
            <a:endParaRPr kumimoji="0" lang="fr-CA" sz="36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PresentationPPT_2008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Régie de l'Énergie</Sujet>
    <Confidentiel xmlns="a091097b-8ae3-4832-a2b2-51f9a78aeacd">3</Confidentiel>
    <Projet xmlns="a091097b-8ae3-4832-a2b2-51f9a78aeacd">670</Projet>
    <Provenance xmlns="a091097b-8ae3-4832-a2b2-51f9a78aeacd">3</Provenance>
    <Hidden_UploadedAt xmlns="a091097b-8ae3-4832-a2b2-51f9a78aeacd">2023-01-29T01:23:36+00:00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</Déposant>
    <Sous-catégorie xmlns="a091097b-8ae3-4832-a2b2-51f9a78aeacd" xsi:nil="true"/>
    <Copie_x0020_papier_x0020_reçue xmlns="a091097b-8ae3-4832-a2b2-51f9a78aeacd">true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238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33</Catégorie_x0020_de_x0020_document>
    <Date_x0020_de_x0020_confidentialité_x0020_relevée xmlns="a091097b-8ae3-4832-a2b2-51f9a78aeacd" xsi:nil="true"/>
    <Hidden_ApprovedAt xmlns="a091097b-8ae3-4832-a2b2-51f9a78aeacd">2023-01-29T01:23:36+00:00</Hidden_ApprovedAt>
    <Cote_x0020_de_x0020_piéce xmlns="a091097b-8ae3-4832-a2b2-51f9a78aeacd">A-0024</Cote_x0020_de_x0020_piéce>
    <Diffusable_x0020_sur_x0020_le_x0020_Web xmlns="a091097b-8ae3-4832-a2b2-51f9a78aeacd">true</Diffusable_x0020_sur_x0020_le_x0020_Web>
    <Date_x0020_de_x0020_réception_x0020_copie_x0020_papier xmlns="a091097b-8ae3-4832-a2b2-51f9a78aeacd">2017-11-08T05:00:00+00:00</Date_x0020_de_x0020_réception_x0020_copie_x0020_papier>
    <Ne_x0020_pas_x0020_envoyer_x0020_d_x0027_alerte xmlns="a091097b-8ae3-4832-a2b2-51f9a78aeacd">true</Ne_x0020_pas_x0020_envoyer_x0020_d_x0027_alerte>
    <_dlc_DocId xmlns="a84ed267-86d5-4fa1-a3cb-2fed497fe84f">W2HFWTQUJJY6-1647426744-21</_dlc_DocId>
    <_dlc_DocIdUrl xmlns="a84ed267-86d5-4fa1-a3cb-2fed497fe84f">
      <Url>http://s10mtlweb:8081/670/_layouts/15/DocIdRedir.aspx?ID=W2HFWTQUJJY6-1647426744-21</Url>
      <Description>W2HFWTQUJJY6-1647426744-21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808469C87C7E014AB7A56B6C06CC6ADC" ma:contentTypeVersion="0" ma:contentTypeDescription="" ma:contentTypeScope="" ma:versionID="2805d43d45e03e2ffd00267597b7a769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E38AEC-D89D-421A-AA8F-808C9CF81CB3}"/>
</file>

<file path=customXml/itemProps2.xml><?xml version="1.0" encoding="utf-8"?>
<ds:datastoreItem xmlns:ds="http://schemas.openxmlformats.org/officeDocument/2006/customXml" ds:itemID="{5777A3DA-D6B1-4275-8BE9-1FC9A7A2E570}"/>
</file>

<file path=customXml/itemProps3.xml><?xml version="1.0" encoding="utf-8"?>
<ds:datastoreItem xmlns:ds="http://schemas.openxmlformats.org/officeDocument/2006/customXml" ds:itemID="{07BED95F-F106-4B4B-9E74-EAB20589C7F9}"/>
</file>

<file path=customXml/itemProps4.xml><?xml version="1.0" encoding="utf-8"?>
<ds:datastoreItem xmlns:ds="http://schemas.openxmlformats.org/officeDocument/2006/customXml" ds:itemID="{4D39F853-CD17-42B9-87C5-BB718D30DA4B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PresentationPPT_2008</Template>
  <TotalTime>7517</TotalTime>
  <Words>554</Words>
  <Application>Microsoft Office PowerPoint</Application>
  <PresentationFormat>Affichage à l'écran (4:3)</PresentationFormat>
  <Paragraphs>137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PresentationPPT_2008</vt:lpstr>
      <vt:lpstr>Régie de l’énergie</vt:lpstr>
      <vt:lpstr>Qui sommes-nous ?</vt:lpstr>
      <vt:lpstr>Qui sommes-nous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Plus d’information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>Présentation de la Régie de l'Énergie</dc:subject>
  <dc:creator>Régie de l'énergie</dc:creator>
  <cp:lastModifiedBy>Lévesque, Claudette</cp:lastModifiedBy>
  <cp:revision>488</cp:revision>
  <cp:lastPrinted>2017-10-30T15:38:00Z</cp:lastPrinted>
  <dcterms:created xsi:type="dcterms:W3CDTF">2012-03-16T15:20:32Z</dcterms:created>
  <dcterms:modified xsi:type="dcterms:W3CDTF">2017-11-08T15:42:09Z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0x010100F6681E3BDF397F418586AC591ADC81BB00808469C87C7E014AB7A56B6C06CC6ADC</vt:lpwstr>
  </property>
  <property fmtid="{D5CDD505-2E9C-101B-9397-08002B2CF9AE}" pid="4" name="Order">
    <vt:r8>3127900</vt:r8>
  </property>
  <property fmtid="{D5CDD505-2E9C-101B-9397-08002B2CF9AE}" pid="5" name="_dlc_DocIdItemGuid">
    <vt:lpwstr>d2fd3acd-c90d-4283-a546-f2b0c7f256d8</vt:lpwstr>
  </property>
</Properties>
</file>