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257" r:id="rId3"/>
    <p:sldId id="266" r:id="rId4"/>
    <p:sldId id="258" r:id="rId5"/>
    <p:sldId id="267" r:id="rId6"/>
    <p:sldId id="264" r:id="rId7"/>
    <p:sldId id="265" r:id="rId8"/>
  </p:sldIdLst>
  <p:sldSz cx="12192000" cy="6858000"/>
  <p:notesSz cx="9388475" cy="71024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 Pham" initials="CP" lastIdx="1" clrIdx="0">
    <p:extLst>
      <p:ext uri="{19B8F6BF-5375-455C-9EA6-DF929625EA0E}">
        <p15:presenceInfo xmlns:p15="http://schemas.microsoft.com/office/powerpoint/2012/main" userId="Co Ph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4068340" cy="356357"/>
          </a:xfrm>
          <a:prstGeom prst="rect">
            <a:avLst/>
          </a:prstGeom>
        </p:spPr>
        <p:txBody>
          <a:bodyPr vert="horz" lIns="94218" tIns="47109" rIns="94218" bIns="47109" rtlCol="0"/>
          <a:lstStyle>
            <a:lvl1pPr algn="l">
              <a:defRPr sz="1200"/>
            </a:lvl1pPr>
          </a:lstStyle>
          <a:p>
            <a:endParaRPr lang="fr-CA" dirty="0"/>
          </a:p>
        </p:txBody>
      </p:sp>
      <p:sp>
        <p:nvSpPr>
          <p:cNvPr id="3" name="Espace réservé de la date 2"/>
          <p:cNvSpPr>
            <a:spLocks noGrp="1"/>
          </p:cNvSpPr>
          <p:nvPr>
            <p:ph type="dt" sz="quarter" idx="1"/>
          </p:nvPr>
        </p:nvSpPr>
        <p:spPr>
          <a:xfrm>
            <a:off x="5317965" y="1"/>
            <a:ext cx="4068340" cy="356357"/>
          </a:xfrm>
          <a:prstGeom prst="rect">
            <a:avLst/>
          </a:prstGeom>
        </p:spPr>
        <p:txBody>
          <a:bodyPr vert="horz" lIns="94218" tIns="47109" rIns="94218" bIns="47109" rtlCol="0"/>
          <a:lstStyle>
            <a:lvl1pPr algn="r">
              <a:defRPr sz="1200"/>
            </a:lvl1pPr>
          </a:lstStyle>
          <a:p>
            <a:fld id="{FC3524CE-91DA-414E-851A-82A2DF5F9565}" type="datetimeFigureOut">
              <a:rPr lang="fr-CA" smtClean="0"/>
              <a:t>2017-12-10</a:t>
            </a:fld>
            <a:endParaRPr lang="fr-CA" dirty="0"/>
          </a:p>
        </p:txBody>
      </p:sp>
      <p:sp>
        <p:nvSpPr>
          <p:cNvPr id="4" name="Espace réservé du pied de page 3"/>
          <p:cNvSpPr>
            <a:spLocks noGrp="1"/>
          </p:cNvSpPr>
          <p:nvPr>
            <p:ph type="ftr" sz="quarter" idx="2"/>
          </p:nvPr>
        </p:nvSpPr>
        <p:spPr>
          <a:xfrm>
            <a:off x="1" y="6746120"/>
            <a:ext cx="4068340" cy="356356"/>
          </a:xfrm>
          <a:prstGeom prst="rect">
            <a:avLst/>
          </a:prstGeom>
        </p:spPr>
        <p:txBody>
          <a:bodyPr vert="horz" lIns="94218" tIns="47109" rIns="94218" bIns="47109" rtlCol="0" anchor="b"/>
          <a:lstStyle>
            <a:lvl1pPr algn="l">
              <a:defRPr sz="1200"/>
            </a:lvl1pPr>
          </a:lstStyle>
          <a:p>
            <a:endParaRPr lang="fr-CA" dirty="0"/>
          </a:p>
        </p:txBody>
      </p:sp>
      <p:sp>
        <p:nvSpPr>
          <p:cNvPr id="5" name="Espace réservé du numéro de diapositive 4"/>
          <p:cNvSpPr>
            <a:spLocks noGrp="1"/>
          </p:cNvSpPr>
          <p:nvPr>
            <p:ph type="sldNum" sz="quarter" idx="3"/>
          </p:nvPr>
        </p:nvSpPr>
        <p:spPr>
          <a:xfrm>
            <a:off x="5317965" y="6746120"/>
            <a:ext cx="4068340" cy="356356"/>
          </a:xfrm>
          <a:prstGeom prst="rect">
            <a:avLst/>
          </a:prstGeom>
        </p:spPr>
        <p:txBody>
          <a:bodyPr vert="horz" lIns="94218" tIns="47109" rIns="94218" bIns="47109" rtlCol="0" anchor="b"/>
          <a:lstStyle>
            <a:lvl1pPr algn="r">
              <a:defRPr sz="1200"/>
            </a:lvl1pPr>
          </a:lstStyle>
          <a:p>
            <a:fld id="{E3A94A07-B0E3-4F27-B224-C59694CF6A4A}" type="slidenum">
              <a:rPr lang="fr-CA" smtClean="0"/>
              <a:t>‹N°›</a:t>
            </a:fld>
            <a:endParaRPr lang="fr-CA" dirty="0"/>
          </a:p>
        </p:txBody>
      </p:sp>
    </p:spTree>
    <p:extLst>
      <p:ext uri="{BB962C8B-B14F-4D97-AF65-F5344CB8AC3E}">
        <p14:creationId xmlns:p14="http://schemas.microsoft.com/office/powerpoint/2010/main" val="40536635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4068340" cy="356357"/>
          </a:xfrm>
          <a:prstGeom prst="rect">
            <a:avLst/>
          </a:prstGeom>
        </p:spPr>
        <p:txBody>
          <a:bodyPr vert="horz" lIns="94218" tIns="47109" rIns="94218" bIns="47109" rtlCol="0"/>
          <a:lstStyle>
            <a:lvl1pPr algn="l">
              <a:defRPr sz="1200"/>
            </a:lvl1pPr>
          </a:lstStyle>
          <a:p>
            <a:endParaRPr lang="fr-CA" dirty="0"/>
          </a:p>
        </p:txBody>
      </p:sp>
      <p:sp>
        <p:nvSpPr>
          <p:cNvPr id="3" name="Espace réservé de la date 2"/>
          <p:cNvSpPr>
            <a:spLocks noGrp="1"/>
          </p:cNvSpPr>
          <p:nvPr>
            <p:ph type="dt" idx="1"/>
          </p:nvPr>
        </p:nvSpPr>
        <p:spPr>
          <a:xfrm>
            <a:off x="5317965" y="1"/>
            <a:ext cx="4068340" cy="356357"/>
          </a:xfrm>
          <a:prstGeom prst="rect">
            <a:avLst/>
          </a:prstGeom>
        </p:spPr>
        <p:txBody>
          <a:bodyPr vert="horz" lIns="94218" tIns="47109" rIns="94218" bIns="47109" rtlCol="0"/>
          <a:lstStyle>
            <a:lvl1pPr algn="r">
              <a:defRPr sz="1200"/>
            </a:lvl1pPr>
          </a:lstStyle>
          <a:p>
            <a:fld id="{80BD30EE-90D2-43EF-87CF-C230DE3A33CF}" type="datetimeFigureOut">
              <a:rPr lang="fr-CA" smtClean="0"/>
              <a:t>2017-12-10</a:t>
            </a:fld>
            <a:endParaRPr lang="fr-CA" dirty="0"/>
          </a:p>
        </p:txBody>
      </p:sp>
      <p:sp>
        <p:nvSpPr>
          <p:cNvPr id="4" name="Espace réservé de l'image des diapositives 3"/>
          <p:cNvSpPr>
            <a:spLocks noGrp="1" noRot="1" noChangeAspect="1"/>
          </p:cNvSpPr>
          <p:nvPr>
            <p:ph type="sldImg" idx="2"/>
          </p:nvPr>
        </p:nvSpPr>
        <p:spPr>
          <a:xfrm>
            <a:off x="2563813" y="887413"/>
            <a:ext cx="4260850" cy="2397125"/>
          </a:xfrm>
          <a:prstGeom prst="rect">
            <a:avLst/>
          </a:prstGeom>
          <a:noFill/>
          <a:ln w="12700">
            <a:solidFill>
              <a:prstClr val="black"/>
            </a:solidFill>
          </a:ln>
        </p:spPr>
        <p:txBody>
          <a:bodyPr vert="horz" lIns="94218" tIns="47109" rIns="94218" bIns="47109" rtlCol="0" anchor="ctr"/>
          <a:lstStyle/>
          <a:p>
            <a:endParaRPr lang="fr-CA" dirty="0"/>
          </a:p>
        </p:txBody>
      </p:sp>
      <p:sp>
        <p:nvSpPr>
          <p:cNvPr id="5" name="Espace réservé des notes 4"/>
          <p:cNvSpPr>
            <a:spLocks noGrp="1"/>
          </p:cNvSpPr>
          <p:nvPr>
            <p:ph type="body" sz="quarter" idx="3"/>
          </p:nvPr>
        </p:nvSpPr>
        <p:spPr>
          <a:xfrm>
            <a:off x="938848" y="3418067"/>
            <a:ext cx="7510780" cy="2796599"/>
          </a:xfrm>
          <a:prstGeom prst="rect">
            <a:avLst/>
          </a:prstGeom>
        </p:spPr>
        <p:txBody>
          <a:bodyPr vert="horz" lIns="94218" tIns="47109" rIns="94218" bIns="47109"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1" y="6746120"/>
            <a:ext cx="4068340" cy="356356"/>
          </a:xfrm>
          <a:prstGeom prst="rect">
            <a:avLst/>
          </a:prstGeom>
        </p:spPr>
        <p:txBody>
          <a:bodyPr vert="horz" lIns="94218" tIns="47109" rIns="94218" bIns="47109"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5317965" y="6746120"/>
            <a:ext cx="4068340" cy="356356"/>
          </a:xfrm>
          <a:prstGeom prst="rect">
            <a:avLst/>
          </a:prstGeom>
        </p:spPr>
        <p:txBody>
          <a:bodyPr vert="horz" lIns="94218" tIns="47109" rIns="94218" bIns="47109" rtlCol="0" anchor="b"/>
          <a:lstStyle>
            <a:lvl1pPr algn="r">
              <a:defRPr sz="1200"/>
            </a:lvl1pPr>
          </a:lstStyle>
          <a:p>
            <a:fld id="{57CD9842-C64D-4C50-9521-B23C7324A23F}" type="slidenum">
              <a:rPr lang="fr-CA" smtClean="0"/>
              <a:t>‹N°›</a:t>
            </a:fld>
            <a:endParaRPr lang="fr-CA" dirty="0"/>
          </a:p>
        </p:txBody>
      </p:sp>
    </p:spTree>
    <p:extLst>
      <p:ext uri="{BB962C8B-B14F-4D97-AF65-F5344CB8AC3E}">
        <p14:creationId xmlns:p14="http://schemas.microsoft.com/office/powerpoint/2010/main" val="190172721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A"/>
          </a:p>
        </p:txBody>
      </p:sp>
      <p:sp>
        <p:nvSpPr>
          <p:cNvPr id="4" name="Espace réservé de la date 3"/>
          <p:cNvSpPr>
            <a:spLocks noGrp="1"/>
          </p:cNvSpPr>
          <p:nvPr>
            <p:ph type="dt" sz="half" idx="10"/>
          </p:nvPr>
        </p:nvSpPr>
        <p:spPr/>
        <p:txBody>
          <a:bodyPr/>
          <a:lstStyle/>
          <a:p>
            <a:fld id="{3E939C18-93CB-4D37-935B-BFECD7780989}" type="datetime1">
              <a:rPr lang="fr-CA" smtClean="0"/>
              <a:t>2017-12-10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421459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F9CC5E67-C790-4CD0-AA48-B97450DD140B}" type="datetime1">
              <a:rPr lang="fr-CA" smtClean="0"/>
              <a:t>2017-12-10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356087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B43D7BD3-3444-40C1-BF62-7DEE63B78873}" type="datetime1">
              <a:rPr lang="fr-CA" smtClean="0"/>
              <a:t>2017-12-10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337875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290C1E5F-6362-4F06-89B1-931D90E5CB8D}" type="datetime1">
              <a:rPr lang="fr-CA" smtClean="0"/>
              <a:t>2017-12-10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348586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D167A1BA-0517-48EB-A40E-1E78F6837AEC}" type="datetime1">
              <a:rPr lang="fr-CA" smtClean="0"/>
              <a:t>2017-12-10</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338215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C3C388F3-20ED-4319-8D3D-859E02D56F10}" type="datetime1">
              <a:rPr lang="fr-CA" smtClean="0"/>
              <a:t>2017-12-10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4099531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0F5B9AE2-2746-45DB-8FD7-7648FCEE23A0}" type="datetime1">
              <a:rPr lang="fr-CA" smtClean="0"/>
              <a:t>2017-12-10</a:t>
            </a:fld>
            <a:endParaRPr lang="fr-CA" dirty="0"/>
          </a:p>
        </p:txBody>
      </p:sp>
      <p:sp>
        <p:nvSpPr>
          <p:cNvPr id="8" name="Espace réservé du pied de page 7"/>
          <p:cNvSpPr>
            <a:spLocks noGrp="1"/>
          </p:cNvSpPr>
          <p:nvPr>
            <p:ph type="ftr" sz="quarter" idx="11"/>
          </p:nvPr>
        </p:nvSpPr>
        <p:spPr/>
        <p:txBody>
          <a:bodyPr/>
          <a:lstStyle/>
          <a:p>
            <a:endParaRPr lang="fr-CA" dirty="0"/>
          </a:p>
        </p:txBody>
      </p:sp>
      <p:sp>
        <p:nvSpPr>
          <p:cNvPr id="9" name="Espace réservé du numéro de diapositive 8"/>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69806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EFD48FC3-5C11-4F91-9484-BBFC6280D243}" type="datetime1">
              <a:rPr lang="fr-CA" smtClean="0"/>
              <a:t>2017-12-10</a:t>
            </a:fld>
            <a:endParaRPr lang="fr-CA" dirty="0"/>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166188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730C85-314D-45A5-A539-8122D437AA4D}" type="datetime1">
              <a:rPr lang="fr-CA" smtClean="0"/>
              <a:t>2017-12-10</a:t>
            </a:fld>
            <a:endParaRPr lang="fr-CA" dirty="0"/>
          </a:p>
        </p:txBody>
      </p:sp>
      <p:sp>
        <p:nvSpPr>
          <p:cNvPr id="3" name="Espace réservé du pied de page 2"/>
          <p:cNvSpPr>
            <a:spLocks noGrp="1"/>
          </p:cNvSpPr>
          <p:nvPr>
            <p:ph type="ftr" sz="quarter" idx="11"/>
          </p:nvPr>
        </p:nvSpPr>
        <p:spPr/>
        <p:txBody>
          <a:bodyPr/>
          <a:lstStyle/>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818558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EC63371-B1F5-4BE6-B91E-F8DF26B00062}" type="datetime1">
              <a:rPr lang="fr-CA" smtClean="0"/>
              <a:t>2017-12-10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27535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A54487E-DDE0-462F-B22F-576CC080EA0E}" type="datetime1">
              <a:rPr lang="fr-CA" smtClean="0"/>
              <a:t>2017-12-10</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F920FA7-0CE3-4D3D-8FDF-8E9105E68991}" type="slidenum">
              <a:rPr lang="fr-CA" smtClean="0"/>
              <a:t>‹N°›</a:t>
            </a:fld>
            <a:endParaRPr lang="fr-CA" dirty="0"/>
          </a:p>
        </p:txBody>
      </p:sp>
    </p:spTree>
    <p:extLst>
      <p:ext uri="{BB962C8B-B14F-4D97-AF65-F5344CB8AC3E}">
        <p14:creationId xmlns:p14="http://schemas.microsoft.com/office/powerpoint/2010/main" val="113300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DF340-FA9D-4C46-AA66-40986F17FE77}" type="datetime1">
              <a:rPr lang="fr-CA" smtClean="0"/>
              <a:t>2017-12-10</a:t>
            </a:fld>
            <a:endParaRPr lang="fr-CA"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20FA7-0CE3-4D3D-8FDF-8E9105E68991}" type="slidenum">
              <a:rPr lang="fr-CA" smtClean="0"/>
              <a:t>‹N°›</a:t>
            </a:fld>
            <a:endParaRPr lang="fr-CA" dirty="0"/>
          </a:p>
        </p:txBody>
      </p:sp>
    </p:spTree>
    <p:extLst>
      <p:ext uri="{BB962C8B-B14F-4D97-AF65-F5344CB8AC3E}">
        <p14:creationId xmlns:p14="http://schemas.microsoft.com/office/powerpoint/2010/main" val="2770461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3999" y="1043609"/>
            <a:ext cx="9250017" cy="4194313"/>
          </a:xfrm>
        </p:spPr>
        <p:txBody>
          <a:bodyPr>
            <a:normAutofit/>
          </a:bodyPr>
          <a:lstStyle/>
          <a:p>
            <a:br>
              <a:rPr lang="fr-CA" sz="3600" b="1" dirty="0"/>
            </a:br>
            <a:br>
              <a:rPr lang="fr-CA" sz="3600" b="1" dirty="0"/>
            </a:br>
            <a:br>
              <a:rPr lang="fr-CA" sz="3600" b="1" dirty="0"/>
            </a:br>
            <a:r>
              <a:rPr lang="fr-CA" sz="3600" b="1" dirty="0"/>
              <a:t>Régie de l’énergie – Dossier R-4011-2017</a:t>
            </a:r>
            <a:br>
              <a:rPr lang="fr-CA" sz="3600" b="1" dirty="0"/>
            </a:br>
            <a:br>
              <a:rPr lang="fr-CA" sz="3600" b="1" dirty="0"/>
            </a:br>
            <a:r>
              <a:rPr lang="fr-CA" sz="3600" b="1" dirty="0"/>
              <a:t>Présentation de l’ACEF de Québec</a:t>
            </a:r>
            <a:br>
              <a:rPr lang="fr-CA" sz="3600" b="1" dirty="0"/>
            </a:br>
            <a:br>
              <a:rPr lang="fr-CA" sz="3600" b="1" dirty="0"/>
            </a:br>
            <a:endParaRPr lang="fr-CA" sz="3600" b="1" dirty="0"/>
          </a:p>
        </p:txBody>
      </p:sp>
      <p:sp>
        <p:nvSpPr>
          <p:cNvPr id="3" name="Sous-titre 2"/>
          <p:cNvSpPr>
            <a:spLocks noGrp="1"/>
          </p:cNvSpPr>
          <p:nvPr>
            <p:ph type="subTitle" idx="1"/>
          </p:nvPr>
        </p:nvSpPr>
        <p:spPr>
          <a:xfrm>
            <a:off x="1524000" y="4104861"/>
            <a:ext cx="9118862" cy="2531609"/>
          </a:xfrm>
        </p:spPr>
        <p:txBody>
          <a:bodyPr>
            <a:normAutofit fontScale="70000" lnSpcReduction="20000"/>
          </a:bodyPr>
          <a:lstStyle/>
          <a:p>
            <a:pPr algn="r"/>
            <a:endParaRPr lang="fr-CA" dirty="0"/>
          </a:p>
          <a:p>
            <a:pPr algn="r"/>
            <a:endParaRPr lang="fr-CA" dirty="0"/>
          </a:p>
          <a:p>
            <a:pPr algn="r"/>
            <a:endParaRPr lang="fr-CA" dirty="0"/>
          </a:p>
          <a:p>
            <a:pPr algn="r"/>
            <a:r>
              <a:rPr lang="fr-CA" dirty="0"/>
              <a:t>Préparé par : </a:t>
            </a:r>
          </a:p>
          <a:p>
            <a:pPr algn="r"/>
            <a:r>
              <a:rPr lang="fr-CA" dirty="0"/>
              <a:t>Co Pham, </a:t>
            </a:r>
            <a:r>
              <a:rPr lang="fr-CA" dirty="0" err="1"/>
              <a:t>Ph.D</a:t>
            </a:r>
            <a:r>
              <a:rPr lang="fr-CA" dirty="0"/>
              <a:t>., </a:t>
            </a:r>
            <a:r>
              <a:rPr lang="fr-CA" dirty="0" err="1"/>
              <a:t>ing</a:t>
            </a:r>
            <a:r>
              <a:rPr lang="fr-CA" dirty="0"/>
              <a:t>.</a:t>
            </a:r>
          </a:p>
          <a:p>
            <a:pPr algn="r"/>
            <a:r>
              <a:rPr lang="fr-CA" dirty="0"/>
              <a:t>		Consultant en énergie</a:t>
            </a:r>
          </a:p>
          <a:p>
            <a:endParaRPr lang="fr-CA" dirty="0"/>
          </a:p>
          <a:p>
            <a:r>
              <a:rPr lang="fr-CA" sz="2900" dirty="0"/>
              <a:t>11 décembre 2017</a:t>
            </a:r>
          </a:p>
        </p:txBody>
      </p:sp>
    </p:spTree>
    <p:extLst>
      <p:ext uri="{BB962C8B-B14F-4D97-AF65-F5344CB8AC3E}">
        <p14:creationId xmlns:p14="http://schemas.microsoft.com/office/powerpoint/2010/main" val="2317129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b="1" dirty="0"/>
              <a:t>Hausse du seuil de la 1</a:t>
            </a:r>
            <a:r>
              <a:rPr lang="fr-CA" sz="3600" b="1" baseline="30000" dirty="0"/>
              <a:t>ère</a:t>
            </a:r>
            <a:r>
              <a:rPr lang="fr-CA" sz="3600" b="1" dirty="0"/>
              <a:t> tranche d’énergie (tarif D)</a:t>
            </a:r>
          </a:p>
        </p:txBody>
      </p:sp>
      <p:sp>
        <p:nvSpPr>
          <p:cNvPr id="3" name="Espace réservé du contenu 2"/>
          <p:cNvSpPr>
            <a:spLocks noGrp="1"/>
          </p:cNvSpPr>
          <p:nvPr>
            <p:ph idx="1"/>
          </p:nvPr>
        </p:nvSpPr>
        <p:spPr/>
        <p:txBody>
          <a:bodyPr>
            <a:normAutofit fontScale="92500"/>
          </a:bodyPr>
          <a:lstStyle/>
          <a:p>
            <a:r>
              <a:rPr lang="fr-CA" sz="2600" dirty="0"/>
              <a:t>Une mesure </a:t>
            </a:r>
            <a:r>
              <a:rPr lang="fr-CA" sz="2600" b="1" dirty="0"/>
              <a:t>concrète</a:t>
            </a:r>
            <a:r>
              <a:rPr lang="fr-CA" sz="2600" dirty="0"/>
              <a:t> pour favoriser les petits consommateurs et les MFR</a:t>
            </a:r>
          </a:p>
          <a:p>
            <a:r>
              <a:rPr lang="fr-CA" sz="2600" b="1" dirty="0"/>
              <a:t>Impacts sur les factures des clients</a:t>
            </a:r>
            <a:endParaRPr lang="fr-CA" b="1" dirty="0"/>
          </a:p>
          <a:p>
            <a:endParaRPr lang="fr-CA" dirty="0"/>
          </a:p>
          <a:p>
            <a:endParaRPr lang="fr-CA" dirty="0"/>
          </a:p>
          <a:p>
            <a:pPr marL="0" indent="0">
              <a:buNone/>
            </a:pPr>
            <a:endParaRPr lang="fr-CA" sz="2600" dirty="0"/>
          </a:p>
          <a:p>
            <a:pPr marL="0" indent="0">
              <a:buNone/>
            </a:pPr>
            <a:r>
              <a:rPr lang="fr-CA" sz="2600" dirty="0"/>
              <a:t>	</a:t>
            </a:r>
            <a:r>
              <a:rPr lang="fr-CA" sz="1900" dirty="0"/>
              <a:t>Source : HQD, B-0083, p. 46, tableau R-27.1.</a:t>
            </a:r>
            <a:endParaRPr lang="fr-CA" sz="2600" dirty="0"/>
          </a:p>
          <a:p>
            <a:r>
              <a:rPr lang="fr-CA" sz="2600" dirty="0"/>
              <a:t>Selon une évaluation d’Hydro-Québec, les impacts sur les </a:t>
            </a:r>
            <a:r>
              <a:rPr lang="fr-CA" sz="2600" i="1" dirty="0"/>
              <a:t>factures</a:t>
            </a:r>
            <a:r>
              <a:rPr lang="fr-CA" sz="2600" dirty="0"/>
              <a:t> de différents segments de client (locataires, MFR, maisons-</a:t>
            </a:r>
            <a:r>
              <a:rPr lang="fr-CA" sz="2600" dirty="0" err="1"/>
              <a:t>plex</a:t>
            </a:r>
            <a:r>
              <a:rPr lang="fr-CA" sz="2600" dirty="0"/>
              <a:t>, etc.) seraient </a:t>
            </a:r>
            <a:r>
              <a:rPr lang="fr-CA" sz="2600" b="1" dirty="0"/>
              <a:t>sensiblement les mêmes </a:t>
            </a:r>
            <a:r>
              <a:rPr lang="fr-CA" sz="2600" dirty="0"/>
              <a:t>pour les seuils de </a:t>
            </a:r>
            <a:r>
              <a:rPr lang="fr-CA" sz="2600" b="1" dirty="0"/>
              <a:t>36, 37 et 38 </a:t>
            </a:r>
            <a:r>
              <a:rPr lang="fr-CA" sz="2600" dirty="0"/>
              <a:t>kWh par jour (scénario de hausse de 1,1% et hausse </a:t>
            </a:r>
            <a:r>
              <a:rPr lang="fr-CA" sz="2600" b="1" dirty="0"/>
              <a:t>uniforme</a:t>
            </a:r>
            <a:r>
              <a:rPr lang="fr-CA" sz="2600" dirty="0"/>
              <a:t> des prix des deux tranches)</a:t>
            </a:r>
          </a:p>
          <a:p>
            <a:endParaRPr lang="fr-CA" sz="2600" dirty="0"/>
          </a:p>
          <a:p>
            <a:pPr marL="0" indent="0">
              <a:buNone/>
            </a:pPr>
            <a:endParaRPr lang="fr-CA" sz="2200"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z="2400" smtClean="0"/>
              <a:t>2</a:t>
            </a:fld>
            <a:endParaRPr lang="fr-CA" sz="2400" dirty="0"/>
          </a:p>
        </p:txBody>
      </p:sp>
      <p:graphicFrame>
        <p:nvGraphicFramePr>
          <p:cNvPr id="5" name="Tableau 4"/>
          <p:cNvGraphicFramePr>
            <a:graphicFrameLocks noGrp="1"/>
          </p:cNvGraphicFramePr>
          <p:nvPr>
            <p:extLst>
              <p:ext uri="{D42A27DB-BD31-4B8C-83A1-F6EECF244321}">
                <p14:modId xmlns:p14="http://schemas.microsoft.com/office/powerpoint/2010/main" val="3955362980"/>
              </p:ext>
            </p:extLst>
          </p:nvPr>
        </p:nvGraphicFramePr>
        <p:xfrm>
          <a:off x="1131215" y="2846896"/>
          <a:ext cx="9912703" cy="1389510"/>
        </p:xfrm>
        <a:graphic>
          <a:graphicData uri="http://schemas.openxmlformats.org/drawingml/2006/table">
            <a:tbl>
              <a:tblPr firstRow="1" bandRow="1">
                <a:tableStyleId>{5C22544A-7EE6-4342-B048-85BDC9FD1C3A}</a:tableStyleId>
              </a:tblPr>
              <a:tblGrid>
                <a:gridCol w="3295658">
                  <a:extLst>
                    <a:ext uri="{9D8B030D-6E8A-4147-A177-3AD203B41FA5}">
                      <a16:colId xmlns:a16="http://schemas.microsoft.com/office/drawing/2014/main" val="446070599"/>
                    </a:ext>
                  </a:extLst>
                </a:gridCol>
                <a:gridCol w="1656787">
                  <a:extLst>
                    <a:ext uri="{9D8B030D-6E8A-4147-A177-3AD203B41FA5}">
                      <a16:colId xmlns:a16="http://schemas.microsoft.com/office/drawing/2014/main" val="2279095150"/>
                    </a:ext>
                  </a:extLst>
                </a:gridCol>
                <a:gridCol w="2480129">
                  <a:extLst>
                    <a:ext uri="{9D8B030D-6E8A-4147-A177-3AD203B41FA5}">
                      <a16:colId xmlns:a16="http://schemas.microsoft.com/office/drawing/2014/main" val="495192805"/>
                    </a:ext>
                  </a:extLst>
                </a:gridCol>
                <a:gridCol w="2480129">
                  <a:extLst>
                    <a:ext uri="{9D8B030D-6E8A-4147-A177-3AD203B41FA5}">
                      <a16:colId xmlns:a16="http://schemas.microsoft.com/office/drawing/2014/main" val="653498318"/>
                    </a:ext>
                  </a:extLst>
                </a:gridCol>
              </a:tblGrid>
              <a:tr h="463170">
                <a:tc>
                  <a:txBody>
                    <a:bodyPr/>
                    <a:lstStyle/>
                    <a:p>
                      <a:r>
                        <a:rPr lang="fr-CA" dirty="0"/>
                        <a:t>Hausse</a:t>
                      </a:r>
                      <a:r>
                        <a:rPr lang="fr-CA" baseline="0" dirty="0"/>
                        <a:t> uniforme des prix </a:t>
                      </a:r>
                      <a:endParaRPr lang="fr-CA" dirty="0"/>
                    </a:p>
                  </a:txBody>
                  <a:tcPr/>
                </a:tc>
                <a:tc>
                  <a:txBody>
                    <a:bodyPr/>
                    <a:lstStyle/>
                    <a:p>
                      <a:pPr algn="ctr"/>
                      <a:r>
                        <a:rPr lang="fr-CA" dirty="0"/>
                        <a:t>36 kWh/j</a:t>
                      </a:r>
                    </a:p>
                  </a:txBody>
                  <a:tcPr/>
                </a:tc>
                <a:tc>
                  <a:txBody>
                    <a:bodyPr/>
                    <a:lstStyle/>
                    <a:p>
                      <a:pPr algn="ctr"/>
                      <a:r>
                        <a:rPr lang="fr-CA" dirty="0"/>
                        <a:t>37 kWh/j</a:t>
                      </a:r>
                    </a:p>
                  </a:txBody>
                  <a:tcPr/>
                </a:tc>
                <a:tc>
                  <a:txBody>
                    <a:bodyPr/>
                    <a:lstStyle/>
                    <a:p>
                      <a:pPr algn="ctr"/>
                      <a:r>
                        <a:rPr lang="fr-CA" dirty="0"/>
                        <a:t>38 kWh/j</a:t>
                      </a:r>
                    </a:p>
                  </a:txBody>
                  <a:tcPr/>
                </a:tc>
                <a:extLst>
                  <a:ext uri="{0D108BD9-81ED-4DB2-BD59-A6C34878D82A}">
                    <a16:rowId xmlns:a16="http://schemas.microsoft.com/office/drawing/2014/main" val="2994607959"/>
                  </a:ext>
                </a:extLst>
              </a:tr>
              <a:tr h="463170">
                <a:tc>
                  <a:txBody>
                    <a:bodyPr/>
                    <a:lstStyle/>
                    <a:p>
                      <a:r>
                        <a:rPr lang="fr-CA" dirty="0"/>
                        <a:t>Locataires (11 315 kWh/an)</a:t>
                      </a:r>
                    </a:p>
                  </a:txBody>
                  <a:tcPr/>
                </a:tc>
                <a:tc>
                  <a:txBody>
                    <a:bodyPr/>
                    <a:lstStyle/>
                    <a:p>
                      <a:pPr algn="ctr"/>
                      <a:r>
                        <a:rPr lang="fr-CA" dirty="0"/>
                        <a:t>1.1%</a:t>
                      </a:r>
                    </a:p>
                  </a:txBody>
                  <a:tcPr/>
                </a:tc>
                <a:tc>
                  <a:txBody>
                    <a:bodyPr/>
                    <a:lstStyle/>
                    <a:p>
                      <a:pPr algn="ctr"/>
                      <a:r>
                        <a:rPr lang="fr-CA" dirty="0"/>
                        <a:t>1.1%</a:t>
                      </a:r>
                    </a:p>
                  </a:txBody>
                  <a:tcPr/>
                </a:tc>
                <a:tc>
                  <a:txBody>
                    <a:bodyPr/>
                    <a:lstStyle/>
                    <a:p>
                      <a:pPr algn="ctr"/>
                      <a:r>
                        <a:rPr lang="fr-CA" dirty="0"/>
                        <a:t>1.0%</a:t>
                      </a:r>
                    </a:p>
                  </a:txBody>
                  <a:tcPr/>
                </a:tc>
                <a:extLst>
                  <a:ext uri="{0D108BD9-81ED-4DB2-BD59-A6C34878D82A}">
                    <a16:rowId xmlns:a16="http://schemas.microsoft.com/office/drawing/2014/main" val="1205485903"/>
                  </a:ext>
                </a:extLst>
              </a:tr>
              <a:tr h="463170">
                <a:tc>
                  <a:txBody>
                    <a:bodyPr/>
                    <a:lstStyle/>
                    <a:p>
                      <a:r>
                        <a:rPr lang="fr-CA" dirty="0"/>
                        <a:t>Maisons-</a:t>
                      </a:r>
                      <a:r>
                        <a:rPr lang="fr-CA" dirty="0" err="1"/>
                        <a:t>plex</a:t>
                      </a:r>
                      <a:r>
                        <a:rPr lang="fr-CA" dirty="0"/>
                        <a:t> (24 101 kWh/an)</a:t>
                      </a:r>
                    </a:p>
                  </a:txBody>
                  <a:tcPr/>
                </a:tc>
                <a:tc>
                  <a:txBody>
                    <a:bodyPr/>
                    <a:lstStyle/>
                    <a:p>
                      <a:pPr algn="ctr"/>
                      <a:r>
                        <a:rPr lang="fr-CA" dirty="0"/>
                        <a:t>1.2%</a:t>
                      </a:r>
                    </a:p>
                  </a:txBody>
                  <a:tcPr/>
                </a:tc>
                <a:tc>
                  <a:txBody>
                    <a:bodyPr/>
                    <a:lstStyle/>
                    <a:p>
                      <a:pPr algn="ctr"/>
                      <a:r>
                        <a:rPr lang="fr-CA" dirty="0"/>
                        <a:t>1.2%</a:t>
                      </a:r>
                    </a:p>
                  </a:txBody>
                  <a:tcPr/>
                </a:tc>
                <a:tc>
                  <a:txBody>
                    <a:bodyPr/>
                    <a:lstStyle/>
                    <a:p>
                      <a:pPr algn="ctr"/>
                      <a:r>
                        <a:rPr lang="fr-CA" dirty="0"/>
                        <a:t>1.2%</a:t>
                      </a:r>
                    </a:p>
                  </a:txBody>
                  <a:tcPr/>
                </a:tc>
                <a:extLst>
                  <a:ext uri="{0D108BD9-81ED-4DB2-BD59-A6C34878D82A}">
                    <a16:rowId xmlns:a16="http://schemas.microsoft.com/office/drawing/2014/main" val="341459282"/>
                  </a:ext>
                </a:extLst>
              </a:tr>
            </a:tbl>
          </a:graphicData>
        </a:graphic>
      </p:graphicFrame>
    </p:spTree>
    <p:extLst>
      <p:ext uri="{BB962C8B-B14F-4D97-AF65-F5344CB8AC3E}">
        <p14:creationId xmlns:p14="http://schemas.microsoft.com/office/powerpoint/2010/main" val="91767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t>Hausse du seuil de la 1</a:t>
            </a:r>
            <a:r>
              <a:rPr lang="fr-CA" sz="3200" b="1" baseline="30000" dirty="0"/>
              <a:t>ère</a:t>
            </a:r>
            <a:r>
              <a:rPr lang="fr-CA" sz="3200" b="1" dirty="0"/>
              <a:t> tranche d’énergie (tarif D) [suite]</a:t>
            </a:r>
          </a:p>
        </p:txBody>
      </p:sp>
      <p:sp>
        <p:nvSpPr>
          <p:cNvPr id="3" name="Espace réservé du contenu 2"/>
          <p:cNvSpPr>
            <a:spLocks noGrp="1"/>
          </p:cNvSpPr>
          <p:nvPr>
            <p:ph idx="1"/>
          </p:nvPr>
        </p:nvSpPr>
        <p:spPr/>
        <p:txBody>
          <a:bodyPr>
            <a:normAutofit fontScale="92500"/>
          </a:bodyPr>
          <a:lstStyle/>
          <a:p>
            <a:r>
              <a:rPr lang="fr-CA" dirty="0"/>
              <a:t>Options pour 2018-2019 et 2019-2020 : </a:t>
            </a:r>
            <a:r>
              <a:rPr lang="fr-CA" b="1" dirty="0"/>
              <a:t>3-4 (HQD) vs. 4-3 (ACEFQ)</a:t>
            </a:r>
          </a:p>
          <a:p>
            <a:pPr marL="0" indent="0">
              <a:buNone/>
            </a:pPr>
            <a:r>
              <a:rPr lang="fr-CA" dirty="0"/>
              <a:t>		</a:t>
            </a:r>
            <a:r>
              <a:rPr lang="fr-CA" sz="1900" dirty="0"/>
              <a:t>[Proposition du Distributeur : B-0047, p. 18]</a:t>
            </a:r>
          </a:p>
          <a:p>
            <a:r>
              <a:rPr lang="fr-CA" dirty="0"/>
              <a:t>Selon nous, une hausse du seuil de la 1</a:t>
            </a:r>
            <a:r>
              <a:rPr lang="fr-CA" baseline="30000" dirty="0"/>
              <a:t>ère</a:t>
            </a:r>
            <a:r>
              <a:rPr lang="fr-CA" dirty="0"/>
              <a:t> tranche à </a:t>
            </a:r>
            <a:r>
              <a:rPr lang="fr-CA" b="1" dirty="0"/>
              <a:t>37</a:t>
            </a:r>
            <a:r>
              <a:rPr lang="fr-CA" dirty="0"/>
              <a:t> kWh par jour représenterait un choix </a:t>
            </a:r>
            <a:r>
              <a:rPr lang="fr-CA" b="1" dirty="0"/>
              <a:t>équilibré</a:t>
            </a:r>
            <a:r>
              <a:rPr lang="fr-CA" dirty="0"/>
              <a:t> pour 2018-2019,  car :</a:t>
            </a:r>
          </a:p>
          <a:p>
            <a:pPr marL="0" indent="0">
              <a:buNone/>
            </a:pPr>
            <a:r>
              <a:rPr lang="fr-CA" dirty="0"/>
              <a:t>	- elle protègerait mieux les petits consommateurs dans l’éventualité d’une hausse plus importante de la 2</a:t>
            </a:r>
            <a:r>
              <a:rPr lang="fr-CA" baseline="30000" dirty="0"/>
              <a:t>ème</a:t>
            </a:r>
            <a:r>
              <a:rPr lang="fr-CA" dirty="0"/>
              <a:t> tranche qu’en 1</a:t>
            </a:r>
            <a:r>
              <a:rPr lang="fr-CA" baseline="30000" dirty="0"/>
              <a:t>ère</a:t>
            </a:r>
            <a:r>
              <a:rPr lang="fr-CA" dirty="0"/>
              <a:t> tranche,</a:t>
            </a:r>
          </a:p>
          <a:p>
            <a:pPr marL="0" indent="0">
              <a:buNone/>
            </a:pPr>
            <a:r>
              <a:rPr lang="fr-CA" dirty="0"/>
              <a:t>	- elle étalerait les effets pervers de la hausse du seuil de la 1</a:t>
            </a:r>
            <a:r>
              <a:rPr lang="fr-CA" baseline="30000" dirty="0"/>
              <a:t>ère</a:t>
            </a:r>
            <a:r>
              <a:rPr lang="fr-CA" dirty="0"/>
              <a:t> tranche sur les grands consommateurs domestiques d’ici 2019-2020 considérant la perspective d’une hausse des coûts relativement importante (2,8%) prévue pour 2019-2020.</a:t>
            </a:r>
          </a:p>
          <a:p>
            <a:endParaRPr lang="fr-CA" dirty="0"/>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z="2400" smtClean="0"/>
              <a:t>3</a:t>
            </a:fld>
            <a:endParaRPr lang="fr-CA" sz="2400" dirty="0"/>
          </a:p>
        </p:txBody>
      </p:sp>
    </p:spTree>
    <p:extLst>
      <p:ext uri="{BB962C8B-B14F-4D97-AF65-F5344CB8AC3E}">
        <p14:creationId xmlns:p14="http://schemas.microsoft.com/office/powerpoint/2010/main" val="110510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b="1" dirty="0"/>
              <a:t>Hausse des prix des deux tranches d’énergie du tarif D</a:t>
            </a:r>
          </a:p>
        </p:txBody>
      </p:sp>
      <p:sp>
        <p:nvSpPr>
          <p:cNvPr id="3" name="Espace réservé du contenu 2"/>
          <p:cNvSpPr>
            <a:spLocks noGrp="1"/>
          </p:cNvSpPr>
          <p:nvPr>
            <p:ph idx="1"/>
          </p:nvPr>
        </p:nvSpPr>
        <p:spPr/>
        <p:txBody>
          <a:bodyPr>
            <a:normAutofit lnSpcReduction="10000"/>
          </a:bodyPr>
          <a:lstStyle/>
          <a:p>
            <a:r>
              <a:rPr lang="fr-CA" sz="2600" dirty="0"/>
              <a:t>La proposition du Distributeur de hausser </a:t>
            </a:r>
            <a:r>
              <a:rPr lang="fr-CA" sz="2600" i="1" dirty="0"/>
              <a:t>uniformément</a:t>
            </a:r>
            <a:r>
              <a:rPr lang="fr-CA" sz="2600" dirty="0"/>
              <a:t> les prix des deux tranches est basée sur sa vision de l’émergence de la production distribuée </a:t>
            </a:r>
            <a:r>
              <a:rPr lang="fr-CA" sz="2600" i="1" dirty="0"/>
              <a:t>à long terme </a:t>
            </a:r>
            <a:r>
              <a:rPr lang="fr-CA" sz="2600" dirty="0"/>
              <a:t>qui comporterait beaucoup </a:t>
            </a:r>
            <a:r>
              <a:rPr lang="fr-CA" sz="2600" b="1" dirty="0"/>
              <a:t>d’incertitudes </a:t>
            </a:r>
            <a:r>
              <a:rPr lang="fr-CA" sz="1900" dirty="0"/>
              <a:t>(B-0047, p. 17).</a:t>
            </a:r>
          </a:p>
          <a:p>
            <a:r>
              <a:rPr lang="fr-CA" sz="2600" dirty="0"/>
              <a:t>La question des impacts de la production distribuée sur </a:t>
            </a:r>
            <a:r>
              <a:rPr lang="fr-CA" sz="2600" i="1" dirty="0"/>
              <a:t>l’option de mesurage net en réseau intégré</a:t>
            </a:r>
            <a:r>
              <a:rPr lang="fr-CA" sz="2600" dirty="0"/>
              <a:t> devrait être étudiée dans un </a:t>
            </a:r>
            <a:r>
              <a:rPr lang="fr-CA" sz="2600" b="1" dirty="0"/>
              <a:t>dossier</a:t>
            </a:r>
            <a:r>
              <a:rPr lang="fr-CA" sz="2600" dirty="0"/>
              <a:t> </a:t>
            </a:r>
            <a:r>
              <a:rPr lang="fr-CA" sz="2600" b="1" dirty="0"/>
              <a:t>distinct</a:t>
            </a:r>
            <a:r>
              <a:rPr lang="fr-CA" sz="2600" dirty="0"/>
              <a:t> conformément à la décision procédurale D-2017-105 </a:t>
            </a:r>
            <a:r>
              <a:rPr lang="fr-CA" sz="1900" dirty="0"/>
              <a:t>(p. 7).</a:t>
            </a:r>
          </a:p>
          <a:p>
            <a:r>
              <a:rPr lang="fr-CA" sz="2600" dirty="0"/>
              <a:t>La </a:t>
            </a:r>
            <a:r>
              <a:rPr lang="fr-CA" sz="2600" b="1" dirty="0"/>
              <a:t>cible </a:t>
            </a:r>
            <a:r>
              <a:rPr lang="fr-CA" sz="2600" dirty="0"/>
              <a:t>proposée  par le Distributeur pour fixer </a:t>
            </a:r>
            <a:r>
              <a:rPr lang="fr-CA" sz="2600" b="1" dirty="0"/>
              <a:t>le prix de la 2</a:t>
            </a:r>
            <a:r>
              <a:rPr lang="fr-CA" sz="2600" b="1" baseline="30000" dirty="0"/>
              <a:t>ème</a:t>
            </a:r>
            <a:r>
              <a:rPr lang="fr-CA" sz="2600" b="1" dirty="0"/>
              <a:t> tranche </a:t>
            </a:r>
            <a:r>
              <a:rPr lang="fr-CA" sz="2600" dirty="0"/>
              <a:t>ne tient plus compte des impacts </a:t>
            </a:r>
            <a:r>
              <a:rPr lang="fr-CA" sz="2600" i="1" dirty="0"/>
              <a:t>à long terme </a:t>
            </a:r>
            <a:r>
              <a:rPr lang="fr-CA" sz="2600" dirty="0"/>
              <a:t>du chauffage électrique sur les coûts de transport et de distribution </a:t>
            </a:r>
            <a:r>
              <a:rPr lang="fr-CA" sz="1900" dirty="0"/>
              <a:t>(B-0047, p. 17, lignes 27 à 30).</a:t>
            </a:r>
          </a:p>
          <a:p>
            <a:r>
              <a:rPr lang="fr-CA" sz="2600" dirty="0"/>
              <a:t>Nous souhaitons que la Régie tienne compte en priorité des </a:t>
            </a:r>
            <a:r>
              <a:rPr lang="fr-CA" sz="2600" b="1" dirty="0"/>
              <a:t>problèmes </a:t>
            </a:r>
            <a:r>
              <a:rPr lang="fr-CA" sz="2600" b="1" i="1" dirty="0"/>
              <a:t>actuels</a:t>
            </a:r>
            <a:r>
              <a:rPr lang="fr-CA" sz="2600" dirty="0"/>
              <a:t> des consommateurs (ex. : situation des petits consommateurs et des MFR) dans sa décision sur les prix du tarif D pour 2018-2019.</a:t>
            </a:r>
          </a:p>
          <a:p>
            <a:endParaRPr lang="fr-CA" dirty="0"/>
          </a:p>
          <a:p>
            <a:endParaRPr lang="fr-CA" dirty="0"/>
          </a:p>
          <a:p>
            <a:endParaRPr lang="fr-CA" dirty="0"/>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z="2400" smtClean="0"/>
              <a:t>4</a:t>
            </a:fld>
            <a:endParaRPr lang="fr-CA" sz="2400" dirty="0"/>
          </a:p>
        </p:txBody>
      </p:sp>
    </p:spTree>
    <p:extLst>
      <p:ext uri="{BB962C8B-B14F-4D97-AF65-F5344CB8AC3E}">
        <p14:creationId xmlns:p14="http://schemas.microsoft.com/office/powerpoint/2010/main" val="70238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b="1" dirty="0"/>
              <a:t>Hausse uniforme vs. Hausse différenciée des prix </a:t>
            </a:r>
          </a:p>
        </p:txBody>
      </p:sp>
      <p:sp>
        <p:nvSpPr>
          <p:cNvPr id="3" name="Espace réservé du contenu 2"/>
          <p:cNvSpPr>
            <a:spLocks noGrp="1"/>
          </p:cNvSpPr>
          <p:nvPr>
            <p:ph idx="1"/>
          </p:nvPr>
        </p:nvSpPr>
        <p:spPr>
          <a:xfrm>
            <a:off x="838200" y="1825625"/>
            <a:ext cx="10515600" cy="1537335"/>
          </a:xfrm>
        </p:spPr>
        <p:txBody>
          <a:bodyPr>
            <a:normAutofit fontScale="70000" lnSpcReduction="20000"/>
          </a:bodyPr>
          <a:lstStyle/>
          <a:p>
            <a:pPr marL="0" indent="0">
              <a:buNone/>
            </a:pPr>
            <a:endParaRPr lang="fr-CA" dirty="0"/>
          </a:p>
          <a:p>
            <a:pPr marL="0" indent="0">
              <a:buNone/>
            </a:pPr>
            <a:r>
              <a:rPr lang="fr-CA" sz="3800" b="1" dirty="0"/>
              <a:t>Impacts sur la facture </a:t>
            </a:r>
            <a:r>
              <a:rPr lang="fr-CA" sz="2300" dirty="0"/>
              <a:t>(Source : HQD, B-0083, HQD-15, doc. 3, p. 46)</a:t>
            </a:r>
          </a:p>
          <a:p>
            <a:pPr marL="0" indent="0">
              <a:buNone/>
            </a:pPr>
            <a:endParaRPr lang="fr-CA" sz="3200" dirty="0"/>
          </a:p>
          <a:p>
            <a:pPr marL="0" indent="0">
              <a:buNone/>
            </a:pPr>
            <a:r>
              <a:rPr lang="fr-CA" sz="3200" dirty="0"/>
              <a:t>* Hausse différenciée : Hausse 2 fois plus importante en 2</a:t>
            </a:r>
            <a:r>
              <a:rPr lang="fr-CA" sz="3200" baseline="30000" dirty="0"/>
              <a:t>ème</a:t>
            </a:r>
            <a:r>
              <a:rPr lang="fr-CA" sz="3200" dirty="0"/>
              <a:t> tranche qu’en 1</a:t>
            </a:r>
            <a:r>
              <a:rPr lang="fr-CA" sz="3200" baseline="30000" dirty="0"/>
              <a:t>ère</a:t>
            </a:r>
            <a:r>
              <a:rPr lang="fr-CA" sz="3200" dirty="0"/>
              <a:t> tranche</a:t>
            </a:r>
            <a:r>
              <a:rPr lang="fr-CA" sz="3600" dirty="0"/>
              <a:t>.</a:t>
            </a:r>
          </a:p>
          <a:p>
            <a:pPr marL="0" indent="0">
              <a:buNone/>
            </a:pPr>
            <a:endParaRPr lang="fr-CA" sz="3300" dirty="0"/>
          </a:p>
          <a:p>
            <a:pPr marL="0" indent="0">
              <a:buNone/>
            </a:pPr>
            <a:endParaRPr lang="fr-CA" sz="3800" b="1" dirty="0"/>
          </a:p>
          <a:p>
            <a:endParaRPr lang="fr-CA" dirty="0"/>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z="2400" smtClean="0"/>
              <a:t>5</a:t>
            </a:fld>
            <a:endParaRPr lang="fr-CA" sz="2400" dirty="0"/>
          </a:p>
        </p:txBody>
      </p:sp>
      <p:graphicFrame>
        <p:nvGraphicFramePr>
          <p:cNvPr id="5" name="Tableau 4"/>
          <p:cNvGraphicFramePr>
            <a:graphicFrameLocks noGrp="1"/>
          </p:cNvGraphicFramePr>
          <p:nvPr>
            <p:extLst>
              <p:ext uri="{D42A27DB-BD31-4B8C-83A1-F6EECF244321}">
                <p14:modId xmlns:p14="http://schemas.microsoft.com/office/powerpoint/2010/main" val="2545421616"/>
              </p:ext>
            </p:extLst>
          </p:nvPr>
        </p:nvGraphicFramePr>
        <p:xfrm>
          <a:off x="2092960" y="3733013"/>
          <a:ext cx="7884160" cy="1828800"/>
        </p:xfrm>
        <a:graphic>
          <a:graphicData uri="http://schemas.openxmlformats.org/drawingml/2006/table">
            <a:tbl>
              <a:tblPr firstRow="1" bandRow="1">
                <a:tableStyleId>{5C22544A-7EE6-4342-B048-85BDC9FD1C3A}</a:tableStyleId>
              </a:tblPr>
              <a:tblGrid>
                <a:gridCol w="2587414">
                  <a:extLst>
                    <a:ext uri="{9D8B030D-6E8A-4147-A177-3AD203B41FA5}">
                      <a16:colId xmlns:a16="http://schemas.microsoft.com/office/drawing/2014/main" val="577398826"/>
                    </a:ext>
                  </a:extLst>
                </a:gridCol>
                <a:gridCol w="2648373">
                  <a:extLst>
                    <a:ext uri="{9D8B030D-6E8A-4147-A177-3AD203B41FA5}">
                      <a16:colId xmlns:a16="http://schemas.microsoft.com/office/drawing/2014/main" val="1458267286"/>
                    </a:ext>
                  </a:extLst>
                </a:gridCol>
                <a:gridCol w="2648373">
                  <a:extLst>
                    <a:ext uri="{9D8B030D-6E8A-4147-A177-3AD203B41FA5}">
                      <a16:colId xmlns:a16="http://schemas.microsoft.com/office/drawing/2014/main" val="689856855"/>
                    </a:ext>
                  </a:extLst>
                </a:gridCol>
              </a:tblGrid>
              <a:tr h="853440">
                <a:tc>
                  <a:txBody>
                    <a:bodyPr/>
                    <a:lstStyle/>
                    <a:p>
                      <a:endParaRPr lang="fr-CA" dirty="0"/>
                    </a:p>
                  </a:txBody>
                  <a:tcPr/>
                </a:tc>
                <a:tc>
                  <a:txBody>
                    <a:bodyPr/>
                    <a:lstStyle/>
                    <a:p>
                      <a:pPr algn="ctr"/>
                      <a:r>
                        <a:rPr lang="fr-CA" dirty="0"/>
                        <a:t>Hausse uniforme</a:t>
                      </a:r>
                    </a:p>
                    <a:p>
                      <a:pPr algn="ctr"/>
                      <a:r>
                        <a:rPr lang="fr-CA" dirty="0"/>
                        <a:t>(seuil de 36 kWh/j)</a:t>
                      </a:r>
                    </a:p>
                  </a:txBody>
                  <a:tcPr/>
                </a:tc>
                <a:tc>
                  <a:txBody>
                    <a:bodyPr/>
                    <a:lstStyle/>
                    <a:p>
                      <a:pPr algn="ctr"/>
                      <a:r>
                        <a:rPr lang="fr-CA" dirty="0"/>
                        <a:t>Hausse différenciée *</a:t>
                      </a:r>
                    </a:p>
                    <a:p>
                      <a:pPr algn="ctr"/>
                      <a:r>
                        <a:rPr lang="fr-CA" dirty="0"/>
                        <a:t>(seuil de 36 kWh/j)</a:t>
                      </a:r>
                    </a:p>
                  </a:txBody>
                  <a:tcPr/>
                </a:tc>
                <a:extLst>
                  <a:ext uri="{0D108BD9-81ED-4DB2-BD59-A6C34878D82A}">
                    <a16:rowId xmlns:a16="http://schemas.microsoft.com/office/drawing/2014/main" val="525531693"/>
                  </a:ext>
                </a:extLst>
              </a:tr>
              <a:tr h="487680">
                <a:tc>
                  <a:txBody>
                    <a:bodyPr/>
                    <a:lstStyle/>
                    <a:p>
                      <a:pPr algn="ctr"/>
                      <a:r>
                        <a:rPr lang="fr-CA" dirty="0"/>
                        <a:t>Locataires</a:t>
                      </a:r>
                    </a:p>
                  </a:txBody>
                  <a:tcPr/>
                </a:tc>
                <a:tc>
                  <a:txBody>
                    <a:bodyPr/>
                    <a:lstStyle/>
                    <a:p>
                      <a:pPr algn="ctr"/>
                      <a:r>
                        <a:rPr lang="fr-CA" dirty="0"/>
                        <a:t>1.0%</a:t>
                      </a:r>
                    </a:p>
                  </a:txBody>
                  <a:tcPr/>
                </a:tc>
                <a:tc>
                  <a:txBody>
                    <a:bodyPr/>
                    <a:lstStyle/>
                    <a:p>
                      <a:pPr algn="ctr"/>
                      <a:r>
                        <a:rPr lang="fr-CA" dirty="0"/>
                        <a:t>0.8%</a:t>
                      </a:r>
                    </a:p>
                  </a:txBody>
                  <a:tcPr/>
                </a:tc>
                <a:extLst>
                  <a:ext uri="{0D108BD9-81ED-4DB2-BD59-A6C34878D82A}">
                    <a16:rowId xmlns:a16="http://schemas.microsoft.com/office/drawing/2014/main" val="1064644595"/>
                  </a:ext>
                </a:extLst>
              </a:tr>
              <a:tr h="487680">
                <a:tc>
                  <a:txBody>
                    <a:bodyPr/>
                    <a:lstStyle/>
                    <a:p>
                      <a:pPr algn="ctr"/>
                      <a:r>
                        <a:rPr lang="fr-CA" dirty="0"/>
                        <a:t>Maisons-</a:t>
                      </a:r>
                      <a:r>
                        <a:rPr lang="fr-CA" dirty="0" err="1"/>
                        <a:t>plex</a:t>
                      </a:r>
                      <a:endParaRPr lang="fr-CA" dirty="0"/>
                    </a:p>
                  </a:txBody>
                  <a:tcPr/>
                </a:tc>
                <a:tc>
                  <a:txBody>
                    <a:bodyPr/>
                    <a:lstStyle/>
                    <a:p>
                      <a:pPr algn="ctr"/>
                      <a:r>
                        <a:rPr lang="fr-CA" dirty="0"/>
                        <a:t>1.2%</a:t>
                      </a:r>
                    </a:p>
                  </a:txBody>
                  <a:tcPr/>
                </a:tc>
                <a:tc>
                  <a:txBody>
                    <a:bodyPr/>
                    <a:lstStyle/>
                    <a:p>
                      <a:pPr algn="ctr"/>
                      <a:r>
                        <a:rPr lang="fr-CA" dirty="0"/>
                        <a:t>1.4%</a:t>
                      </a:r>
                    </a:p>
                  </a:txBody>
                  <a:tcPr/>
                </a:tc>
                <a:extLst>
                  <a:ext uri="{0D108BD9-81ED-4DB2-BD59-A6C34878D82A}">
                    <a16:rowId xmlns:a16="http://schemas.microsoft.com/office/drawing/2014/main" val="4098858862"/>
                  </a:ext>
                </a:extLst>
              </a:tr>
            </a:tbl>
          </a:graphicData>
        </a:graphic>
      </p:graphicFrame>
    </p:spTree>
    <p:extLst>
      <p:ext uri="{BB962C8B-B14F-4D97-AF65-F5344CB8AC3E}">
        <p14:creationId xmlns:p14="http://schemas.microsoft.com/office/powerpoint/2010/main" val="187067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t>Impacts d’une hausse 2 fois plus importante du prix de la 2</a:t>
            </a:r>
            <a:r>
              <a:rPr lang="fr-CA" sz="3200" b="1" baseline="30000" dirty="0"/>
              <a:t>ème</a:t>
            </a:r>
            <a:r>
              <a:rPr lang="fr-CA" sz="3200" b="1" dirty="0"/>
              <a:t> tranche qu’en 1ère tranche</a:t>
            </a:r>
          </a:p>
        </p:txBody>
      </p:sp>
      <p:sp>
        <p:nvSpPr>
          <p:cNvPr id="3" name="Espace réservé du contenu 2"/>
          <p:cNvSpPr>
            <a:spLocks noGrp="1"/>
          </p:cNvSpPr>
          <p:nvPr>
            <p:ph idx="1"/>
          </p:nvPr>
        </p:nvSpPr>
        <p:spPr/>
        <p:txBody>
          <a:bodyPr>
            <a:normAutofit fontScale="92500" lnSpcReduction="10000"/>
          </a:bodyPr>
          <a:lstStyle/>
          <a:p>
            <a:r>
              <a:rPr lang="fr-CA" dirty="0"/>
              <a:t>Cas d’une maison-</a:t>
            </a:r>
            <a:r>
              <a:rPr lang="fr-CA" dirty="0" err="1"/>
              <a:t>plex</a:t>
            </a:r>
            <a:r>
              <a:rPr lang="fr-CA" dirty="0"/>
              <a:t> :</a:t>
            </a:r>
          </a:p>
          <a:p>
            <a:pPr marL="457200" lvl="1" indent="0">
              <a:buNone/>
            </a:pPr>
            <a:r>
              <a:rPr lang="fr-CA" dirty="0"/>
              <a:t>Hausses sur la facture de 1,20% et 1,40% respectivement pour les cas d’une hausse uniforme des prix et d’une hausse 2 fois plus importante en 2</a:t>
            </a:r>
            <a:r>
              <a:rPr lang="fr-CA" baseline="30000" dirty="0"/>
              <a:t>ème</a:t>
            </a:r>
            <a:r>
              <a:rPr lang="fr-CA" dirty="0"/>
              <a:t> tranche qu’en 1</a:t>
            </a:r>
            <a:r>
              <a:rPr lang="fr-CA" baseline="30000" dirty="0"/>
              <a:t>ère</a:t>
            </a:r>
            <a:r>
              <a:rPr lang="fr-CA" dirty="0"/>
              <a:t> tranche [</a:t>
            </a:r>
            <a:r>
              <a:rPr lang="fr-CA" i="1" dirty="0"/>
              <a:t>cas d’un seuil de 36 kWh/j</a:t>
            </a:r>
            <a:r>
              <a:rPr lang="fr-CA" dirty="0"/>
              <a:t>]  : </a:t>
            </a:r>
            <a:r>
              <a:rPr lang="fr-CA" b="1" dirty="0"/>
              <a:t>Écart de 0,2% </a:t>
            </a:r>
            <a:r>
              <a:rPr lang="fr-CA" sz="1800" dirty="0"/>
              <a:t>(B-0083, p. 46)</a:t>
            </a:r>
          </a:p>
          <a:p>
            <a:r>
              <a:rPr lang="fr-CA" dirty="0"/>
              <a:t>Impact sur la facture – Grande maison  (207 mètres carrés) : 2,95$/mois </a:t>
            </a:r>
            <a:r>
              <a:rPr lang="fr-CA" sz="1800" dirty="0"/>
              <a:t>(Présentation de M. D. Murray, B-0143, p. 17)</a:t>
            </a:r>
          </a:p>
          <a:p>
            <a:endParaRPr lang="fr-CA" sz="1800" dirty="0"/>
          </a:p>
          <a:p>
            <a:r>
              <a:rPr lang="fr-CA" dirty="0"/>
              <a:t>Hausse de facture si hausse </a:t>
            </a:r>
            <a:r>
              <a:rPr lang="fr-CA" i="1" dirty="0"/>
              <a:t>2 fois plus importante du prix de la 2</a:t>
            </a:r>
            <a:r>
              <a:rPr lang="fr-CA" i="1" baseline="30000" dirty="0"/>
              <a:t>ème</a:t>
            </a:r>
            <a:r>
              <a:rPr lang="fr-CA" i="1" dirty="0"/>
              <a:t> tranche qu’en 1ère tranche </a:t>
            </a:r>
            <a:r>
              <a:rPr lang="fr-CA" dirty="0"/>
              <a:t>au lieu d’une hausse uniforme des prix – Grande maison: </a:t>
            </a:r>
          </a:p>
          <a:p>
            <a:pPr marL="457200" lvl="1" indent="0">
              <a:buNone/>
            </a:pPr>
            <a:r>
              <a:rPr lang="fr-CA" sz="2800" dirty="0"/>
              <a:t>2,95 x (0,2%/1,2%) = </a:t>
            </a:r>
            <a:r>
              <a:rPr lang="fr-CA" sz="2800" b="1" dirty="0"/>
              <a:t>+</a:t>
            </a:r>
            <a:r>
              <a:rPr lang="fr-CA" sz="2800" dirty="0"/>
              <a:t> </a:t>
            </a:r>
            <a:r>
              <a:rPr lang="fr-CA" sz="2800" b="1" dirty="0"/>
              <a:t>0,49 $ / mois </a:t>
            </a:r>
            <a:r>
              <a:rPr lang="fr-CA" sz="2800" dirty="0"/>
              <a:t>(calculs approximatifs)</a:t>
            </a:r>
          </a:p>
          <a:p>
            <a:pPr marL="457200" lvl="1" indent="0">
              <a:buNone/>
            </a:pPr>
            <a:r>
              <a:rPr lang="fr-CA" sz="1900" dirty="0"/>
              <a:t>[seuil de 36 kWh/j]</a:t>
            </a:r>
          </a:p>
          <a:p>
            <a:pPr marL="0" indent="0">
              <a:buNone/>
            </a:pPr>
            <a:endParaRPr lang="fr-CA" dirty="0"/>
          </a:p>
          <a:p>
            <a:pPr marL="0" indent="0">
              <a:buNone/>
            </a:pPr>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z="2400" smtClean="0"/>
              <a:t>6</a:t>
            </a:fld>
            <a:endParaRPr lang="fr-CA" sz="2400" dirty="0"/>
          </a:p>
        </p:txBody>
      </p:sp>
    </p:spTree>
    <p:extLst>
      <p:ext uri="{BB962C8B-B14F-4D97-AF65-F5344CB8AC3E}">
        <p14:creationId xmlns:p14="http://schemas.microsoft.com/office/powerpoint/2010/main" val="2415509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b="1" dirty="0"/>
              <a:t>Ajustement des prix des deux tranches d’énergie (tarif D) [suite]</a:t>
            </a:r>
          </a:p>
        </p:txBody>
      </p:sp>
      <p:sp>
        <p:nvSpPr>
          <p:cNvPr id="3" name="Espace réservé du contenu 2"/>
          <p:cNvSpPr>
            <a:spLocks noGrp="1"/>
          </p:cNvSpPr>
          <p:nvPr>
            <p:ph idx="1"/>
          </p:nvPr>
        </p:nvSpPr>
        <p:spPr/>
        <p:txBody>
          <a:bodyPr>
            <a:normAutofit fontScale="77500" lnSpcReduction="20000"/>
          </a:bodyPr>
          <a:lstStyle/>
          <a:p>
            <a:r>
              <a:rPr lang="fr-CA" dirty="0"/>
              <a:t>Impacts d’une hausse du prix de la 2</a:t>
            </a:r>
            <a:r>
              <a:rPr lang="fr-CA" baseline="30000" dirty="0"/>
              <a:t>ème</a:t>
            </a:r>
            <a:r>
              <a:rPr lang="fr-CA" dirty="0"/>
              <a:t> tranche d’énergie </a:t>
            </a:r>
            <a:r>
              <a:rPr lang="fr-CA" b="1" dirty="0"/>
              <a:t>1,5</a:t>
            </a:r>
            <a:r>
              <a:rPr lang="fr-CA" dirty="0"/>
              <a:t> fois plus importante qu’en 1</a:t>
            </a:r>
            <a:r>
              <a:rPr lang="fr-CA" baseline="30000" dirty="0"/>
              <a:t>ère</a:t>
            </a:r>
            <a:r>
              <a:rPr lang="fr-CA" dirty="0"/>
              <a:t> tranche </a:t>
            </a:r>
            <a:r>
              <a:rPr lang="fr-CA" b="1" dirty="0"/>
              <a:t>[Approche retenue par la Régie l’an dernier ] </a:t>
            </a:r>
            <a:r>
              <a:rPr lang="fr-CA" dirty="0"/>
              <a:t>:</a:t>
            </a:r>
          </a:p>
          <a:p>
            <a:pPr lvl="1">
              <a:buFontTx/>
              <a:buChar char="-"/>
            </a:pPr>
            <a:r>
              <a:rPr lang="fr-CA" dirty="0"/>
              <a:t>Évaluation précise : voir la réponse du Distributeur à l’engagement no. 16 [</a:t>
            </a:r>
            <a:r>
              <a:rPr lang="fr-CA" i="1" dirty="0"/>
              <a:t>à venir] </a:t>
            </a:r>
            <a:r>
              <a:rPr lang="fr-CA" dirty="0"/>
              <a:t>(</a:t>
            </a:r>
            <a:r>
              <a:rPr lang="fr-CA" i="1" dirty="0"/>
              <a:t>cas d’un seuil de 36 kWh/j</a:t>
            </a:r>
            <a:r>
              <a:rPr lang="fr-CA" dirty="0"/>
              <a:t>) ;</a:t>
            </a:r>
          </a:p>
          <a:p>
            <a:pPr lvl="1">
              <a:buFontTx/>
              <a:buChar char="-"/>
            </a:pPr>
            <a:r>
              <a:rPr lang="fr-CA" dirty="0"/>
              <a:t>Approximativement, pour le cas des propriétaires de grandes maisons, ajout </a:t>
            </a:r>
            <a:r>
              <a:rPr lang="fr-CA" b="1" i="1" dirty="0"/>
              <a:t>au maximum </a:t>
            </a:r>
            <a:r>
              <a:rPr lang="fr-CA" b="1" dirty="0"/>
              <a:t>0,49 $ par mois</a:t>
            </a:r>
            <a:r>
              <a:rPr lang="fr-CA" dirty="0"/>
              <a:t> à la hausse de facture calculée selon un ajustement uniforme des prix.</a:t>
            </a:r>
          </a:p>
          <a:p>
            <a:r>
              <a:rPr lang="fr-CA" b="1" dirty="0"/>
              <a:t>Approche retenue par la Régie l’an dernier </a:t>
            </a:r>
            <a:r>
              <a:rPr lang="fr-CA" dirty="0"/>
              <a:t>: Ajustement </a:t>
            </a:r>
            <a:r>
              <a:rPr lang="fr-CA" b="1" dirty="0"/>
              <a:t>équilibré</a:t>
            </a:r>
            <a:r>
              <a:rPr lang="fr-CA" dirty="0"/>
              <a:t> conciliant la protection des petits consommateurs, la prise en compte de la capacité de payer des clients utilisant le chauffage électrique, ainsi que l’application d’un signal de prix approprié pour encourager l’efficacité énergétique.</a:t>
            </a:r>
          </a:p>
          <a:p>
            <a:r>
              <a:rPr lang="fr-CA" dirty="0"/>
              <a:t>Cas d’un seuil de </a:t>
            </a:r>
            <a:r>
              <a:rPr lang="fr-CA" b="1" dirty="0"/>
              <a:t>37 kWh/j </a:t>
            </a:r>
            <a:r>
              <a:rPr lang="fr-CA" dirty="0"/>
              <a:t>et hausse de prix selon l’approche retenue par la Régie l’an dernier : l’amplitude du seuil ne serait pas un facteur dominant (voir planche no. 2).</a:t>
            </a:r>
          </a:p>
          <a:p>
            <a:r>
              <a:rPr lang="fr-CA" b="1" dirty="0"/>
              <a:t>Recommandation</a:t>
            </a:r>
            <a:r>
              <a:rPr lang="fr-CA" dirty="0"/>
              <a:t> : Pour le présent dossier tarifaire, nous recommandons respectueusement que la Régie adopte le même compromis équilibré que celui de l’an dernier en augmentant le prix de la 2</a:t>
            </a:r>
            <a:r>
              <a:rPr lang="fr-CA" baseline="30000" dirty="0"/>
              <a:t>ème</a:t>
            </a:r>
            <a:r>
              <a:rPr lang="fr-CA" dirty="0"/>
              <a:t> tranche </a:t>
            </a:r>
            <a:r>
              <a:rPr lang="fr-CA" b="1" dirty="0"/>
              <a:t>1,5 fois</a:t>
            </a:r>
            <a:r>
              <a:rPr lang="fr-CA" dirty="0"/>
              <a:t> plus importante qu’en 1</a:t>
            </a:r>
            <a:r>
              <a:rPr lang="fr-CA" baseline="30000" dirty="0"/>
              <a:t>ère</a:t>
            </a:r>
            <a:r>
              <a:rPr lang="fr-CA" dirty="0"/>
              <a:t> tranche.</a:t>
            </a:r>
          </a:p>
          <a:p>
            <a:endParaRPr lang="fr-CA" dirty="0"/>
          </a:p>
        </p:txBody>
      </p:sp>
      <p:sp>
        <p:nvSpPr>
          <p:cNvPr id="4" name="Espace réservé du numéro de diapositive 3"/>
          <p:cNvSpPr>
            <a:spLocks noGrp="1"/>
          </p:cNvSpPr>
          <p:nvPr>
            <p:ph type="sldNum" sz="quarter" idx="12"/>
          </p:nvPr>
        </p:nvSpPr>
        <p:spPr/>
        <p:txBody>
          <a:bodyPr/>
          <a:lstStyle/>
          <a:p>
            <a:fld id="{FF920FA7-0CE3-4D3D-8FDF-8E9105E68991}" type="slidenum">
              <a:rPr lang="fr-CA" sz="2400" smtClean="0"/>
              <a:t>7</a:t>
            </a:fld>
            <a:endParaRPr lang="fr-CA" sz="2400" dirty="0"/>
          </a:p>
        </p:txBody>
      </p:sp>
    </p:spTree>
    <p:extLst>
      <p:ext uri="{BB962C8B-B14F-4D97-AF65-F5344CB8AC3E}">
        <p14:creationId xmlns:p14="http://schemas.microsoft.com/office/powerpoint/2010/main" val="53323298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808469C87C7E014AB7A56B6C06CC6ADC" ma:contentTypeVersion="0" ma:contentTypeDescription="" ma:contentTypeScope="" ma:versionID="2805d43d45e03e2ffd00267597b7a769">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de l'ACEFQ</Sujet>
    <Confidentiel xmlns="a091097b-8ae3-4832-a2b2-51f9a78aeacd">3</Confidentiel>
    <Projet xmlns="a091097b-8ae3-4832-a2b2-51f9a78aeacd">670</Projet>
    <Provenance xmlns="a091097b-8ae3-4832-a2b2-51f9a78aeacd">2</Provenance>
    <Hidden_UploadedAt xmlns="a091097b-8ae3-4832-a2b2-51f9a78aeacd">2023-01-29T01:25:48+00:00</Hidden_UploadedAt>
    <Accés_x0020_restreint xmlns="a091097b-8ae3-4832-a2b2-51f9a78aeacd">false</Accés_x0020_restreint>
    <Précision_x0020_de_x0020_document xmlns="a091097b-8ae3-4832-a2b2-51f9a78aeacd" xsi:nil="true"/>
    <Déposant xmlns="a091097b-8ae3-4832-a2b2-51f9a78aeacd">17</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408</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2023-01-29T01:25:48+00:00</Hidden_ApprovedAt>
    <Cote_x0020_de_x0020_piéce xmlns="a091097b-8ae3-4832-a2b2-51f9a78aeacd">C-ACEFQ-0012</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false</Ne_x0020_pas_x0020_envoyer_x0020_d_x0027_alerte>
    <_dlc_DocId xmlns="a84ed267-86d5-4fa1-a3cb-2fed497fe84f">W2HFWTQUJJY6-1647426744-132</_dlc_DocId>
    <_dlc_DocIdUrl xmlns="a84ed267-86d5-4fa1-a3cb-2fed497fe84f">
      <Url>http://s10mtlweb:8081/670/_layouts/15/DocIdRedir.aspx?ID=W2HFWTQUJJY6-1647426744-132</Url>
      <Description>W2HFWTQUJJY6-1647426744-132</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489852E-14D0-4A4A-B0D7-96BF28EDC219}"/>
</file>

<file path=customXml/itemProps2.xml><?xml version="1.0" encoding="utf-8"?>
<ds:datastoreItem xmlns:ds="http://schemas.openxmlformats.org/officeDocument/2006/customXml" ds:itemID="{6D3249DB-54E8-45BC-B7A4-00682492EC77}"/>
</file>

<file path=customXml/itemProps3.xml><?xml version="1.0" encoding="utf-8"?>
<ds:datastoreItem xmlns:ds="http://schemas.openxmlformats.org/officeDocument/2006/customXml" ds:itemID="{A250AD31-78F6-43D9-9CE9-3625525A2985}"/>
</file>

<file path=customXml/itemProps4.xml><?xml version="1.0" encoding="utf-8"?>
<ds:datastoreItem xmlns:ds="http://schemas.openxmlformats.org/officeDocument/2006/customXml" ds:itemID="{4F6D9366-3557-42E7-8549-1A199474EB7F}"/>
</file>

<file path=docProps/app.xml><?xml version="1.0" encoding="utf-8"?>
<Properties xmlns="http://schemas.openxmlformats.org/officeDocument/2006/extended-properties" xmlns:vt="http://schemas.openxmlformats.org/officeDocument/2006/docPropsVTypes">
  <TotalTime>8004</TotalTime>
  <Words>721</Words>
  <Application>Microsoft Office PowerPoint</Application>
  <PresentationFormat>Grand écran</PresentationFormat>
  <Paragraphs>80</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   Régie de l’énergie – Dossier R-4011-2017  Présentation de l’ACEF de Québec  </vt:lpstr>
      <vt:lpstr>Hausse du seuil de la 1ère tranche d’énergie (tarif D)</vt:lpstr>
      <vt:lpstr>Hausse du seuil de la 1ère tranche d’énergie (tarif D) [suite]</vt:lpstr>
      <vt:lpstr>Hausse des prix des deux tranches d’énergie du tarif D</vt:lpstr>
      <vt:lpstr>Hausse uniforme vs. Hausse différenciée des prix </vt:lpstr>
      <vt:lpstr>Impacts d’une hausse 2 fois plus importante du prix de la 2ème tranche qu’en 1ère tranche</vt:lpstr>
      <vt:lpstr>Ajustement des prix des deux tranches d’énergie (tarif D) [suite]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Régie de l’énergie – Dossier R-3980-2016  Présentation de l’ACEF de Québec</dc:title>
  <dc:subject>Présentation de l'ACEFQ</dc:subject>
  <dc:creator>Co Pham</dc:creator>
  <cp:lastModifiedBy>Co Pham</cp:lastModifiedBy>
  <cp:revision>294</cp:revision>
  <cp:lastPrinted>2017-12-10T23:01:45Z</cp:lastPrinted>
  <dcterms:created xsi:type="dcterms:W3CDTF">2016-11-30T21:21:52Z</dcterms:created>
  <dcterms:modified xsi:type="dcterms:W3CDTF">2017-12-10T23:13:02Z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0x010100F6681E3BDF397F418586AC591ADC81BB00808469C87C7E014AB7A56B6C06CC6ADC</vt:lpwstr>
  </property>
  <property fmtid="{D5CDD505-2E9C-101B-9397-08002B2CF9AE}" pid="4" name="Order">
    <vt:r8>3182500</vt:r8>
  </property>
  <property fmtid="{D5CDD505-2E9C-101B-9397-08002B2CF9AE}" pid="5" name="_dlc_DocIdItemGuid">
    <vt:lpwstr>b5daa53e-6f68-4071-a106-cbfa62529337</vt:lpwstr>
  </property>
</Properties>
</file>