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6" r:id="rId8"/>
    <p:sldId id="264" r:id="rId9"/>
    <p:sldId id="267" r:id="rId10"/>
    <p:sldId id="265"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34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5" d="100"/>
          <a:sy n="95" d="100"/>
        </p:scale>
        <p:origin x="3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9AD5D-3910-4923-B49D-C93CE7360AEA}" type="datetimeFigureOut">
              <a:rPr lang="en-CA" smtClean="0"/>
              <a:t>2018-02-11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7ABFB-25A6-42C9-ADA5-59FA589FB140}" type="slidenum">
              <a:rPr lang="en-CA" smtClean="0"/>
              <a:t>‹#›</a:t>
            </a:fld>
            <a:endParaRPr lang="en-CA"/>
          </a:p>
        </p:txBody>
      </p:sp>
    </p:spTree>
    <p:extLst>
      <p:ext uri="{BB962C8B-B14F-4D97-AF65-F5344CB8AC3E}">
        <p14:creationId xmlns:p14="http://schemas.microsoft.com/office/powerpoint/2010/main" val="3619209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40AD7-C58F-4A01-A9F1-36C8E8BE2B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6FB894A-10BE-44D7-BBD0-8DDF79F7F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3D494DD-830F-42DE-A1BF-DAB9A2931153}"/>
              </a:ext>
            </a:extLst>
          </p:cNvPr>
          <p:cNvSpPr>
            <a:spLocks noGrp="1"/>
          </p:cNvSpPr>
          <p:nvPr>
            <p:ph type="dt" sz="half" idx="10"/>
          </p:nvPr>
        </p:nvSpPr>
        <p:spPr/>
        <p:txBody>
          <a:bodyPr/>
          <a:lstStyle/>
          <a:p>
            <a:fld id="{759210E3-00D7-4A41-8C44-78A52930ECB0}" type="datetime1">
              <a:rPr lang="en-CA" smtClean="0"/>
              <a:t>2018-02-11</a:t>
            </a:fld>
            <a:endParaRPr lang="en-CA"/>
          </a:p>
        </p:txBody>
      </p:sp>
      <p:sp>
        <p:nvSpPr>
          <p:cNvPr id="5" name="Footer Placeholder 4">
            <a:extLst>
              <a:ext uri="{FF2B5EF4-FFF2-40B4-BE49-F238E27FC236}">
                <a16:creationId xmlns:a16="http://schemas.microsoft.com/office/drawing/2014/main" id="{87F593A6-4E47-4CEC-9D51-7CC70EEC16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F6E0C5C-041E-4203-9332-8FD2DBDEA693}"/>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145921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5144-1256-4FBF-B6B5-E90687A4ECF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5E42B91-59C2-4660-8048-99EC3D2BDB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04E0B9-6BEA-4525-BABC-5467FBFFF785}"/>
              </a:ext>
            </a:extLst>
          </p:cNvPr>
          <p:cNvSpPr>
            <a:spLocks noGrp="1"/>
          </p:cNvSpPr>
          <p:nvPr>
            <p:ph type="dt" sz="half" idx="10"/>
          </p:nvPr>
        </p:nvSpPr>
        <p:spPr/>
        <p:txBody>
          <a:bodyPr/>
          <a:lstStyle/>
          <a:p>
            <a:fld id="{22E95E08-FA87-43AC-8329-E36D86A4ED51}" type="datetime1">
              <a:rPr lang="en-CA" smtClean="0"/>
              <a:t>2018-02-11</a:t>
            </a:fld>
            <a:endParaRPr lang="en-CA"/>
          </a:p>
        </p:txBody>
      </p:sp>
      <p:sp>
        <p:nvSpPr>
          <p:cNvPr id="5" name="Footer Placeholder 4">
            <a:extLst>
              <a:ext uri="{FF2B5EF4-FFF2-40B4-BE49-F238E27FC236}">
                <a16:creationId xmlns:a16="http://schemas.microsoft.com/office/drawing/2014/main" id="{93263A18-2AEA-4665-A4CB-283F101725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4C2000-60EA-4BE9-A19D-7D9BA95905EC}"/>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260962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952C92-8A92-4BBE-B771-2C8536BF28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97D8782-430F-4789-A661-8C8D119D1D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9A83668-DCDF-414C-ABD8-50C472E52843}"/>
              </a:ext>
            </a:extLst>
          </p:cNvPr>
          <p:cNvSpPr>
            <a:spLocks noGrp="1"/>
          </p:cNvSpPr>
          <p:nvPr>
            <p:ph type="dt" sz="half" idx="10"/>
          </p:nvPr>
        </p:nvSpPr>
        <p:spPr/>
        <p:txBody>
          <a:bodyPr/>
          <a:lstStyle/>
          <a:p>
            <a:fld id="{C818898C-7C93-49FF-91AF-7AD3F30B1E6D}" type="datetime1">
              <a:rPr lang="en-CA" smtClean="0"/>
              <a:t>2018-02-11</a:t>
            </a:fld>
            <a:endParaRPr lang="en-CA"/>
          </a:p>
        </p:txBody>
      </p:sp>
      <p:sp>
        <p:nvSpPr>
          <p:cNvPr id="5" name="Footer Placeholder 4">
            <a:extLst>
              <a:ext uri="{FF2B5EF4-FFF2-40B4-BE49-F238E27FC236}">
                <a16:creationId xmlns:a16="http://schemas.microsoft.com/office/drawing/2014/main" id="{113126DF-F1B6-48BE-ADE9-4271F4C8826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53EE0B-281C-47D8-9E3A-2C3C56335764}"/>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00458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5BFC4-CE19-4EE0-B678-4B0D7387FD0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80FB4D7-5148-4AFE-8A97-A7E3C5EB04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FE9810-BDC6-4B83-800B-1716789CA524}"/>
              </a:ext>
            </a:extLst>
          </p:cNvPr>
          <p:cNvSpPr>
            <a:spLocks noGrp="1"/>
          </p:cNvSpPr>
          <p:nvPr>
            <p:ph type="dt" sz="half" idx="10"/>
          </p:nvPr>
        </p:nvSpPr>
        <p:spPr/>
        <p:txBody>
          <a:bodyPr/>
          <a:lstStyle/>
          <a:p>
            <a:fld id="{9FB61E66-6A1E-4E18-A4B0-7554177AF675}" type="datetime1">
              <a:rPr lang="en-CA" smtClean="0"/>
              <a:t>2018-02-11</a:t>
            </a:fld>
            <a:endParaRPr lang="en-CA"/>
          </a:p>
        </p:txBody>
      </p:sp>
      <p:sp>
        <p:nvSpPr>
          <p:cNvPr id="5" name="Footer Placeholder 4">
            <a:extLst>
              <a:ext uri="{FF2B5EF4-FFF2-40B4-BE49-F238E27FC236}">
                <a16:creationId xmlns:a16="http://schemas.microsoft.com/office/drawing/2014/main" id="{5147FC7A-CEC6-4249-BAB9-F8415A3D698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D380BF-F70E-4610-A102-5189D0E39401}"/>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26398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A2D9-C3E0-4811-A0E4-F75EB3C89C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FF2EE7E-98AE-4906-B963-A6EAC5AF1D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E7943A-3CF3-4353-80BA-BB2F93A6A643}"/>
              </a:ext>
            </a:extLst>
          </p:cNvPr>
          <p:cNvSpPr>
            <a:spLocks noGrp="1"/>
          </p:cNvSpPr>
          <p:nvPr>
            <p:ph type="dt" sz="half" idx="10"/>
          </p:nvPr>
        </p:nvSpPr>
        <p:spPr/>
        <p:txBody>
          <a:bodyPr/>
          <a:lstStyle/>
          <a:p>
            <a:fld id="{130DCF7E-EBBE-4C8F-8428-314AEDE53F1F}" type="datetime1">
              <a:rPr lang="en-CA" smtClean="0"/>
              <a:t>2018-02-11</a:t>
            </a:fld>
            <a:endParaRPr lang="en-CA"/>
          </a:p>
        </p:txBody>
      </p:sp>
      <p:sp>
        <p:nvSpPr>
          <p:cNvPr id="5" name="Footer Placeholder 4">
            <a:extLst>
              <a:ext uri="{FF2B5EF4-FFF2-40B4-BE49-F238E27FC236}">
                <a16:creationId xmlns:a16="http://schemas.microsoft.com/office/drawing/2014/main" id="{60D29FAD-6DEE-4922-83F0-C5322DB71A2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8B53C33-15F9-41F4-A618-AAD0EF019634}"/>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59847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35B07-BCA5-428C-9184-129317C86B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7A6DA19-B9CF-4DCA-9D57-656EA110E54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D29C4A7-7DA3-4FA0-A5D9-68478628D2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95E897D-F01D-4F10-A9DF-C056E4A8E7A8}"/>
              </a:ext>
            </a:extLst>
          </p:cNvPr>
          <p:cNvSpPr>
            <a:spLocks noGrp="1"/>
          </p:cNvSpPr>
          <p:nvPr>
            <p:ph type="dt" sz="half" idx="10"/>
          </p:nvPr>
        </p:nvSpPr>
        <p:spPr/>
        <p:txBody>
          <a:bodyPr/>
          <a:lstStyle/>
          <a:p>
            <a:fld id="{B61BE249-3FCA-43C7-BD17-E1451922BF9D}" type="datetime1">
              <a:rPr lang="en-CA" smtClean="0"/>
              <a:t>2018-02-11</a:t>
            </a:fld>
            <a:endParaRPr lang="en-CA"/>
          </a:p>
        </p:txBody>
      </p:sp>
      <p:sp>
        <p:nvSpPr>
          <p:cNvPr id="6" name="Footer Placeholder 5">
            <a:extLst>
              <a:ext uri="{FF2B5EF4-FFF2-40B4-BE49-F238E27FC236}">
                <a16:creationId xmlns:a16="http://schemas.microsoft.com/office/drawing/2014/main" id="{DAFB486B-8773-4FEE-8B1B-6532520328A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C32DB7C-4874-452A-A9E1-65EE50D2C92E}"/>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26538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5FED0-9BD3-4658-9E68-5A7F87E0988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2ECBABD-3B9C-484F-A760-7A9CB343F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765C98-FF40-4AF4-A606-AC067FDFE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DFC8B10-EB54-4A1B-B6CA-2B8E5FBB9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8FB051-0235-4D87-A4E5-B00664E69F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B93EB93-54C3-49C3-839C-A362F7956098}"/>
              </a:ext>
            </a:extLst>
          </p:cNvPr>
          <p:cNvSpPr>
            <a:spLocks noGrp="1"/>
          </p:cNvSpPr>
          <p:nvPr>
            <p:ph type="dt" sz="half" idx="10"/>
          </p:nvPr>
        </p:nvSpPr>
        <p:spPr/>
        <p:txBody>
          <a:bodyPr/>
          <a:lstStyle/>
          <a:p>
            <a:fld id="{A0E5B690-40DB-4880-B82D-A1948E0AA65E}" type="datetime1">
              <a:rPr lang="en-CA" smtClean="0"/>
              <a:t>2018-02-11</a:t>
            </a:fld>
            <a:endParaRPr lang="en-CA"/>
          </a:p>
        </p:txBody>
      </p:sp>
      <p:sp>
        <p:nvSpPr>
          <p:cNvPr id="8" name="Footer Placeholder 7">
            <a:extLst>
              <a:ext uri="{FF2B5EF4-FFF2-40B4-BE49-F238E27FC236}">
                <a16:creationId xmlns:a16="http://schemas.microsoft.com/office/drawing/2014/main" id="{F2A5ED08-CF16-4A1D-B549-593F7230D2B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A037857-5758-439C-9ACE-497D8BC1B813}"/>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34747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6B1F-5D19-43A9-8158-7B0C54126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B92BB50-B806-403D-A44F-2634C44F5D15}"/>
              </a:ext>
            </a:extLst>
          </p:cNvPr>
          <p:cNvSpPr>
            <a:spLocks noGrp="1"/>
          </p:cNvSpPr>
          <p:nvPr>
            <p:ph type="dt" sz="half" idx="10"/>
          </p:nvPr>
        </p:nvSpPr>
        <p:spPr/>
        <p:txBody>
          <a:bodyPr/>
          <a:lstStyle/>
          <a:p>
            <a:fld id="{1DB234AD-B7C5-427B-98B6-CA568E236C38}" type="datetime1">
              <a:rPr lang="en-CA" smtClean="0"/>
              <a:t>2018-02-11</a:t>
            </a:fld>
            <a:endParaRPr lang="en-CA"/>
          </a:p>
        </p:txBody>
      </p:sp>
      <p:sp>
        <p:nvSpPr>
          <p:cNvPr id="4" name="Footer Placeholder 3">
            <a:extLst>
              <a:ext uri="{FF2B5EF4-FFF2-40B4-BE49-F238E27FC236}">
                <a16:creationId xmlns:a16="http://schemas.microsoft.com/office/drawing/2014/main" id="{15055FDC-BBB7-4FC4-A57F-A123876D23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0D4E61A-1FA3-4068-9CA9-A06E8CD5CE55}"/>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094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94D062-309E-48A9-8751-66E1252274DD}"/>
              </a:ext>
            </a:extLst>
          </p:cNvPr>
          <p:cNvSpPr>
            <a:spLocks noGrp="1"/>
          </p:cNvSpPr>
          <p:nvPr>
            <p:ph type="dt" sz="half" idx="10"/>
          </p:nvPr>
        </p:nvSpPr>
        <p:spPr/>
        <p:txBody>
          <a:bodyPr/>
          <a:lstStyle/>
          <a:p>
            <a:fld id="{760F33A7-34BF-48E9-81F7-A6839C0E2CEA}" type="datetime1">
              <a:rPr lang="en-CA" smtClean="0"/>
              <a:t>2018-02-11</a:t>
            </a:fld>
            <a:endParaRPr lang="en-CA"/>
          </a:p>
        </p:txBody>
      </p:sp>
      <p:sp>
        <p:nvSpPr>
          <p:cNvPr id="3" name="Footer Placeholder 2">
            <a:extLst>
              <a:ext uri="{FF2B5EF4-FFF2-40B4-BE49-F238E27FC236}">
                <a16:creationId xmlns:a16="http://schemas.microsoft.com/office/drawing/2014/main" id="{6A30CC65-E8A4-4FAD-8720-8ABB6D1A733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D1186EE-2903-400B-ACFC-061442613A8A}"/>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38618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4B08-24C5-4998-944F-67747D50C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C751631-6B95-494B-88BE-AE5C65CC47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0484DB0-76E3-4DD0-A24C-C0D61B3C8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6BEA22-B61E-4407-8B29-3B92856F1089}"/>
              </a:ext>
            </a:extLst>
          </p:cNvPr>
          <p:cNvSpPr>
            <a:spLocks noGrp="1"/>
          </p:cNvSpPr>
          <p:nvPr>
            <p:ph type="dt" sz="half" idx="10"/>
          </p:nvPr>
        </p:nvSpPr>
        <p:spPr/>
        <p:txBody>
          <a:bodyPr/>
          <a:lstStyle/>
          <a:p>
            <a:fld id="{C7F32B1B-03CE-4987-AAAB-A8B2F0F6A05C}" type="datetime1">
              <a:rPr lang="en-CA" smtClean="0"/>
              <a:t>2018-02-11</a:t>
            </a:fld>
            <a:endParaRPr lang="en-CA"/>
          </a:p>
        </p:txBody>
      </p:sp>
      <p:sp>
        <p:nvSpPr>
          <p:cNvPr id="6" name="Footer Placeholder 5">
            <a:extLst>
              <a:ext uri="{FF2B5EF4-FFF2-40B4-BE49-F238E27FC236}">
                <a16:creationId xmlns:a16="http://schemas.microsoft.com/office/drawing/2014/main" id="{52A5E11B-8B30-4D15-933A-F3502CD5247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B09E0-D49B-4B9F-B31C-BB6562EE8502}"/>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20932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1743-073A-4CFD-91DD-362F57976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1A6F96E-4D71-4BAE-A3D2-A2C027D77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0EC3A79-F691-425A-B098-3D5A10964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0B1838-CDB8-4D41-BCDC-9B5A7D8AE49F}"/>
              </a:ext>
            </a:extLst>
          </p:cNvPr>
          <p:cNvSpPr>
            <a:spLocks noGrp="1"/>
          </p:cNvSpPr>
          <p:nvPr>
            <p:ph type="dt" sz="half" idx="10"/>
          </p:nvPr>
        </p:nvSpPr>
        <p:spPr/>
        <p:txBody>
          <a:bodyPr/>
          <a:lstStyle/>
          <a:p>
            <a:fld id="{40B2ACAB-98CE-4BA5-A7A4-639F3DEE78DA}" type="datetime1">
              <a:rPr lang="en-CA" smtClean="0"/>
              <a:t>2018-02-11</a:t>
            </a:fld>
            <a:endParaRPr lang="en-CA"/>
          </a:p>
        </p:txBody>
      </p:sp>
      <p:sp>
        <p:nvSpPr>
          <p:cNvPr id="6" name="Footer Placeholder 5">
            <a:extLst>
              <a:ext uri="{FF2B5EF4-FFF2-40B4-BE49-F238E27FC236}">
                <a16:creationId xmlns:a16="http://schemas.microsoft.com/office/drawing/2014/main" id="{E5FA78D3-3184-4AFF-B5ED-121D9A52606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F2AACE-F261-4F2F-BC84-2BC4CF22C5FD}"/>
              </a:ext>
            </a:extLst>
          </p:cNvPr>
          <p:cNvSpPr>
            <a:spLocks noGrp="1"/>
          </p:cNvSpPr>
          <p:nvPr>
            <p:ph type="sldNum" sz="quarter" idx="12"/>
          </p:nvPr>
        </p:nvSpPr>
        <p:spPr/>
        <p:txBody>
          <a:bodyPr/>
          <a:lstStyle/>
          <a:p>
            <a:fld id="{BB6686F1-1E93-49BC-8493-D0A2A6CFB18D}" type="slidenum">
              <a:rPr lang="en-CA" smtClean="0"/>
              <a:t>‹#›</a:t>
            </a:fld>
            <a:endParaRPr lang="en-CA"/>
          </a:p>
        </p:txBody>
      </p:sp>
    </p:spTree>
    <p:extLst>
      <p:ext uri="{BB962C8B-B14F-4D97-AF65-F5344CB8AC3E}">
        <p14:creationId xmlns:p14="http://schemas.microsoft.com/office/powerpoint/2010/main" val="273508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6A710E-31B4-4E2F-B24C-22633E2FC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800A53E-DB7E-4314-9D58-7579D5D26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473F2E0-DAAC-4712-9F37-B08239324D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86846-75E5-473B-8A85-08D864B70D4A}" type="datetime1">
              <a:rPr lang="en-CA" smtClean="0"/>
              <a:t>2018-02-11</a:t>
            </a:fld>
            <a:endParaRPr lang="en-CA"/>
          </a:p>
        </p:txBody>
      </p:sp>
      <p:sp>
        <p:nvSpPr>
          <p:cNvPr id="5" name="Footer Placeholder 4">
            <a:extLst>
              <a:ext uri="{FF2B5EF4-FFF2-40B4-BE49-F238E27FC236}">
                <a16:creationId xmlns:a16="http://schemas.microsoft.com/office/drawing/2014/main" id="{E7708CCC-A4AF-4B16-9B80-82AEF90B0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26A2450-76CA-479C-A026-F76F9C5615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686F1-1E93-49BC-8493-D0A2A6CFB18D}" type="slidenum">
              <a:rPr lang="en-CA" smtClean="0"/>
              <a:t>‹#›</a:t>
            </a:fld>
            <a:endParaRPr lang="en-CA"/>
          </a:p>
        </p:txBody>
      </p:sp>
    </p:spTree>
    <p:extLst>
      <p:ext uri="{BB962C8B-B14F-4D97-AF65-F5344CB8AC3E}">
        <p14:creationId xmlns:p14="http://schemas.microsoft.com/office/powerpoint/2010/main" val="104813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p:txBody>
          <a:bodyPr>
            <a:normAutofit/>
          </a:bodyPr>
          <a:lstStyle/>
          <a:p>
            <a:r>
              <a:rPr lang="fr-CA" sz="4400" dirty="0"/>
              <a:t>Implantation d’un mécanisme de réglementation incitative – Phase 3A</a:t>
            </a:r>
            <a:br>
              <a:rPr lang="fr-CA" sz="4400" dirty="0"/>
            </a:br>
            <a:endParaRPr lang="en-CA" sz="4400" dirty="0"/>
          </a:p>
        </p:txBody>
      </p:sp>
      <p:sp>
        <p:nvSpPr>
          <p:cNvPr id="6" name="Subtitle 5">
            <a:extLst>
              <a:ext uri="{FF2B5EF4-FFF2-40B4-BE49-F238E27FC236}">
                <a16:creationId xmlns:a16="http://schemas.microsoft.com/office/drawing/2014/main" id="{B0134DC8-BDB2-4CCD-8F20-D0F6BDC07FD0}"/>
              </a:ext>
            </a:extLst>
          </p:cNvPr>
          <p:cNvSpPr>
            <a:spLocks noGrp="1"/>
          </p:cNvSpPr>
          <p:nvPr>
            <p:ph type="subTitle" idx="1"/>
          </p:nvPr>
        </p:nvSpPr>
        <p:spPr/>
        <p:txBody>
          <a:bodyPr/>
          <a:lstStyle/>
          <a:p>
            <a:r>
              <a:rPr lang="fr-CA" dirty="0"/>
              <a:t>Présentation d’Option consommateurs</a:t>
            </a:r>
          </a:p>
          <a:p>
            <a:r>
              <a:rPr lang="fr-CA" dirty="0"/>
              <a:t>12 février 2017</a:t>
            </a:r>
            <a:endParaRPr lang="en-CA" dirty="0"/>
          </a:p>
        </p:txBody>
      </p:sp>
      <p:sp>
        <p:nvSpPr>
          <p:cNvPr id="7" name="Slide Number Placeholder 6">
            <a:extLst>
              <a:ext uri="{FF2B5EF4-FFF2-40B4-BE49-F238E27FC236}">
                <a16:creationId xmlns:a16="http://schemas.microsoft.com/office/drawing/2014/main" id="{906854A0-40E2-4164-ACCE-97015ECE53BD}"/>
              </a:ext>
            </a:extLst>
          </p:cNvPr>
          <p:cNvSpPr>
            <a:spLocks noGrp="1"/>
          </p:cNvSpPr>
          <p:nvPr>
            <p:ph type="sldNum" sz="quarter" idx="12"/>
          </p:nvPr>
        </p:nvSpPr>
        <p:spPr/>
        <p:txBody>
          <a:bodyPr/>
          <a:lstStyle/>
          <a:p>
            <a:fld id="{BB6686F1-1E93-49BC-8493-D0A2A6CFB18D}" type="slidenum">
              <a:rPr lang="en-CA" smtClean="0"/>
              <a:t>1</a:t>
            </a:fld>
            <a:endParaRPr lang="en-CA"/>
          </a:p>
        </p:txBody>
      </p:sp>
    </p:spTree>
    <p:extLst>
      <p:ext uri="{BB962C8B-B14F-4D97-AF65-F5344CB8AC3E}">
        <p14:creationId xmlns:p14="http://schemas.microsoft.com/office/powerpoint/2010/main" val="211027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Facteurs Y</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fontScale="85000" lnSpcReduction="20000"/>
          </a:bodyPr>
          <a:lstStyle/>
          <a:p>
            <a:pPr marL="342900" indent="-342900" algn="l">
              <a:buFont typeface="Arial" panose="020B0604020202020204" pitchFamily="34" charset="0"/>
              <a:buChar char="•"/>
            </a:pPr>
            <a:r>
              <a:rPr lang="fr-CA" dirty="0"/>
              <a:t>Maîtrise de la végétation</a:t>
            </a:r>
          </a:p>
          <a:p>
            <a:pPr marL="342900" indent="-342900" algn="l">
              <a:buFont typeface="Arial" panose="020B0604020202020204" pitchFamily="34" charset="0"/>
              <a:buChar char="•"/>
            </a:pPr>
            <a:endParaRPr lang="fr-CA" sz="1000" dirty="0"/>
          </a:p>
          <a:p>
            <a:pPr marL="800100" lvl="1" indent="-342900" algn="l">
              <a:buFont typeface="Arial" panose="020B0604020202020204" pitchFamily="34" charset="0"/>
              <a:buChar char="•"/>
            </a:pPr>
            <a:r>
              <a:rPr lang="fr-CA" dirty="0"/>
              <a:t>Fait partie des activités courantes du Distributeur</a:t>
            </a:r>
          </a:p>
          <a:p>
            <a:pPr marL="800100" lvl="1"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 </a:t>
            </a:r>
            <a:r>
              <a:rPr lang="fr-CA" i="1" dirty="0" err="1"/>
              <a:t>Vegetation</a:t>
            </a:r>
            <a:r>
              <a:rPr lang="fr-CA" i="1" dirty="0"/>
              <a:t> management </a:t>
            </a:r>
            <a:r>
              <a:rPr lang="fr-CA" i="1" dirty="0" err="1"/>
              <a:t>is</a:t>
            </a:r>
            <a:r>
              <a:rPr lang="fr-CA" i="1" dirty="0"/>
              <a:t> </a:t>
            </a:r>
            <a:r>
              <a:rPr lang="fr-CA" i="1" dirty="0" err="1"/>
              <a:t>rarely</a:t>
            </a:r>
            <a:r>
              <a:rPr lang="fr-CA" i="1" dirty="0"/>
              <a:t> Y </a:t>
            </a:r>
            <a:r>
              <a:rPr lang="fr-CA" i="1" dirty="0" err="1"/>
              <a:t>factored</a:t>
            </a:r>
            <a:r>
              <a:rPr lang="fr-CA" i="1" dirty="0"/>
              <a:t> in </a:t>
            </a:r>
            <a:r>
              <a:rPr lang="fr-CA" i="1" dirty="0" err="1"/>
              <a:t>MRIs</a:t>
            </a:r>
            <a:r>
              <a:rPr lang="fr-CA" i="1" dirty="0"/>
              <a:t> </a:t>
            </a:r>
            <a:r>
              <a:rPr lang="fr-CA" dirty="0"/>
              <a:t>» (rapport PEG p. 60)</a:t>
            </a:r>
          </a:p>
          <a:p>
            <a:pPr marL="800100" lvl="1"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Balisage de CEA :</a:t>
            </a:r>
          </a:p>
          <a:p>
            <a:pPr marL="1257300" lvl="2" indent="-342900" algn="l">
              <a:buFont typeface="Arial" panose="020B0604020202020204" pitchFamily="34" charset="0"/>
              <a:buChar char="•"/>
            </a:pPr>
            <a:r>
              <a:rPr lang="fr-CA" dirty="0"/>
              <a:t>Massachusetts et Maine : traitement « Partiel » </a:t>
            </a:r>
            <a:r>
              <a:rPr lang="fr-CA" sz="1000" dirty="0"/>
              <a:t>(Réponse CEA 1.1 à DDR #5 de la Régie)</a:t>
            </a:r>
          </a:p>
          <a:p>
            <a:pPr marL="1257300" lvl="2" indent="-342900" algn="l">
              <a:buFont typeface="Arial" panose="020B0604020202020204" pitchFamily="34" charset="0"/>
              <a:buChar char="•"/>
            </a:pPr>
            <a:r>
              <a:rPr lang="en-US" dirty="0"/>
              <a:t>Alberta : </a:t>
            </a:r>
            <a:r>
              <a:rPr lang="fr-CA" dirty="0"/>
              <a:t>« </a:t>
            </a:r>
            <a:r>
              <a:rPr lang="en-US" i="1" dirty="0"/>
              <a:t>The Commission does not accept ATCO Electric‘s argument. Vegetation management costs are entirely within the control of management.</a:t>
            </a:r>
            <a:r>
              <a:rPr lang="fr-CA" i="1" dirty="0"/>
              <a:t> </a:t>
            </a:r>
            <a:r>
              <a:rPr lang="fr-CA" dirty="0"/>
              <a:t>» </a:t>
            </a:r>
            <a:r>
              <a:rPr lang="fr-CA" sz="1000" dirty="0"/>
              <a:t>(AUC 2012-237, p. 151)</a:t>
            </a:r>
          </a:p>
          <a:p>
            <a:pPr marL="800100" lvl="1" indent="-342900" algn="l">
              <a:buFont typeface="Arial" panose="020B0604020202020204" pitchFamily="34" charset="0"/>
              <a:buChar char="•"/>
            </a:pPr>
            <a:endParaRPr lang="fr-CA" sz="2200" dirty="0"/>
          </a:p>
          <a:p>
            <a:pPr marL="800100" lvl="1" indent="-342900" algn="l">
              <a:buFont typeface="Arial" panose="020B0604020202020204" pitchFamily="34" charset="0"/>
              <a:buChar char="•"/>
            </a:pPr>
            <a:r>
              <a:rPr lang="fr-CA" sz="2200" dirty="0"/>
              <a:t>Particularité du Distributeur : Plan d’action 2016-2023</a:t>
            </a:r>
          </a:p>
          <a:p>
            <a:pPr marL="1257300" lvl="2" indent="-342900" algn="l">
              <a:buFont typeface="Arial" panose="020B0604020202020204" pitchFamily="34" charset="0"/>
              <a:buChar char="•"/>
            </a:pPr>
            <a:r>
              <a:rPr lang="fr-CA" sz="2000" dirty="0"/>
              <a:t>Augmentation du budget : 64,5 M$ (2016), 84,1 M$ (2018), 102,0 M$ (2021) </a:t>
            </a:r>
            <a:r>
              <a:rPr lang="fr-CA" sz="1000" dirty="0"/>
              <a:t>(B-0025, p. 33)</a:t>
            </a:r>
          </a:p>
          <a:p>
            <a:pPr marL="1257300" lvl="2" indent="-342900" algn="l">
              <a:buFont typeface="Arial" panose="020B0604020202020204" pitchFamily="34" charset="0"/>
              <a:buChar char="•"/>
            </a:pPr>
            <a:r>
              <a:rPr lang="fr-CA" sz="2000" dirty="0"/>
              <a:t>Objectif de réduction du cycle de retour et problème de l’Agrile du frêne</a:t>
            </a:r>
          </a:p>
          <a:p>
            <a:pPr marL="800100" lvl="1" indent="-342900" algn="l">
              <a:buFont typeface="Arial" panose="020B0604020202020204" pitchFamily="34" charset="0"/>
              <a:buChar char="•"/>
            </a:pPr>
            <a:endParaRPr lang="fr-CA" sz="2200" dirty="0"/>
          </a:p>
          <a:p>
            <a:pPr marL="800100" lvl="1" indent="-342900" algn="l">
              <a:buFont typeface="Arial" panose="020B0604020202020204" pitchFamily="34" charset="0"/>
              <a:buChar char="•"/>
            </a:pPr>
            <a:r>
              <a:rPr lang="fr-CA" sz="2200" dirty="0"/>
              <a:t>Propositions alternatives d’OC : </a:t>
            </a:r>
          </a:p>
          <a:p>
            <a:pPr marL="1371600" lvl="2" indent="-457200" algn="l">
              <a:buFont typeface="+mj-lt"/>
              <a:buAutoNum type="arabicPeriod"/>
            </a:pPr>
            <a:r>
              <a:rPr lang="fr-CA" sz="2000" dirty="0"/>
              <a:t>Créer un facteur Y pour les sommes associées au Plan d’action (critères Y respectés). Un CER pourrait y être associé.</a:t>
            </a:r>
          </a:p>
          <a:p>
            <a:pPr marL="1371600" lvl="2" indent="-457200" algn="l">
              <a:buFont typeface="+mj-lt"/>
              <a:buAutoNum type="arabicPeriod"/>
            </a:pPr>
            <a:r>
              <a:rPr lang="fr-CA" sz="2000" dirty="0"/>
              <a:t>Intégration à la formule d’indexation. Un Facteur Z pourrait être créé pour le problème de l’Agrile du frêne.</a:t>
            </a:r>
          </a:p>
          <a:p>
            <a:pPr marL="1371600" lvl="2" indent="-457200" algn="l">
              <a:buFont typeface="+mj-lt"/>
              <a:buAutoNum type="arabicPeriod"/>
            </a:pPr>
            <a:endParaRPr lang="fr-CA" sz="2000"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10</a:t>
            </a:fld>
            <a:endParaRPr lang="en-CA"/>
          </a:p>
        </p:txBody>
      </p:sp>
    </p:spTree>
    <p:extLst>
      <p:ext uri="{BB962C8B-B14F-4D97-AF65-F5344CB8AC3E}">
        <p14:creationId xmlns:p14="http://schemas.microsoft.com/office/powerpoint/2010/main" val="78124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5. Facteurs Z</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457200" indent="-457200" algn="l">
              <a:buFont typeface="Arial" panose="020B0604020202020204" pitchFamily="34" charset="0"/>
              <a:buChar char="•"/>
            </a:pPr>
            <a:r>
              <a:rPr lang="fr-CA" dirty="0"/>
              <a:t>OC appuie les propositions du Distributeur :</a:t>
            </a:r>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Création de facteurs Z pour pannes majeures et éléments imprévisibles en réseaux autonomes</a:t>
            </a:r>
          </a:p>
          <a:p>
            <a:pPr marL="914400" lvl="1" indent="-457200" algn="l">
              <a:buFont typeface="Arial" panose="020B0604020202020204" pitchFamily="34" charset="0"/>
              <a:buChar char="•"/>
            </a:pPr>
            <a:r>
              <a:rPr lang="fr-CA" dirty="0"/>
              <a:t>Accepté par PEG </a:t>
            </a:r>
            <a:r>
              <a:rPr lang="fr-CA" sz="1100" dirty="0"/>
              <a:t>(rapport PEG p. 61)</a:t>
            </a:r>
          </a:p>
          <a:p>
            <a:pPr marL="914400" lvl="1" indent="-457200" algn="l">
              <a:buFont typeface="Arial" panose="020B0604020202020204" pitchFamily="34" charset="0"/>
              <a:buChar char="•"/>
            </a:pPr>
            <a:r>
              <a:rPr lang="fr-CA" dirty="0"/>
              <a:t>Approche au cas par cas pour de futurs Z et la création de nouveaux CER</a:t>
            </a:r>
          </a:p>
          <a:p>
            <a:pPr marL="914400" lvl="1" indent="-457200" algn="l">
              <a:buFont typeface="Arial" panose="020B0604020202020204" pitchFamily="34" charset="0"/>
              <a:buChar char="•"/>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11</a:t>
            </a:fld>
            <a:endParaRPr lang="en-CA"/>
          </a:p>
        </p:txBody>
      </p:sp>
    </p:spTree>
    <p:extLst>
      <p:ext uri="{BB962C8B-B14F-4D97-AF65-F5344CB8AC3E}">
        <p14:creationId xmlns:p14="http://schemas.microsoft.com/office/powerpoint/2010/main" val="363804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Plan de présentation</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457200" indent="-457200" algn="l">
              <a:buFont typeface="+mj-lt"/>
              <a:buAutoNum type="arabicPeriod"/>
            </a:pPr>
            <a:r>
              <a:rPr lang="fr-CA" dirty="0"/>
              <a:t>Facteur I</a:t>
            </a:r>
          </a:p>
          <a:p>
            <a:pPr marL="457200" indent="-457200" algn="l">
              <a:buFont typeface="+mj-lt"/>
              <a:buAutoNum type="arabicPeriod"/>
            </a:pPr>
            <a:r>
              <a:rPr lang="fr-CA" dirty="0"/>
              <a:t>Facteur X</a:t>
            </a:r>
          </a:p>
          <a:p>
            <a:pPr marL="457200" indent="-457200" algn="l">
              <a:buFont typeface="+mj-lt"/>
              <a:buAutoNum type="arabicPeriod"/>
            </a:pPr>
            <a:r>
              <a:rPr lang="fr-CA" dirty="0"/>
              <a:t>Seuils de matérialité Y/Z</a:t>
            </a:r>
          </a:p>
          <a:p>
            <a:pPr marL="457200" indent="-457200" algn="l">
              <a:buFont typeface="+mj-lt"/>
              <a:buAutoNum type="arabicPeriod"/>
            </a:pPr>
            <a:r>
              <a:rPr lang="fr-CA" dirty="0"/>
              <a:t>Facteurs Y</a:t>
            </a:r>
          </a:p>
          <a:p>
            <a:pPr marL="457200" indent="-457200" algn="l">
              <a:buFont typeface="+mj-lt"/>
              <a:buAutoNum type="arabicPeriod"/>
            </a:pPr>
            <a:r>
              <a:rPr lang="fr-CA" dirty="0"/>
              <a:t>Facteurs Z</a:t>
            </a:r>
          </a:p>
          <a:p>
            <a:pPr marL="457200" indent="-457200" algn="l">
              <a:buFont typeface="+mj-lt"/>
              <a:buAutoNum type="arabicPeriod"/>
            </a:pPr>
            <a:endParaRPr lang="en-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2</a:t>
            </a:fld>
            <a:endParaRPr lang="en-CA"/>
          </a:p>
        </p:txBody>
      </p:sp>
    </p:spTree>
    <p:extLst>
      <p:ext uri="{BB962C8B-B14F-4D97-AF65-F5344CB8AC3E}">
        <p14:creationId xmlns:p14="http://schemas.microsoft.com/office/powerpoint/2010/main" val="183878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1. Facteur I</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4"/>
            <a:ext cx="10647218" cy="5493575"/>
          </a:xfrm>
        </p:spPr>
        <p:txBody>
          <a:bodyPr>
            <a:normAutofit fontScale="70000" lnSpcReduction="20000"/>
          </a:bodyPr>
          <a:lstStyle/>
          <a:p>
            <a:pPr marL="457200" indent="-457200" algn="l">
              <a:buFont typeface="Arial" panose="020B0604020202020204" pitchFamily="34" charset="0"/>
              <a:buChar char="•"/>
            </a:pPr>
            <a:r>
              <a:rPr lang="fr-CA" dirty="0"/>
              <a:t>Facteur à deux sous-indices (D-2017-043) : IPC-Québec et RHM-Québec de l’EERH</a:t>
            </a:r>
          </a:p>
          <a:p>
            <a:pPr marL="914400" lvl="1" indent="-457200" algn="l">
              <a:buFont typeface="Arial" panose="020B0604020202020204" pitchFamily="34" charset="0"/>
              <a:buChar char="•"/>
            </a:pPr>
            <a:r>
              <a:rPr lang="fr-CA" dirty="0"/>
              <a:t>Simplicité</a:t>
            </a:r>
          </a:p>
          <a:p>
            <a:pPr marL="914400" lvl="1" indent="-457200" algn="l">
              <a:buFont typeface="Arial" panose="020B0604020202020204" pitchFamily="34" charset="0"/>
              <a:buChar char="•"/>
            </a:pPr>
            <a:r>
              <a:rPr lang="fr-CA" dirty="0"/>
              <a:t>Stabilité</a:t>
            </a:r>
          </a:p>
          <a:p>
            <a:pPr marL="914400" lvl="1" indent="-457200" algn="l">
              <a:buFont typeface="Arial" panose="020B0604020202020204" pitchFamily="34" charset="0"/>
              <a:buChar char="•"/>
            </a:pPr>
            <a:r>
              <a:rPr lang="fr-CA" dirty="0"/>
              <a:t>Prise en compte de la réalité québécoise</a:t>
            </a:r>
          </a:p>
          <a:p>
            <a:pPr marL="914400" lvl="1" indent="-457200" algn="l">
              <a:buFont typeface="Arial" panose="020B0604020202020204" pitchFamily="34" charset="0"/>
              <a:buChar char="•"/>
            </a:pPr>
            <a:r>
              <a:rPr lang="fr-CA" dirty="0"/>
              <a:t>Adopté dans d’autres juridictions canadiennes </a:t>
            </a:r>
            <a:r>
              <a:rPr lang="fr-CA" sz="1300" dirty="0"/>
              <a:t>(PEG p. 52)</a:t>
            </a:r>
          </a:p>
          <a:p>
            <a:pPr marL="914400" lvl="1" indent="-457200" algn="l">
              <a:buFont typeface="Arial" panose="020B0604020202020204" pitchFamily="34" charset="0"/>
              <a:buChar char="•"/>
            </a:pPr>
            <a:r>
              <a:rPr lang="fr-CA" dirty="0"/>
              <a:t>Prise en compte de l’évolution des prix du pétrole à travers l’IPC-Québec</a:t>
            </a:r>
          </a:p>
          <a:p>
            <a:pPr marL="914400" lvl="1" indent="-457200" algn="l">
              <a:buFont typeface="Arial" panose="020B0604020202020204" pitchFamily="34" charset="0"/>
              <a:buChar char="•"/>
            </a:pPr>
            <a:r>
              <a:rPr lang="fr-CA" dirty="0"/>
              <a:t>Jugé « sensible » et « </a:t>
            </a:r>
            <a:r>
              <a:rPr lang="fr-CA" dirty="0" err="1"/>
              <a:t>reasonable</a:t>
            </a:r>
            <a:r>
              <a:rPr lang="fr-CA" dirty="0"/>
              <a:t> » par PEG </a:t>
            </a:r>
            <a:r>
              <a:rPr lang="fr-CA" sz="1400" dirty="0"/>
              <a:t>(PEG p. 48-51)</a:t>
            </a:r>
          </a:p>
          <a:p>
            <a:pPr marL="914400" lvl="1" indent="-457200" algn="l">
              <a:buFont typeface="Arial" panose="020B0604020202020204" pitchFamily="34" charset="0"/>
              <a:buChar char="•"/>
            </a:pPr>
            <a:endParaRPr lang="fr-CA" sz="1400" dirty="0"/>
          </a:p>
          <a:p>
            <a:pPr marL="457200" indent="-457200" algn="l">
              <a:buFont typeface="Arial" panose="020B0604020202020204" pitchFamily="34" charset="0"/>
              <a:buChar char="•"/>
            </a:pPr>
            <a:r>
              <a:rPr lang="fr-CA" dirty="0"/>
              <a:t>Facteur à trois sous-indices (proposition HQD) : </a:t>
            </a:r>
          </a:p>
          <a:p>
            <a:pPr marL="914400" lvl="1" indent="-457200" algn="l">
              <a:buFont typeface="Arial" panose="020B0604020202020204" pitchFamily="34" charset="0"/>
              <a:buChar char="•"/>
            </a:pPr>
            <a:r>
              <a:rPr lang="fr-CA" dirty="0"/>
              <a:t>« </a:t>
            </a:r>
            <a:r>
              <a:rPr lang="fr-CA" i="1" dirty="0"/>
              <a:t>There </a:t>
            </a:r>
            <a:r>
              <a:rPr lang="fr-CA" i="1" dirty="0" err="1"/>
              <a:t>is</a:t>
            </a:r>
            <a:r>
              <a:rPr lang="fr-CA" i="1" dirty="0"/>
              <a:t> a </a:t>
            </a:r>
            <a:r>
              <a:rPr lang="en-CA" i="1" dirty="0"/>
              <a:t>trade-off between the complexity of the index and its accuracy for utility input costs</a:t>
            </a:r>
            <a:r>
              <a:rPr lang="fr-CA" i="1" dirty="0"/>
              <a:t> </a:t>
            </a:r>
            <a:r>
              <a:rPr lang="fr-CA" dirty="0"/>
              <a:t>» </a:t>
            </a:r>
            <a:r>
              <a:rPr lang="fr-CA" sz="1300" dirty="0"/>
              <a:t>(Présentation CEA, p. 12)</a:t>
            </a:r>
          </a:p>
          <a:p>
            <a:pPr marL="914400" lvl="1" indent="-457200" algn="l">
              <a:buFont typeface="Arial" panose="020B0604020202020204" pitchFamily="34" charset="0"/>
              <a:buChar char="•"/>
            </a:pPr>
            <a:r>
              <a:rPr lang="fr-CA" dirty="0"/>
              <a:t>Étudié mais rejeté dans les autres juridictions :</a:t>
            </a:r>
          </a:p>
          <a:p>
            <a:pPr marL="1371600" lvl="2" indent="-457200" algn="l">
              <a:buFont typeface="Arial" panose="020B0604020202020204" pitchFamily="34" charset="0"/>
              <a:buChar char="•"/>
            </a:pPr>
            <a:r>
              <a:rPr lang="fr-CA" b="1" dirty="0"/>
              <a:t>AUC</a:t>
            </a:r>
            <a:r>
              <a:rPr lang="fr-CA" dirty="0"/>
              <a:t> : « </a:t>
            </a:r>
            <a:r>
              <a:rPr lang="en-US" i="1" dirty="0"/>
              <a:t>the Commission is satisfied that a composite I factor consisting of two indexes (one for </a:t>
            </a:r>
            <a:r>
              <a:rPr lang="en-US" i="1" dirty="0" err="1"/>
              <a:t>labour</a:t>
            </a:r>
            <a:r>
              <a:rPr lang="en-US" i="1" dirty="0"/>
              <a:t> and the other for non-</a:t>
            </a:r>
            <a:r>
              <a:rPr lang="en-US" i="1" dirty="0" err="1"/>
              <a:t>labour</a:t>
            </a:r>
            <a:r>
              <a:rPr lang="en-US" i="1" dirty="0"/>
              <a:t> costs), represents a reasonable balance between the need for transparency and the need for accuracy in establishing an input price inflation measure </a:t>
            </a:r>
            <a:r>
              <a:rPr lang="fr-CA" dirty="0"/>
              <a:t>» </a:t>
            </a:r>
            <a:r>
              <a:rPr lang="fr-CA" sz="1400" dirty="0"/>
              <a:t>(AUC 2012-237, p. 39)</a:t>
            </a:r>
          </a:p>
          <a:p>
            <a:pPr marL="1371600" lvl="2" indent="-457200" algn="l">
              <a:buFont typeface="Arial" panose="020B0604020202020204" pitchFamily="34" charset="0"/>
              <a:buChar char="•"/>
            </a:pPr>
            <a:r>
              <a:rPr lang="fr-CA" b="1" dirty="0"/>
              <a:t>OEB</a:t>
            </a:r>
            <a:r>
              <a:rPr lang="fr-CA" dirty="0"/>
              <a:t> : «[…] </a:t>
            </a:r>
            <a:r>
              <a:rPr lang="en-US" i="1" dirty="0"/>
              <a:t>the Board continues to share stakeholders’ concerns over the complexity of Mr. </a:t>
            </a:r>
            <a:r>
              <a:rPr lang="en-US" i="1" dirty="0" err="1"/>
              <a:t>Fenrick’s</a:t>
            </a:r>
            <a:r>
              <a:rPr lang="en-US" i="1" dirty="0"/>
              <a:t> proposed capital sub-index and its exclusion of WACC from the calculations. The Board remains of the view that the inflation factor calculations need to be transparent, easily understood, and aligned with regulatory rate setting practices.</a:t>
            </a:r>
            <a:r>
              <a:rPr lang="fr-CA" dirty="0"/>
              <a:t> » </a:t>
            </a:r>
            <a:r>
              <a:rPr lang="fr-CA" sz="1400" dirty="0"/>
              <a:t>(EB-2010-0379, p. 7)</a:t>
            </a:r>
          </a:p>
          <a:p>
            <a:pPr marL="914400" lvl="1" indent="-457200" algn="l">
              <a:buFont typeface="Arial" panose="020B0604020202020204" pitchFamily="34" charset="0"/>
              <a:buChar char="•"/>
            </a:pPr>
            <a:r>
              <a:rPr lang="fr-CA" dirty="0"/>
              <a:t>Difficultés méthodologiques soulevées par PEG (</a:t>
            </a:r>
            <a:r>
              <a:rPr lang="fr-CA" sz="1400" dirty="0"/>
              <a:t>Réponse PEG 1.2 à DDR #2 de la Régie</a:t>
            </a:r>
            <a:r>
              <a:rPr lang="fr-CA" dirty="0"/>
              <a:t>)</a:t>
            </a:r>
            <a:endParaRPr lang="fr-CA" sz="1600" dirty="0"/>
          </a:p>
          <a:p>
            <a:pPr marL="457200" indent="-457200" algn="l">
              <a:buFont typeface="Arial" panose="020B0604020202020204" pitchFamily="34" charset="0"/>
              <a:buChar char="•"/>
            </a:pPr>
            <a:endParaRPr lang="fr-CA" sz="1400" dirty="0"/>
          </a:p>
          <a:p>
            <a:pPr marL="457200" indent="-457200" algn="l">
              <a:buFont typeface="Arial" panose="020B0604020202020204" pitchFamily="34" charset="0"/>
              <a:buChar char="•"/>
            </a:pPr>
            <a:r>
              <a:rPr lang="fr-CA" dirty="0"/>
              <a:t>Autres enjeux : </a:t>
            </a:r>
          </a:p>
          <a:p>
            <a:pPr marL="914400" lvl="1" indent="-457200" algn="l">
              <a:buFont typeface="Arial" panose="020B0604020202020204" pitchFamily="34" charset="0"/>
              <a:buChar char="•"/>
            </a:pPr>
            <a:r>
              <a:rPr lang="fr-CA" dirty="0"/>
              <a:t>Pondération fixe de </a:t>
            </a:r>
            <a:r>
              <a:rPr lang="fr-CA" dirty="0" err="1"/>
              <a:t>RhM</a:t>
            </a:r>
            <a:r>
              <a:rPr lang="fr-CA" dirty="0"/>
              <a:t>-Québec de l’EERH</a:t>
            </a:r>
          </a:p>
          <a:p>
            <a:pPr marL="914400" lvl="1" indent="-457200" algn="l">
              <a:buFont typeface="Arial" panose="020B0604020202020204" pitchFamily="34" charset="0"/>
              <a:buChar char="•"/>
            </a:pPr>
            <a:r>
              <a:rPr lang="fr-CA" dirty="0"/>
              <a:t>Utilisation de poids fixes durant le terme du MRI</a:t>
            </a:r>
          </a:p>
          <a:p>
            <a:pPr marL="914400" lvl="1" indent="-457200" algn="l">
              <a:buFont typeface="Arial" panose="020B0604020202020204" pitchFamily="34" charset="0"/>
              <a:buChar char="•"/>
            </a:pPr>
            <a:r>
              <a:rPr lang="fr-CA" dirty="0"/>
              <a:t>Utilisation de moyenne mobile : compromis entre la réduction de la volatilité et l’étalement sur plusieurs années d’un impact annuel</a:t>
            </a:r>
          </a:p>
          <a:p>
            <a:pPr marL="1371600" lvl="2" indent="-457200" algn="l">
              <a:buFont typeface="Arial" panose="020B0604020202020204" pitchFamily="34" charset="0"/>
              <a:buChar char="•"/>
            </a:pPr>
            <a:r>
              <a:rPr lang="fr-CA" dirty="0"/>
              <a:t>« </a:t>
            </a:r>
            <a:r>
              <a:rPr lang="en-CA" i="1" dirty="0"/>
              <a:t>In order to mitigate volatility, one option explored in consultations was to adopt a three-year moving average of the IPI. However, the Board does not find this appropriate. Doing so would embed any extreme swings in the IPI into the inflation factor over a three year period.</a:t>
            </a:r>
            <a:r>
              <a:rPr lang="fr-CA" dirty="0"/>
              <a:t> » </a:t>
            </a:r>
            <a:r>
              <a:rPr lang="fr-CA" sz="1200" dirty="0"/>
              <a:t>(EB-2010-0379, p. 6)</a:t>
            </a:r>
            <a:endParaRPr lang="en-CA" sz="1200"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3</a:t>
            </a:fld>
            <a:endParaRPr lang="en-CA"/>
          </a:p>
        </p:txBody>
      </p:sp>
    </p:spTree>
    <p:extLst>
      <p:ext uri="{BB962C8B-B14F-4D97-AF65-F5344CB8AC3E}">
        <p14:creationId xmlns:p14="http://schemas.microsoft.com/office/powerpoint/2010/main" val="2786977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2. Facteur X</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a:bodyPr>
          <a:lstStyle/>
          <a:p>
            <a:pPr marL="342900" indent="-342900" algn="l">
              <a:buFont typeface="Arial" panose="020B0604020202020204" pitchFamily="34" charset="0"/>
              <a:buChar char="•"/>
            </a:pPr>
            <a:r>
              <a:rPr lang="fr-CA" dirty="0"/>
              <a:t>OC appuie les recommandations de PEG : </a:t>
            </a:r>
            <a:r>
              <a:rPr lang="fr-CA" b="1" dirty="0"/>
              <a:t>X = 0,3% / s = 0,2%</a:t>
            </a:r>
          </a:p>
          <a:p>
            <a:pPr marL="800100" lvl="1" indent="-342900" algn="l">
              <a:buFont typeface="Arial" panose="020B0604020202020204" pitchFamily="34" charset="0"/>
              <a:buChar char="•"/>
            </a:pPr>
            <a:r>
              <a:rPr lang="fr-CA" dirty="0"/>
              <a:t>Proposition raisonnable :</a:t>
            </a:r>
          </a:p>
          <a:p>
            <a:pPr marL="1257300" lvl="2" indent="-342900" algn="l">
              <a:buFont typeface="Arial" panose="020B0604020202020204" pitchFamily="34" charset="0"/>
              <a:buChar char="•"/>
            </a:pPr>
            <a:r>
              <a:rPr lang="fr-CA" dirty="0"/>
              <a:t>BCUC 2014 : </a:t>
            </a:r>
            <a:r>
              <a:rPr lang="fr-CA" b="1" dirty="0"/>
              <a:t>X = 0,93% </a:t>
            </a:r>
            <a:r>
              <a:rPr lang="fr-CA" sz="1000" dirty="0"/>
              <a:t>(rapport PEG p. 38)</a:t>
            </a:r>
            <a:endParaRPr lang="fr-CA" sz="1000" b="1" dirty="0"/>
          </a:p>
          <a:p>
            <a:pPr marL="1257300" lvl="2" indent="-342900" algn="l">
              <a:buFont typeface="Arial" panose="020B0604020202020204" pitchFamily="34" charset="0"/>
              <a:buChar char="•"/>
            </a:pPr>
            <a:r>
              <a:rPr lang="fr-CA" dirty="0"/>
              <a:t>Cibles de la formule paramétrique : </a:t>
            </a:r>
            <a:r>
              <a:rPr lang="fr-CA" b="1" dirty="0"/>
              <a:t>1,0-1,5%</a:t>
            </a:r>
          </a:p>
          <a:p>
            <a:pPr marL="800100" lvl="1" indent="-342900" algn="l">
              <a:buFont typeface="Arial" panose="020B0604020202020204" pitchFamily="34" charset="0"/>
              <a:buChar char="•"/>
            </a:pPr>
            <a:r>
              <a:rPr lang="fr-CA" dirty="0"/>
              <a:t>Échantillon de décisions (15+) en Amérique du nord : moyenne X ≈ </a:t>
            </a:r>
            <a:r>
              <a:rPr lang="fr-CA" b="1" dirty="0"/>
              <a:t>0,6% </a:t>
            </a:r>
            <a:r>
              <a:rPr lang="fr-CA" sz="1000" dirty="0"/>
              <a:t>(rapport PEG p. 33)</a:t>
            </a:r>
          </a:p>
          <a:p>
            <a:pPr marL="800100" lvl="1" indent="-342900" algn="l">
              <a:buFont typeface="Arial" panose="020B0604020202020204" pitchFamily="34" charset="0"/>
              <a:buChar char="•"/>
            </a:pPr>
            <a:r>
              <a:rPr lang="fr-CA" dirty="0"/>
              <a:t>Étude récente sur des distributeurs américains (PEG, 2017) : </a:t>
            </a:r>
            <a:r>
              <a:rPr lang="fr-CA" b="1" dirty="0"/>
              <a:t>0,39%</a:t>
            </a:r>
            <a:r>
              <a:rPr lang="fr-CA" dirty="0"/>
              <a:t> </a:t>
            </a:r>
            <a:r>
              <a:rPr lang="fr-CA" sz="1000" dirty="0"/>
              <a:t>(rapport PEG p. 41)</a:t>
            </a:r>
          </a:p>
          <a:p>
            <a:pPr marL="800100" lvl="1" indent="-342900" algn="l">
              <a:buFont typeface="Arial" panose="020B0604020202020204" pitchFamily="34" charset="0"/>
              <a:buChar char="•"/>
            </a:pPr>
            <a:r>
              <a:rPr lang="fr-CA" dirty="0"/>
              <a:t>Facteur X négatif autorisé dans une seule juridiction nord-américaine </a:t>
            </a:r>
            <a:r>
              <a:rPr lang="fr-CA" sz="1000" dirty="0"/>
              <a:t>(rapport PEG p. 52)</a:t>
            </a:r>
          </a:p>
          <a:p>
            <a:pPr marL="800100" lvl="1" indent="-342900" algn="l">
              <a:buFont typeface="Arial" panose="020B0604020202020204" pitchFamily="34" charset="0"/>
              <a:buChar char="•"/>
            </a:pPr>
            <a:r>
              <a:rPr lang="fr-CA" dirty="0"/>
              <a:t>Dividende client (s) similaire proposée par CEA </a:t>
            </a:r>
            <a:r>
              <a:rPr lang="fr-CA" b="1" dirty="0"/>
              <a:t>: 0,25% </a:t>
            </a:r>
            <a:r>
              <a:rPr lang="fr-CA" sz="1000" dirty="0"/>
              <a:t>(rapport CEA p. 24)</a:t>
            </a:r>
          </a:p>
          <a:p>
            <a:pPr marL="800100" lvl="1" indent="-342900" algn="l">
              <a:buFont typeface="Arial" panose="020B0604020202020204" pitchFamily="34" charset="0"/>
              <a:buChar char="•"/>
            </a:pPr>
            <a:endParaRPr lang="fr-CA" dirty="0"/>
          </a:p>
          <a:p>
            <a:pPr marL="342900" indent="-342900" algn="l">
              <a:buFont typeface="Arial" panose="020B0604020202020204" pitchFamily="34" charset="0"/>
              <a:buChar char="•"/>
            </a:pPr>
            <a:r>
              <a:rPr lang="fr-CA" dirty="0"/>
              <a:t>CEA : « </a:t>
            </a:r>
            <a:r>
              <a:rPr lang="en-US" i="1" dirty="0"/>
              <a:t>Avoid debate on the numerous assumptions underlying productivity studies</a:t>
            </a:r>
            <a:r>
              <a:rPr lang="fr-CA" i="1" dirty="0"/>
              <a:t> </a:t>
            </a:r>
            <a:r>
              <a:rPr lang="fr-CA" dirty="0"/>
              <a:t>» </a:t>
            </a:r>
            <a:r>
              <a:rPr lang="fr-CA" sz="1000" dirty="0"/>
              <a:t>(présentation CEA p. 3)</a:t>
            </a:r>
          </a:p>
          <a:p>
            <a:pPr marL="800100" lvl="1" indent="-342900" algn="l">
              <a:buFont typeface="Arial" panose="020B0604020202020204" pitchFamily="34" charset="0"/>
              <a:buChar char="•"/>
            </a:pPr>
            <a:r>
              <a:rPr lang="fr-CA" sz="2100" dirty="0"/>
              <a:t>Critiques méthodologiques soulevées par PEG </a:t>
            </a:r>
            <a:r>
              <a:rPr lang="fr-CA" sz="1000" dirty="0"/>
              <a:t>(Réponse PEG 2.1 à DDR #2 de la Régie, présentation PEG p. 4-18)</a:t>
            </a:r>
          </a:p>
          <a:p>
            <a:pPr marL="800100" lvl="1" indent="-342900" algn="l">
              <a:buFont typeface="Arial" panose="020B0604020202020204" pitchFamily="34" charset="0"/>
              <a:buChar char="•"/>
            </a:pPr>
            <a:r>
              <a:rPr lang="fr-CA" sz="2100" dirty="0"/>
              <a:t>Approche basée sur le jugement n’exclue pas la possibilité d’arbitrer entre les nombreuses études de productivité</a:t>
            </a:r>
          </a:p>
          <a:p>
            <a:pPr marL="800100" lvl="1" indent="-342900" algn="l">
              <a:buFont typeface="Arial" panose="020B0604020202020204" pitchFamily="34" charset="0"/>
              <a:buChar char="•"/>
            </a:pPr>
            <a:endParaRPr lang="fr-CA" sz="2100"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4</a:t>
            </a:fld>
            <a:endParaRPr lang="en-CA"/>
          </a:p>
        </p:txBody>
      </p:sp>
    </p:spTree>
    <p:extLst>
      <p:ext uri="{BB962C8B-B14F-4D97-AF65-F5344CB8AC3E}">
        <p14:creationId xmlns:p14="http://schemas.microsoft.com/office/powerpoint/2010/main" val="311314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3. Seuils de matérialité</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normAutofit lnSpcReduction="10000"/>
          </a:bodyPr>
          <a:lstStyle/>
          <a:p>
            <a:pPr marL="457200" indent="-457200" algn="l">
              <a:buFont typeface="Arial" panose="020B0604020202020204" pitchFamily="34" charset="0"/>
              <a:buChar char="•"/>
            </a:pPr>
            <a:r>
              <a:rPr lang="fr-CA" dirty="0"/>
              <a:t>Proposition D-2017-043 : seuils de matérialité Y/Z à 15 M$</a:t>
            </a:r>
          </a:p>
          <a:p>
            <a:pPr marL="457200"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De manière générale, seuils élevés favorisent les objectifs de 48.1 </a:t>
            </a:r>
            <a:r>
              <a:rPr lang="fr-CA" sz="1000" dirty="0"/>
              <a:t>(rapport PEG, p. 63)</a:t>
            </a:r>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Appropriés à la taille d’HQD </a:t>
            </a:r>
            <a:r>
              <a:rPr lang="fr-CA" sz="1000" dirty="0"/>
              <a:t>(rapport PEG, p. 63)</a:t>
            </a:r>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Conforme à D-2015-150 pour compte d’écarts hors base de tarification</a:t>
            </a:r>
          </a:p>
          <a:p>
            <a:pPr marL="1371600" lvl="2" indent="-457200" algn="l">
              <a:buFont typeface="Arial" panose="020B0604020202020204" pitchFamily="34" charset="0"/>
              <a:buChar char="•"/>
            </a:pPr>
            <a:r>
              <a:rPr lang="fr-CA" dirty="0"/>
              <a:t>« </a:t>
            </a:r>
            <a:r>
              <a:rPr lang="fr-FR" i="1" dirty="0"/>
              <a:t>La Régie retient de cette dernière décision que toute variation d’éléments de coûts dont la valeur est inférieure à 15 M$ fait partie du risque d’affaires normal de l’entreprise.</a:t>
            </a:r>
            <a:r>
              <a:rPr lang="fr-FR" dirty="0"/>
              <a:t> » </a:t>
            </a:r>
            <a:r>
              <a:rPr lang="fr-CA" sz="1000" dirty="0"/>
              <a:t>(D-2017-043, p. 76)</a:t>
            </a:r>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Alberta : Seuils applicables à la fois à Y et Z </a:t>
            </a:r>
            <a:r>
              <a:rPr lang="fr-CA" sz="1000" dirty="0"/>
              <a:t>(AUC 2012-237, p. 135)</a:t>
            </a:r>
          </a:p>
          <a:p>
            <a:pPr marL="914400" lvl="1" indent="-457200" algn="l">
              <a:buFont typeface="Arial" panose="020B0604020202020204" pitchFamily="34" charset="0"/>
              <a:buChar char="•"/>
            </a:pPr>
            <a:endParaRPr lang="fr-CA" dirty="0"/>
          </a:p>
          <a:p>
            <a:pPr marL="914400" lvl="1" indent="-457200" algn="l">
              <a:buFont typeface="Arial" panose="020B0604020202020204" pitchFamily="34" charset="0"/>
              <a:buChar char="•"/>
            </a:pPr>
            <a:r>
              <a:rPr lang="fr-CA" dirty="0"/>
              <a:t>Possibilité d’indexer les seuils : </a:t>
            </a:r>
          </a:p>
          <a:p>
            <a:pPr marL="1371600" lvl="2" indent="-457200" algn="l">
              <a:buFont typeface="Arial" panose="020B0604020202020204" pitchFamily="34" charset="0"/>
              <a:buChar char="•"/>
            </a:pPr>
            <a:r>
              <a:rPr lang="fr-CA" dirty="0"/>
              <a:t>« </a:t>
            </a:r>
            <a:r>
              <a:rPr lang="en-US" i="1" dirty="0"/>
              <a:t>The thresholds should be escalated annually by the revenue cap index</a:t>
            </a:r>
            <a:r>
              <a:rPr lang="fr-CA" dirty="0"/>
              <a:t> » </a:t>
            </a:r>
            <a:r>
              <a:rPr lang="en-US" dirty="0"/>
              <a:t> </a:t>
            </a:r>
            <a:r>
              <a:rPr lang="fr-CA" dirty="0"/>
              <a:t> </a:t>
            </a:r>
            <a:r>
              <a:rPr lang="fr-CA" sz="800" dirty="0"/>
              <a:t>(rapport PEG, p. 63)</a:t>
            </a:r>
          </a:p>
          <a:p>
            <a:pPr marL="1371600" lvl="2" indent="-457200" algn="l">
              <a:buFont typeface="Arial" panose="020B0604020202020204" pitchFamily="34" charset="0"/>
              <a:buChar char="•"/>
            </a:pPr>
            <a:r>
              <a:rPr lang="fr-CA" dirty="0"/>
              <a:t>Précédent en Alberta </a:t>
            </a:r>
            <a:r>
              <a:rPr lang="fr-CA" sz="1000" dirty="0"/>
              <a:t>(AUC 2012-237, p. 132)</a:t>
            </a:r>
            <a:endParaRPr lang="en-CA" sz="1000"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5</a:t>
            </a:fld>
            <a:endParaRPr lang="en-CA"/>
          </a:p>
        </p:txBody>
      </p:sp>
    </p:spTree>
    <p:extLst>
      <p:ext uri="{BB962C8B-B14F-4D97-AF65-F5344CB8AC3E}">
        <p14:creationId xmlns:p14="http://schemas.microsoft.com/office/powerpoint/2010/main" val="24904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Facteurs Y</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342900" indent="-342900" algn="l">
              <a:buFont typeface="Arial" panose="020B0604020202020204" pitchFamily="34" charset="0"/>
              <a:buChar char="•"/>
            </a:pPr>
            <a:r>
              <a:rPr lang="fr-CA" dirty="0"/>
              <a:t>OC appuie les propositions d’HQD pour:</a:t>
            </a:r>
          </a:p>
          <a:p>
            <a:pPr marL="342900"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Interventions en efficacité énergétique/TEQ et Stratégie pour la clientèle à faible revenu</a:t>
            </a:r>
          </a:p>
          <a:p>
            <a:pPr marL="1257300" lvl="2" indent="-342900" algn="l">
              <a:buFont typeface="Arial" panose="020B0604020202020204" pitchFamily="34" charset="0"/>
              <a:buChar char="•"/>
            </a:pPr>
            <a:r>
              <a:rPr lang="fr-CA" dirty="0"/>
              <a:t>Critères d’établissement des Y satisfaits</a:t>
            </a:r>
          </a:p>
          <a:p>
            <a:pPr marL="1257300" lvl="2" indent="-342900" algn="l">
              <a:buFont typeface="Arial" panose="020B0604020202020204" pitchFamily="34" charset="0"/>
              <a:buChar char="•"/>
            </a:pPr>
            <a:r>
              <a:rPr lang="fr-CA" dirty="0"/>
              <a:t>Caractère indissociable OPEX/CAPEX pour les interventions en efficacité énergétique</a:t>
            </a:r>
          </a:p>
          <a:p>
            <a:pPr marL="1257300" lvl="2" indent="-342900" algn="l">
              <a:buFont typeface="Arial" panose="020B0604020202020204" pitchFamily="34" charset="0"/>
              <a:buChar char="•"/>
            </a:pPr>
            <a:r>
              <a:rPr lang="fr-CA" dirty="0"/>
              <a:t>Pression de la formule d’indexation inopportune pour ce type de charges </a:t>
            </a:r>
          </a:p>
          <a:p>
            <a:pPr marL="1257300" lvl="2" indent="-342900" algn="l">
              <a:buFont typeface="Arial" panose="020B0604020202020204" pitchFamily="34" charset="0"/>
              <a:buChar char="•"/>
            </a:pPr>
            <a:r>
              <a:rPr lang="fr-CA" dirty="0"/>
              <a:t>Appuyé par PEG </a:t>
            </a:r>
            <a:r>
              <a:rPr lang="fr-CA" sz="1000" dirty="0"/>
              <a:t>(rapport PEG p. 58-60)</a:t>
            </a:r>
          </a:p>
          <a:p>
            <a:pPr marL="1257300" lvl="2" indent="-342900" algn="l">
              <a:buFont typeface="Arial" panose="020B0604020202020204" pitchFamily="34" charset="0"/>
              <a:buChar char="•"/>
            </a:pPr>
            <a:endParaRPr lang="fr-CA" sz="1000" dirty="0"/>
          </a:p>
          <a:p>
            <a:pPr marL="800100" lvl="1" indent="-342900" algn="l">
              <a:buFont typeface="Arial" panose="020B0604020202020204" pitchFamily="34" charset="0"/>
              <a:buChar char="•"/>
            </a:pPr>
            <a:r>
              <a:rPr lang="fr-CA" dirty="0"/>
              <a:t>Création de CER pour ces deux facteurs</a:t>
            </a:r>
          </a:p>
          <a:p>
            <a:pPr marL="800100" lvl="1"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Facteur </a:t>
            </a:r>
            <a:r>
              <a:rPr lang="fr-CA" dirty="0" err="1"/>
              <a:t>Y</a:t>
            </a:r>
            <a:r>
              <a:rPr lang="fr-CA" sz="1600" dirty="0" err="1"/>
              <a:t>cc</a:t>
            </a:r>
            <a:r>
              <a:rPr lang="fr-CA" sz="1600" dirty="0"/>
              <a:t> </a:t>
            </a:r>
            <a:r>
              <a:rPr lang="fr-CA" dirty="0"/>
              <a:t>:</a:t>
            </a:r>
          </a:p>
          <a:p>
            <a:pPr marL="1257300" lvl="2" indent="-342900" algn="l">
              <a:buFont typeface="Arial" panose="020B0604020202020204" pitchFamily="34" charset="0"/>
              <a:buChar char="•"/>
            </a:pPr>
            <a:r>
              <a:rPr lang="fr-CA" dirty="0"/>
              <a:t>Proposition conforme à D-2017-043</a:t>
            </a:r>
          </a:p>
          <a:p>
            <a:pPr marL="800100" lvl="1" indent="-342900" algn="l">
              <a:buFont typeface="Arial" panose="020B0604020202020204" pitchFamily="34" charset="0"/>
              <a:buChar char="•"/>
            </a:pPr>
            <a:endParaRPr lang="fr-CA" dirty="0"/>
          </a:p>
          <a:p>
            <a:pPr marL="800100" lvl="1" indent="-342900" algn="l">
              <a:buFont typeface="Arial" panose="020B0604020202020204" pitchFamily="34" charset="0"/>
              <a:buChar char="•"/>
            </a:pPr>
            <a:endParaRPr lang="fr-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6</a:t>
            </a:fld>
            <a:endParaRPr lang="en-CA"/>
          </a:p>
        </p:txBody>
      </p:sp>
    </p:spTree>
    <p:extLst>
      <p:ext uri="{BB962C8B-B14F-4D97-AF65-F5344CB8AC3E}">
        <p14:creationId xmlns:p14="http://schemas.microsoft.com/office/powerpoint/2010/main" val="143629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Facteurs Y</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061513"/>
          </a:xfrm>
        </p:spPr>
        <p:txBody>
          <a:bodyPr/>
          <a:lstStyle/>
          <a:p>
            <a:pPr marL="342900" indent="-342900" algn="l">
              <a:buFont typeface="Arial" panose="020B0604020202020204" pitchFamily="34" charset="0"/>
              <a:buChar char="•"/>
            </a:pPr>
            <a:r>
              <a:rPr lang="fr-CA" dirty="0"/>
              <a:t>OC s’oppose aux propositions d’HQD pour:</a:t>
            </a:r>
          </a:p>
          <a:p>
            <a:pPr marL="342900"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Dépenses de mauvaises créances</a:t>
            </a:r>
          </a:p>
          <a:p>
            <a:pPr marL="1257300" lvl="2" indent="-342900" algn="l">
              <a:buFont typeface="Arial" panose="020B0604020202020204" pitchFamily="34" charset="0"/>
              <a:buChar char="•"/>
            </a:pPr>
            <a:r>
              <a:rPr lang="fr-CA" dirty="0"/>
              <a:t>Fait partie du risque d’affaires</a:t>
            </a:r>
          </a:p>
          <a:p>
            <a:pPr marL="1257300" lvl="2" indent="-342900" algn="l">
              <a:buFont typeface="Arial" panose="020B0604020202020204" pitchFamily="34" charset="0"/>
              <a:buChar char="•"/>
            </a:pPr>
            <a:r>
              <a:rPr lang="fr-CA" dirty="0"/>
              <a:t>Volatilité moindre ces dernières années</a:t>
            </a:r>
          </a:p>
          <a:p>
            <a:pPr marL="1257300" lvl="2" indent="-342900" algn="l">
              <a:buFont typeface="Arial" panose="020B0604020202020204" pitchFamily="34" charset="0"/>
              <a:buChar char="•"/>
            </a:pPr>
            <a:r>
              <a:rPr lang="fr-CA" dirty="0"/>
              <a:t>« </a:t>
            </a:r>
            <a:r>
              <a:rPr lang="fr-CA" i="1" dirty="0"/>
              <a:t>not </a:t>
            </a:r>
            <a:r>
              <a:rPr lang="fr-CA" i="1" dirty="0" err="1"/>
              <a:t>commonly</a:t>
            </a:r>
            <a:r>
              <a:rPr lang="fr-CA" i="1" dirty="0"/>
              <a:t> </a:t>
            </a:r>
            <a:r>
              <a:rPr lang="fr-CA" i="1" dirty="0" err="1"/>
              <a:t>subject</a:t>
            </a:r>
            <a:r>
              <a:rPr lang="fr-CA" i="1" dirty="0"/>
              <a:t> to Y factor </a:t>
            </a:r>
            <a:r>
              <a:rPr lang="fr-CA" i="1" dirty="0" err="1"/>
              <a:t>treatment</a:t>
            </a:r>
            <a:r>
              <a:rPr lang="fr-CA" dirty="0"/>
              <a:t> » </a:t>
            </a:r>
            <a:r>
              <a:rPr lang="fr-CA" sz="1000" dirty="0"/>
              <a:t>(rapport PEG p. 60)</a:t>
            </a:r>
          </a:p>
          <a:p>
            <a:pPr marL="1200150" lvl="2" indent="-285750" algn="l">
              <a:buFont typeface="Arial" panose="020B0604020202020204" pitchFamily="34" charset="0"/>
              <a:buChar char="•"/>
            </a:pPr>
            <a:r>
              <a:rPr lang="fr-CA" dirty="0"/>
              <a:t>Aucune juridiction n’autorise ce traitement dans le balisage de CEA </a:t>
            </a:r>
            <a:r>
              <a:rPr lang="fr-CA" sz="1000" dirty="0"/>
              <a:t>(Réponse CEA 1.1 à DDR #5 de la Régie)</a:t>
            </a:r>
          </a:p>
          <a:p>
            <a:pPr marL="1257300" lvl="2" indent="-342900" algn="l">
              <a:buFont typeface="Arial" panose="020B0604020202020204" pitchFamily="34" charset="0"/>
              <a:buChar char="•"/>
            </a:pPr>
            <a:endParaRPr lang="fr-CA" dirty="0"/>
          </a:p>
          <a:p>
            <a:pPr marL="800100" lvl="1" indent="-342900" algn="l">
              <a:buFont typeface="Arial" panose="020B0604020202020204" pitchFamily="34" charset="0"/>
              <a:buChar char="•"/>
            </a:pPr>
            <a:r>
              <a:rPr lang="fr-CA" dirty="0"/>
              <a:t>Coût des combustibles</a:t>
            </a:r>
          </a:p>
          <a:p>
            <a:pPr marL="1257300" lvl="2" indent="-342900" algn="l">
              <a:buFont typeface="Arial" panose="020B0604020202020204" pitchFamily="34" charset="0"/>
              <a:buChar char="•"/>
            </a:pPr>
            <a:r>
              <a:rPr lang="fr-CA" dirty="0"/>
              <a:t>Décision D-2017-043 : </a:t>
            </a:r>
          </a:p>
          <a:p>
            <a:pPr marL="1714500" lvl="3" indent="-342900" algn="l">
              <a:buFont typeface="Arial" panose="020B0604020202020204" pitchFamily="34" charset="0"/>
              <a:buChar char="•"/>
            </a:pPr>
            <a:r>
              <a:rPr lang="fr-CA" dirty="0"/>
              <a:t>Le Distributeur « </a:t>
            </a:r>
            <a:r>
              <a:rPr lang="en-CA" i="1" dirty="0" err="1"/>
              <a:t>exerce</a:t>
            </a:r>
            <a:r>
              <a:rPr lang="en-CA" i="1" dirty="0"/>
              <a:t> un </a:t>
            </a:r>
            <a:r>
              <a:rPr lang="en-CA" i="1" dirty="0" err="1"/>
              <a:t>contrôle</a:t>
            </a:r>
            <a:r>
              <a:rPr lang="en-CA" i="1" dirty="0"/>
              <a:t> </a:t>
            </a:r>
            <a:r>
              <a:rPr lang="en-CA" i="1" dirty="0" err="1"/>
              <a:t>suffisant</a:t>
            </a:r>
            <a:r>
              <a:rPr lang="en-CA" i="1" dirty="0"/>
              <a:t> […]</a:t>
            </a:r>
            <a:r>
              <a:rPr lang="fr-FR" dirty="0"/>
              <a:t>»</a:t>
            </a:r>
          </a:p>
          <a:p>
            <a:pPr marL="1714500" lvl="3" indent="-342900" algn="l">
              <a:buFont typeface="Arial" panose="020B0604020202020204" pitchFamily="34" charset="0"/>
              <a:buChar char="•"/>
            </a:pPr>
            <a:r>
              <a:rPr lang="fr-CA" dirty="0"/>
              <a:t>« </a:t>
            </a:r>
            <a:r>
              <a:rPr lang="fr-FR" i="1" dirty="0"/>
              <a:t>les coûts de combustible doivent être couverts par la Formule d’indexation.</a:t>
            </a:r>
            <a:r>
              <a:rPr lang="fr-FR" dirty="0"/>
              <a:t> »</a:t>
            </a:r>
          </a:p>
          <a:p>
            <a:pPr marL="1257300" lvl="2" indent="-342900" algn="l">
              <a:buFont typeface="Arial" panose="020B0604020202020204" pitchFamily="34" charset="0"/>
              <a:buChar char="•"/>
            </a:pPr>
            <a:r>
              <a:rPr lang="fr-CA" dirty="0"/>
              <a:t>IPC-Québec sensible aux variations du prix du pétrole </a:t>
            </a:r>
            <a:r>
              <a:rPr lang="fr-CA" sz="1000" dirty="0"/>
              <a:t>(rapport PEG p. 60)</a:t>
            </a:r>
          </a:p>
          <a:p>
            <a:pPr marL="1257300" lvl="2" indent="-342900" algn="l">
              <a:buFont typeface="Arial" panose="020B0604020202020204" pitchFamily="34" charset="0"/>
              <a:buChar char="•"/>
            </a:pPr>
            <a:endParaRPr lang="fr-CA" dirty="0"/>
          </a:p>
          <a:p>
            <a:pPr marL="800100" lvl="1" indent="-342900" algn="l">
              <a:buFont typeface="Arial" panose="020B0604020202020204" pitchFamily="34" charset="0"/>
              <a:buChar char="•"/>
            </a:pPr>
            <a:endParaRPr lang="fr-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7</a:t>
            </a:fld>
            <a:endParaRPr lang="en-CA"/>
          </a:p>
        </p:txBody>
      </p:sp>
    </p:spTree>
    <p:extLst>
      <p:ext uri="{BB962C8B-B14F-4D97-AF65-F5344CB8AC3E}">
        <p14:creationId xmlns:p14="http://schemas.microsoft.com/office/powerpoint/2010/main" val="281366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Facteurs Y</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6"/>
            <a:ext cx="10647218" cy="4985580"/>
          </a:xfrm>
        </p:spPr>
        <p:txBody>
          <a:bodyPr>
            <a:normAutofit/>
          </a:bodyPr>
          <a:lstStyle/>
          <a:p>
            <a:pPr marL="342900" indent="-342900" algn="l">
              <a:buFont typeface="Arial" panose="020B0604020202020204" pitchFamily="34" charset="0"/>
              <a:buChar char="•"/>
            </a:pPr>
            <a:r>
              <a:rPr lang="fr-CA" dirty="0"/>
              <a:t>Coût de la retraite</a:t>
            </a:r>
          </a:p>
          <a:p>
            <a:pPr marL="800100" lvl="1" indent="-342900" algn="l">
              <a:buFont typeface="Arial" panose="020B0604020202020204" pitchFamily="34" charset="0"/>
              <a:buChar char="•"/>
            </a:pPr>
            <a:endParaRPr lang="fr-CA" sz="1000" dirty="0"/>
          </a:p>
          <a:p>
            <a:pPr marL="800100" lvl="1" indent="-342900" algn="l">
              <a:buFont typeface="Arial" panose="020B0604020202020204" pitchFamily="34" charset="0"/>
              <a:buChar char="•"/>
            </a:pPr>
            <a:r>
              <a:rPr lang="fr-CA" dirty="0"/>
              <a:t>D’un côté :</a:t>
            </a:r>
          </a:p>
          <a:p>
            <a:pPr marL="1257300" lvl="2" indent="-342900" algn="l">
              <a:buFont typeface="Arial" panose="020B0604020202020204" pitchFamily="34" charset="0"/>
              <a:buChar char="•"/>
            </a:pPr>
            <a:r>
              <a:rPr lang="fr-CA" sz="1600" dirty="0"/>
              <a:t>Coûts volatiles</a:t>
            </a:r>
          </a:p>
          <a:p>
            <a:pPr marL="1257300" lvl="2" indent="-342900" algn="l">
              <a:buFont typeface="Arial" panose="020B0604020202020204" pitchFamily="34" charset="0"/>
              <a:buChar char="•"/>
            </a:pPr>
            <a:r>
              <a:rPr lang="fr-CA" sz="1600" dirty="0"/>
              <a:t>Coûts sensibles au taux d’actualisation et aux taux d’intérêt</a:t>
            </a:r>
          </a:p>
          <a:p>
            <a:pPr marL="1257300" lvl="2" indent="-342900" algn="l">
              <a:buFont typeface="Arial" panose="020B0604020202020204" pitchFamily="34" charset="0"/>
              <a:buChar char="•"/>
            </a:pPr>
            <a:endParaRPr lang="fr-CA" sz="1600" dirty="0"/>
          </a:p>
          <a:p>
            <a:pPr marL="800100" lvl="1" indent="-342900" algn="l">
              <a:buFont typeface="Arial" panose="020B0604020202020204" pitchFamily="34" charset="0"/>
              <a:buChar char="•"/>
            </a:pPr>
            <a:r>
              <a:rPr lang="fr-CA" dirty="0"/>
              <a:t>D’un autre côté : </a:t>
            </a:r>
          </a:p>
          <a:p>
            <a:pPr marL="1257300" lvl="2" indent="-342900" algn="l">
              <a:buFont typeface="Arial" panose="020B0604020202020204" pitchFamily="34" charset="0"/>
              <a:buChar char="•"/>
            </a:pPr>
            <a:r>
              <a:rPr lang="fr-FR" sz="1600" dirty="0"/>
              <a:t>« </a:t>
            </a:r>
            <a:r>
              <a:rPr lang="fr-FR" sz="1600" i="1" dirty="0"/>
              <a:t>Le Distributeur n’est pas favorable à la création d’un compte de frais reportés pour les coûts de retraite. Il considère que cette charge de retraite relève de sa gestion de la masse salariale</a:t>
            </a:r>
            <a:r>
              <a:rPr lang="fr-FR" sz="1600" dirty="0"/>
              <a:t> » </a:t>
            </a:r>
            <a:r>
              <a:rPr lang="fr-CA" sz="1300" dirty="0"/>
              <a:t>(D-2009-016 p. 56)</a:t>
            </a:r>
          </a:p>
          <a:p>
            <a:pPr marL="1257300" lvl="2" indent="-342900" algn="l">
              <a:buFont typeface="Arial" panose="020B0604020202020204" pitchFamily="34" charset="0"/>
              <a:buChar char="•"/>
            </a:pPr>
            <a:r>
              <a:rPr lang="fr-FR" sz="1400" dirty="0"/>
              <a:t>« </a:t>
            </a:r>
            <a:r>
              <a:rPr lang="fr-FR" sz="1600" i="1" dirty="0"/>
              <a:t>Les variations positives ou négatives des prévisions budgétaires du Distributeur relatives au coût de retraite font partie des aléas et risques du Distributeur</a:t>
            </a:r>
            <a:r>
              <a:rPr lang="fr-FR" sz="1400" dirty="0"/>
              <a:t>. »</a:t>
            </a:r>
            <a:r>
              <a:rPr lang="fr-CA" sz="1300" dirty="0"/>
              <a:t> (D-2009-016 p. 56)</a:t>
            </a:r>
          </a:p>
          <a:p>
            <a:pPr marL="1257300" lvl="2" indent="-342900" algn="l">
              <a:buFont typeface="Arial" panose="020B0604020202020204" pitchFamily="34" charset="0"/>
              <a:buChar char="•"/>
            </a:pPr>
            <a:r>
              <a:rPr lang="fr-FR" sz="1400" dirty="0"/>
              <a:t>« </a:t>
            </a:r>
            <a:r>
              <a:rPr lang="en-US" sz="1600" i="1" dirty="0"/>
              <a:t>Y  factoring these costs can encourage HQD to shift employee compensation from salaries and wages to retirement benefits</a:t>
            </a:r>
            <a:r>
              <a:rPr lang="en-US" sz="1400" i="1" dirty="0"/>
              <a:t>.</a:t>
            </a:r>
            <a:r>
              <a:rPr lang="fr-FR" sz="1200" i="1" dirty="0"/>
              <a:t> </a:t>
            </a:r>
            <a:r>
              <a:rPr lang="fr-FR" sz="1200" dirty="0"/>
              <a:t>» </a:t>
            </a:r>
            <a:r>
              <a:rPr lang="fr-CA" sz="1300" dirty="0"/>
              <a:t>(rapport PEG p. 60)</a:t>
            </a:r>
          </a:p>
          <a:p>
            <a:pPr marL="1257300" lvl="2" indent="-342900" algn="l">
              <a:buFont typeface="Arial" panose="020B0604020202020204" pitchFamily="34" charset="0"/>
              <a:buChar char="•"/>
            </a:pPr>
            <a:endParaRPr lang="fr-CA" sz="1300" dirty="0"/>
          </a:p>
          <a:p>
            <a:pPr marL="800100" lvl="1" indent="-342900" algn="l">
              <a:buFont typeface="Arial" panose="020B0604020202020204" pitchFamily="34" charset="0"/>
              <a:buChar char="•"/>
            </a:pPr>
            <a:r>
              <a:rPr lang="fr-CA" dirty="0"/>
              <a:t>Traitement variable selon les juridictions </a:t>
            </a:r>
            <a:r>
              <a:rPr lang="fr-CA" sz="1200" dirty="0"/>
              <a:t>(Réponse CEA 1.1 à DDR #5 de la Régie)</a:t>
            </a:r>
          </a:p>
          <a:p>
            <a:pPr marL="800100" lvl="1" indent="-342900" algn="l">
              <a:buFont typeface="Arial" panose="020B0604020202020204" pitchFamily="34" charset="0"/>
              <a:buChar char="•"/>
            </a:pPr>
            <a:endParaRPr lang="fr-CA" sz="1200" dirty="0"/>
          </a:p>
          <a:p>
            <a:pPr marL="800100" lvl="1" indent="-342900" algn="l">
              <a:buFont typeface="Arial" panose="020B0604020202020204" pitchFamily="34" charset="0"/>
              <a:buChar char="•"/>
            </a:pPr>
            <a:r>
              <a:rPr lang="fr-CA" sz="2100" dirty="0"/>
              <a:t>« </a:t>
            </a:r>
            <a:r>
              <a:rPr lang="fr-CA" sz="2100" i="1" dirty="0" err="1"/>
              <a:t>Judgement</a:t>
            </a:r>
            <a:r>
              <a:rPr lang="fr-CA" sz="2100" i="1" dirty="0"/>
              <a:t> call</a:t>
            </a:r>
            <a:r>
              <a:rPr lang="fr-CA" sz="2100" dirty="0"/>
              <a:t> » </a:t>
            </a:r>
            <a:r>
              <a:rPr lang="fr-CA" sz="1300" dirty="0"/>
              <a:t>(rapport PEG p. 60)</a:t>
            </a:r>
          </a:p>
          <a:p>
            <a:pPr marL="1714500" lvl="3" indent="-342900" algn="just">
              <a:buFont typeface="Arial" panose="020B0604020202020204" pitchFamily="34" charset="0"/>
              <a:buChar char="•"/>
            </a:pPr>
            <a:endParaRPr lang="fr-FR" dirty="0"/>
          </a:p>
          <a:p>
            <a:pPr marL="1257300" lvl="2" indent="-342900" algn="l">
              <a:buFont typeface="+mj-lt"/>
              <a:buAutoNum type="arabicPeriod"/>
            </a:pPr>
            <a:endParaRPr lang="en-CA" sz="1600" i="1" dirty="0"/>
          </a:p>
          <a:p>
            <a:pPr marL="1714500" lvl="3" indent="-342900" algn="l">
              <a:buFont typeface="Arial" panose="020B0604020202020204" pitchFamily="34" charset="0"/>
              <a:buChar char="•"/>
            </a:pPr>
            <a:endParaRPr lang="en-CA" dirty="0"/>
          </a:p>
          <a:p>
            <a:pPr lvl="3" algn="l"/>
            <a:endParaRPr lang="fr-CA" sz="1800" dirty="0"/>
          </a:p>
          <a:p>
            <a:pPr marL="800100" lvl="1" indent="-342900" algn="l">
              <a:buFont typeface="Arial" panose="020B0604020202020204" pitchFamily="34" charset="0"/>
              <a:buChar char="•"/>
            </a:pPr>
            <a:endParaRPr lang="fr-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8</a:t>
            </a:fld>
            <a:endParaRPr lang="en-CA"/>
          </a:p>
        </p:txBody>
      </p:sp>
    </p:spTree>
    <p:extLst>
      <p:ext uri="{BB962C8B-B14F-4D97-AF65-F5344CB8AC3E}">
        <p14:creationId xmlns:p14="http://schemas.microsoft.com/office/powerpoint/2010/main" val="91141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DB7B-EBCE-412B-B5FF-AFEB67A4DA41}"/>
              </a:ext>
            </a:extLst>
          </p:cNvPr>
          <p:cNvSpPr>
            <a:spLocks noGrp="1"/>
          </p:cNvSpPr>
          <p:nvPr>
            <p:ph type="ctrTitle"/>
          </p:nvPr>
        </p:nvSpPr>
        <p:spPr>
          <a:xfrm>
            <a:off x="990600" y="192651"/>
            <a:ext cx="9144000" cy="570079"/>
          </a:xfrm>
        </p:spPr>
        <p:txBody>
          <a:bodyPr>
            <a:noAutofit/>
          </a:bodyPr>
          <a:lstStyle/>
          <a:p>
            <a:pPr algn="l"/>
            <a:r>
              <a:rPr lang="fr-CA" sz="4000" dirty="0"/>
              <a:t>4. Facteurs Y</a:t>
            </a:r>
            <a:endParaRPr lang="en-CA" sz="4000" dirty="0"/>
          </a:p>
        </p:txBody>
      </p:sp>
      <p:sp>
        <p:nvSpPr>
          <p:cNvPr id="3" name="Subtitle 2">
            <a:extLst>
              <a:ext uri="{FF2B5EF4-FFF2-40B4-BE49-F238E27FC236}">
                <a16:creationId xmlns:a16="http://schemas.microsoft.com/office/drawing/2014/main" id="{193050A9-46F4-4C66-BF30-D32D4E929DE4}"/>
              </a:ext>
            </a:extLst>
          </p:cNvPr>
          <p:cNvSpPr>
            <a:spLocks noGrp="1"/>
          </p:cNvSpPr>
          <p:nvPr>
            <p:ph type="subTitle" idx="1"/>
          </p:nvPr>
        </p:nvSpPr>
        <p:spPr>
          <a:xfrm>
            <a:off x="990600" y="971875"/>
            <a:ext cx="10647218" cy="5290379"/>
          </a:xfrm>
        </p:spPr>
        <p:txBody>
          <a:bodyPr>
            <a:normAutofit/>
          </a:bodyPr>
          <a:lstStyle/>
          <a:p>
            <a:pPr marL="342900" indent="-342900" algn="l">
              <a:buFont typeface="Arial" panose="020B0604020202020204" pitchFamily="34" charset="0"/>
              <a:buChar char="•"/>
            </a:pPr>
            <a:r>
              <a:rPr lang="fr-CA" dirty="0"/>
              <a:t>Coût de la retraite</a:t>
            </a:r>
          </a:p>
          <a:p>
            <a:pPr marL="800100" lvl="1" indent="-342900" algn="l">
              <a:buFont typeface="Arial" panose="020B0604020202020204" pitchFamily="34" charset="0"/>
              <a:buChar char="•"/>
            </a:pPr>
            <a:r>
              <a:rPr lang="fr-CA" sz="1800" dirty="0"/>
              <a:t>Possibilités devant la Régie : </a:t>
            </a:r>
          </a:p>
          <a:p>
            <a:pPr marL="800100" lvl="1" indent="-342900" algn="l">
              <a:buFont typeface="Arial" panose="020B0604020202020204" pitchFamily="34" charset="0"/>
              <a:buChar char="•"/>
            </a:pPr>
            <a:endParaRPr lang="fr-CA" sz="1800" dirty="0"/>
          </a:p>
          <a:p>
            <a:pPr marL="1257300" lvl="2" indent="-342900" algn="l">
              <a:buFont typeface="+mj-lt"/>
              <a:buAutoNum type="arabicPeriod"/>
            </a:pPr>
            <a:r>
              <a:rPr lang="fr-CA" sz="1600" dirty="0"/>
              <a:t>Intégration à la formule. Cependant possibilité pour le Distributeur de demander un facteur Z advenant un changement matériel</a:t>
            </a:r>
          </a:p>
          <a:p>
            <a:pPr marL="1714500" lvl="3" indent="-342900" algn="just">
              <a:buFont typeface="Arial" panose="020B0604020202020204" pitchFamily="34" charset="0"/>
              <a:buChar char="•"/>
            </a:pPr>
            <a:r>
              <a:rPr lang="fr-CA" dirty="0"/>
              <a:t>Alberta</a:t>
            </a:r>
            <a:r>
              <a:rPr lang="fr-CA" sz="1400" i="1" dirty="0"/>
              <a:t> : </a:t>
            </a:r>
            <a:r>
              <a:rPr lang="fr-CA" dirty="0"/>
              <a:t>« </a:t>
            </a:r>
            <a:r>
              <a:rPr lang="en-CA" sz="1400" i="1" dirty="0"/>
              <a:t>The Commission agrees with the UCA that current service pension costs are no different from other compensation costs and accordingly denies the requested expansion of the ATCO Gas and ATCO Electric special payment deferral accounts and the creation of a pension deferral account for AltaGas. […] In the event of a material change to a company‘s special payment obligations (either positively or negatively), a Z factor application would be available to address this change.</a:t>
            </a:r>
            <a:r>
              <a:rPr lang="fr-FR" sz="1400" dirty="0"/>
              <a:t> </a:t>
            </a:r>
            <a:r>
              <a:rPr lang="fr-FR" dirty="0"/>
              <a:t>» </a:t>
            </a:r>
            <a:r>
              <a:rPr lang="fr-CA" sz="1000" dirty="0"/>
              <a:t>(AUC 2012-237, p. 150-151)</a:t>
            </a:r>
          </a:p>
          <a:p>
            <a:pPr marL="1714500" lvl="3" indent="-342900" algn="just">
              <a:buFont typeface="Arial" panose="020B0604020202020204" pitchFamily="34" charset="0"/>
              <a:buChar char="•"/>
            </a:pPr>
            <a:endParaRPr lang="fr-FR" dirty="0"/>
          </a:p>
          <a:p>
            <a:pPr marL="1257300" lvl="2" indent="-342900" algn="l">
              <a:buFont typeface="+mj-lt"/>
              <a:buAutoNum type="arabicPeriod"/>
            </a:pPr>
            <a:r>
              <a:rPr lang="fr-CA" sz="1600" dirty="0"/>
              <a:t>Suggestion d’OC (similaire à FCEI) :  création d’un CER pour comptabiliser les variations annuelles dues au taux d’actualisation et aux taux d’intérêt</a:t>
            </a:r>
          </a:p>
          <a:p>
            <a:pPr marL="1714500" lvl="3" indent="-342900" algn="l">
              <a:buFont typeface="Arial" panose="020B0604020202020204" pitchFamily="34" charset="0"/>
              <a:buChar char="•"/>
            </a:pPr>
            <a:r>
              <a:rPr lang="fr-CA" sz="1400" dirty="0"/>
              <a:t>Idée similaire à </a:t>
            </a:r>
            <a:r>
              <a:rPr lang="fr-CA" sz="1400" dirty="0" err="1"/>
              <a:t>Ycc</a:t>
            </a:r>
            <a:endParaRPr lang="fr-CA" sz="1400" dirty="0"/>
          </a:p>
          <a:p>
            <a:pPr marL="1714500" lvl="3" indent="-342900" algn="l">
              <a:buFont typeface="Arial" panose="020B0604020202020204" pitchFamily="34" charset="0"/>
              <a:buChar char="•"/>
            </a:pPr>
            <a:r>
              <a:rPr lang="fr-CA" sz="1400" dirty="0"/>
              <a:t>Nécessiterait une évaluation actuarielle pour les dossiers tarifaires (comme actuellement)</a:t>
            </a:r>
          </a:p>
          <a:p>
            <a:pPr marL="1714500" lvl="3" indent="-342900" algn="l">
              <a:buFont typeface="Arial" panose="020B0604020202020204" pitchFamily="34" charset="0"/>
              <a:buChar char="•"/>
            </a:pPr>
            <a:r>
              <a:rPr lang="fr-CA" sz="1400" dirty="0"/>
              <a:t>Écarts résiduels pris en compte l’année subséquente à partir des données du rapport annuel</a:t>
            </a:r>
          </a:p>
          <a:p>
            <a:pPr marL="1714500" lvl="3" indent="-342900" algn="l">
              <a:buFont typeface="Arial" panose="020B0604020202020204" pitchFamily="34" charset="0"/>
              <a:buChar char="•"/>
            </a:pPr>
            <a:r>
              <a:rPr lang="fr-CA" sz="1400" dirty="0"/>
              <a:t>Détails étudiés dans la Phase 3B</a:t>
            </a:r>
          </a:p>
          <a:p>
            <a:pPr marL="1714500" lvl="3" indent="-342900" algn="l">
              <a:buFont typeface="Arial" panose="020B0604020202020204" pitchFamily="34" charset="0"/>
              <a:buChar char="•"/>
            </a:pPr>
            <a:endParaRPr lang="fr-CA" sz="1400" dirty="0"/>
          </a:p>
          <a:p>
            <a:pPr marL="1257300" lvl="2" indent="-342900" algn="l">
              <a:buFont typeface="+mj-lt"/>
              <a:buAutoNum type="arabicPeriod"/>
            </a:pPr>
            <a:r>
              <a:rPr lang="fr-CA" sz="1600" dirty="0"/>
              <a:t>Suggestion de l’UMQ (appuyée par PEG) : seulement les variations annuelles supérieures à 15 M$ sont intégrées aux revenus requis</a:t>
            </a:r>
            <a:endParaRPr lang="en-CA" sz="1600" i="1" dirty="0"/>
          </a:p>
          <a:p>
            <a:pPr marL="1714500" lvl="3" indent="-342900" algn="l">
              <a:buFont typeface="Arial" panose="020B0604020202020204" pitchFamily="34" charset="0"/>
              <a:buChar char="•"/>
            </a:pPr>
            <a:endParaRPr lang="en-CA" dirty="0"/>
          </a:p>
          <a:p>
            <a:pPr lvl="3" algn="l"/>
            <a:endParaRPr lang="fr-CA" sz="1800" dirty="0"/>
          </a:p>
          <a:p>
            <a:pPr marL="800100" lvl="1" indent="-342900" algn="l">
              <a:buFont typeface="Arial" panose="020B0604020202020204" pitchFamily="34" charset="0"/>
              <a:buChar char="•"/>
            </a:pPr>
            <a:endParaRPr lang="fr-CA" dirty="0"/>
          </a:p>
        </p:txBody>
      </p:sp>
      <p:cxnSp>
        <p:nvCxnSpPr>
          <p:cNvPr id="5" name="Straight Connector 4">
            <a:extLst>
              <a:ext uri="{FF2B5EF4-FFF2-40B4-BE49-F238E27FC236}">
                <a16:creationId xmlns:a16="http://schemas.microsoft.com/office/drawing/2014/main" id="{F4446232-82B3-4DD2-B672-CC1D11A72616}"/>
              </a:ext>
            </a:extLst>
          </p:cNvPr>
          <p:cNvCxnSpPr/>
          <p:nvPr/>
        </p:nvCxnSpPr>
        <p:spPr>
          <a:xfrm>
            <a:off x="990600" y="762730"/>
            <a:ext cx="10210800" cy="0"/>
          </a:xfrm>
          <a:prstGeom prst="line">
            <a:avLst/>
          </a:prstGeom>
          <a:ln>
            <a:solidFill>
              <a:srgbClr val="F6344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E233CC3-BC98-4F99-A01E-FBF5FB9A10BB}"/>
              </a:ext>
            </a:extLst>
          </p:cNvPr>
          <p:cNvSpPr>
            <a:spLocks noGrp="1"/>
          </p:cNvSpPr>
          <p:nvPr>
            <p:ph type="sldNum" sz="quarter" idx="12"/>
          </p:nvPr>
        </p:nvSpPr>
        <p:spPr/>
        <p:txBody>
          <a:bodyPr/>
          <a:lstStyle/>
          <a:p>
            <a:fld id="{BB6686F1-1E93-49BC-8493-D0A2A6CFB18D}" type="slidenum">
              <a:rPr lang="en-CA" smtClean="0"/>
              <a:t>9</a:t>
            </a:fld>
            <a:endParaRPr lang="en-CA"/>
          </a:p>
        </p:txBody>
      </p:sp>
    </p:spTree>
    <p:extLst>
      <p:ext uri="{BB962C8B-B14F-4D97-AF65-F5344CB8AC3E}">
        <p14:creationId xmlns:p14="http://schemas.microsoft.com/office/powerpoint/2010/main" val="4042336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d'OC - Implantation d'un mécanisme de règlementation incitative - Phase 3 (pièce déposée en audience par Me Éric David)</Sujet>
    <Confidentiel xmlns="a091097b-8ae3-4832-a2b2-51f9a78aeacd">3</Confidentiel>
    <Projet xmlns="a091097b-8ae3-4832-a2b2-51f9a78aeacd">670</Projet>
    <Provenance xmlns="a091097b-8ae3-4832-a2b2-51f9a78aeacd">2</Provenance>
    <Hidden_UploadedAt xmlns="a091097b-8ae3-4832-a2b2-51f9a78aeacd">2023-01-29T01:27:35+00:00</Hidden_UploadedAt>
    <Accés_x0020_restreint xmlns="a091097b-8ae3-4832-a2b2-51f9a78aeacd">false</Accés_x0020_restreint>
    <Précision_x0020_de_x0020_document xmlns="a091097b-8ae3-4832-a2b2-51f9a78aeacd" xsi:nil="true"/>
    <Déposant xmlns="a091097b-8ae3-4832-a2b2-51f9a78aeacd">104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673</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2023-01-29T01:27:35+00:00</Hidden_ApprovedAt>
    <Cote_x0020_de_x0020_piéce xmlns="a091097b-8ae3-4832-a2b2-51f9a78aeacd">C-OC-0021</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W2HFWTQUJJY6-1647426744-366</_dlc_DocId>
    <_dlc_DocIdUrl xmlns="a84ed267-86d5-4fa1-a3cb-2fed497fe84f">
      <Url>http://s10mtlweb:8081/670/_layouts/15/DocIdRedir.aspx?ID=W2HFWTQUJJY6-1647426744-366</Url>
      <Description>W2HFWTQUJJY6-1647426744-366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808469C87C7E014AB7A56B6C06CC6ADC" ma:contentTypeVersion="0" ma:contentTypeDescription="" ma:contentTypeScope="" ma:versionID="2805d43d45e03e2ffd00267597b7a769">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A1480C-902D-459B-A175-6D54CA02270A}"/>
</file>

<file path=customXml/itemProps2.xml><?xml version="1.0" encoding="utf-8"?>
<ds:datastoreItem xmlns:ds="http://schemas.openxmlformats.org/officeDocument/2006/customXml" ds:itemID="{D9C66CDD-E15E-48CB-88F9-9F586A1A08B6}"/>
</file>

<file path=customXml/itemProps3.xml><?xml version="1.0" encoding="utf-8"?>
<ds:datastoreItem xmlns:ds="http://schemas.openxmlformats.org/officeDocument/2006/customXml" ds:itemID="{4D9EE999-D7AC-4D5D-97FB-20FD1A47DA79}"/>
</file>

<file path=customXml/itemProps4.xml><?xml version="1.0" encoding="utf-8"?>
<ds:datastoreItem xmlns:ds="http://schemas.openxmlformats.org/officeDocument/2006/customXml" ds:itemID="{B216FAD5-53DB-49C3-9787-615D6831220B}"/>
</file>

<file path=docProps/app.xml><?xml version="1.0" encoding="utf-8"?>
<Properties xmlns="http://schemas.openxmlformats.org/officeDocument/2006/extended-properties" xmlns:vt="http://schemas.openxmlformats.org/officeDocument/2006/docPropsVTypes">
  <TotalTime>1089</TotalTime>
  <Words>716</Words>
  <Application>Microsoft Office PowerPoint</Application>
  <PresentationFormat>Widescreen</PresentationFormat>
  <Paragraphs>153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Implantation d’un mécanisme de réglementation incitative – Phase 3A </vt:lpstr>
      <vt:lpstr>Plan de présentation</vt:lpstr>
      <vt:lpstr>1. Facteur I</vt:lpstr>
      <vt:lpstr>2. Facteur X</vt:lpstr>
      <vt:lpstr>3. Seuils de matérialité</vt:lpstr>
      <vt:lpstr>4. Facteurs Y</vt:lpstr>
      <vt:lpstr>4. Facteurs Y</vt:lpstr>
      <vt:lpstr>4. Facteurs Y</vt:lpstr>
      <vt:lpstr>4. Facteurs Y</vt:lpstr>
      <vt:lpstr>4. Facteurs Y</vt:lpstr>
      <vt:lpstr>5. Facteurs 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Implantation d’un mécanisme de réglementation incitative – Phase 3A </dc:title>
  <dc:subject>Présentation d'OC - Implantation d'un mécanisme de règlementation incitative - Phase 3 (pièce déposée en audience par Me Éric David)</dc:subject>
  <dc:creator>Jules Bélanger</dc:creator>
  <cp:lastModifiedBy>Jules Bélanger</cp:lastModifiedBy>
  <cp:revision>174</cp:revision>
  <dcterms:created xsi:type="dcterms:W3CDTF">2018-02-11T19:23:41Z</dcterms:created>
  <dcterms:modified xsi:type="dcterms:W3CDTF">2018-02-12T13:32:52Z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0x010100F6681E3BDF397F418586AC591ADC81BB00808469C87C7E014AB7A56B6C06CC6ADC</vt:lpwstr>
  </property>
  <property fmtid="{D5CDD505-2E9C-101B-9397-08002B2CF9AE}" pid="4" name="Order">
    <vt:r8>3292200</vt:r8>
  </property>
  <property fmtid="{D5CDD505-2E9C-101B-9397-08002B2CF9AE}" pid="5" name="_dlc_DocIdItemGuid">
    <vt:lpwstr>8db156d3-b5bf-4fd6-a75e-757bbeaaec56</vt:lpwstr>
  </property>
</Properties>
</file>