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388475" cy="71024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 Pham" initials="CP" lastIdx="1" clrIdx="0">
    <p:extLst>
      <p:ext uri="{19B8F6BF-5375-455C-9EA6-DF929625EA0E}">
        <p15:presenceInfo xmlns:p15="http://schemas.microsoft.com/office/powerpoint/2012/main" userId="Co Pham" providerId="None"/>
      </p:ext>
    </p:extLst>
  </p:cmAuthor>
  <p:cmAuthor id="2" name="Michaud Alexandre" initials="MA" lastIdx="1" clrIdx="1">
    <p:extLst>
      <p:ext uri="{19B8F6BF-5375-455C-9EA6-DF929625EA0E}">
        <p15:presenceInfo xmlns:p15="http://schemas.microsoft.com/office/powerpoint/2012/main" userId="Michaud Alexand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68340" cy="356357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317965" y="1"/>
            <a:ext cx="4068340" cy="356357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FC3524CE-91DA-414E-851A-82A2DF5F9565}" type="datetimeFigureOut">
              <a:rPr lang="fr-CA" smtClean="0"/>
              <a:t>2018-09-29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6120"/>
            <a:ext cx="4068340" cy="356356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317965" y="6746120"/>
            <a:ext cx="4068340" cy="356356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E3A94A07-B0E3-4F27-B224-C59694CF6A4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36635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68340" cy="356357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317965" y="1"/>
            <a:ext cx="4068340" cy="356357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80BD30EE-90D2-43EF-87CF-C230DE3A33CF}" type="datetimeFigureOut">
              <a:rPr lang="fr-CA" smtClean="0"/>
              <a:t>2018-09-29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fr-CA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38848" y="3418067"/>
            <a:ext cx="7510780" cy="2796599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6120"/>
            <a:ext cx="4068340" cy="356356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317965" y="6746120"/>
            <a:ext cx="4068340" cy="356356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57CD9842-C64D-4C50-9521-B23C7324A23F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01727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E934-7209-44DC-829A-49656CAD6530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1459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E5D3-817D-4025-8C26-26ED10B25889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6087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8AE-86B7-4F37-950C-717647C18CF1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87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2E3-56D3-4047-8EF8-158B5030670F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858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5F43-C204-4BE9-9191-0BA4BAC6CC10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215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21B-0592-48C2-978C-5C817853BE38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9953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449C-8ACB-453A-90D1-637E3B3E333D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806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81D5-ECB8-49DC-A6F9-3EC8462DFA6D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618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B5B0-617D-457A-BFDC-DED2A9BF5EB7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1855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54CF-C3D5-48E5-A5D4-C70FE5758143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753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9248-40CC-4A46-9850-BE0AB2438D1A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3300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4180-B8BE-4EC9-B13E-706BF4397E20}" type="datetime1">
              <a:rPr lang="fr-CA" smtClean="0"/>
              <a:t>2018-09-29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0FA7-0CE3-4D3D-8FDF-8E9105E6899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46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1043609"/>
            <a:ext cx="9250017" cy="4194313"/>
          </a:xfrm>
        </p:spPr>
        <p:txBody>
          <a:bodyPr>
            <a:normAutofit/>
          </a:bodyPr>
          <a:lstStyle/>
          <a:p>
            <a:br>
              <a:rPr lang="fr-CA" sz="3600" b="1" dirty="0"/>
            </a:br>
            <a:br>
              <a:rPr lang="fr-CA" sz="3600" b="1" dirty="0"/>
            </a:br>
            <a:br>
              <a:rPr lang="fr-CA" sz="3600" b="1" dirty="0"/>
            </a:br>
            <a:r>
              <a:rPr lang="fr-CA" sz="3600" b="1" dirty="0"/>
              <a:t>Régie de l’énergie – Dossier R-4041-2018</a:t>
            </a:r>
            <a:br>
              <a:rPr lang="fr-CA" sz="3600" b="1" dirty="0"/>
            </a:br>
            <a:br>
              <a:rPr lang="fr-CA" sz="3600" b="1" dirty="0"/>
            </a:br>
            <a:r>
              <a:rPr lang="fr-CA" sz="3600" b="1" dirty="0"/>
              <a:t>Présentation de l’ACEF de Québec</a:t>
            </a:r>
            <a:br>
              <a:rPr lang="fr-CA" sz="3600" b="1" dirty="0"/>
            </a:br>
            <a:br>
              <a:rPr lang="fr-CA" sz="3600" b="1" dirty="0"/>
            </a:br>
            <a:endParaRPr lang="fr-CA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04861"/>
            <a:ext cx="9118862" cy="2531609"/>
          </a:xfrm>
        </p:spPr>
        <p:txBody>
          <a:bodyPr>
            <a:normAutofit fontScale="70000" lnSpcReduction="20000"/>
          </a:bodyPr>
          <a:lstStyle/>
          <a:p>
            <a:pPr algn="r"/>
            <a:endParaRPr lang="fr-CA" dirty="0"/>
          </a:p>
          <a:p>
            <a:pPr algn="r"/>
            <a:endParaRPr lang="fr-CA" dirty="0"/>
          </a:p>
          <a:p>
            <a:pPr algn="r"/>
            <a:endParaRPr lang="fr-CA" dirty="0"/>
          </a:p>
          <a:p>
            <a:pPr algn="r"/>
            <a:r>
              <a:rPr lang="fr-CA" dirty="0"/>
              <a:t>Préparé par : </a:t>
            </a:r>
          </a:p>
          <a:p>
            <a:pPr algn="r"/>
            <a:r>
              <a:rPr lang="fr-CA" dirty="0"/>
              <a:t>Co Pham, </a:t>
            </a:r>
            <a:r>
              <a:rPr lang="fr-CA" dirty="0" err="1"/>
              <a:t>Ph.D</a:t>
            </a:r>
            <a:r>
              <a:rPr lang="fr-CA" dirty="0"/>
              <a:t>.</a:t>
            </a:r>
          </a:p>
          <a:p>
            <a:pPr algn="r"/>
            <a:r>
              <a:rPr lang="fr-CA" dirty="0"/>
              <a:t>		Consultant en énergie</a:t>
            </a:r>
          </a:p>
          <a:p>
            <a:endParaRPr lang="fr-CA" dirty="0"/>
          </a:p>
          <a:p>
            <a:r>
              <a:rPr lang="fr-CA" sz="2900" dirty="0"/>
              <a:t>Octobre 2018</a:t>
            </a:r>
          </a:p>
        </p:txBody>
      </p:sp>
    </p:spTree>
    <p:extLst>
      <p:ext uri="{BB962C8B-B14F-4D97-AF65-F5344CB8AC3E}">
        <p14:creationId xmlns:p14="http://schemas.microsoft.com/office/powerpoint/2010/main" val="231712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Réalités du Programme GDP Affaires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décision D-2018-025 demande au Distributeur de démontrer la rentabilité du Programme à l’aide des coûts marginaux qui sont représentatifs des </a:t>
            </a:r>
            <a:r>
              <a:rPr lang="fr-CA" b="1" dirty="0"/>
              <a:t>réalités</a:t>
            </a:r>
            <a:r>
              <a:rPr lang="fr-CA" dirty="0"/>
              <a:t> du Programme</a:t>
            </a:r>
            <a:r>
              <a:rPr lang="fr-CA" b="1" dirty="0"/>
              <a:t>.</a:t>
            </a:r>
          </a:p>
          <a:p>
            <a:r>
              <a:rPr lang="fr-CA" b="1" dirty="0"/>
              <a:t>Réalités</a:t>
            </a:r>
            <a:r>
              <a:rPr lang="fr-CA" dirty="0"/>
              <a:t> du Programme :</a:t>
            </a:r>
          </a:p>
          <a:p>
            <a:pPr lvl="1"/>
            <a:r>
              <a:rPr lang="fr-CA" dirty="0"/>
              <a:t>L’adhésion non-obligatoire au Programme à chaque année ;</a:t>
            </a:r>
          </a:p>
          <a:p>
            <a:pPr lvl="1"/>
            <a:r>
              <a:rPr lang="fr-CA" dirty="0"/>
              <a:t>Les participants ne sont pas tenus de réduire leur consommation après avoir reçu la demande d’Hydro-Québec ;</a:t>
            </a:r>
          </a:p>
          <a:p>
            <a:pPr lvl="1"/>
            <a:r>
              <a:rPr lang="fr-CA" dirty="0"/>
              <a:t>Les participants ne feraient que déplacer leur consommation d’une heure à l’autre (préchauffage ou reprise de charge) selon HQD.</a:t>
            </a:r>
          </a:p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4327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b="1" dirty="0"/>
              <a:t>Impossibilité de réduire les coûts de transport et de distribution à la suite de l’implantation du Programme GDP Affaires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400" dirty="0"/>
              <a:t>Le </a:t>
            </a:r>
            <a:r>
              <a:rPr lang="fr-CA" sz="2400" i="1" dirty="0"/>
              <a:t>réseau de transport </a:t>
            </a:r>
            <a:r>
              <a:rPr lang="fr-CA" sz="2400" dirty="0"/>
              <a:t>d’Hydro-Québec doit être construit plusieurs années avant l’apparition de la demande selon des normes de fiabilité qui comprennent</a:t>
            </a:r>
            <a:r>
              <a:rPr lang="fr-CA" sz="2400" dirty="0">
                <a:solidFill>
                  <a:srgbClr val="FF0000"/>
                </a:solidFill>
              </a:rPr>
              <a:t> </a:t>
            </a:r>
            <a:r>
              <a:rPr lang="fr-CA" sz="2400" dirty="0"/>
              <a:t>la prise en considération d’une </a:t>
            </a:r>
            <a:r>
              <a:rPr lang="fr-CA" sz="2400" i="1" dirty="0"/>
              <a:t>réserve</a:t>
            </a:r>
            <a:r>
              <a:rPr lang="fr-CA" sz="2400" dirty="0"/>
              <a:t> </a:t>
            </a:r>
            <a:r>
              <a:rPr lang="fr-CA" sz="2400" i="1" dirty="0"/>
              <a:t>en sus </a:t>
            </a:r>
            <a:r>
              <a:rPr lang="fr-CA" sz="2400" dirty="0"/>
              <a:t>de la demande : impossibilité de tenir compte d’une </a:t>
            </a:r>
            <a:r>
              <a:rPr lang="fr-CA" sz="2400" i="1" dirty="0"/>
              <a:t>réduction </a:t>
            </a:r>
            <a:r>
              <a:rPr lang="fr-CA" sz="2400" b="1" i="1" dirty="0"/>
              <a:t>éventuelle non-garantie</a:t>
            </a:r>
            <a:r>
              <a:rPr lang="fr-CA" sz="2400" b="1" dirty="0"/>
              <a:t> </a:t>
            </a:r>
            <a:r>
              <a:rPr lang="fr-CA" sz="2400" dirty="0"/>
              <a:t>de la demande.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400" dirty="0"/>
              <a:t>Tout </a:t>
            </a:r>
            <a:r>
              <a:rPr lang="fr-CA" sz="2400" i="1" dirty="0"/>
              <a:t>réseau de distribution </a:t>
            </a:r>
            <a:r>
              <a:rPr lang="fr-CA" sz="2400" dirty="0"/>
              <a:t>se construit selon la demande </a:t>
            </a:r>
            <a:r>
              <a:rPr lang="fr-CA" sz="2400" b="1" i="1" dirty="0"/>
              <a:t>maximale non-coïncidente</a:t>
            </a:r>
            <a:r>
              <a:rPr lang="fr-CA" sz="2400" i="1" dirty="0"/>
              <a:t> </a:t>
            </a:r>
            <a:r>
              <a:rPr lang="fr-CA" sz="2400" dirty="0"/>
              <a:t>pour une </a:t>
            </a:r>
            <a:r>
              <a:rPr lang="fr-CA" sz="2400" b="1" i="1" dirty="0"/>
              <a:t>localité donnée</a:t>
            </a:r>
            <a:r>
              <a:rPr lang="fr-CA" sz="2400" dirty="0"/>
              <a:t>, et ce, sans aucun lien avec une réduction </a:t>
            </a:r>
            <a:r>
              <a:rPr lang="fr-CA" sz="2400" i="1" dirty="0"/>
              <a:t>éventuelle non-garantie </a:t>
            </a:r>
            <a:r>
              <a:rPr lang="fr-CA" sz="2400" dirty="0"/>
              <a:t>de la consommation des participants aux heures de pointe.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400" dirty="0"/>
              <a:t>HQD a admis qu’il n’y a pas eu de réduction de coûts de transport pour 2016-2018 même avec des réductions </a:t>
            </a:r>
            <a:r>
              <a:rPr lang="fr-CA" sz="2400" i="1" dirty="0"/>
              <a:t>réelles</a:t>
            </a:r>
            <a:r>
              <a:rPr lang="fr-CA" sz="2400" dirty="0"/>
              <a:t> de la demande réalisées grâce au Programme.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400" dirty="0"/>
              <a:t>HQD calcule ses coûts marginaux de transport et de distribution pour une utilisation </a:t>
            </a:r>
            <a:r>
              <a:rPr lang="fr-CA" sz="2400" b="1" i="1" dirty="0"/>
              <a:t>annuelle</a:t>
            </a:r>
            <a:r>
              <a:rPr lang="fr-CA" sz="2400" dirty="0"/>
              <a:t> de 8 760 heures, et non pour une réduction </a:t>
            </a:r>
            <a:r>
              <a:rPr lang="fr-CA" sz="2400" i="1" dirty="0"/>
              <a:t>éventuelle</a:t>
            </a:r>
            <a:r>
              <a:rPr lang="fr-CA" sz="2400" dirty="0"/>
              <a:t> de 100 heures ou moins (R-4057-2018, B-0015, p. 10, par. 3.2.1).</a:t>
            </a:r>
          </a:p>
          <a:p>
            <a:endParaRPr lang="fr-CA" sz="24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127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b="1" dirty="0"/>
              <a:t>Impossibilité de réduire les coûts de transport et de distribution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La CPUC ne considère </a:t>
            </a:r>
            <a:r>
              <a:rPr lang="fr-CA" i="1" dirty="0"/>
              <a:t>par défaut </a:t>
            </a:r>
            <a:r>
              <a:rPr lang="fr-CA" dirty="0"/>
              <a:t>aucune économie de coût de transport et de distribution à la suite d’une réduction de la demande de type « </a:t>
            </a:r>
            <a:r>
              <a:rPr lang="fr-CA" i="1" dirty="0" err="1"/>
              <a:t>demand</a:t>
            </a:r>
            <a:r>
              <a:rPr lang="fr-CA" i="1" dirty="0"/>
              <a:t> </a:t>
            </a:r>
            <a:r>
              <a:rPr lang="fr-CA" i="1" dirty="0" err="1"/>
              <a:t>response</a:t>
            </a:r>
            <a:r>
              <a:rPr lang="fr-CA" dirty="0"/>
              <a:t> » [gestion de la puissance]. Dans le cas contraire, elle exige les démonstrations par </a:t>
            </a:r>
            <a:r>
              <a:rPr lang="fr-CA" i="1" dirty="0"/>
              <a:t>4 tests formels</a:t>
            </a:r>
            <a:r>
              <a:rPr lang="fr-CA" dirty="0"/>
              <a:t>.</a:t>
            </a:r>
          </a:p>
          <a:p>
            <a:r>
              <a:rPr lang="fr-CA" b="1" dirty="0"/>
              <a:t>Recommandations</a:t>
            </a:r>
            <a:r>
              <a:rPr lang="fr-CA" dirty="0"/>
              <a:t> :</a:t>
            </a:r>
          </a:p>
          <a:p>
            <a:pPr marL="0" indent="0">
              <a:buNone/>
            </a:pPr>
            <a:r>
              <a:rPr lang="fr-CA" dirty="0"/>
              <a:t>	- Que la Régie considère que le Programme GDP Affaires ne permette pas au Distributeur de réduire ses coûts de transport et de distribution;</a:t>
            </a:r>
          </a:p>
          <a:p>
            <a:pPr marL="0" indent="0">
              <a:buNone/>
            </a:pPr>
            <a:r>
              <a:rPr lang="fr-CA" dirty="0"/>
              <a:t>	- Que la Régie considère comme </a:t>
            </a:r>
            <a:r>
              <a:rPr lang="fr-CA" i="1" dirty="0"/>
              <a:t>erronés</a:t>
            </a:r>
            <a:r>
              <a:rPr lang="fr-CA" dirty="0"/>
              <a:t> les résultats des démonstrations du Distributeur qui utilisent les coûts évités de transport et distribution dans le présent dossier.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2502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b="1" dirty="0">
                <a:latin typeface="+mn-lt"/>
              </a:rPr>
              <a:t>Comparaison GDP Affaires et Coût évité Fourniture Puissance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873012"/>
              </p:ext>
            </p:extLst>
          </p:nvPr>
        </p:nvGraphicFramePr>
        <p:xfrm>
          <a:off x="838200" y="1442721"/>
          <a:ext cx="10515600" cy="541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7997677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05377498"/>
                    </a:ext>
                  </a:extLst>
                </a:gridCol>
              </a:tblGrid>
              <a:tr h="688813">
                <a:tc>
                  <a:txBody>
                    <a:bodyPr/>
                    <a:lstStyle/>
                    <a:p>
                      <a:r>
                        <a:rPr lang="fr-CA" dirty="0"/>
                        <a:t>GDP Affaires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Coût évité Fourniture (Contrat de long terme A/O 2015-01)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883875"/>
                  </a:ext>
                </a:extLst>
              </a:tr>
              <a:tr h="984019">
                <a:tc>
                  <a:txBody>
                    <a:bodyPr/>
                    <a:lstStyle/>
                    <a:p>
                      <a:r>
                        <a:rPr lang="fr-CA" dirty="0"/>
                        <a:t>But</a:t>
                      </a:r>
                      <a:r>
                        <a:rPr lang="fr-CA" baseline="0" dirty="0"/>
                        <a:t> : Réduire la consommation de certains clients </a:t>
                      </a:r>
                      <a:r>
                        <a:rPr lang="fr-CA" baseline="0" dirty="0">
                          <a:solidFill>
                            <a:schemeClr val="tx1"/>
                          </a:solidFill>
                        </a:rPr>
                        <a:t>aux heures de pointe sur demande du Distributeur ; </a:t>
                      </a:r>
                      <a:r>
                        <a:rPr lang="fr-CA" baseline="0" dirty="0"/>
                        <a:t>Nombre de MW-réduits par année </a:t>
                      </a:r>
                      <a:r>
                        <a:rPr lang="fr-CA" i="1" baseline="0" dirty="0">
                          <a:solidFill>
                            <a:schemeClr val="tx1"/>
                          </a:solidFill>
                        </a:rPr>
                        <a:t>estimé</a:t>
                      </a:r>
                      <a:endParaRPr lang="fr-CA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But : Fourniture de puissance précise (500 MW) pour 20 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78040"/>
                  </a:ext>
                </a:extLst>
              </a:tr>
              <a:tr h="1279225">
                <a:tc>
                  <a:txBody>
                    <a:bodyPr/>
                    <a:lstStyle/>
                    <a:p>
                      <a:r>
                        <a:rPr lang="fr-CA" dirty="0"/>
                        <a:t>Service</a:t>
                      </a:r>
                      <a:r>
                        <a:rPr lang="fr-CA" baseline="0" dirty="0"/>
                        <a:t> non-garanti (a</a:t>
                      </a:r>
                      <a:r>
                        <a:rPr lang="fr-CA" dirty="0"/>
                        <a:t>dhésion volontaire des participants à chaque année ;</a:t>
                      </a:r>
                      <a:r>
                        <a:rPr lang="fr-CA" baseline="0" dirty="0"/>
                        <a:t> </a:t>
                      </a:r>
                      <a:r>
                        <a:rPr lang="fr-CA" baseline="0" dirty="0">
                          <a:solidFill>
                            <a:schemeClr val="tx1"/>
                          </a:solidFill>
                        </a:rPr>
                        <a:t>les </a:t>
                      </a:r>
                      <a:r>
                        <a:rPr lang="fr-CA" baseline="0" dirty="0"/>
                        <a:t>p</a:t>
                      </a:r>
                      <a:r>
                        <a:rPr lang="fr-CA" dirty="0"/>
                        <a:t>articipants ont le droit de ne pas respecter la demande d’Hydro-Québec de réduire leur consommation)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Service garanti</a:t>
                      </a:r>
                      <a:r>
                        <a:rPr lang="fr-CA" baseline="0" dirty="0"/>
                        <a:t> par contrat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64297"/>
                  </a:ext>
                </a:extLst>
              </a:tr>
              <a:tr h="688813">
                <a:tc>
                  <a:txBody>
                    <a:bodyPr/>
                    <a:lstStyle/>
                    <a:p>
                      <a:r>
                        <a:rPr lang="fr-CA" dirty="0"/>
                        <a:t>Période</a:t>
                      </a:r>
                      <a:r>
                        <a:rPr lang="fr-CA" baseline="0" dirty="0"/>
                        <a:t> de service : </a:t>
                      </a:r>
                      <a:r>
                        <a:rPr lang="fr-CA" dirty="0"/>
                        <a:t>Hiver seulement</a:t>
                      </a:r>
                      <a:r>
                        <a:rPr lang="fr-CA" baseline="0" dirty="0"/>
                        <a:t>; </a:t>
                      </a:r>
                      <a:r>
                        <a:rPr lang="fr-CA" dirty="0"/>
                        <a:t>6 h à 9 h; 16 h à 20 h; sauf fins de semaine et jours fériés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Service en tout temps, même en été si requis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300321"/>
                  </a:ext>
                </a:extLst>
              </a:tr>
              <a:tr h="393608">
                <a:tc>
                  <a:txBody>
                    <a:bodyPr/>
                    <a:lstStyle/>
                    <a:p>
                      <a:r>
                        <a:rPr lang="fr-CA" dirty="0"/>
                        <a:t>0</a:t>
                      </a:r>
                      <a:r>
                        <a:rPr lang="fr-CA" baseline="0" dirty="0"/>
                        <a:t> à </a:t>
                      </a:r>
                      <a:r>
                        <a:rPr lang="fr-CA" dirty="0"/>
                        <a:t>100 heures par hiver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</a:t>
                      </a:r>
                      <a:r>
                        <a:rPr lang="fr-CA" baseline="0" dirty="0"/>
                        <a:t> à</a:t>
                      </a:r>
                      <a:r>
                        <a:rPr lang="fr-CA" dirty="0"/>
                        <a:t> 351 heures (selon HQD, B-0017, p. 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57087"/>
                  </a:ext>
                </a:extLst>
              </a:tr>
              <a:tr h="688813">
                <a:tc>
                  <a:txBody>
                    <a:bodyPr/>
                    <a:lstStyle/>
                    <a:p>
                      <a:r>
                        <a:rPr lang="fr-CA" dirty="0"/>
                        <a:t>Taux de réserve relativement</a:t>
                      </a:r>
                      <a:r>
                        <a:rPr lang="fr-CA" baseline="0" dirty="0"/>
                        <a:t> élevé </a:t>
                      </a:r>
                      <a:r>
                        <a:rPr lang="fr-CA" dirty="0"/>
                        <a:t> (17 % selon HQD)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Taux de réserve relativement</a:t>
                      </a:r>
                      <a:r>
                        <a:rPr lang="fr-CA" baseline="0" dirty="0"/>
                        <a:t> faible compte tenu de la nature hydroélectrique des ressources du Producteur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06854"/>
                  </a:ext>
                </a:extLst>
              </a:tr>
              <a:tr h="688813">
                <a:tc>
                  <a:txBody>
                    <a:bodyPr/>
                    <a:lstStyle/>
                    <a:p>
                      <a:r>
                        <a:rPr lang="fr-CA" dirty="0"/>
                        <a:t>70</a:t>
                      </a:r>
                      <a:r>
                        <a:rPr lang="fr-CA" baseline="0" dirty="0"/>
                        <a:t> $/kW-Hiver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Offre la moins chère : 60 $/</a:t>
                      </a:r>
                      <a:r>
                        <a:rPr lang="fr-CA" dirty="0" err="1"/>
                        <a:t>kW-an</a:t>
                      </a:r>
                      <a:endParaRPr lang="fr-CA" dirty="0"/>
                    </a:p>
                    <a:p>
                      <a:r>
                        <a:rPr lang="fr-CA" dirty="0"/>
                        <a:t>Prix moyen des 3 offres : 110 $/</a:t>
                      </a:r>
                      <a:r>
                        <a:rPr lang="fr-CA" dirty="0" err="1"/>
                        <a:t>kW-an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565996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0004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b="1" dirty="0">
                <a:latin typeface="+mn-lt"/>
              </a:rPr>
              <a:t>Balise de prix proposée par l’ACEF de Québec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95120"/>
            <a:ext cx="10515600" cy="4581843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Plusieurs services comparables à celui du Programme GDP Affaires, mais </a:t>
            </a:r>
            <a:r>
              <a:rPr lang="fr-CA" b="1" dirty="0"/>
              <a:t>moins chers </a:t>
            </a:r>
            <a:r>
              <a:rPr lang="fr-CA" dirty="0"/>
              <a:t>:</a:t>
            </a:r>
          </a:p>
          <a:p>
            <a:pPr lvl="1"/>
            <a:r>
              <a:rPr lang="fr-CA" dirty="0"/>
              <a:t>Option d’électricité interruptible : 20 à 40 $/kW-hiver, en fonction du nombre d’heures</a:t>
            </a:r>
          </a:p>
          <a:p>
            <a:pPr lvl="1"/>
            <a:r>
              <a:rPr lang="fr-CA" dirty="0"/>
              <a:t>Achats de court terme : coût variable selon le nombre d’heures d’utilisation, environ 40 $/kW-hiver pour 100 heures ; </a:t>
            </a:r>
          </a:p>
          <a:p>
            <a:pPr lvl="1"/>
            <a:r>
              <a:rPr lang="fr-CA" dirty="0"/>
              <a:t>Tarification Dynamique : 50 $/kW-hiver pour un maximum de 100 heures</a:t>
            </a:r>
          </a:p>
          <a:p>
            <a:r>
              <a:rPr lang="fr-CA" dirty="0"/>
              <a:t>Ordonnance de sauvegarde déjà émise par la Régie pour l’hiver 2018-2019</a:t>
            </a:r>
          </a:p>
          <a:p>
            <a:r>
              <a:rPr lang="fr-CA" dirty="0"/>
              <a:t>Recommandations pour les </a:t>
            </a:r>
            <a:r>
              <a:rPr lang="fr-CA" i="1" dirty="0"/>
              <a:t>hivers suivants </a:t>
            </a:r>
            <a:r>
              <a:rPr lang="fr-CA" dirty="0"/>
              <a:t>: Prix basé sur celui des achats de court terme </a:t>
            </a:r>
            <a:r>
              <a:rPr lang="fr-CA" i="1" dirty="0"/>
              <a:t>plus</a:t>
            </a:r>
            <a:r>
              <a:rPr lang="fr-CA" dirty="0"/>
              <a:t> </a:t>
            </a:r>
            <a:r>
              <a:rPr lang="fr-CA" i="1" dirty="0"/>
              <a:t>une prime </a:t>
            </a:r>
            <a:r>
              <a:rPr lang="fr-CA" dirty="0"/>
              <a:t>pour encourager le développement et le maintien d’un moyen additionnel de fourniture de puissance, pour un maximum de 50 $/kW-hiver (prix comparables pour services similaires) – Prix à réviser par la Régie </a:t>
            </a:r>
            <a:r>
              <a:rPr lang="fr-CA" i="1" dirty="0"/>
              <a:t>à chaque année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0796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b="1" dirty="0">
                <a:latin typeface="+mn-lt"/>
              </a:rPr>
              <a:t>Nature technique du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Étant analyste, je ne traiterai pas de l’aspect</a:t>
            </a:r>
            <a:r>
              <a:rPr lang="fr-CA" i="1" dirty="0"/>
              <a:t> juridique </a:t>
            </a:r>
            <a:r>
              <a:rPr lang="fr-CA" dirty="0"/>
              <a:t>du Programme.</a:t>
            </a:r>
          </a:p>
          <a:p>
            <a:r>
              <a:rPr lang="fr-CA" dirty="0"/>
              <a:t>Sur le plan technique, la </a:t>
            </a:r>
            <a:r>
              <a:rPr lang="fr-CA" b="1" dirty="0"/>
              <a:t>vocation et les caractéristiques </a:t>
            </a:r>
            <a:r>
              <a:rPr lang="fr-CA" dirty="0"/>
              <a:t>du Programme ressemblent à celles des </a:t>
            </a:r>
            <a:r>
              <a:rPr lang="fr-CA" i="1" dirty="0"/>
              <a:t>options d’électricité interruptible, </a:t>
            </a:r>
            <a:r>
              <a:rPr lang="fr-CA" dirty="0"/>
              <a:t>des</a:t>
            </a:r>
            <a:r>
              <a:rPr lang="fr-CA" i="1" dirty="0"/>
              <a:t> achats de court terme </a:t>
            </a:r>
            <a:r>
              <a:rPr lang="fr-CA" dirty="0"/>
              <a:t>et des </a:t>
            </a:r>
            <a:r>
              <a:rPr lang="fr-CA" i="1" dirty="0"/>
              <a:t>options tarifaires de tarification dynamique</a:t>
            </a:r>
            <a:r>
              <a:rPr lang="fr-CA" dirty="0"/>
              <a:t>, plutôt qu’à celles d’un </a:t>
            </a:r>
            <a:r>
              <a:rPr lang="fr-CA" i="1" dirty="0"/>
              <a:t>Programme en efficacité énergétique</a:t>
            </a:r>
            <a:r>
              <a:rPr lang="fr-CA" dirty="0"/>
              <a:t>.</a:t>
            </a:r>
          </a:p>
          <a:p>
            <a:r>
              <a:rPr lang="fr-CA" dirty="0"/>
              <a:t>Indépendamment de la </a:t>
            </a:r>
            <a:r>
              <a:rPr lang="fr-CA" i="1" dirty="0"/>
              <a:t>forme juridique </a:t>
            </a:r>
            <a:r>
              <a:rPr lang="fr-CA" dirty="0"/>
              <a:t>que la Régie choisira pour le Programme, l’ACEF de Québec souhaite qu’elle contrôle de façon régulière les dépenses liées au Programme et son implantation à réaliser par le Distributeur.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z="1800" smtClean="0"/>
              <a:t>7</a:t>
            </a:fld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35511826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58BBE011AA31DE4FBA2263FA6EABFD78" ma:contentTypeVersion="0" ma:contentTypeDescription="" ma:contentTypeScope="" ma:versionID="5aa4d6622b50934f1963103860773c72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l'ACEFQ</Sujet>
    <Confidentiel xmlns="a091097b-8ae3-4832-a2b2-51f9a78aeacd">3</Confidentiel>
    <Projet xmlns="a091097b-8ae3-4832-a2b2-51f9a78aeacd">514</Projet>
    <Provenance xmlns="a091097b-8ae3-4832-a2b2-51f9a78aeacd">2</Provenance>
    <Hidden_UploadedAt xmlns="a091097b-8ae3-4832-a2b2-51f9a78aeacd">2023-01-23T22:12:20+00:00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17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272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2023-01-23T22:12:20+00:00</Hidden_ApprovedAt>
    <Cote_x0020_de_x0020_piéce xmlns="a091097b-8ae3-4832-a2b2-51f9a78aeacd">C-ACEFQ-0011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W2HFWTQUJJY6-440305271-136</_dlc_DocId>
    <_dlc_DocIdUrl xmlns="a84ed267-86d5-4fa1-a3cb-2fed497fe84f">
      <Url>http://s10mtlweb:8081/514/_layouts/15/DocIdRedir.aspx?ID=W2HFWTQUJJY6-440305271-136</Url>
      <Description>W2HFWTQUJJY6-440305271-136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49F8FCB-5525-4394-8C27-8C3B3D0CA030}"/>
</file>

<file path=customXml/itemProps2.xml><?xml version="1.0" encoding="utf-8"?>
<ds:datastoreItem xmlns:ds="http://schemas.openxmlformats.org/officeDocument/2006/customXml" ds:itemID="{6B171DD0-0ECA-4F0A-8999-7E81FD60B8DE}"/>
</file>

<file path=customXml/itemProps3.xml><?xml version="1.0" encoding="utf-8"?>
<ds:datastoreItem xmlns:ds="http://schemas.openxmlformats.org/officeDocument/2006/customXml" ds:itemID="{88025B50-3154-450C-A6AE-9725F25C71EC}"/>
</file>

<file path=customXml/itemProps4.xml><?xml version="1.0" encoding="utf-8"?>
<ds:datastoreItem xmlns:ds="http://schemas.openxmlformats.org/officeDocument/2006/customXml" ds:itemID="{B06DB850-6A74-4651-8ACE-9FE3823C932A}"/>
</file>

<file path=docProps/app.xml><?xml version="1.0" encoding="utf-8"?>
<Properties xmlns="http://schemas.openxmlformats.org/officeDocument/2006/extended-properties" xmlns:vt="http://schemas.openxmlformats.org/officeDocument/2006/docPropsVTypes">
  <TotalTime>11334</TotalTime>
  <Words>732</Words>
  <Application>Microsoft Office PowerPoint</Application>
  <PresentationFormat>Grand écran</PresentationFormat>
  <Paragraphs>59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   Régie de l’énergie – Dossier R-4041-2018  Présentation de l’ACEF de Québec  </vt:lpstr>
      <vt:lpstr>Réalités du Programme GDP Affaires</vt:lpstr>
      <vt:lpstr>Impossibilité de réduire les coûts de transport et de distribution à la suite de l’implantation du Programme GDP Affaires</vt:lpstr>
      <vt:lpstr>Impossibilité de réduire les coûts de transport et de distribution (suite)</vt:lpstr>
      <vt:lpstr>Comparaison GDP Affaires et Coût évité Fourniture Puissance</vt:lpstr>
      <vt:lpstr>Balise de prix proposée par l’ACEF de Québec</vt:lpstr>
      <vt:lpstr>Nature technique du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R-4041-2018 Présentation</dc:title>
  <dc:subject>Présentation de l'ACEFQ</dc:subject>
  <dc:creator>Co Pham</dc:creator>
  <cp:keywords>ACEFQ</cp:keywords>
  <cp:lastModifiedBy>Co Pham</cp:lastModifiedBy>
  <cp:revision>389</cp:revision>
  <cp:lastPrinted>2018-09-27T23:09:08Z</cp:lastPrinted>
  <dcterms:created xsi:type="dcterms:W3CDTF">2016-11-30T21:21:52Z</dcterms:created>
  <dcterms:modified xsi:type="dcterms:W3CDTF">2018-09-29T13:58:45Z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0x010100F6681E3BDF397F418586AC591ADC81BB0058BBE011AA31DE4FBA2263FA6EABFD78</vt:lpwstr>
  </property>
  <property fmtid="{D5CDD505-2E9C-101B-9397-08002B2CF9AE}" pid="5" name="Order">
    <vt:r8>3837000</vt:r8>
  </property>
  <property fmtid="{D5CDD505-2E9C-101B-9397-08002B2CF9AE}" pid="6" name="_dlc_DocIdItemGuid">
    <vt:lpwstr>50e04a77-d352-4860-ae60-8eef4fd7f659</vt:lpwstr>
  </property>
</Properties>
</file>