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comments/comment1.xml" ContentType="application/vnd.openxmlformats-officedocument.presentationml.comment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1.xml" ContentType="application/vnd.openxmlformats-officedocument.presentationml.tags+xml"/>
  <Override PartName="/ppt/tags/tag7.xml" ContentType="application/vnd.openxmlformats-officedocument.presentationml.tags+xml"/>
  <Override PartName="/ppt/tags/tag12.xml" ContentType="application/vnd.openxmlformats-officedocument.presentationml.tags+xml"/>
  <Override PartName="/ppt/tags/tag10.xml" ContentType="application/vnd.openxmlformats-officedocument.presentationml.tags+xml"/>
  <Override PartName="/ppt/tags/tag6.xml" ContentType="application/vnd.openxmlformats-officedocument.presentationml.tags+xml"/>
  <Override PartName="/ppt/tags/tag5.xml" ContentType="application/vnd.openxmlformats-officedocument.presentationml.tag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2.xml" ContentType="application/vnd.openxmlformats-officedocument.presentationml.tags+xml"/>
  <Override PartName="/ppt/tags/tag21.xml" ContentType="application/vnd.openxmlformats-officedocument.presentationml.tags+xml"/>
  <Override PartName="/ppt/tags/tag20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7" r:id="rId1"/>
  </p:sldMasterIdLst>
  <p:notesMasterIdLst>
    <p:notesMasterId r:id="rId17"/>
  </p:notesMasterIdLst>
  <p:sldIdLst>
    <p:sldId id="256" r:id="rId2"/>
    <p:sldId id="268" r:id="rId3"/>
    <p:sldId id="257" r:id="rId4"/>
    <p:sldId id="271" r:id="rId5"/>
    <p:sldId id="266" r:id="rId6"/>
    <p:sldId id="26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9" r:id="rId15"/>
    <p:sldId id="270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trand Schepper" initials="BS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26" Type="http://schemas.openxmlformats.org/officeDocument/2006/relationships/customXml" Target="../customXml/item4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9-29T19:10:54.834" idx="1">
    <p:pos x="10" y="10"/>
    <p:text>Je pense qu'il faudrait faire une slide avec le PTE page 7 ou 8 de notre preuve</p:text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715A7-5EAF-4831-84CF-9C2E2E4F2AD6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833AF-C2F9-483F-8849-7F77FB4594E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48314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833AF-C2F9-483F-8849-7F77FB4594EF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587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6614-C679-40D3-832B-CA40682977F3}" type="datetime1">
              <a:rPr lang="fr-CA" smtClean="0"/>
              <a:t>2018-10-03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857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A000-468F-45EF-98B8-DEE41F70344D}" type="datetime1">
              <a:rPr lang="fr-CA" smtClean="0"/>
              <a:t>2018-10-03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6990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D5E0-1447-4D43-AEB3-F0C1F8726A97}" type="datetime1">
              <a:rPr lang="fr-CA" smtClean="0"/>
              <a:t>2018-10-03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9869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7950-76A6-4412-B8F1-7E9E99439ED0}" type="datetime1">
              <a:rPr lang="fr-CA" smtClean="0"/>
              <a:t>2018-10-03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7859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9749-380E-469C-96C1-973DFF9D2D66}" type="datetime1">
              <a:rPr lang="fr-CA" smtClean="0"/>
              <a:t>2018-10-03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4670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FBD0-936C-49EA-B1D2-8D3E973C70A8}" type="datetime1">
              <a:rPr lang="fr-CA" smtClean="0"/>
              <a:t>2018-10-03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8136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F4F5-64E5-4E29-B1AA-666BD46D098E}" type="datetime1">
              <a:rPr lang="fr-CA" smtClean="0"/>
              <a:t>2018-10-03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56743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D2F16-680C-49FC-AF26-F2523A4D4A19}" type="datetime1">
              <a:rPr lang="fr-CA" smtClean="0"/>
              <a:t>2018-10-03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802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F4B0-0A0A-465C-9D33-BB4FEEA4783E}" type="datetime1">
              <a:rPr lang="fr-CA" smtClean="0"/>
              <a:t>2018-10-03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250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94A8-0EB8-4FB7-91A2-C95A862BEB03}" type="datetime1">
              <a:rPr lang="fr-CA" smtClean="0"/>
              <a:t>2018-10-03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089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C91A-2779-4BA5-B696-647F9AEE8B7E}" type="datetime1">
              <a:rPr lang="fr-CA" smtClean="0"/>
              <a:t>2018-10-03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189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E989-2B5B-4BF3-A91A-EF579E9BE490}" type="datetime1">
              <a:rPr lang="fr-CA" smtClean="0"/>
              <a:t>2018-10-03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9388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2EFE-2D40-483E-B35F-9A299F36D8AC}" type="datetime1">
              <a:rPr lang="fr-CA" smtClean="0"/>
              <a:t>2018-10-03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675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BB72-B267-4B35-872B-F4CEBE6D9B6B}" type="datetime1">
              <a:rPr lang="fr-CA" smtClean="0"/>
              <a:t>2018-10-03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777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D89C-E15C-4A6E-8D5D-B92A3C2F1A12}" type="datetime1">
              <a:rPr lang="fr-CA" smtClean="0"/>
              <a:t>2018-10-03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451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53AE-A4CB-416F-B475-7D4366595BF9}" type="datetime1">
              <a:rPr lang="fr-CA" smtClean="0"/>
              <a:t>2018-10-03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6149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9872A-94F6-4262-8BF4-C56A017121A3}" type="datetime1">
              <a:rPr lang="fr-CA" smtClean="0"/>
              <a:t>2018-10-03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9365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4.e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comments" Target="../comments/comment1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15616" y="548681"/>
            <a:ext cx="7920880" cy="2160239"/>
          </a:xfrm>
        </p:spPr>
        <p:txBody>
          <a:bodyPr>
            <a:normAutofit fontScale="90000"/>
          </a:bodyPr>
          <a:lstStyle/>
          <a:p>
            <a:r>
              <a:rPr lang="fr-CA" sz="40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fr-CA" sz="4000" dirty="0">
                <a:solidFill>
                  <a:srgbClr val="000000"/>
                </a:solidFill>
                <a:latin typeface="Times New Roman"/>
              </a:rPr>
            </a:br>
            <a:r>
              <a:rPr lang="fr-CA" sz="3100" b="1" dirty="0" smtClean="0">
                <a:solidFill>
                  <a:srgbClr val="000000"/>
                </a:solidFill>
                <a:latin typeface="Times New Roman"/>
              </a:rPr>
              <a:t>Régie </a:t>
            </a:r>
            <a:r>
              <a:rPr lang="fr-CA" sz="3100" b="1" dirty="0">
                <a:solidFill>
                  <a:srgbClr val="000000"/>
                </a:solidFill>
                <a:latin typeface="Times New Roman"/>
              </a:rPr>
              <a:t>de l’énergie </a:t>
            </a:r>
            <a:r>
              <a:rPr lang="fr-CA" sz="31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fr-CA" sz="3100" dirty="0">
                <a:solidFill>
                  <a:srgbClr val="000000"/>
                </a:solidFill>
                <a:latin typeface="Times New Roman"/>
              </a:rPr>
            </a:br>
            <a:r>
              <a:rPr lang="fr-CA" sz="2400" b="1" dirty="0">
                <a:solidFill>
                  <a:srgbClr val="000000"/>
                </a:solidFill>
                <a:latin typeface="Times New Roman"/>
              </a:rPr>
              <a:t>R-4041-2018</a:t>
            </a:r>
            <a:r>
              <a:rPr lang="fr-CA" sz="31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fr-CA" sz="31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fr-CA" sz="3100" dirty="0">
                <a:solidFill>
                  <a:srgbClr val="000000"/>
                </a:solidFill>
                <a:latin typeface="Times New Roman"/>
              </a:rPr>
            </a:br>
            <a:r>
              <a:rPr lang="fr-CA" sz="3100" b="1" dirty="0">
                <a:solidFill>
                  <a:srgbClr val="000000"/>
                </a:solidFill>
                <a:latin typeface="Times New Roman"/>
              </a:rPr>
              <a:t>Hydro-Québec – Demande relative au programme GDP Affaires </a:t>
            </a:r>
            <a:endParaRPr lang="fr-CA" sz="3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942416" y="3573016"/>
            <a:ext cx="6600451" cy="2330647"/>
          </a:xfrm>
        </p:spPr>
        <p:txBody>
          <a:bodyPr>
            <a:normAutofit fontScale="70000" lnSpcReduction="20000"/>
          </a:bodyPr>
          <a:lstStyle/>
          <a:p>
            <a:r>
              <a:rPr lang="fr-CA" sz="5800" b="1" dirty="0" smtClean="0">
                <a:solidFill>
                  <a:schemeClr val="tx1"/>
                </a:solidFill>
              </a:rPr>
              <a:t>Présentation du rapport d’analyse du ROEÉ</a:t>
            </a:r>
          </a:p>
          <a:p>
            <a:endParaRPr lang="fr-CA" sz="5800" b="1" dirty="0">
              <a:solidFill>
                <a:schemeClr val="tx1"/>
              </a:solidFill>
            </a:endParaRPr>
          </a:p>
          <a:p>
            <a:r>
              <a:rPr lang="fr-CA" sz="2900" b="1" dirty="0" smtClean="0">
                <a:solidFill>
                  <a:schemeClr val="tx1"/>
                </a:solidFill>
              </a:rPr>
              <a:t>Le 3 octobre 2018</a:t>
            </a:r>
            <a:endParaRPr lang="fr-CA" sz="2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91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75656" y="188640"/>
            <a:ext cx="7560840" cy="1440160"/>
          </a:xfrm>
        </p:spPr>
        <p:txBody>
          <a:bodyPr>
            <a:noAutofit/>
          </a:bodyPr>
          <a:lstStyle/>
          <a:p>
            <a:r>
              <a:rPr lang="fr-CA" sz="3200" dirty="0">
                <a:solidFill>
                  <a:prstClr val="black"/>
                </a:solidFill>
              </a:rPr>
              <a:t>LE RECOURS À L’EFFACEMENT PAR PRODUCTION LOCALE D’ÉLECTRICITÉ À PARTIR D’ÉNERGIE FOSSILE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193935" y="2105472"/>
            <a:ext cx="6950065" cy="4752528"/>
          </a:xfrm>
        </p:spPr>
        <p:txBody>
          <a:bodyPr>
            <a:normAutofit/>
          </a:bodyPr>
          <a:lstStyle/>
          <a:p>
            <a:r>
              <a:rPr lang="fr-CA" sz="2800" dirty="0" smtClean="0"/>
              <a:t>Valeur réelle d’un kW évité</a:t>
            </a:r>
          </a:p>
          <a:p>
            <a:pPr lvl="1"/>
            <a:r>
              <a:rPr lang="fr-CA" sz="2800" dirty="0" smtClean="0"/>
              <a:t>Coût évité de la mesure (HQ)</a:t>
            </a:r>
          </a:p>
          <a:p>
            <a:pPr lvl="1"/>
            <a:r>
              <a:rPr lang="fr-CA" sz="2800" dirty="0" smtClean="0"/>
              <a:t>Investissement requis (Participant)</a:t>
            </a:r>
          </a:p>
          <a:p>
            <a:pPr lvl="1"/>
            <a:r>
              <a:rPr lang="fr-CA" sz="2800" dirty="0" smtClean="0"/>
              <a:t>Caractéristiques environnementales (Société)</a:t>
            </a:r>
          </a:p>
          <a:p>
            <a:r>
              <a:rPr lang="fr-CA" sz="2800" dirty="0" smtClean="0"/>
              <a:t>Recommandation de moduler l’aide financière du programme en fonction de ces critères.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272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03649" y="116632"/>
            <a:ext cx="7130752" cy="1440160"/>
          </a:xfrm>
        </p:spPr>
        <p:txBody>
          <a:bodyPr>
            <a:noAutofit/>
          </a:bodyPr>
          <a:lstStyle/>
          <a:p>
            <a:r>
              <a:rPr lang="fr-CA" sz="3000" dirty="0">
                <a:solidFill>
                  <a:prstClr val="black"/>
                </a:solidFill>
              </a:rPr>
              <a:t>LE RECOURS À L’EFFACEMENT PAR PRODUCTION LOCALE D’ÉLECTRICITÉ À PARTIR D’ÉNERGIE FOSSILE</a:t>
            </a:r>
            <a:endParaRPr lang="fr-CA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5536" y="1556792"/>
            <a:ext cx="8541302" cy="4896544"/>
          </a:xfrm>
        </p:spPr>
        <p:txBody>
          <a:bodyPr/>
          <a:lstStyle/>
          <a:p>
            <a:r>
              <a:rPr lang="fr-CA" sz="2400" dirty="0" smtClean="0"/>
              <a:t>À titre indicatif</a:t>
            </a:r>
          </a:p>
          <a:p>
            <a:endParaRPr lang="fr-CA" dirty="0" smtClean="0"/>
          </a:p>
          <a:p>
            <a:endParaRPr lang="fr-C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60848"/>
            <a:ext cx="8325278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585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03648" y="260648"/>
            <a:ext cx="7283152" cy="1156990"/>
          </a:xfrm>
        </p:spPr>
        <p:txBody>
          <a:bodyPr>
            <a:noAutofit/>
          </a:bodyPr>
          <a:lstStyle/>
          <a:p>
            <a:r>
              <a:rPr lang="fr-CA" sz="3100" dirty="0"/>
              <a:t>LES MODALITÉS D’UN ENGAGEMENT CONTRACTUEL À LONG TERME AVEC LES </a:t>
            </a:r>
            <a:r>
              <a:rPr lang="fr-CA" sz="3100" dirty="0" smtClean="0"/>
              <a:t>PARTICIPANTS</a:t>
            </a:r>
            <a:endParaRPr lang="fr-CA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42415" y="1844824"/>
            <a:ext cx="6950065" cy="4392488"/>
          </a:xfrm>
        </p:spPr>
        <p:txBody>
          <a:bodyPr>
            <a:noAutofit/>
          </a:bodyPr>
          <a:lstStyle/>
          <a:p>
            <a:r>
              <a:rPr lang="fr-CA" sz="2400" dirty="0" smtClean="0"/>
              <a:t>Engagement mutuel </a:t>
            </a:r>
          </a:p>
          <a:p>
            <a:pPr lvl="1"/>
            <a:r>
              <a:rPr lang="fr-CA" sz="2400" dirty="0"/>
              <a:t>S</a:t>
            </a:r>
            <a:r>
              <a:rPr lang="fr-CA" sz="2400" dirty="0" smtClean="0"/>
              <a:t>ouhaité par les participants</a:t>
            </a:r>
          </a:p>
          <a:p>
            <a:pPr lvl="1"/>
            <a:r>
              <a:rPr lang="fr-CA" sz="2400" dirty="0" smtClean="0"/>
              <a:t>Contraintes évoquées (négociations de baux avec nouveaux locataires et ventes d’immeubles) sont relativement faibles et ne s’appliquent pas à une majorité de participants</a:t>
            </a:r>
          </a:p>
          <a:p>
            <a:pPr lvl="1"/>
            <a:r>
              <a:rPr lang="fr-CA" sz="2400" dirty="0" smtClean="0"/>
              <a:t>Un engagement de 5 ans faciliterait la justification de l’utilisation du coût évité de long terme</a:t>
            </a:r>
            <a:endParaRPr lang="fr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423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3200" dirty="0" smtClean="0"/>
              <a:t>COÛT ÉVITÉ: COURT OU LONG TERME?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sz="2400" dirty="0" smtClean="0"/>
              <a:t>Ni l’un ni l’autre n’est adéquat</a:t>
            </a:r>
          </a:p>
          <a:p>
            <a:r>
              <a:rPr lang="fr-CA" sz="2400" dirty="0" smtClean="0"/>
              <a:t>Besoin de développer des coûts évités reflétant les alternatives au marché UCAP et nouveaux appels d’offres de long terme (ex: 5 ans, 10 ans et 15 ans)</a:t>
            </a:r>
          </a:p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729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1678" y="188640"/>
            <a:ext cx="7560840" cy="924272"/>
          </a:xfrm>
        </p:spPr>
        <p:txBody>
          <a:bodyPr>
            <a:normAutofit/>
          </a:bodyPr>
          <a:lstStyle/>
          <a:p>
            <a:r>
              <a:rPr lang="fr-CA" sz="3000" cap="all" dirty="0" smtClean="0">
                <a:solidFill>
                  <a:schemeClr val="tx1"/>
                </a:solidFill>
              </a:rPr>
              <a:t>Conclusions et Recommandations</a:t>
            </a:r>
            <a:endParaRPr lang="en-CA" sz="3000" cap="all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14</a:t>
            </a:fld>
            <a:endParaRPr lang="fr-CA"/>
          </a:p>
        </p:txBody>
      </p:sp>
      <p:sp>
        <p:nvSpPr>
          <p:cNvPr id="4" name="Rectangle 3"/>
          <p:cNvSpPr/>
          <p:nvPr/>
        </p:nvSpPr>
        <p:spPr>
          <a:xfrm>
            <a:off x="2051720" y="980728"/>
            <a:ext cx="684076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sz="2000" dirty="0" smtClean="0">
                <a:solidFill>
                  <a:srgbClr val="000000"/>
                </a:solidFill>
              </a:rPr>
              <a:t>Demander </a:t>
            </a:r>
            <a:r>
              <a:rPr lang="fr-CA" sz="2000" dirty="0">
                <a:solidFill>
                  <a:srgbClr val="000000"/>
                </a:solidFill>
              </a:rPr>
              <a:t>à Hydro-Q</a:t>
            </a:r>
            <a:r>
              <a:rPr lang="fr-CA" sz="2000" b="1" dirty="0">
                <a:solidFill>
                  <a:srgbClr val="000000"/>
                </a:solidFill>
              </a:rPr>
              <a:t>u</a:t>
            </a:r>
            <a:r>
              <a:rPr lang="fr-CA" sz="2000" dirty="0">
                <a:solidFill>
                  <a:srgbClr val="000000"/>
                </a:solidFill>
              </a:rPr>
              <a:t>ébec de retenir, d’ici à ce qu’une étude formelle soit complétée; un potentiel d’au moins 1000 MW, soit moins de 50 % du PTÉ tel qu’évalué (Recommandation 1); </a:t>
            </a:r>
          </a:p>
          <a:p>
            <a:endParaRPr lang="fr-CA" dirty="0">
              <a:solidFill>
                <a:srgbClr val="0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sz="2000" dirty="0" smtClean="0">
                <a:solidFill>
                  <a:srgbClr val="000000"/>
                </a:solidFill>
              </a:rPr>
              <a:t>Demander </a:t>
            </a:r>
            <a:r>
              <a:rPr lang="fr-CA" sz="2000" dirty="0">
                <a:solidFill>
                  <a:srgbClr val="000000"/>
                </a:solidFill>
              </a:rPr>
              <a:t>à Hydro-Québec de présenter une évaluation formelle du potentiel commercial de gestion de la demande en puissance du programme GDP Affaires ( Recommandation 2) ; </a:t>
            </a:r>
          </a:p>
          <a:p>
            <a:endParaRPr lang="fr-CA" sz="2000" dirty="0">
              <a:solidFill>
                <a:srgbClr val="0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sz="2000" dirty="0" smtClean="0">
                <a:solidFill>
                  <a:srgbClr val="000000"/>
                </a:solidFill>
              </a:rPr>
              <a:t>Demander </a:t>
            </a:r>
            <a:r>
              <a:rPr lang="fr-CA" sz="2000" dirty="0">
                <a:solidFill>
                  <a:srgbClr val="000000"/>
                </a:solidFill>
              </a:rPr>
              <a:t>à Hydro-Québec d’étudier le potentiel commercialement réalisable du programme GDP Affaires lors de la mise à jour de l’étude de potentiel technico-économique de gestion de la demande en puissance (Recommandation 3);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3228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7" y="188640"/>
            <a:ext cx="7560840" cy="1716360"/>
          </a:xfrm>
        </p:spPr>
        <p:txBody>
          <a:bodyPr>
            <a:normAutofit/>
          </a:bodyPr>
          <a:lstStyle/>
          <a:p>
            <a:r>
              <a:rPr lang="fr-CA" sz="3000" cap="all" dirty="0">
                <a:solidFill>
                  <a:prstClr val="black"/>
                </a:solidFill>
              </a:rPr>
              <a:t>Conclusions et Recommandations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47664" y="764704"/>
            <a:ext cx="7344816" cy="5400600"/>
          </a:xfrm>
        </p:spPr>
        <p:txBody>
          <a:bodyPr>
            <a:noAutofit/>
          </a:bodyPr>
          <a:lstStyle/>
          <a:p>
            <a:pPr defTabSz="914400"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fr-CA" sz="2000" dirty="0" smtClean="0">
                <a:solidFill>
                  <a:srgbClr val="000000"/>
                </a:solidFill>
              </a:rPr>
              <a:t>Demander </a:t>
            </a:r>
            <a:r>
              <a:rPr lang="fr-CA" sz="2000" dirty="0">
                <a:solidFill>
                  <a:srgbClr val="000000"/>
                </a:solidFill>
              </a:rPr>
              <a:t>à Hydro-Québec que la mise à jour prévue de l’étude du potentiel technico-économique de gestion de la demande en puissance considère l’impact du stockage d’énergie en tant que nouvelle mesure de gestion de la demande en puissance (Recommandation 4). </a:t>
            </a:r>
            <a:endParaRPr lang="fr-CA" sz="2000" dirty="0" smtClean="0">
              <a:solidFill>
                <a:srgbClr val="000000"/>
              </a:solidFill>
            </a:endParaRPr>
          </a:p>
          <a:p>
            <a:pPr marL="0" lvl="0" indent="0" defTabSz="914400">
              <a:spcBef>
                <a:spcPts val="0"/>
              </a:spcBef>
              <a:buClrTx/>
              <a:buNone/>
            </a:pPr>
            <a:endParaRPr lang="fr-CA" sz="2000" dirty="0">
              <a:solidFill>
                <a:srgbClr val="000000"/>
              </a:solidFill>
            </a:endParaRPr>
          </a:p>
          <a:p>
            <a:pPr marL="0" lvl="0" indent="0" defTabSz="914400">
              <a:spcBef>
                <a:spcPts val="0"/>
              </a:spcBef>
              <a:buClrTx/>
              <a:buNone/>
            </a:pPr>
            <a:r>
              <a:rPr lang="fr-CA" sz="2000" dirty="0">
                <a:solidFill>
                  <a:srgbClr val="000000"/>
                </a:solidFill>
              </a:rPr>
              <a:t>Le ROEÉ recommande aussi que le programme GDP Affaires soit modifié afin </a:t>
            </a:r>
            <a:r>
              <a:rPr lang="fr-CA" sz="2000" dirty="0" smtClean="0">
                <a:solidFill>
                  <a:srgbClr val="000000"/>
                </a:solidFill>
              </a:rPr>
              <a:t>:</a:t>
            </a:r>
          </a:p>
          <a:p>
            <a:pPr lvl="0" defTabSz="914400"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fr-CA" sz="2000" dirty="0" smtClean="0">
                <a:solidFill>
                  <a:srgbClr val="000000"/>
                </a:solidFill>
              </a:rPr>
              <a:t> que </a:t>
            </a:r>
            <a:r>
              <a:rPr lang="fr-CA" sz="2000" dirty="0">
                <a:solidFill>
                  <a:srgbClr val="000000"/>
                </a:solidFill>
              </a:rPr>
              <a:t>l’aide financière soit modulée en fonction de son coût évité d’une part, de l’investissement qu’il représente pour le client participant, et de ses qualités environnementales (Recommandation 5); </a:t>
            </a:r>
          </a:p>
          <a:p>
            <a:pPr marL="0" lvl="0" indent="0" defTabSz="914400">
              <a:spcBef>
                <a:spcPts val="0"/>
              </a:spcBef>
              <a:buClrTx/>
              <a:buNone/>
            </a:pPr>
            <a:endParaRPr lang="fr-CA" sz="2000" dirty="0">
              <a:solidFill>
                <a:srgbClr val="000000"/>
              </a:solidFill>
            </a:endParaRPr>
          </a:p>
          <a:p>
            <a:pPr lvl="0" defTabSz="914400"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fr-CA" sz="2000" dirty="0" smtClean="0">
                <a:solidFill>
                  <a:srgbClr val="000000"/>
                </a:solidFill>
              </a:rPr>
              <a:t>que </a:t>
            </a:r>
            <a:r>
              <a:rPr lang="fr-CA" sz="2000" dirty="0">
                <a:solidFill>
                  <a:srgbClr val="000000"/>
                </a:solidFill>
              </a:rPr>
              <a:t>la participation au programme GDP Affaires soit conditionnelle à un engagement de 5 ans de la part des participants, sinon que l’aide financière soit modulée aussi en fonction de la durée de l’engagement (Recommandation 6).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15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188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571039"/>
            <a:ext cx="6589200" cy="2088232"/>
          </a:xfrm>
        </p:spPr>
        <p:txBody>
          <a:bodyPr>
            <a:normAutofit fontScale="90000"/>
          </a:bodyPr>
          <a:lstStyle/>
          <a:p>
            <a:r>
              <a:rPr lang="fr-CA" dirty="0" smtClean="0">
                <a:solidFill>
                  <a:schemeClr val="tx1"/>
                </a:solidFill>
              </a:rPr>
              <a:t>LA PERSPECTIVE DU ROEÉ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>
                <a:solidFill>
                  <a:srgbClr val="FF0000"/>
                </a:solidFill>
              </a:rPr>
              <a:t/>
            </a:r>
            <a:br>
              <a:rPr lang="fr-CA" dirty="0" smtClean="0">
                <a:solidFill>
                  <a:srgbClr val="FF0000"/>
                </a:solidFill>
              </a:rPr>
            </a:b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2</a:t>
            </a:fld>
            <a:endParaRPr lang="fr-CA"/>
          </a:p>
        </p:txBody>
      </p:sp>
      <p:sp>
        <p:nvSpPr>
          <p:cNvPr id="4" name="Rectangle 3"/>
          <p:cNvSpPr/>
          <p:nvPr/>
        </p:nvSpPr>
        <p:spPr>
          <a:xfrm>
            <a:off x="1835696" y="1412776"/>
            <a:ext cx="633670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400" b="1" dirty="0" smtClean="0"/>
              <a:t>Le ROEÉ priorise l’exploitation </a:t>
            </a:r>
            <a:r>
              <a:rPr lang="fr-CA" sz="2400" b="1" dirty="0"/>
              <a:t>du plein potentiel </a:t>
            </a:r>
            <a:r>
              <a:rPr lang="fr-CA" sz="2400" b="1" dirty="0" smtClean="0"/>
              <a:t>de la réduction et de la </a:t>
            </a:r>
            <a:r>
              <a:rPr lang="fr-CA" sz="2400" b="1" dirty="0"/>
              <a:t>gestion de la demande en puissance avant </a:t>
            </a:r>
            <a:r>
              <a:rPr lang="fr-CA" sz="2400" b="1" dirty="0" smtClean="0"/>
              <a:t>l’acquisition de nouvelle capacité de production d’électricité et avant toute acquisition </a:t>
            </a:r>
            <a:r>
              <a:rPr lang="fr-CA" sz="2400" b="1" dirty="0"/>
              <a:t>de </a:t>
            </a:r>
            <a:r>
              <a:rPr lang="fr-CA" sz="2400" b="1" dirty="0" smtClean="0"/>
              <a:t>nouvel approvisionnement  en </a:t>
            </a:r>
            <a:r>
              <a:rPr lang="fr-CA" sz="2400" b="1" dirty="0"/>
              <a:t>puissance de long </a:t>
            </a:r>
            <a:r>
              <a:rPr lang="fr-CA" sz="2400" b="1" dirty="0" smtClean="0"/>
              <a:t>terme.</a:t>
            </a:r>
            <a:endParaRPr lang="fr-CA" sz="2400" b="1" dirty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4645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45201" y="624110"/>
            <a:ext cx="6589199" cy="788666"/>
          </a:xfrm>
        </p:spPr>
        <p:txBody>
          <a:bodyPr/>
          <a:lstStyle/>
          <a:p>
            <a:r>
              <a:rPr lang="fr-CA" sz="3200" dirty="0" smtClean="0"/>
              <a:t>ENJEUX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42415" y="1340768"/>
            <a:ext cx="6591985" cy="4570454"/>
          </a:xfrm>
        </p:spPr>
        <p:txBody>
          <a:bodyPr>
            <a:noAutofit/>
          </a:bodyPr>
          <a:lstStyle/>
          <a:p>
            <a:r>
              <a:rPr lang="fr-CA" sz="2200" dirty="0" smtClean="0"/>
              <a:t>LE POTENTIEL TECHNICO-ÉCONOMIQUE DE GESTION DE LA DEMANDE EN PUISSANCE</a:t>
            </a:r>
            <a:endParaRPr lang="fr-CA" sz="2200" dirty="0"/>
          </a:p>
          <a:p>
            <a:r>
              <a:rPr lang="fr-CA" sz="2200" dirty="0" smtClean="0"/>
              <a:t>LE POTENTIEL COMMERCIAL DU PROGRAMME GDP AFFAIRES</a:t>
            </a:r>
          </a:p>
          <a:p>
            <a:r>
              <a:rPr lang="fr-CA" sz="2200" dirty="0"/>
              <a:t>LE RECOURS À L’EFFACEMENT PAR PRODUCTION LOCALE D’ÉLECTRICITÉ À PARTIR D’ÉNERGIE </a:t>
            </a:r>
            <a:r>
              <a:rPr lang="fr-CA" sz="2200" dirty="0" smtClean="0"/>
              <a:t>FOSSILE</a:t>
            </a:r>
          </a:p>
          <a:p>
            <a:r>
              <a:rPr lang="fr-CA" sz="2200" dirty="0"/>
              <a:t>LES MODALITÉS D’UN ENGAGEMENT CONTRACTUEL À LONG TERME AVEC LES </a:t>
            </a:r>
            <a:r>
              <a:rPr lang="fr-CA" sz="2200" dirty="0" smtClean="0"/>
              <a:t>PARTICIPANTS</a:t>
            </a:r>
          </a:p>
          <a:p>
            <a:r>
              <a:rPr lang="fr-CA" sz="2200" dirty="0" smtClean="0"/>
              <a:t>COÛT ÉVITÉ: COURT OU LONG TERME?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915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476672"/>
            <a:ext cx="6589200" cy="1512168"/>
          </a:xfrm>
        </p:spPr>
        <p:txBody>
          <a:bodyPr>
            <a:normAutofit fontScale="90000"/>
          </a:bodyPr>
          <a:lstStyle/>
          <a:p>
            <a:r>
              <a:rPr lang="fr-CA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POTENTIEL TECHNICO-ÉCONOMIQUE DE LA GESTION DE LA DEMANDE EN PUISSANCE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4</a:t>
            </a:fld>
            <a:endParaRPr lang="fr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32856"/>
            <a:ext cx="6254750" cy="432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85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272808" cy="1788368"/>
          </a:xfrm>
        </p:spPr>
        <p:txBody>
          <a:bodyPr>
            <a:normAutofit/>
          </a:bodyPr>
          <a:lstStyle/>
          <a:p>
            <a:r>
              <a:rPr lang="fr-CA" sz="3100" dirty="0" smtClean="0"/>
              <a:t>POTENTIEL TECHNICO-ÉCONOMIQUE</a:t>
            </a:r>
            <a:br>
              <a:rPr lang="fr-CA" sz="3100" dirty="0" smtClean="0"/>
            </a:br>
            <a:endParaRPr lang="fr-CA" sz="31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5</a:t>
            </a:fld>
            <a:endParaRPr lang="fr-CA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620688"/>
            <a:ext cx="6239171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55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272807" cy="1788368"/>
          </a:xfrm>
        </p:spPr>
        <p:txBody>
          <a:bodyPr/>
          <a:lstStyle/>
          <a:p>
            <a:r>
              <a:rPr lang="fr-CA" sz="3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POTENTIEL </a:t>
            </a:r>
            <a:r>
              <a:rPr lang="fr-CA" sz="3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TECHNICO-ÉCONOMIQUE</a:t>
            </a:r>
            <a:r>
              <a:rPr lang="fr-CA" sz="3100" dirty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fr-CA" sz="31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6</a:t>
            </a:fld>
            <a:endParaRPr lang="fr-CA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620687"/>
            <a:ext cx="5832648" cy="6116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325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547664" y="1124744"/>
            <a:ext cx="7488831" cy="5733256"/>
          </a:xfrm>
        </p:spPr>
        <p:txBody>
          <a:bodyPr>
            <a:normAutofit/>
          </a:bodyPr>
          <a:lstStyle/>
          <a:p>
            <a:r>
              <a:rPr lang="fr-CA" sz="2600" dirty="0" smtClean="0">
                <a:solidFill>
                  <a:schemeClr val="tx1"/>
                </a:solidFill>
              </a:rPr>
              <a:t>Barrières</a:t>
            </a:r>
          </a:p>
          <a:p>
            <a:pPr lvl="1"/>
            <a:r>
              <a:rPr lang="fr-CA" sz="2400" dirty="0" smtClean="0">
                <a:solidFill>
                  <a:schemeClr val="tx1"/>
                </a:solidFill>
              </a:rPr>
              <a:t>Économique (investissement)</a:t>
            </a:r>
          </a:p>
          <a:p>
            <a:pPr lvl="1"/>
            <a:r>
              <a:rPr lang="fr-CA" sz="2400" dirty="0" smtClean="0">
                <a:solidFill>
                  <a:schemeClr val="tx1"/>
                </a:solidFill>
              </a:rPr>
              <a:t>Organisationnelle</a:t>
            </a:r>
          </a:p>
          <a:p>
            <a:r>
              <a:rPr lang="fr-CA" sz="2600" dirty="0" smtClean="0">
                <a:solidFill>
                  <a:schemeClr val="tx1"/>
                </a:solidFill>
              </a:rPr>
              <a:t>Nombre relativement restreint de participants potentiels</a:t>
            </a:r>
          </a:p>
          <a:p>
            <a:r>
              <a:rPr lang="fr-CA" sz="2600" dirty="0" smtClean="0">
                <a:solidFill>
                  <a:schemeClr val="tx1"/>
                </a:solidFill>
              </a:rPr>
              <a:t>Modulation de la participation par Hydro-Québec</a:t>
            </a:r>
          </a:p>
          <a:p>
            <a:r>
              <a:rPr lang="fr-CA" sz="2600" dirty="0" smtClean="0">
                <a:solidFill>
                  <a:schemeClr val="tx1"/>
                </a:solidFill>
              </a:rPr>
              <a:t>ROEÉ évalue le potentiel commercial du programme GDP Affaires à au moins 1000 MW </a:t>
            </a:r>
          </a:p>
          <a:p>
            <a:pPr lvl="2"/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403648" y="188640"/>
            <a:ext cx="7740352" cy="1008112"/>
          </a:xfrm>
        </p:spPr>
        <p:txBody>
          <a:bodyPr>
            <a:noAutofit/>
          </a:bodyPr>
          <a:lstStyle/>
          <a:p>
            <a:r>
              <a:rPr lang="fr-CA" sz="3000" dirty="0" smtClean="0"/>
              <a:t>POTENTIEL COMMERCIAL DE LA GESTION DE LA DEMANDE EN PUISSANCE</a:t>
            </a:r>
            <a:br>
              <a:rPr lang="fr-CA" sz="3000" dirty="0" smtClean="0"/>
            </a:br>
            <a:r>
              <a:rPr lang="fr-CA" sz="3000" dirty="0" smtClean="0"/>
              <a:t/>
            </a:r>
            <a:br>
              <a:rPr lang="fr-CA" sz="3000" dirty="0" smtClean="0"/>
            </a:br>
            <a:r>
              <a:rPr lang="fr-CA" sz="3000" dirty="0" smtClean="0"/>
              <a:t/>
            </a:r>
            <a:br>
              <a:rPr lang="fr-CA" sz="3000" dirty="0" smtClean="0"/>
            </a:br>
            <a:r>
              <a:rPr lang="fr-CA" sz="3000" dirty="0" smtClean="0"/>
              <a:t/>
            </a:r>
            <a:br>
              <a:rPr lang="fr-CA" sz="3000" dirty="0" smtClean="0"/>
            </a:br>
            <a:endParaRPr lang="fr-CA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23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47664" y="188640"/>
            <a:ext cx="7344816" cy="1364730"/>
          </a:xfrm>
        </p:spPr>
        <p:txBody>
          <a:bodyPr>
            <a:noAutofit/>
          </a:bodyPr>
          <a:lstStyle/>
          <a:p>
            <a:r>
              <a:rPr lang="fr-CA" sz="3000" dirty="0" smtClean="0"/>
              <a:t>POTENTIEL DE LA GESTION DE LA DEMANDE EN PUISSANCE</a:t>
            </a:r>
            <a:endParaRPr lang="fr-CA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42415" y="1556792"/>
            <a:ext cx="6591985" cy="4896544"/>
          </a:xfrm>
        </p:spPr>
        <p:txBody>
          <a:bodyPr>
            <a:normAutofit/>
          </a:bodyPr>
          <a:lstStyle/>
          <a:p>
            <a:r>
              <a:rPr lang="fr-CA" sz="3200" dirty="0" smtClean="0"/>
              <a:t>Étude du potentiel technico-économique réalisée en 2012</a:t>
            </a:r>
          </a:p>
          <a:p>
            <a:pPr lvl="1"/>
            <a:r>
              <a:rPr lang="fr-CA" sz="2800" dirty="0" smtClean="0"/>
              <a:t>Avancées technologiques </a:t>
            </a:r>
            <a:r>
              <a:rPr lang="fr-CA" sz="2800" dirty="0"/>
              <a:t> </a:t>
            </a:r>
            <a:r>
              <a:rPr lang="fr-CA" sz="2800" dirty="0" smtClean="0"/>
              <a:t>   (ex: stockage)</a:t>
            </a:r>
          </a:p>
          <a:p>
            <a:pPr lvl="1"/>
            <a:r>
              <a:rPr lang="fr-CA" sz="2800" dirty="0" smtClean="0"/>
              <a:t>Besoin d’une mise à jour </a:t>
            </a:r>
          </a:p>
          <a:p>
            <a:pPr lvl="1"/>
            <a:r>
              <a:rPr lang="fr-CA" sz="2800" dirty="0" smtClean="0"/>
              <a:t>Opportunité d’étudier simultanément le potentiel commercial du programme </a:t>
            </a:r>
            <a:r>
              <a:rPr lang="fr-CA" sz="2800" dirty="0" err="1" smtClean="0"/>
              <a:t>GDP</a:t>
            </a:r>
            <a:r>
              <a:rPr lang="fr-CA" sz="2800" dirty="0" smtClean="0"/>
              <a:t> Affaires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0251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47664" y="188640"/>
            <a:ext cx="7200799" cy="1440160"/>
          </a:xfrm>
        </p:spPr>
        <p:txBody>
          <a:bodyPr>
            <a:noAutofit/>
          </a:bodyPr>
          <a:lstStyle/>
          <a:p>
            <a:r>
              <a:rPr lang="fr-CA" sz="3100" dirty="0" smtClean="0"/>
              <a:t>LE RECOURS À L’EFFACEMENT PAR PRODUCTION LOCALE D’ÉLECTRICITÉ À PARTIR D’ÉNERGIE FOSSILE</a:t>
            </a:r>
            <a:endParaRPr lang="fr-CA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42415" y="1772816"/>
            <a:ext cx="6591985" cy="4680520"/>
          </a:xfrm>
        </p:spPr>
        <p:txBody>
          <a:bodyPr>
            <a:normAutofit fontScale="92500" lnSpcReduction="20000"/>
          </a:bodyPr>
          <a:lstStyle/>
          <a:p>
            <a:r>
              <a:rPr lang="fr-CA" sz="3000" dirty="0" smtClean="0"/>
              <a:t>PTÉ groupes électrogènes = 610 MW, soit presque le tiers du PTÉ est polluant et inefficace</a:t>
            </a:r>
          </a:p>
          <a:p>
            <a:r>
              <a:rPr lang="fr-CA" sz="3000" dirty="0" smtClean="0"/>
              <a:t>Coût évité de 30$/</a:t>
            </a:r>
            <a:r>
              <a:rPr lang="fr-CA" sz="3000" dirty="0" err="1" smtClean="0"/>
              <a:t>kW-an</a:t>
            </a:r>
            <a:endParaRPr lang="fr-CA" sz="3000" dirty="0" smtClean="0"/>
          </a:p>
          <a:p>
            <a:r>
              <a:rPr lang="fr-CA" sz="3000" dirty="0" smtClean="0"/>
              <a:t>Mesures polluantes plus rentables pour les clients que les mesures moins polluantes</a:t>
            </a:r>
          </a:p>
          <a:p>
            <a:r>
              <a:rPr lang="fr-CA" sz="3000" dirty="0" smtClean="0"/>
              <a:t>Simplicité du programme = aide financière plus grande que nécessaire pour les mesures polluantes et insuffisante pour les mesures moins polluantes</a:t>
            </a:r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30275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 de projet" ma:contentTypeID="0x010100F6681E3BDF397F418586AC591ADC81BB0058BBE011AA31DE4FBA2263FA6EABFD78" ma:contentTypeVersion="0" ma:contentTypeDescription="" ma:contentTypeScope="" ma:versionID="5aa4d6622b50934f1963103860773c72">
  <xsd:schema xmlns:xsd="http://www.w3.org/2001/XMLSchema" xmlns:xs="http://www.w3.org/2001/XMLSchema" xmlns:p="http://schemas.microsoft.com/office/2006/metadata/properties" xmlns:ns2="a091097b-8ae3-4832-a2b2-51f9a78aeacd" xmlns:ns3="a84ed267-86d5-4fa1-a3cb-2fed497fe84f" targetNamespace="http://schemas.microsoft.com/office/2006/metadata/properties" ma:root="true" ma:fieldsID="b7e9dbe386427f7c04dd1b10a57eb55d" ns2:_="" ns3:_="">
    <xsd:import namespace="a091097b-8ae3-4832-a2b2-51f9a78aeacd"/>
    <xsd:import namespace="a84ed267-86d5-4fa1-a3cb-2fed497fe84f"/>
    <xsd:element name="properties">
      <xsd:complexType>
        <xsd:sequence>
          <xsd:element name="documentManagement">
            <xsd:complexType>
              <xsd:all>
                <xsd:element ref="ns2:Projet"/>
                <xsd:element ref="ns2:Provenance" minOccurs="0"/>
                <xsd:element ref="ns2:Déposant"/>
                <xsd:element ref="ns2:Catégorie_x0020_de_x0020_document" minOccurs="0"/>
                <xsd:element ref="ns2:Sous-catégorie" minOccurs="0"/>
                <xsd:element ref="ns2:Phase"/>
                <xsd:element ref="ns2:Précision_x0020_de_x0020_document" minOccurs="0"/>
                <xsd:element ref="ns2:Sujet" minOccurs="0"/>
                <xsd:element ref="ns2:Cote_x0020_de_x0020_déposant" minOccurs="0"/>
                <xsd:element ref="ns2:Accés_x0020_restreint" minOccurs="0"/>
                <xsd:element ref="ns2:Cote_x0020_de_x0020_piéce" minOccurs="0"/>
                <xsd:element ref="ns2:Inscrit_x0020_au_x0020_plumitif" minOccurs="0"/>
                <xsd:element ref="ns2:Numéro_x0020_plumitif" minOccurs="0"/>
                <xsd:element ref="ns2:Diffusable_x0020_sur_x0020_le_x0020_Web" minOccurs="0"/>
                <xsd:element ref="ns2:Ne_x0020_pas_x0020_envoyer_x0020_d_x0027_alerte" minOccurs="0"/>
                <xsd:element ref="ns2:Confidentiel"/>
                <xsd:element ref="ns2:Date_x0020_de_x0020_confidentialité_x0020_relevée" minOccurs="0"/>
                <xsd:element ref="ns2:Copie_x0020_papier_x0020_reçue" minOccurs="0"/>
                <xsd:element ref="ns2:Date_x0020_de_x0020_réception_x0020_copie_x0020_papier" minOccurs="0"/>
                <xsd:element ref="ns3:_dlc_DocId" minOccurs="0"/>
                <xsd:element ref="ns3:_dlc_DocIdUrl" minOccurs="0"/>
                <xsd:element ref="ns3:_dlc_DocIdPersistId" minOccurs="0"/>
                <xsd:element ref="ns2:Hidden_UploadedBy" minOccurs="0"/>
                <xsd:element ref="ns2:Hidden_UploadedAt" minOccurs="0"/>
                <xsd:element ref="ns2:Hidden_ApprovedBy" minOccurs="0"/>
                <xsd:element ref="ns2:Hidden_ApprovedAt" minOccurs="0"/>
                <xsd:element ref="ns2:Stat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097b-8ae3-4832-a2b2-51f9a78aeacd" elementFormDefault="qualified">
    <xsd:import namespace="http://schemas.microsoft.com/office/2006/documentManagement/types"/>
    <xsd:import namespace="http://schemas.microsoft.com/office/infopath/2007/PartnerControls"/>
    <xsd:element name="Projet" ma:index="1" ma:displayName="Projet" ma:list="{CE87CB4F-F3B1-42AD-9CE0-0125D6B4080B}" ma:internalName="Projet" ma:readOnly="false" ma:showField="Num_x00e9_ro_x0020_du_x0020_proj" ma:web="{76ddd5ea-d475-414e-8091-4675c7a4bd1a}">
      <xsd:simpleType>
        <xsd:restriction base="dms:Lookup"/>
      </xsd:simpleType>
    </xsd:element>
    <xsd:element name="Provenance" ma:index="2" nillable="true" ma:displayName="Provenance" ma:list="{3A1A4597-1672-4F84-9DE7-FBA0AEBF9CE3}" ma:internalName="Provenance" ma:showField="Title" ma:web="{76ddd5ea-d475-414e-8091-4675c7a4bd1a}">
      <xsd:simpleType>
        <xsd:restriction base="dms:Lookup"/>
      </xsd:simpleType>
    </xsd:element>
    <xsd:element name="Déposant" ma:index="3" ma:displayName="Déposant" ma:list="{A2D4550E-DC70-4FE1-8010-4C446E5D8D2C}" ma:internalName="D_x00e9_posant" ma:showField="Title" ma:web="{76ddd5ea-d475-414e-8091-4675c7a4bd1a}">
      <xsd:simpleType>
        <xsd:restriction base="dms:Lookup"/>
      </xsd:simpleType>
    </xsd:element>
    <xsd:element name="Catégorie_x0020_de_x0020_document" ma:index="4" nillable="true" ma:displayName="Catégorie de document" ma:list="{F7545102-6201-4483-9929-E858F36BE31E}" ma:internalName="Cat_x00e9_gorie_x0020_de_x0020_document" ma:showField="Title" ma:web="{76ddd5ea-d475-414e-8091-4675c7a4bd1a}">
      <xsd:simpleType>
        <xsd:restriction base="dms:Lookup"/>
      </xsd:simpleType>
    </xsd:element>
    <xsd:element name="Sous-catégorie" ma:index="5" nillable="true" ma:displayName="Sous-catégorie" ma:list="{8F61632E-9A95-48F5-95F9-D05D88255F44}" ma:internalName="Sous_x002d_cat_x00e9_gorie" ma:showField="Title" ma:web="{76ddd5ea-d475-414e-8091-4675c7a4bd1a}">
      <xsd:simpleType>
        <xsd:restriction base="dms:Lookup"/>
      </xsd:simpleType>
    </xsd:element>
    <xsd:element name="Phase" ma:index="6" ma:displayName="Phase" ma:list="{1721197D-7382-4457-968B-EC653058772A}" ma:internalName="Phase" ma:showField="Title" ma:web="{76ddd5ea-d475-414e-8091-4675c7a4bd1a}">
      <xsd:simpleType>
        <xsd:restriction base="dms:Lookup"/>
      </xsd:simpleType>
    </xsd:element>
    <xsd:element name="Précision_x0020_de_x0020_document" ma:index="7" nillable="true" ma:displayName="Précisions de document" ma:hidden="true" ma:list="{CD8F73AF-CF7D-4F56-B7C5-E37D10A86459}" ma:internalName="Pr_x00e9_cision_x0020_de_x0020_document" ma:readOnly="false" ma:showField="Title" ma:web="{76ddd5ea-d475-414e-8091-4675c7a4bd1a}">
      <xsd:simpleType>
        <xsd:restriction base="dms:Lookup"/>
      </xsd:simpleType>
    </xsd:element>
    <xsd:element name="Sujet" ma:index="8" nillable="true" ma:displayName="Sujet" ma:internalName="Sujet">
      <xsd:simpleType>
        <xsd:restriction base="dms:Note">
          <xsd:maxLength value="255"/>
        </xsd:restriction>
      </xsd:simpleType>
    </xsd:element>
    <xsd:element name="Cote_x0020_de_x0020_déposant" ma:index="9" nillable="true" ma:displayName="Cote déposant" ma:internalName="Cote_x0020_de_x0020_d_x00e9_posant">
      <xsd:simpleType>
        <xsd:restriction base="dms:Text">
          <xsd:maxLength value="255"/>
        </xsd:restriction>
      </xsd:simpleType>
    </xsd:element>
    <xsd:element name="Accés_x0020_restreint" ma:index="10" nillable="true" ma:displayName="Accès restreint" ma:default="0" ma:internalName="Acc_x00e9_s_x0020_restreint">
      <xsd:simpleType>
        <xsd:restriction base="dms:Boolean"/>
      </xsd:simpleType>
    </xsd:element>
    <xsd:element name="Cote_x0020_de_x0020_piéce" ma:index="11" nillable="true" ma:displayName="Cote de pièce" ma:internalName="Cote_x0020_de_x0020_pi_x00e9_ce">
      <xsd:simpleType>
        <xsd:restriction base="dms:Text">
          <xsd:maxLength value="255"/>
        </xsd:restriction>
      </xsd:simpleType>
    </xsd:element>
    <xsd:element name="Inscrit_x0020_au_x0020_plumitif" ma:index="12" nillable="true" ma:displayName="Inscrit au plumitif" ma:default="1" ma:internalName="Inscrit_x0020_au_x0020_plumitif">
      <xsd:simpleType>
        <xsd:restriction base="dms:Boolean"/>
      </xsd:simpleType>
    </xsd:element>
    <xsd:element name="Numéro_x0020_plumitif" ma:index="13" nillable="true" ma:displayName="Numéro plumitif" ma:decimals="0" ma:internalName="Num_x00e9_ro_x0020_plumitif">
      <xsd:simpleType>
        <xsd:restriction base="dms:Number">
          <xsd:maxInclusive value="9999"/>
          <xsd:minInclusive value="1"/>
        </xsd:restriction>
      </xsd:simpleType>
    </xsd:element>
    <xsd:element name="Diffusable_x0020_sur_x0020_le_x0020_Web" ma:index="14" nillable="true" ma:displayName="Diffusable sur le Web" ma:default="1" ma:internalName="Diffusable_x0020_sur_x0020_le_x0020_Web">
      <xsd:simpleType>
        <xsd:restriction base="dms:Boolean"/>
      </xsd:simpleType>
    </xsd:element>
    <xsd:element name="Ne_x0020_pas_x0020_envoyer_x0020_d_x0027_alerte" ma:index="15" nillable="true" ma:displayName="Ne pas envoyer d'alerte" ma:default="1" ma:internalName="Ne_x0020_pas_x0020_envoyer_x0020_d_x0027_alerte">
      <xsd:simpleType>
        <xsd:restriction base="dms:Boolean"/>
      </xsd:simpleType>
    </xsd:element>
    <xsd:element name="Confidentiel" ma:index="16" ma:displayName="Confidentiel" ma:list="{79B26B89-E55A-4B03-BEFA-7EE3A90275CF}" ma:internalName="Confidentiel" ma:showField="Title" ma:web="{76ddd5ea-d475-414e-8091-4675c7a4bd1a}">
      <xsd:simpleType>
        <xsd:restriction base="dms:Lookup"/>
      </xsd:simpleType>
    </xsd:element>
    <xsd:element name="Date_x0020_de_x0020_confidentialité_x0020_relevée" ma:index="17" nillable="true" ma:displayName="Date de confidentialité relevée" ma:format="DateOnly" ma:internalName="Date_x0020_de_x0020_confidentialit_x00e9__x0020_relev_x00e9_e">
      <xsd:simpleType>
        <xsd:restriction base="dms:DateTime"/>
      </xsd:simpleType>
    </xsd:element>
    <xsd:element name="Copie_x0020_papier_x0020_reçue" ma:index="18" nillable="true" ma:displayName="Copie papier reçue" ma:default="0" ma:internalName="Copie_x0020_papier_x0020_re_x00e7_ue">
      <xsd:simpleType>
        <xsd:restriction base="dms:Boolean"/>
      </xsd:simpleType>
    </xsd:element>
    <xsd:element name="Date_x0020_de_x0020_réception_x0020_copie_x0020_papier" ma:index="19" nillable="true" ma:displayName="Date de réception copie papier" ma:format="DateOnly" ma:internalName="Date_x0020_de_x0020_r_x00e9_ception_x0020_copie_x0020_papier">
      <xsd:simpleType>
        <xsd:restriction base="dms:DateTime"/>
      </xsd:simpleType>
    </xsd:element>
    <xsd:element name="Hidden_UploadedBy" ma:index="33" nillable="true" ma:displayName="Hidden_UploadedBy" ma:hidden="true" ma:internalName="Hidden_UploadedBy" ma:readOnly="false">
      <xsd:simpleType>
        <xsd:restriction base="dms:Text">
          <xsd:maxLength value="100"/>
        </xsd:restriction>
      </xsd:simpleType>
    </xsd:element>
    <xsd:element name="Hidden_UploadedAt" ma:index="34" nillable="true" ma:displayName="Hidden_UploadedAt" ma:default="[today]" ma:format="DateTime" ma:hidden="true" ma:internalName="Hidden_UploadedAt" ma:readOnly="false">
      <xsd:simpleType>
        <xsd:restriction base="dms:DateTime"/>
      </xsd:simpleType>
    </xsd:element>
    <xsd:element name="Hidden_ApprovedBy" ma:index="35" nillable="true" ma:displayName="Hidden_ApprovedBy" ma:hidden="true" ma:internalName="Hidden_ApprovedBy" ma:readOnly="false">
      <xsd:simpleType>
        <xsd:restriction base="dms:Text">
          <xsd:maxLength value="100"/>
        </xsd:restriction>
      </xsd:simpleType>
    </xsd:element>
    <xsd:element name="Hidden_ApprovedAt" ma:index="36" nillable="true" ma:displayName="Hidden_ApprovedAt" ma:default="[today]" ma:format="DateTime" ma:hidden="true" ma:internalName="Hidden_ApprovedAt" ma:readOnly="false">
      <xsd:simpleType>
        <xsd:restriction base="dms:DateTime"/>
      </xsd:simpleType>
    </xsd:element>
    <xsd:element name="Statut" ma:index="37" nillable="true" ma:displayName="Statut" ma:hidden="true" ma:internalName="Statut" ma:readOnly="false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ed267-86d5-4fa1-a3cb-2fed497fe84f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3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a091097b-8ae3-4832-a2b2-51f9a78aeacd">1</Phase>
    <Sujet xmlns="a091097b-8ae3-4832-a2b2-51f9a78aeacd">Présentation du ROEÉ</Sujet>
    <Confidentiel xmlns="a091097b-8ae3-4832-a2b2-51f9a78aeacd">3</Confidentiel>
    <Projet xmlns="a091097b-8ae3-4832-a2b2-51f9a78aeacd">514</Projet>
    <Provenance xmlns="a091097b-8ae3-4832-a2b2-51f9a78aeacd">2</Provenance>
    <Hidden_UploadedAt xmlns="a091097b-8ae3-4832-a2b2-51f9a78aeacd">2023-01-23T22:14:20+00:00</Hidden_UploadedAt>
    <Accés_x0020_restreint xmlns="a091097b-8ae3-4832-a2b2-51f9a78aeacd">false</Accés_x0020_restreint>
    <Précision_x0020_de_x0020_document xmlns="a091097b-8ae3-4832-a2b2-51f9a78aeacd" xsi:nil="true"/>
    <Déposant xmlns="a091097b-8ae3-4832-a2b2-51f9a78aeacd">124</Déposant>
    <Sous-catégorie xmlns="a091097b-8ae3-4832-a2b2-51f9a78aeacd" xsi:nil="true"/>
    <Copie_x0020_papier_x0020_reçue xmlns="a091097b-8ae3-4832-a2b2-51f9a78aeacd">false</Copie_x0020_papier_x0020_reçue>
    <Cote_x0020_de_x0020_déposant xmlns="a091097b-8ae3-4832-a2b2-51f9a78aeacd" xsi:nil="true"/>
    <Inscrit_x0020_au_x0020_plumitif xmlns="a091097b-8ae3-4832-a2b2-51f9a78aeacd">true</Inscrit_x0020_au_x0020_plumitif>
    <Numéro_x0020_plumitif xmlns="a091097b-8ae3-4832-a2b2-51f9a78aeacd">280</Numéro_x0020_plumitif>
    <Hidden_UploadedBy xmlns="a091097b-8ae3-4832-a2b2-51f9a78aeacd" xsi:nil="true"/>
    <Hidden_ApprovedBy xmlns="a091097b-8ae3-4832-a2b2-51f9a78aeacd" xsi:nil="true"/>
    <Statut xmlns="a091097b-8ae3-4832-a2b2-51f9a78aeacd" xsi:nil="true"/>
    <Catégorie_x0020_de_x0020_document xmlns="a091097b-8ae3-4832-a2b2-51f9a78aeacd">2</Catégorie_x0020_de_x0020_document>
    <Date_x0020_de_x0020_confidentialité_x0020_relevée xmlns="a091097b-8ae3-4832-a2b2-51f9a78aeacd" xsi:nil="true"/>
    <Hidden_ApprovedAt xmlns="a091097b-8ae3-4832-a2b2-51f9a78aeacd">2023-01-23T22:14:20+00:00</Hidden_ApprovedAt>
    <Cote_x0020_de_x0020_piéce xmlns="a091097b-8ae3-4832-a2b2-51f9a78aeacd">C-ROEÉ-0011</Cote_x0020_de_x0020_piéce>
    <Diffusable_x0020_sur_x0020_le_x0020_Web xmlns="a091097b-8ae3-4832-a2b2-51f9a78aeacd">true</Diffusable_x0020_sur_x0020_le_x0020_Web>
    <Date_x0020_de_x0020_réception_x0020_copie_x0020_papier xmlns="a091097b-8ae3-4832-a2b2-51f9a78aeacd" xsi:nil="true"/>
    <Ne_x0020_pas_x0020_envoyer_x0020_d_x0027_alerte xmlns="a091097b-8ae3-4832-a2b2-51f9a78aeacd">true</Ne_x0020_pas_x0020_envoyer_x0020_d_x0027_alerte>
    <_dlc_DocId xmlns="a84ed267-86d5-4fa1-a3cb-2fed497fe84f">W2HFWTQUJJY6-440305271-468</_dlc_DocId>
    <_dlc_DocIdUrl xmlns="a84ed267-86d5-4fa1-a3cb-2fed497fe84f">
      <Url>http://s10mtlweb:8081/514/_layouts/15/DocIdRedir.aspx?ID=W2HFWTQUJJY6-440305271-468</Url>
      <Description>W2HFWTQUJJY6-440305271-468</Description>
    </_dlc_DocIdUrl>
  </documentManagement>
</p:properties>
</file>

<file path=customXml/itemProps1.xml><?xml version="1.0" encoding="utf-8"?>
<ds:datastoreItem xmlns:ds="http://schemas.openxmlformats.org/officeDocument/2006/customXml" ds:itemID="{B23ABC33-D56E-4F43-A998-2CE002293114}"/>
</file>

<file path=customXml/itemProps2.xml><?xml version="1.0" encoding="utf-8"?>
<ds:datastoreItem xmlns:ds="http://schemas.openxmlformats.org/officeDocument/2006/customXml" ds:itemID="{3823D9BB-81FC-4A73-A642-225ACBD06B05}"/>
</file>

<file path=customXml/itemProps3.xml><?xml version="1.0" encoding="utf-8"?>
<ds:datastoreItem xmlns:ds="http://schemas.openxmlformats.org/officeDocument/2006/customXml" ds:itemID="{704AB59E-44F7-49DE-BE14-7705DBEE4350}"/>
</file>

<file path=customXml/itemProps4.xml><?xml version="1.0" encoding="utf-8"?>
<ds:datastoreItem xmlns:ds="http://schemas.openxmlformats.org/officeDocument/2006/customXml" ds:itemID="{6B7F798D-7FF7-4F68-ACCF-9F1363953E0C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1346</TotalTime>
  <Words>675</Words>
  <Application>Microsoft Office PowerPoint</Application>
  <PresentationFormat>Affichage à l'écran (4:3)</PresentationFormat>
  <Paragraphs>76</Paragraphs>
  <Slides>15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Wisp</vt:lpstr>
      <vt:lpstr> Régie de l’énergie  R-4041-2018  Hydro-Québec – Demande relative au programme GDP Affaires </vt:lpstr>
      <vt:lpstr>LA PERSPECTIVE DU ROEÉ   </vt:lpstr>
      <vt:lpstr>ENJEUX</vt:lpstr>
      <vt:lpstr>POTENTIEL TECHNICO-ÉCONOMIQUE DE LA GESTION DE LA DEMANDE EN PUISSANCE</vt:lpstr>
      <vt:lpstr>POTENTIEL TECHNICO-ÉCONOMIQUE </vt:lpstr>
      <vt:lpstr>POTENTIEL TECHNICO-ÉCONOMIQUE </vt:lpstr>
      <vt:lpstr>POTENTIEL COMMERCIAL DE LA GESTION DE LA DEMANDE EN PUISSANCE    </vt:lpstr>
      <vt:lpstr>POTENTIEL DE LA GESTION DE LA DEMANDE EN PUISSANCE</vt:lpstr>
      <vt:lpstr>LE RECOURS À L’EFFACEMENT PAR PRODUCTION LOCALE D’ÉLECTRICITÉ À PARTIR D’ÉNERGIE FOSSILE</vt:lpstr>
      <vt:lpstr>LE RECOURS À L’EFFACEMENT PAR PRODUCTION LOCALE D’ÉLECTRICITÉ À PARTIR D’ÉNERGIE FOSSILE</vt:lpstr>
      <vt:lpstr>LE RECOURS À L’EFFACEMENT PAR PRODUCTION LOCALE D’ÉLECTRICITÉ À PARTIR D’ÉNERGIE FOSSILE</vt:lpstr>
      <vt:lpstr>LES MODALITÉS D’UN ENGAGEMENT CONTRACTUEL À LONG TERME AVEC LES PARTICIPANTS</vt:lpstr>
      <vt:lpstr>COÛT ÉVITÉ: COURT OU LONG TERME?</vt:lpstr>
      <vt:lpstr>Conclusions et Recommandations</vt:lpstr>
      <vt:lpstr>Conclusions et Recommandations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Présentation du ROEÉ</dc:subject>
  <dc:creator>Solénove Admin</dc:creator>
  <cp:lastModifiedBy>Solénove Admin</cp:lastModifiedBy>
  <cp:revision>37</cp:revision>
  <dcterms:created xsi:type="dcterms:W3CDTF">2018-09-25T17:49:54Z</dcterms:created>
  <dcterms:modified xsi:type="dcterms:W3CDTF">2018-10-03T13:41:52Z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0x010100F6681E3BDF397F418586AC591ADC81BB0058BBE011AA31DE4FBA2263FA6EABFD78</vt:lpwstr>
  </property>
  <property fmtid="{D5CDD505-2E9C-101B-9397-08002B2CF9AE}" pid="4" name="Order">
    <vt:r8>3839200</vt:r8>
  </property>
  <property fmtid="{D5CDD505-2E9C-101B-9397-08002B2CF9AE}" pid="5" name="_dlc_DocIdItemGuid">
    <vt:lpwstr>00dfa0cc-1712-4b92-9f06-a117b24a19b6</vt:lpwstr>
  </property>
</Properties>
</file>