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33.xml" ContentType="application/vnd.openxmlformats-officedocument.presentationml.tags+xml"/>
  <Override PartName="/ppt/tags/tag32.xml" ContentType="application/vnd.openxmlformats-officedocument.presentationml.tags+xml"/>
  <Override PartName="/ppt/tags/tag31.xml" ContentType="application/vnd.openxmlformats-officedocument.presentationml.tags+xml"/>
  <Override PartName="/ppt/tags/tag30.xml" ContentType="application/vnd.openxmlformats-officedocument.presentationml.tags+xml"/>
  <Override PartName="/ppt/tags/tag29.xml" ContentType="application/vnd.openxmlformats-officedocument.presentationml.tags+xml"/>
  <Override PartName="/ppt/tags/tag28.xml" ContentType="application/vnd.openxmlformats-officedocument.presentationml.tags+xml"/>
  <Override PartName="/ppt/tags/tag27.xml" ContentType="application/vnd.openxmlformats-officedocument.presentationml.tags+xml"/>
  <Override PartName="/ppt/tags/tag26.xml" ContentType="application/vnd.openxmlformats-officedocument.presentationml.tags+xml"/>
  <Override PartName="/ppt/tags/tag25.xml" ContentType="application/vnd.openxmlformats-officedocument.presentationml.tags+xml"/>
  <Override PartName="/ppt/tags/tag24.xml" ContentType="application/vnd.openxmlformats-officedocument.presentationml.tags+xml"/>
  <Override PartName="/ppt/tags/tag23.xml" ContentType="application/vnd.openxmlformats-officedocument.presentationml.tags+xml"/>
  <Override PartName="/ppt/tags/tag22.xml" ContentType="application/vnd.openxmlformats-officedocument.presentationml.tags+xml"/>
  <Override PartName="/ppt/tags/tag21.xml" ContentType="application/vnd.openxmlformats-officedocument.presentationml.tags+xml"/>
  <Override PartName="/ppt/tags/tag20.xml" ContentType="application/vnd.openxmlformats-officedocument.presentationml.tags+xml"/>
  <Override PartName="/ppt/tags/tag19.xml" ContentType="application/vnd.openxmlformats-officedocument.presentationml.tags+xml"/>
  <Override PartName="/ppt/tags/tag18.xml" ContentType="application/vnd.openxmlformats-officedocument.presentationml.tags+xml"/>
  <Override PartName="/ppt/tags/tag17.xml" ContentType="application/vnd.openxmlformats-officedocument.presentationml.tags+xml"/>
  <Override PartName="/ppt/tags/tag15.xml" ContentType="application/vnd.openxmlformats-officedocument.presentationml.tags+xml"/>
  <Override PartName="/ppt/tags/tag14.xml" ContentType="application/vnd.openxmlformats-officedocument.presentationml.tags+xml"/>
  <Override PartName="/ppt/tags/tag13.xml" ContentType="application/vnd.openxmlformats-officedocument.presentationml.tags+xml"/>
  <Override PartName="/ppt/tags/tag12.xml" ContentType="application/vnd.openxmlformats-officedocument.presentationml.tags+xml"/>
  <Override PartName="/ppt/tags/tag11.xml" ContentType="application/vnd.openxmlformats-officedocument.presentationml.tag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ppt/tags/tag8.xml" ContentType="application/vnd.openxmlformats-officedocument.presentationml.tags+xml"/>
  <Override PartName="/ppt/tags/tag7.xml" ContentType="application/vnd.openxmlformats-officedocument.presentationml.tags+xml"/>
  <Override PartName="/ppt/tags/tag6.xml" ContentType="application/vnd.openxmlformats-officedocument.presentationml.tag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2.xml" ContentType="application/vnd.openxmlformats-officedocument.presentationml.tags+xml"/>
  <Override PartName="/ppt/tags/tag1.xml" ContentType="application/vnd.openxmlformats-officedocument.presentationml.tags+xml"/>
  <Override PartName="/ppt/tags/tag16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7" r:id="rId1"/>
  </p:sldMasterIdLst>
  <p:notesMasterIdLst>
    <p:notesMasterId r:id="rId13"/>
  </p:notesMasterIdLst>
  <p:sldIdLst>
    <p:sldId id="256" r:id="rId2"/>
    <p:sldId id="257" r:id="rId3"/>
    <p:sldId id="277" r:id="rId4"/>
    <p:sldId id="278" r:id="rId5"/>
    <p:sldId id="279" r:id="rId6"/>
    <p:sldId id="264" r:id="rId7"/>
    <p:sldId id="265" r:id="rId8"/>
    <p:sldId id="275" r:id="rId9"/>
    <p:sldId id="272" r:id="rId10"/>
    <p:sldId id="273" r:id="rId11"/>
    <p:sldId id="280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rtrand Schepper" initials="B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29"/>
    <p:restoredTop sz="94673"/>
  </p:normalViewPr>
  <p:slideViewPr>
    <p:cSldViewPr>
      <p:cViewPr varScale="1">
        <p:scale>
          <a:sx n="107" d="100"/>
          <a:sy n="107" d="100"/>
        </p:scale>
        <p:origin x="80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Relationship Id="rId22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7715A7-5EAF-4831-84CF-9C2E2E4F2AD6}" type="datetimeFigureOut">
              <a:rPr lang="fr-CA" smtClean="0"/>
              <a:t>2021-05-20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833AF-C2F9-483F-8849-7F77FB4594E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48314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833AF-C2F9-483F-8849-7F77FB4594EF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587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36614-C679-40D3-832B-CA40682977F3}" type="datetime1">
              <a:rPr lang="fr-CA" smtClean="0"/>
              <a:t>2021-05-20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857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BA000-468F-45EF-98B8-DEE41F70344D}" type="datetime1">
              <a:rPr lang="fr-CA" smtClean="0"/>
              <a:t>2021-05-20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6990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9D5E0-1447-4D43-AEB3-F0C1F8726A97}" type="datetime1">
              <a:rPr lang="fr-CA" smtClean="0"/>
              <a:t>2021-05-20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98691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07950-76A6-4412-B8F1-7E9E99439ED0}" type="datetime1">
              <a:rPr lang="fr-CA" smtClean="0"/>
              <a:t>2021-05-20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7859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B9749-380E-469C-96C1-973DFF9D2D66}" type="datetime1">
              <a:rPr lang="fr-CA" smtClean="0"/>
              <a:t>2021-05-20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46708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5FBD0-936C-49EA-B1D2-8D3E973C70A8}" type="datetime1">
              <a:rPr lang="fr-CA" smtClean="0"/>
              <a:t>2021-05-20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8136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F4F5-64E5-4E29-B1AA-666BD46D098E}" type="datetime1">
              <a:rPr lang="fr-CA" smtClean="0"/>
              <a:t>2021-05-20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56743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D2F16-680C-49FC-AF26-F2523A4D4A19}" type="datetime1">
              <a:rPr lang="fr-CA" smtClean="0"/>
              <a:t>2021-05-20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8028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6F4B0-0A0A-465C-9D33-BB4FEEA4783E}" type="datetime1">
              <a:rPr lang="fr-CA" smtClean="0"/>
              <a:t>2021-05-20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2506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994A8-0EB8-4FB7-91A2-C95A862BEB03}" type="datetime1">
              <a:rPr lang="fr-CA" smtClean="0"/>
              <a:t>2021-05-20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0894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FC91A-2779-4BA5-B696-647F9AEE8B7E}" type="datetime1">
              <a:rPr lang="fr-CA" smtClean="0"/>
              <a:t>2021-05-20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1899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0E989-2B5B-4BF3-A91A-EF579E9BE490}" type="datetime1">
              <a:rPr lang="fr-CA" smtClean="0"/>
              <a:t>2021-05-20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9388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72EFE-2D40-483E-B35F-9A299F36D8AC}" type="datetime1">
              <a:rPr lang="fr-CA" smtClean="0"/>
              <a:t>2021-05-20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8675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DBB72-B267-4B35-872B-F4CEBE6D9B6B}" type="datetime1">
              <a:rPr lang="fr-CA" smtClean="0"/>
              <a:t>2021-05-20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777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BD89C-E15C-4A6E-8D5D-B92A3C2F1A12}" type="datetime1">
              <a:rPr lang="fr-CA" smtClean="0"/>
              <a:t>2021-05-20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24514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C53AE-A4CB-416F-B475-7D4366595BF9}" type="datetime1">
              <a:rPr lang="fr-CA" smtClean="0"/>
              <a:t>2021-05-20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6149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9872A-94F6-4262-8BF4-C56A017121A3}" type="datetime1">
              <a:rPr lang="fr-CA" smtClean="0"/>
              <a:t>2021-05-20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6838C76-FBBD-4DC0-B117-C3B028957B9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936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image" Target="../media/image1.e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15616" y="188640"/>
            <a:ext cx="7920880" cy="2160239"/>
          </a:xfrm>
        </p:spPr>
        <p:txBody>
          <a:bodyPr>
            <a:normAutofit fontScale="90000"/>
          </a:bodyPr>
          <a:lstStyle/>
          <a:p>
            <a:br>
              <a:rPr lang="fr-CA" sz="4000" dirty="0">
                <a:solidFill>
                  <a:srgbClr val="000000"/>
                </a:solidFill>
                <a:latin typeface="Times New Roman"/>
              </a:rPr>
            </a:br>
            <a:r>
              <a:rPr lang="fr-CA" sz="3100" b="1" dirty="0">
                <a:solidFill>
                  <a:srgbClr val="000000"/>
                </a:solidFill>
              </a:rPr>
              <a:t>Régie de l’énergie </a:t>
            </a:r>
            <a:br>
              <a:rPr lang="fr-CA" sz="3100" dirty="0">
                <a:solidFill>
                  <a:srgbClr val="000000"/>
                </a:solidFill>
              </a:rPr>
            </a:br>
            <a:r>
              <a:rPr lang="fr-CA" sz="2700" b="1" dirty="0">
                <a:solidFill>
                  <a:srgbClr val="000000"/>
                </a:solidFill>
              </a:rPr>
              <a:t>R-4041-2018</a:t>
            </a:r>
            <a:r>
              <a:rPr lang="fr-CA" sz="3600" b="1" dirty="0">
                <a:solidFill>
                  <a:srgbClr val="000000"/>
                </a:solidFill>
              </a:rPr>
              <a:t> </a:t>
            </a:r>
            <a:r>
              <a:rPr lang="fr-CA" sz="2700" b="1" dirty="0">
                <a:solidFill>
                  <a:srgbClr val="000000"/>
                </a:solidFill>
              </a:rPr>
              <a:t>Phase 2</a:t>
            </a:r>
            <a:br>
              <a:rPr lang="fr-CA" sz="3100" dirty="0">
                <a:solidFill>
                  <a:srgbClr val="000000"/>
                </a:solidFill>
              </a:rPr>
            </a:br>
            <a:r>
              <a:rPr lang="fr-CA" sz="3100" b="1" dirty="0">
                <a:solidFill>
                  <a:srgbClr val="000000"/>
                </a:solidFill>
              </a:rPr>
              <a:t>Hydro-Québec – Demande relative au programme GDP Affaires </a:t>
            </a:r>
            <a:endParaRPr lang="fr-CA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835696" y="3412644"/>
            <a:ext cx="7056784" cy="3168353"/>
          </a:xfrm>
        </p:spPr>
        <p:txBody>
          <a:bodyPr>
            <a:normAutofit fontScale="70000" lnSpcReduction="20000"/>
          </a:bodyPr>
          <a:lstStyle/>
          <a:p>
            <a:r>
              <a:rPr lang="fr-CA" sz="5800" b="1" dirty="0">
                <a:solidFill>
                  <a:schemeClr val="tx1"/>
                </a:solidFill>
              </a:rPr>
              <a:t>Présentation du rapport d’analyse du ROEÉ</a:t>
            </a:r>
          </a:p>
          <a:p>
            <a:endParaRPr lang="fr-CA" sz="5800" b="1" dirty="0">
              <a:solidFill>
                <a:schemeClr val="tx1"/>
              </a:solidFill>
            </a:endParaRPr>
          </a:p>
          <a:p>
            <a:r>
              <a:rPr lang="fr-CA" sz="2900" b="1" dirty="0">
                <a:solidFill>
                  <a:schemeClr val="tx1"/>
                </a:solidFill>
              </a:rPr>
              <a:t>Le 20 mai 2021</a:t>
            </a:r>
          </a:p>
          <a:p>
            <a:endParaRPr lang="fr-CA" sz="2900" b="1" dirty="0">
              <a:solidFill>
                <a:schemeClr val="tx1"/>
              </a:solidFill>
            </a:endParaRPr>
          </a:p>
          <a:p>
            <a:r>
              <a:rPr lang="fr-CA" sz="2900" b="1" dirty="0">
                <a:solidFill>
                  <a:schemeClr val="tx1"/>
                </a:solidFill>
              </a:rPr>
              <a:t>Par : Jean-Pierre Finet et Bertrand </a:t>
            </a:r>
            <a:r>
              <a:rPr lang="fr-CA" sz="2900" b="1" dirty="0" err="1">
                <a:solidFill>
                  <a:schemeClr val="tx1"/>
                </a:solidFill>
              </a:rPr>
              <a:t>Schepper</a:t>
            </a:r>
            <a:r>
              <a:rPr lang="fr-CA" sz="2900" b="1" dirty="0">
                <a:solidFill>
                  <a:schemeClr val="tx1"/>
                </a:solidFill>
              </a:rPr>
              <a:t>, analystes</a:t>
            </a:r>
          </a:p>
        </p:txBody>
      </p:sp>
    </p:spTree>
    <p:extLst>
      <p:ext uri="{BB962C8B-B14F-4D97-AF65-F5344CB8AC3E}">
        <p14:creationId xmlns:p14="http://schemas.microsoft.com/office/powerpoint/2010/main" val="1031919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sz="3200" dirty="0"/>
              <a:t>L’HARMONISATION DE L’OPTION TARIFAIRE PROPOSÉE AVEC L’OFFRE D’HILO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48225" y="2132856"/>
            <a:ext cx="6912768" cy="4796408"/>
          </a:xfrm>
        </p:spPr>
        <p:txBody>
          <a:bodyPr>
            <a:normAutofit lnSpcReduction="10000"/>
          </a:bodyPr>
          <a:lstStyle/>
          <a:p>
            <a:r>
              <a:rPr lang="fr-CA" sz="2400" dirty="0"/>
              <a:t>Recommandations supplémentaires du ROEÉ à la Régie: </a:t>
            </a:r>
          </a:p>
          <a:p>
            <a:pPr lvl="1"/>
            <a:r>
              <a:rPr lang="fr-CA" sz="2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Puisqu’Hydro-Québec n’a pas pu démontrer clairement que l’offre d’Hilo est complémentaire et non en concurrence à son programme GDP Affaires afin d’éviter toute forme de cannibalisation, et qu’elle indique n’avoir aucun contrôle sur la stratégie d’affaires d’Hilo, le ROEÉ recommande à la Régie de ne pas tenir compte de la contribution en puissance de la clientèle dont l’effacement se situe sous le seuil de 200 kW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838C76-FBBD-4DC0-B117-C3B028957B94}" type="slidenum">
              <a:rPr kumimoji="0" lang="fr-CA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CA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56437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E1A74F-0D00-49A2-A807-9564797B57E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sz="3600" dirty="0"/>
              <a:t>L’HARMONISATION DE L’OPTION TARIFAIRE PROPOSÉE AVEC L’OFFRE D’HILO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789886-35F5-4134-B46B-632CF23C814D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75656" y="2204864"/>
            <a:ext cx="6696230" cy="3777622"/>
          </a:xfrm>
        </p:spPr>
        <p:txBody>
          <a:bodyPr/>
          <a:lstStyle/>
          <a:p>
            <a:pPr marL="457200" lvl="1" indent="0">
              <a:buNone/>
            </a:pPr>
            <a:endParaRPr lang="fr-CA" dirty="0"/>
          </a:p>
          <a:p>
            <a:pPr lvl="2"/>
            <a:r>
              <a:rPr lang="fr-FR" sz="23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 ROEÉ recommande, dans l’optique où la Régie désirerait que Hydro-Québec tienne compte de l'effacement de la clientèle en bas de 200 kW à partir de 2022, que la Régie demande un suivi à Hydro-Québec expliquant les moyens entrepris pour qu’Hilo ne cannibalise pas la clientèle GDP Affaires.</a:t>
            </a:r>
            <a:endParaRPr lang="fr-CA" sz="23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890D35-C626-450E-B3E9-8286087ED10F}"/>
              </a:ext>
            </a:extLst>
          </p:cNvPr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6051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45201" y="624110"/>
            <a:ext cx="6589199" cy="788666"/>
          </a:xfrm>
        </p:spPr>
        <p:txBody>
          <a:bodyPr/>
          <a:lstStyle/>
          <a:p>
            <a:r>
              <a:rPr lang="fr-CA" sz="3200" dirty="0"/>
              <a:t>ENJEUX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42415" y="1340768"/>
            <a:ext cx="6878057" cy="4570454"/>
          </a:xfrm>
        </p:spPr>
        <p:txBody>
          <a:bodyPr>
            <a:noAutofit/>
          </a:bodyPr>
          <a:lstStyle/>
          <a:p>
            <a:r>
              <a:rPr lang="fr-CA" sz="2400" dirty="0"/>
              <a:t>L’ÉTABLISSEMENT DE L’APPUI FINANCIER</a:t>
            </a:r>
          </a:p>
          <a:p>
            <a:endParaRPr lang="fr-CA" sz="2400" dirty="0"/>
          </a:p>
          <a:p>
            <a:r>
              <a:rPr lang="fr-CA" sz="2400" dirty="0"/>
              <a:t>L’ANALYSE ÉCONOMIQUE ET FINANCIÈRE</a:t>
            </a:r>
          </a:p>
          <a:p>
            <a:endParaRPr lang="fr-CA" sz="2400" dirty="0"/>
          </a:p>
          <a:p>
            <a:r>
              <a:rPr lang="fr-CA" sz="2400" dirty="0"/>
              <a:t>L’HARMONISATION DE L’OPTION TARIFAIRE PROPOSÉE AVEC L’OFFRE D’HILO</a:t>
            </a:r>
          </a:p>
          <a:p>
            <a:endParaRPr lang="fr-CA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39155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200" dirty="0"/>
              <a:t>L’ÉTABLISSEMENT DE L’APPUI FINANCIER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42415" y="2133600"/>
            <a:ext cx="6591985" cy="4607768"/>
          </a:xfrm>
        </p:spPr>
        <p:txBody>
          <a:bodyPr>
            <a:normAutofit fontScale="92500"/>
          </a:bodyPr>
          <a:lstStyle/>
          <a:p>
            <a:r>
              <a:rPr lang="fr-CA" sz="2400" dirty="0"/>
              <a:t>La Régie proposait un appui financier dégressif allant de 80$ à 20$</a:t>
            </a:r>
          </a:p>
          <a:p>
            <a:r>
              <a:rPr lang="fr-CA" sz="2400" dirty="0"/>
              <a:t>Hydro-Québec propose un appui financier dégressif allant de 65$ à 45$</a:t>
            </a:r>
          </a:p>
          <a:p>
            <a:r>
              <a:rPr lang="fr-CA" sz="2400" dirty="0"/>
              <a:t>Le ROEÉ suggère plutôt une calibration qui se situerait pratiquement à mi-chemin entre la proposition de la Régie et celle d’Hydro-Québec, allant de 75$ à 35$</a:t>
            </a:r>
          </a:p>
          <a:p>
            <a:pPr lvl="1"/>
            <a:r>
              <a:rPr lang="fr-CA" sz="2200" dirty="0"/>
              <a:t>Favoriserait la participation des petits clients à l’option tarifaire sans toutefois décourager les plus grands contributeurs de puissance</a:t>
            </a: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4078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200" dirty="0"/>
              <a:t>ANALYSE ÉCONOMIQUE ET FINANCIÈRE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42415" y="2133600"/>
            <a:ext cx="6591985" cy="4247728"/>
          </a:xfrm>
        </p:spPr>
        <p:txBody>
          <a:bodyPr>
            <a:normAutofit fontScale="92500" lnSpcReduction="10000"/>
          </a:bodyPr>
          <a:lstStyle/>
          <a:p>
            <a:r>
              <a:rPr lang="fr-CA" sz="2400" dirty="0"/>
              <a:t>Exclusion des coûts évités en transport et en distribution dans l’analyse économique et financière à cause de disparités temporelles et régionales dans l’évaluation de ces coûts évités</a:t>
            </a:r>
          </a:p>
          <a:p>
            <a:r>
              <a:rPr lang="fr-CA" sz="2400" dirty="0"/>
              <a:t>Proposition du ROEÉ de régionaliser les coûts évités et les stratégies de gestion de la demande en puissance d’Hydro-Québec</a:t>
            </a:r>
          </a:p>
          <a:p>
            <a:r>
              <a:rPr lang="fr-CA" sz="2400" dirty="0"/>
              <a:t>HQD dit examiner les options. Le ROEÉ demande à la Régie qu’Hydro-Québec présente les résultats de sa réflexion en suivi du présent dossier.</a:t>
            </a:r>
            <a:endParaRPr lang="fr-CA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89043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sz="3200" dirty="0"/>
              <a:t>ANALYSE ÉCONOMIQUE ET FINANCIÈRE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42415" y="2133600"/>
            <a:ext cx="6591985" cy="4247728"/>
          </a:xfrm>
        </p:spPr>
        <p:txBody>
          <a:bodyPr>
            <a:normAutofit/>
          </a:bodyPr>
          <a:lstStyle/>
          <a:p>
            <a:r>
              <a:rPr lang="fr-CA" sz="2400" dirty="0"/>
              <a:t>Exclusion des coûts évités en transport et en distribution dans l’analyse économique et financière à cause de disparités temporelles et régionales dans l’évaluation de ces coûts évités</a:t>
            </a:r>
          </a:p>
          <a:p>
            <a:r>
              <a:rPr lang="fr-CA" sz="2400" dirty="0"/>
              <a:t>Proposition du ROEÉ de régionaliser les coûts évités et les stratégies de gestion de la demande en puissance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5</a:t>
            </a:fld>
            <a:endParaRPr lang="fr-CA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14244CE-A44C-4014-8291-21218A76C633}"/>
              </a:ext>
            </a:extLst>
          </p:cNvPr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259632" y="1905000"/>
            <a:ext cx="7706816" cy="438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721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403648" y="260648"/>
            <a:ext cx="7283152" cy="1156990"/>
          </a:xfrm>
        </p:spPr>
        <p:txBody>
          <a:bodyPr>
            <a:noAutofit/>
          </a:bodyPr>
          <a:lstStyle/>
          <a:p>
            <a:r>
              <a:rPr lang="fr-CA" sz="3100" dirty="0"/>
              <a:t>L’HARMONISATION DE L’OPTION TARIFAIRE PROPOSÉE AVEC L’OFFRE D’HILO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42415" y="1844824"/>
            <a:ext cx="6950065" cy="4392488"/>
          </a:xfrm>
        </p:spPr>
        <p:txBody>
          <a:bodyPr>
            <a:noAutofit/>
          </a:bodyPr>
          <a:lstStyle/>
          <a:p>
            <a:r>
              <a:rPr lang="fr-CA" sz="2400" dirty="0"/>
              <a:t>Strate 15 - 199 kW</a:t>
            </a:r>
          </a:p>
          <a:p>
            <a:pPr lvl="1"/>
            <a:r>
              <a:rPr lang="fr-CA" sz="2200" dirty="0"/>
              <a:t>Regroupe environ 75 % des abonnements totaux inscrits au Programme</a:t>
            </a:r>
          </a:p>
          <a:p>
            <a:pPr lvl="1"/>
            <a:r>
              <a:rPr lang="fr-CA" sz="2200" dirty="0"/>
              <a:t>Contribue pour 22 % de l’effacement total réalisé</a:t>
            </a:r>
          </a:p>
          <a:p>
            <a:pPr lvl="1"/>
            <a:r>
              <a:rPr lang="fr-CA" sz="2200" dirty="0"/>
              <a:t>Coût d’implantation des mesures non couverts par l’option tarifaire, beaucoup plus élevé que pour le reste de la clientèle ciblée</a:t>
            </a:r>
          </a:p>
          <a:p>
            <a:r>
              <a:rPr lang="fr-CA" sz="2600" dirty="0"/>
              <a:t>Agrégateurs non admissibles à l’offre tarifaire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94231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sz="3200" dirty="0"/>
              <a:t>L’HARMONISATION DE L’OPTION TARIFAIRE PROPOSÉE AVEC L’OFFRE D’HILO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42415" y="2133600"/>
            <a:ext cx="6950065" cy="4607768"/>
          </a:xfrm>
        </p:spPr>
        <p:txBody>
          <a:bodyPr>
            <a:normAutofit fontScale="92500"/>
          </a:bodyPr>
          <a:lstStyle/>
          <a:p>
            <a:r>
              <a:rPr lang="fr-CA" sz="2400" dirty="0"/>
              <a:t>Agrégateur de puissance</a:t>
            </a:r>
          </a:p>
          <a:p>
            <a:r>
              <a:rPr lang="fr-CA" sz="2400" dirty="0"/>
              <a:t>Offre des services de gestion intelligente de la consommation des bâtiments commerciaux à compter de l'automne 2022</a:t>
            </a:r>
          </a:p>
          <a:p>
            <a:r>
              <a:rPr lang="fr-CA" sz="2400" dirty="0"/>
              <a:t>La première offre d'Hilo destinée à la clientèle commerciale consistera en un service de gestion automatisée de l'utilisation de la puissance (systèmes de gestion de l’énergie)</a:t>
            </a:r>
          </a:p>
          <a:p>
            <a:r>
              <a:rPr lang="fr-CA" sz="2400" dirty="0"/>
              <a:t>Offre de type clé en main, qui couvre les enjeux techniques et économiques reliés à l’implantation des mesures</a:t>
            </a: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7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7296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sz="3200" dirty="0"/>
              <a:t>L’HARMONISATION DE L’OPTION TARIFAIRE PROPOSÉE AVEC L’OFFRE D’HILO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37566" y="2348880"/>
            <a:ext cx="6810898" cy="4247728"/>
          </a:xfrm>
        </p:spPr>
        <p:txBody>
          <a:bodyPr>
            <a:normAutofit/>
          </a:bodyPr>
          <a:lstStyle/>
          <a:p>
            <a:r>
              <a:rPr lang="fr-CA" sz="2400" dirty="0"/>
              <a:t>Contre-interrogatoire par le ROEÉ</a:t>
            </a:r>
          </a:p>
          <a:p>
            <a:pPr lvl="1"/>
            <a:r>
              <a:rPr lang="fr-CA" sz="2000" dirty="0"/>
              <a:t>Hydro-Québec semble s’inquiéter davantage de la double compensation que de la cannibalisation</a:t>
            </a:r>
          </a:p>
          <a:p>
            <a:pPr lvl="1"/>
            <a:r>
              <a:rPr lang="fr-CA" sz="2000" dirty="0"/>
              <a:t>Elle semble aussi ignorer quelle sera la compensation offerte par Hilo</a:t>
            </a:r>
          </a:p>
          <a:p>
            <a:r>
              <a:rPr lang="fr-CA" sz="2400" dirty="0"/>
              <a:t>Contre-interrogatoire par la formation</a:t>
            </a:r>
          </a:p>
          <a:p>
            <a:pPr lvl="1"/>
            <a:r>
              <a:rPr lang="fr-CA" sz="2000" dirty="0"/>
              <a:t>Hydro-Québec n’a pas rassuré le ROEÉ quant à l’ascendant d’Hydro-Québec sur les marchés visés par Hilo et les mesures proposées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7409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sz="3200" dirty="0"/>
              <a:t>L’HARMONISATION DE L’OPTION TARIFAIRE PROPOSÉE AVEC L’OFFRE D’HILO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942415" y="2133600"/>
            <a:ext cx="6878057" cy="4535760"/>
          </a:xfrm>
        </p:spPr>
        <p:txBody>
          <a:bodyPr>
            <a:normAutofit/>
          </a:bodyPr>
          <a:lstStyle/>
          <a:p>
            <a:r>
              <a:rPr lang="fr-CA" sz="2200" dirty="0"/>
              <a:t>Très forte probabilité qu’Hilo cannibalise plus particulièrement la clientèle à faible effacement, pour qui l’implantation des mesures d’effacement représente un enjeu</a:t>
            </a:r>
          </a:p>
          <a:p>
            <a:r>
              <a:rPr lang="fr-CA" sz="2200" dirty="0"/>
              <a:t>Le ROEÉ s’inquiète d’une possible apparence de conflit d’intérêt dans l’ordonnancement des moyens de gestion de la demande en puissance entre les activités réglementées et non réglementées de la société d’État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56838C76-FBBD-4DC0-B117-C3B028957B94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27009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Wisp">
  <a:themeElements>
    <a:clrScheme name="Vert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58BBE011AA31DE4FBA2263FA6EABFD78" ma:contentTypeVersion="0" ma:contentTypeDescription="" ma:contentTypeScope="" ma:versionID="5aa4d6622b50934f1963103860773c72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b7e9dbe386427f7c04dd1b10a57eb55d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2</Phase>
    <Sujet xmlns="a091097b-8ae3-4832-a2b2-51f9a78aeacd">Présentation de la preuve du ROEÉ</Sujet>
    <Confidentiel xmlns="a091097b-8ae3-4832-a2b2-51f9a78aeacd">3</Confidentiel>
    <Projet xmlns="a091097b-8ae3-4832-a2b2-51f9a78aeacd">514</Projet>
    <Provenance xmlns="a091097b-8ae3-4832-a2b2-51f9a78aeacd">2</Provenance>
    <Hidden_UploadedAt xmlns="a091097b-8ae3-4832-a2b2-51f9a78aeacd">2023-01-23T22:14:30+00:00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124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726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2023-01-23T22:14:30+00:00</Hidden_ApprovedAt>
    <Cote_x0020_de_x0020_piéce xmlns="a091097b-8ae3-4832-a2b2-51f9a78aeacd">C-ROEÉ-0041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true</Ne_x0020_pas_x0020_envoyer_x0020_d_x0027_alerte>
    <_dlc_DocId xmlns="a84ed267-86d5-4fa1-a3cb-2fed497fe84f">W2HFWTQUJJY6-440305271-497</_dlc_DocId>
    <_dlc_DocIdUrl xmlns="a84ed267-86d5-4fa1-a3cb-2fed497fe84f">
      <Url>http://s10mtlweb:8081/514/_layouts/15/DocIdRedir.aspx?ID=W2HFWTQUJJY6-440305271-497</Url>
      <Description>W2HFWTQUJJY6-440305271-497</Description>
    </_dlc_DocIdUrl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563601D-1998-46A9-BC65-368B77431760}"/>
</file>

<file path=customXml/itemProps2.xml><?xml version="1.0" encoding="utf-8"?>
<ds:datastoreItem xmlns:ds="http://schemas.openxmlformats.org/officeDocument/2006/customXml" ds:itemID="{7964EC15-F203-45F4-BF9D-2672A3ED6FA1}"/>
</file>

<file path=customXml/itemProps3.xml><?xml version="1.0" encoding="utf-8"?>
<ds:datastoreItem xmlns:ds="http://schemas.openxmlformats.org/officeDocument/2006/customXml" ds:itemID="{9FA8B1E6-B3FF-4F36-93D1-573505687D20}"/>
</file>

<file path=customXml/itemProps4.xml><?xml version="1.0" encoding="utf-8"?>
<ds:datastoreItem xmlns:ds="http://schemas.openxmlformats.org/officeDocument/2006/customXml" ds:itemID="{AAB56850-EE04-42D4-8596-ED72DDE99402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1585</TotalTime>
  <Words>662</Words>
  <Application>Microsoft Macintosh PowerPoint</Application>
  <PresentationFormat>Affichage à l'écran (4:3)</PresentationFormat>
  <Paragraphs>61</Paragraphs>
  <Slides>11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Wisp</vt:lpstr>
      <vt:lpstr> Régie de l’énergie  R-4041-2018 Phase 2 Hydro-Québec – Demande relative au programme GDP Affaires </vt:lpstr>
      <vt:lpstr>ENJEUX</vt:lpstr>
      <vt:lpstr>L’ÉTABLISSEMENT DE L’APPUI FINANCIER</vt:lpstr>
      <vt:lpstr>ANALYSE ÉCONOMIQUE ET FINANCIÈRE</vt:lpstr>
      <vt:lpstr>ANALYSE ÉCONOMIQUE ET FINANCIÈRE</vt:lpstr>
      <vt:lpstr>L’HARMONISATION DE L’OPTION TARIFAIRE PROPOSÉE AVEC L’OFFRE D’HILO</vt:lpstr>
      <vt:lpstr>L’HARMONISATION DE L’OPTION TARIFAIRE PROPOSÉE AVEC L’OFFRE D’HILO</vt:lpstr>
      <vt:lpstr>L’HARMONISATION DE L’OPTION TARIFAIRE PROPOSÉE AVEC L’OFFRE D’HILO</vt:lpstr>
      <vt:lpstr>L’HARMONISATION DE L’OPTION TARIFAIRE PROPOSÉE AVEC L’OFFRE D’HILO</vt:lpstr>
      <vt:lpstr>L’HARMONISATION DE L’OPTION TARIFAIRE PROPOSÉE AVEC L’OFFRE D’HILO</vt:lpstr>
      <vt:lpstr>L’HARMONISATION DE L’OPTION TARIFAIRE PROPOSÉE AVEC L’OFFRE D’HILO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Présentation de la preuve du ROEÉ</dc:subject>
  <dc:creator>Solénove Admin</dc:creator>
  <cp:lastModifiedBy>Champigny Gabrielle</cp:lastModifiedBy>
  <cp:revision>48</cp:revision>
  <dcterms:created xsi:type="dcterms:W3CDTF">2018-09-25T17:49:54Z</dcterms:created>
  <dcterms:modified xsi:type="dcterms:W3CDTF">2021-05-20T15:56:58Z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0x010100F6681E3BDF397F418586AC591ADC81BB0058BBE011AA31DE4FBA2263FA6EABFD78</vt:lpwstr>
  </property>
  <property fmtid="{D5CDD505-2E9C-101B-9397-08002B2CF9AE}" pid="4" name="Order">
    <vt:r8>5796000</vt:r8>
  </property>
  <property fmtid="{D5CDD505-2E9C-101B-9397-08002B2CF9AE}" pid="5" name="_dlc_DocIdItemGuid">
    <vt:lpwstr>03cc3c9d-2703-40e0-af3e-556cf61dbd3d</vt:lpwstr>
  </property>
</Properties>
</file>