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rels" ContentType="application/vnd.openxmlformats-package.relationships+xml"/>
  <Default Extension="jpeg" ContentType="image/jpeg"/>
  <Default Extension="emf" ContentType="image/x-emf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43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36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42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7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8.xml" ContentType="application/vnd.openxmlformats-officedocument.presentationml.slide+xml"/>
  <Override PartName="/ppt/slides/slide30.xml" ContentType="application/vnd.openxmlformats-officedocument.presentationml.slide+xml"/>
  <Override PartName="/ppt/slides/slide3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  <Override PartName="/ppt/slides/slide40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45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44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24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256" r:id="rId2"/>
    <p:sldId id="345" r:id="rId3"/>
    <p:sldId id="301" r:id="rId4"/>
    <p:sldId id="308" r:id="rId5"/>
    <p:sldId id="288" r:id="rId6"/>
    <p:sldId id="309" r:id="rId7"/>
    <p:sldId id="304" r:id="rId8"/>
    <p:sldId id="307" r:id="rId9"/>
    <p:sldId id="348" r:id="rId10"/>
    <p:sldId id="349" r:id="rId11"/>
    <p:sldId id="350" r:id="rId12"/>
    <p:sldId id="305" r:id="rId13"/>
    <p:sldId id="302" r:id="rId14"/>
    <p:sldId id="303" r:id="rId15"/>
    <p:sldId id="310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1" r:id="rId25"/>
    <p:sldId id="322" r:id="rId26"/>
    <p:sldId id="323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7" r:id="rId39"/>
    <p:sldId id="338" r:id="rId40"/>
    <p:sldId id="339" r:id="rId41"/>
    <p:sldId id="346" r:id="rId42"/>
    <p:sldId id="347" r:id="rId43"/>
    <p:sldId id="340" r:id="rId44"/>
    <p:sldId id="341" r:id="rId45"/>
    <p:sldId id="342" r:id="rId46"/>
    <p:sldId id="343" r:id="rId47"/>
    <p:sldId id="344" r:id="rId48"/>
  </p:sldIdLst>
  <p:sldSz cx="9144000" cy="5143500" type="screen16x9"/>
  <p:notesSz cx="7010400" cy="9236075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3C3D"/>
    <a:srgbClr val="59A2B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78366" autoAdjust="0"/>
  </p:normalViewPr>
  <p:slideViewPr>
    <p:cSldViewPr snapToGrid="0" snapToObjects="1">
      <p:cViewPr varScale="1">
        <p:scale>
          <a:sx n="87" d="100"/>
          <a:sy n="87" d="100"/>
        </p:scale>
        <p:origin x="-1378" y="-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8" Type="http://schemas.openxmlformats.org/officeDocument/2006/relationships/customXml" Target="../customXml/item4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customXml" Target="../customXml/item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="" xmlns:a16="http://schemas.microsoft.com/office/drawing/2014/main" id="{E7DF835F-0D7B-E24A-B53D-C57E76F0EF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F27C6FD3-87A4-0340-B3CA-89D97D05ED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84217743-B3B5-2A4B-B661-48355E83C283}" type="datetimeFigureOut">
              <a:rPr lang="fr-FR" smtClean="0"/>
              <a:pPr/>
              <a:t>08/11/2018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54AB19B7-DAEF-0B4C-987E-DF6204514A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70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C61C81F0-EB2B-2641-99C3-F8D876DEB7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772670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469CDCD1-0338-8749-B382-5A2CDF136CF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3728296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2378C3C7-FA89-4170-B089-64E165A6D9D3}" type="datetimeFigureOut">
              <a:rPr lang="fr-CA" smtClean="0"/>
              <a:pPr/>
              <a:t>2018-11-08</a:t>
            </a:fld>
            <a:endParaRPr lang="fr-C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fr-CA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040" y="4444862"/>
            <a:ext cx="560832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772670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17E595DB-2D59-428D-B8E8-D5B8115EE47A}" type="slidenum">
              <a:rPr lang="fr-CA" smtClean="0"/>
              <a:pPr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4347979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595DB-2D59-428D-B8E8-D5B8115EE47A}" type="slidenum">
              <a:rPr lang="fr-CA" smtClean="0"/>
              <a:pPr/>
              <a:t>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3833821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595DB-2D59-428D-B8E8-D5B8115EE47A}" type="slidenum">
              <a:rPr lang="fr-CA" smtClean="0"/>
              <a:pPr/>
              <a:t>31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255116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595DB-2D59-428D-B8E8-D5B8115EE47A}" type="slidenum">
              <a:rPr lang="fr-CA" smtClean="0"/>
              <a:pPr/>
              <a:t>32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3884055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595DB-2D59-428D-B8E8-D5B8115EE47A}" type="slidenum">
              <a:rPr lang="fr-CA" smtClean="0"/>
              <a:pPr/>
              <a:t>43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1707514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595DB-2D59-428D-B8E8-D5B8115EE47A}" type="slidenum">
              <a:rPr lang="fr-CA" smtClean="0"/>
              <a:pPr/>
              <a:t>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3441239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A828A-D65F-4218-812C-17BE809CFF4A}" type="slidenum">
              <a:rPr lang="fr-CA" smtClean="0"/>
              <a:pPr/>
              <a:t>4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622293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8299">
              <a:defRPr/>
            </a:pPr>
            <a:r>
              <a:rPr lang="fr-CA" b="0" noProof="0" dirty="0" smtClean="0"/>
              <a:t>Cette</a:t>
            </a:r>
            <a:r>
              <a:rPr lang="fr-CA" b="0" baseline="0" noProof="0" dirty="0" smtClean="0"/>
              <a:t> diapositive comprend un lien YouTube vers la vidéo du Plan directeur.</a:t>
            </a:r>
            <a:br>
              <a:rPr lang="fr-CA" b="0" baseline="0" noProof="0" dirty="0" smtClean="0"/>
            </a:br>
            <a:r>
              <a:rPr lang="fr-CA" b="1" baseline="0" noProof="0" dirty="0" smtClean="0"/>
              <a:t>Il est conseillé d’effectuer des tests avant la présentation.</a:t>
            </a:r>
            <a:endParaRPr lang="fr-CA" b="1" noProof="0" dirty="0" smtClean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A828A-D65F-4218-812C-17BE809CFF4A}" type="slidenum">
              <a:rPr lang="fr-CA" smtClean="0"/>
              <a:pPr/>
              <a:t>5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2246251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8299">
              <a:defRPr/>
            </a:pPr>
            <a:r>
              <a:rPr lang="fr-CA" b="0" noProof="0" dirty="0" smtClean="0"/>
              <a:t>Cette</a:t>
            </a:r>
            <a:r>
              <a:rPr lang="fr-CA" b="0" baseline="0" noProof="0" dirty="0" smtClean="0"/>
              <a:t> diapositive comprend un lien YouTube vers la vidéo du Plan directeur.</a:t>
            </a:r>
            <a:br>
              <a:rPr lang="fr-CA" b="0" baseline="0" noProof="0" dirty="0" smtClean="0"/>
            </a:br>
            <a:r>
              <a:rPr lang="fr-CA" b="1" baseline="0" noProof="0" dirty="0" smtClean="0"/>
              <a:t>Il est conseillé d’effectuer des tests avant la présentation.</a:t>
            </a:r>
            <a:endParaRPr lang="fr-CA" b="1" noProof="0" dirty="0" smtClean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A828A-D65F-4218-812C-17BE809CFF4A}" type="slidenum">
              <a:rPr lang="fr-CA" smtClean="0"/>
              <a:pPr/>
              <a:t>6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3216972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595DB-2D59-428D-B8E8-D5B8115EE47A}" type="slidenum">
              <a:rPr lang="fr-CA" smtClean="0"/>
              <a:pPr/>
              <a:t>11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3884912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595DB-2D59-428D-B8E8-D5B8115EE47A}" type="slidenum">
              <a:rPr lang="fr-CA" smtClean="0"/>
              <a:pPr/>
              <a:t>18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3863648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595DB-2D59-428D-B8E8-D5B8115EE47A}" type="slidenum">
              <a:rPr lang="fr-CA" smtClean="0"/>
              <a:pPr/>
              <a:t>19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1095814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595DB-2D59-428D-B8E8-D5B8115EE47A}" type="slidenum">
              <a:rPr lang="fr-CA" smtClean="0"/>
              <a:pPr/>
              <a:t>28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539934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A8B383E4-EDEB-2743-A8DA-ED791D57F3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3" y="0"/>
            <a:ext cx="9130473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0570" y="1208201"/>
            <a:ext cx="5588001" cy="646331"/>
          </a:xfrm>
        </p:spPr>
        <p:txBody>
          <a:bodyPr anchor="t" anchorCtr="0">
            <a:spAutoFit/>
          </a:bodyPr>
          <a:lstStyle>
            <a:lvl1pPr algn="l">
              <a:defRPr sz="4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 smtClean="0"/>
              <a:t>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20570" y="2579007"/>
            <a:ext cx="5588001" cy="1241822"/>
          </a:xfrm>
        </p:spPr>
        <p:txBody>
          <a:bodyPr/>
          <a:lstStyle>
            <a:lvl1pPr marL="0" indent="0" algn="l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 smtClean="0"/>
              <a:t>Sous-titre</a:t>
            </a:r>
          </a:p>
          <a:p>
            <a:endParaRPr lang="fr-FR" dirty="0" smtClean="0"/>
          </a:p>
          <a:p>
            <a:r>
              <a:rPr lang="fr-FR" dirty="0" smtClean="0"/>
              <a:t>date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722835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63207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739942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188D9928-F3F3-5A4E-A270-66ADDAD9CA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0" y="0"/>
            <a:ext cx="913656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817666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03E409C1-586C-594D-B516-D89CAE2BD1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0" y="0"/>
            <a:ext cx="913656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09088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DAD96124-D62B-814F-9B2B-373DD62675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0" y="0"/>
            <a:ext cx="913656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974912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2AC39769-B4E8-1446-87E9-0902605DB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0" y="0"/>
            <a:ext cx="913656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066319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A0347C53-E639-E440-87A7-7A53DCB71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30473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titre/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475831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673350"/>
          </a:xfr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636269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6EC2D018-0066-9345-BD29-756FDB7144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94" y="0"/>
            <a:ext cx="9130473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titre/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416564"/>
          </a:xfrm>
        </p:spPr>
        <p:txBody>
          <a:bodyPr anchor="t"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dirty="0"/>
              <a:t>Cliquez sur l’icône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614084"/>
          </a:xfr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99181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1AE26F50-178A-4E42-BA24-84FFAA6C6A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3" y="0"/>
            <a:ext cx="9130473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titre/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475831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673350"/>
          </a:xfr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624802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8A3A4E3A-5714-E540-A23E-17D72B6CC7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3" y="0"/>
            <a:ext cx="9130473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titre/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416564"/>
          </a:xfrm>
        </p:spPr>
        <p:txBody>
          <a:bodyPr anchor="t"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dirty="0"/>
              <a:t>Cliquez sur l’icône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614084"/>
          </a:xfr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878853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3D5964A0-C460-514D-91F9-9990506F6F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3" y="0"/>
            <a:ext cx="9130473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4"/>
            <a:ext cx="7886700" cy="549381"/>
          </a:xfrm>
        </p:spPr>
        <p:txBody>
          <a:bodyPr anchor="t" anchorCtr="0">
            <a:sp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titre/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50750"/>
            <a:ext cx="7886700" cy="3263504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891586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E4E9FD9A-D104-6A4A-87BA-4182A816A9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3" y="0"/>
            <a:ext cx="9130473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titre/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475831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673350"/>
          </a:xfr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201948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FDF15FB8-3CA3-B241-91AF-DBE8D4D615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3" y="0"/>
            <a:ext cx="9130473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titre/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416564"/>
          </a:xfrm>
        </p:spPr>
        <p:txBody>
          <a:bodyPr anchor="t"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dirty="0"/>
              <a:t>Cliquez sur l’icône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614084"/>
          </a:xfr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348138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0960334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5727774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D5964A0-C460-514D-91F9-9990506F6F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962" t="82388" r="3813" b="5406"/>
          <a:stretch/>
        </p:blipFill>
        <p:spPr>
          <a:xfrm>
            <a:off x="6851176" y="4237630"/>
            <a:ext cx="1937982" cy="62779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8270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39C62117-8C60-9E44-B743-47DB188347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3" y="0"/>
            <a:ext cx="9130473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4"/>
            <a:ext cx="7886700" cy="549381"/>
          </a:xfrm>
        </p:spPr>
        <p:txBody>
          <a:bodyPr anchor="t" anchorCtr="0">
            <a:sp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titre/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50750"/>
            <a:ext cx="7886700" cy="3263504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528370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1E5EAB30-5BEB-B944-A099-303DE2D6FA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0" y="0"/>
            <a:ext cx="913656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4"/>
            <a:ext cx="7886700" cy="549381"/>
          </a:xfrm>
        </p:spPr>
        <p:txBody>
          <a:bodyPr anchor="t" anchorCtr="0">
            <a:sp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titre/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50750"/>
            <a:ext cx="7886700" cy="3263504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437825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6F9DED52-C09A-0D44-9A78-52EF92C5BD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0" y="0"/>
            <a:ext cx="913656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726283"/>
            <a:ext cx="7886700" cy="2139553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87952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80460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CA29CE63-FB86-084C-855B-78D82103F9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0" y="0"/>
            <a:ext cx="913656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726283"/>
            <a:ext cx="7886700" cy="2139553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87952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165793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8A07115B-B168-CE46-9838-B343618778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0" y="0"/>
            <a:ext cx="913656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726283"/>
            <a:ext cx="7886700" cy="2139553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87952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11919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6CD9599C-6975-964F-B4DC-286BFA57DB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0" y="0"/>
            <a:ext cx="913656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726283"/>
            <a:ext cx="7886700" cy="2139553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87952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53314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738775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78ED2-C53A-BB42-8D6A-71032917867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78266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8" r:id="rId3"/>
    <p:sldLayoutId id="2147483679" r:id="rId4"/>
    <p:sldLayoutId id="2147483663" r:id="rId5"/>
    <p:sldLayoutId id="2147483672" r:id="rId6"/>
    <p:sldLayoutId id="2147483673" r:id="rId7"/>
    <p:sldLayoutId id="2147483674" r:id="rId8"/>
    <p:sldLayoutId id="2147483664" r:id="rId9"/>
    <p:sldLayoutId id="2147483665" r:id="rId10"/>
    <p:sldLayoutId id="2147483666" r:id="rId11"/>
    <p:sldLayoutId id="2147483667" r:id="rId12"/>
    <p:sldLayoutId id="2147483675" r:id="rId13"/>
    <p:sldLayoutId id="2147483676" r:id="rId14"/>
    <p:sldLayoutId id="2147483677" r:id="rId15"/>
    <p:sldLayoutId id="2147483668" r:id="rId16"/>
    <p:sldLayoutId id="2147483669" r:id="rId17"/>
    <p:sldLayoutId id="2147483680" r:id="rId18"/>
    <p:sldLayoutId id="2147483681" r:id="rId19"/>
    <p:sldLayoutId id="2147483682" r:id="rId20"/>
    <p:sldLayoutId id="2147483683" r:id="rId21"/>
    <p:sldLayoutId id="2147483670" r:id="rId22"/>
    <p:sldLayoutId id="2147483671" r:id="rId23"/>
    <p:sldLayoutId id="2147483687" r:id="rId2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CF373A"/>
        </a:buClr>
        <a:buFont typeface="Arial" panose="020B0604020202020204" pitchFamily="34" charset="0"/>
        <a:buChar char="&gt;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F7941D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413C3D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59A2BB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iapositive_Microsoft_Office_PowerPoint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hyperlink" Target="Tableau_preetabli.pn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="" xmlns:a16="http://schemas.microsoft.com/office/drawing/2014/main" id="{1824A8A1-CC77-414E-A19F-4F9827B40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0570" y="1208201"/>
            <a:ext cx="5588001" cy="1200329"/>
          </a:xfrm>
        </p:spPr>
        <p:txBody>
          <a:bodyPr/>
          <a:lstStyle/>
          <a:p>
            <a:r>
              <a:rPr lang="fr-FR" dirty="0"/>
              <a:t>P</a:t>
            </a:r>
            <a:r>
              <a:rPr lang="fr-FR" dirty="0" smtClean="0"/>
              <a:t>résentation à la Régie de l’énergie</a:t>
            </a:r>
            <a:endParaRPr lang="fr-FR" dirty="0"/>
          </a:p>
        </p:txBody>
      </p:sp>
      <p:sp>
        <p:nvSpPr>
          <p:cNvPr id="8" name="Sous-titre 7">
            <a:extLst>
              <a:ext uri="{FF2B5EF4-FFF2-40B4-BE49-F238E27FC236}">
                <a16:creationId xmlns="" xmlns:a16="http://schemas.microsoft.com/office/drawing/2014/main" id="{99119DFA-BB26-E240-822F-BE228EBB5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0570" y="2555489"/>
            <a:ext cx="5742076" cy="1862365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/>
              <a:t>Séance de travail</a:t>
            </a:r>
          </a:p>
          <a:p>
            <a:endParaRPr lang="fr-FR" b="1" dirty="0" smtClean="0"/>
          </a:p>
          <a:p>
            <a:pPr>
              <a:spcBef>
                <a:spcPts val="0"/>
              </a:spcBef>
            </a:pPr>
            <a:r>
              <a:rPr lang="fr-FR" b="1" dirty="0" smtClean="0"/>
              <a:t>Calcul de l’atteinte de la cible de réduction </a:t>
            </a:r>
          </a:p>
          <a:p>
            <a:r>
              <a:rPr lang="fr-FR" b="1" dirty="0" smtClean="0"/>
              <a:t>de la consommation de produits pétroliers</a:t>
            </a:r>
          </a:p>
          <a:p>
            <a:endParaRPr lang="fr-FR" dirty="0"/>
          </a:p>
          <a:p>
            <a:r>
              <a:rPr lang="fr-FR" dirty="0" smtClean="0"/>
              <a:t>26 juillet 2018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35663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ENERGES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49" y="775928"/>
            <a:ext cx="8294633" cy="415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4581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Tableau préétabli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543" y="864581"/>
            <a:ext cx="8686801" cy="417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1530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3"/>
          <p:cNvSpPr>
            <a:spLocks noGrp="1"/>
          </p:cNvSpPr>
          <p:nvPr>
            <p:ph idx="1"/>
          </p:nvPr>
        </p:nvSpPr>
        <p:spPr>
          <a:xfrm>
            <a:off x="1773254" y="2054679"/>
            <a:ext cx="7886700" cy="3263504"/>
          </a:xfrm>
        </p:spPr>
        <p:txBody>
          <a:bodyPr/>
          <a:lstStyle/>
          <a:p>
            <a:pPr marL="446088" indent="-446088">
              <a:buNone/>
              <a:tabLst>
                <a:tab pos="446088" algn="l"/>
              </a:tabLst>
            </a:pPr>
            <a:r>
              <a:rPr lang="fr-CA" sz="2400" b="1" dirty="0"/>
              <a:t>2</a:t>
            </a:r>
            <a:r>
              <a:rPr lang="fr-CA" sz="2400" b="1" dirty="0" smtClean="0"/>
              <a:t>.	Présentation des différents secteurs</a:t>
            </a:r>
            <a:endParaRPr lang="fr-CA" sz="2400" b="1" dirty="0"/>
          </a:p>
          <a:p>
            <a:endParaRPr lang="fr-CA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19290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266762" y="5634420"/>
            <a:ext cx="472043" cy="318354"/>
          </a:xfrm>
          <a:prstGeom prst="rect">
            <a:avLst/>
          </a:prstGeom>
        </p:spPr>
        <p:txBody>
          <a:bodyPr/>
          <a:lstStyle/>
          <a:p>
            <a:fld id="{83E727D8-BA2E-4A3D-A598-5314B6BE0D78}" type="slidenum">
              <a:rPr lang="fr-CA" smtClean="0"/>
              <a:pPr/>
              <a:t>13</a:t>
            </a:fld>
            <a:endParaRPr lang="fr-CA" dirty="0"/>
          </a:p>
        </p:txBody>
      </p:sp>
      <p:grpSp>
        <p:nvGrpSpPr>
          <p:cNvPr id="176" name="Groupe 175"/>
          <p:cNvGrpSpPr/>
          <p:nvPr/>
        </p:nvGrpSpPr>
        <p:grpSpPr>
          <a:xfrm>
            <a:off x="266762" y="1145990"/>
            <a:ext cx="8732984" cy="2938457"/>
            <a:chOff x="113755" y="674251"/>
            <a:chExt cx="8985303" cy="3723511"/>
          </a:xfrm>
        </p:grpSpPr>
        <p:sp>
          <p:nvSpPr>
            <p:cNvPr id="135" name="Organigramme : Processus 134"/>
            <p:cNvSpPr/>
            <p:nvPr/>
          </p:nvSpPr>
          <p:spPr>
            <a:xfrm>
              <a:off x="113755" y="3658305"/>
              <a:ext cx="2423887" cy="739457"/>
            </a:xfrm>
            <a:prstGeom prst="flowChartProcess">
              <a:avLst/>
            </a:prstGeom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A" b="1" dirty="0">
                  <a:solidFill>
                    <a:srgbClr val="FF0000"/>
                  </a:solidFill>
                </a:rPr>
                <a:t>Émissions de GES</a:t>
              </a:r>
              <a:r>
                <a:rPr lang="fr-CA" b="1" baseline="-25000" dirty="0">
                  <a:solidFill>
                    <a:srgbClr val="FF0000"/>
                  </a:solidFill>
                </a:rPr>
                <a:t> </a:t>
              </a:r>
              <a:endParaRPr lang="fr-CA" b="1" dirty="0">
                <a:solidFill>
                  <a:srgbClr val="FF0000"/>
                </a:solidFill>
              </a:endParaRPr>
            </a:p>
          </p:txBody>
        </p:sp>
        <p:grpSp>
          <p:nvGrpSpPr>
            <p:cNvPr id="136" name="Groupe 135"/>
            <p:cNvGrpSpPr/>
            <p:nvPr/>
          </p:nvGrpSpPr>
          <p:grpSpPr>
            <a:xfrm>
              <a:off x="227510" y="674251"/>
              <a:ext cx="8871548" cy="3681412"/>
              <a:chOff x="113754" y="1303061"/>
              <a:chExt cx="8939213" cy="3746699"/>
            </a:xfrm>
          </p:grpSpPr>
          <p:sp>
            <p:nvSpPr>
              <p:cNvPr id="137" name="Organigramme : Processus 136"/>
              <p:cNvSpPr/>
              <p:nvPr/>
            </p:nvSpPr>
            <p:spPr>
              <a:xfrm>
                <a:off x="6195888" y="4297189"/>
                <a:ext cx="2442374" cy="752571"/>
              </a:xfrm>
              <a:prstGeom prst="flowChartProcess">
                <a:avLst/>
              </a:prstGeom>
              <a:solidFill>
                <a:srgbClr val="FFDD71"/>
              </a:solidFill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CA" b="1" dirty="0">
                    <a:solidFill>
                      <a:srgbClr val="FF0000"/>
                    </a:solidFill>
                  </a:rPr>
                  <a:t>Demande finale d’énergie</a:t>
                </a:r>
                <a:r>
                  <a:rPr lang="fr-CA" b="1" baseline="-25000" dirty="0">
                    <a:solidFill>
                      <a:srgbClr val="FF0000"/>
                    </a:solidFill>
                  </a:rPr>
                  <a:t> </a:t>
                </a:r>
                <a:endParaRPr lang="fr-CA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8" name="Organigramme : Processus 137"/>
              <p:cNvSpPr/>
              <p:nvPr/>
            </p:nvSpPr>
            <p:spPr>
              <a:xfrm>
                <a:off x="3441154" y="2677836"/>
                <a:ext cx="1384300" cy="711200"/>
              </a:xfrm>
              <a:prstGeom prst="flowChartProcess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CA" sz="1500" b="1" dirty="0">
                    <a:solidFill>
                      <a:schemeClr val="tx1"/>
                    </a:solidFill>
                  </a:rPr>
                  <a:t>Module Transport</a:t>
                </a:r>
                <a:endParaRPr lang="fr-CA" sz="1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Organigramme : Processus 138"/>
              <p:cNvSpPr/>
              <p:nvPr/>
            </p:nvSpPr>
            <p:spPr>
              <a:xfrm>
                <a:off x="113754" y="2677836"/>
                <a:ext cx="1368425" cy="711200"/>
              </a:xfrm>
              <a:prstGeom prst="flowChartProcess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CA" sz="1500" b="1" dirty="0">
                    <a:solidFill>
                      <a:schemeClr val="tx1"/>
                    </a:solidFill>
                  </a:rPr>
                  <a:t>Module non énergétique</a:t>
                </a:r>
                <a:endParaRPr lang="fr-CA" sz="1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Organigramme : Processus 139"/>
              <p:cNvSpPr/>
              <p:nvPr/>
            </p:nvSpPr>
            <p:spPr>
              <a:xfrm>
                <a:off x="1750467" y="2677836"/>
                <a:ext cx="1390650" cy="711200"/>
              </a:xfrm>
              <a:prstGeom prst="flowChartProcess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CA" sz="1500" b="1" dirty="0">
                    <a:solidFill>
                      <a:schemeClr val="tx1"/>
                    </a:solidFill>
                  </a:rPr>
                  <a:t>Module industriel</a:t>
                </a:r>
                <a:endParaRPr lang="fr-CA" sz="1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1" name="Organigramme : Processus 140"/>
              <p:cNvSpPr/>
              <p:nvPr/>
            </p:nvSpPr>
            <p:spPr>
              <a:xfrm>
                <a:off x="5162004" y="2677836"/>
                <a:ext cx="1309688" cy="711200"/>
              </a:xfrm>
              <a:prstGeom prst="flowChartProcess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CA" sz="1500" b="1" dirty="0">
                    <a:solidFill>
                      <a:schemeClr val="tx1"/>
                    </a:solidFill>
                  </a:rPr>
                  <a:t>Module Tertiaire</a:t>
                </a:r>
                <a:endParaRPr lang="fr-CA" sz="1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2" name="Organigramme : Processus 141"/>
              <p:cNvSpPr/>
              <p:nvPr/>
            </p:nvSpPr>
            <p:spPr>
              <a:xfrm>
                <a:off x="6843167" y="2677838"/>
                <a:ext cx="1168401" cy="685798"/>
              </a:xfrm>
              <a:prstGeom prst="flowChartProcess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600"/>
                  </a:spcBef>
                  <a:spcAft>
                    <a:spcPts val="0"/>
                  </a:spcAft>
                  <a:defRPr/>
                </a:pPr>
                <a:r>
                  <a:rPr lang="fr-CA" sz="1500" b="1" dirty="0" smtClean="0">
                    <a:solidFill>
                      <a:schemeClr val="tx1"/>
                    </a:solidFill>
                  </a:rPr>
                  <a:t>Module </a:t>
                </a:r>
                <a:r>
                  <a:rPr lang="fr-CA" sz="1500" b="1" dirty="0">
                    <a:solidFill>
                      <a:schemeClr val="tx1"/>
                    </a:solidFill>
                  </a:rPr>
                  <a:t>Résidentiel</a:t>
                </a:r>
                <a:endParaRPr lang="fr-CA" sz="1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3" name="Ellipse 142"/>
              <p:cNvSpPr/>
              <p:nvPr/>
            </p:nvSpPr>
            <p:spPr>
              <a:xfrm>
                <a:off x="2323554" y="3576361"/>
                <a:ext cx="1004888" cy="685800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CA" sz="900" b="1" dirty="0">
                    <a:solidFill>
                      <a:schemeClr val="tx1"/>
                    </a:solidFill>
                  </a:rPr>
                  <a:t>Procédés industriels</a:t>
                </a:r>
              </a:p>
            </p:txBody>
          </p:sp>
          <p:sp>
            <p:nvSpPr>
              <p:cNvPr id="144" name="Ellipse 143"/>
              <p:cNvSpPr/>
              <p:nvPr/>
            </p:nvSpPr>
            <p:spPr>
              <a:xfrm>
                <a:off x="5897017" y="1396723"/>
                <a:ext cx="1139825" cy="6858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CA" sz="900" b="1" dirty="0">
                    <a:solidFill>
                      <a:schemeClr val="tx1"/>
                    </a:solidFill>
                  </a:rPr>
                  <a:t>Population par âge et par région (4)</a:t>
                </a:r>
              </a:p>
            </p:txBody>
          </p:sp>
          <p:sp>
            <p:nvSpPr>
              <p:cNvPr id="145" name="Ellipse 144"/>
              <p:cNvSpPr/>
              <p:nvPr/>
            </p:nvSpPr>
            <p:spPr>
              <a:xfrm>
                <a:off x="1280567" y="1395136"/>
                <a:ext cx="1100137" cy="727075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CA" sz="900" b="1" dirty="0">
                    <a:solidFill>
                      <a:schemeClr val="tx1"/>
                    </a:solidFill>
                  </a:rPr>
                  <a:t>Valeur ajoutée par secteur (53)</a:t>
                </a:r>
                <a:endParaRPr lang="fr-CA" sz="900" b="1" baseline="-25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Ellipse 145"/>
              <p:cNvSpPr/>
              <p:nvPr/>
            </p:nvSpPr>
            <p:spPr>
              <a:xfrm>
                <a:off x="3768179" y="4484411"/>
                <a:ext cx="1393825" cy="565349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CA" sz="900" b="1" dirty="0">
                    <a:solidFill>
                      <a:schemeClr val="tx1"/>
                    </a:solidFill>
                  </a:rPr>
                  <a:t>Combustion (Facteurs d’émission)</a:t>
                </a:r>
                <a:endParaRPr lang="fr-CA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7" name="Ellipse 146"/>
              <p:cNvSpPr/>
              <p:nvPr/>
            </p:nvSpPr>
            <p:spPr>
              <a:xfrm>
                <a:off x="7093992" y="1598336"/>
                <a:ext cx="1158875" cy="500062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CA" sz="900" b="1" dirty="0">
                    <a:solidFill>
                      <a:schemeClr val="bg1"/>
                    </a:solidFill>
                  </a:rPr>
                  <a:t>Prix de l’énergie</a:t>
                </a:r>
              </a:p>
            </p:txBody>
          </p:sp>
          <p:cxnSp>
            <p:nvCxnSpPr>
              <p:cNvPr id="148" name="Connecteur droit 147"/>
              <p:cNvCxnSpPr>
                <a:stCxn id="138" idx="2"/>
              </p:cNvCxnSpPr>
              <p:nvPr/>
            </p:nvCxnSpPr>
            <p:spPr>
              <a:xfrm>
                <a:off x="4133304" y="3389036"/>
                <a:ext cx="930275" cy="30162"/>
              </a:xfrm>
              <a:prstGeom prst="line">
                <a:avLst/>
              </a:prstGeom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Arrondir un rectangle avec un coin diagonal 148"/>
              <p:cNvSpPr/>
              <p:nvPr/>
            </p:nvSpPr>
            <p:spPr>
              <a:xfrm>
                <a:off x="3095079" y="1303061"/>
                <a:ext cx="1954213" cy="685800"/>
              </a:xfrm>
              <a:prstGeom prst="round2Diag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CA" sz="1500" b="1" dirty="0">
                    <a:solidFill>
                      <a:schemeClr val="tx1"/>
                    </a:solidFill>
                  </a:rPr>
                  <a:t>Module socioéconomique</a:t>
                </a:r>
              </a:p>
            </p:txBody>
          </p:sp>
          <p:sp>
            <p:nvSpPr>
              <p:cNvPr id="150" name="Organigramme : Processus 149"/>
              <p:cNvSpPr/>
              <p:nvPr/>
            </p:nvSpPr>
            <p:spPr>
              <a:xfrm>
                <a:off x="8083004" y="2668311"/>
                <a:ext cx="969963" cy="706437"/>
              </a:xfrm>
              <a:prstGeom prst="flowChartProcess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CA" sz="1500" b="1" dirty="0">
                    <a:solidFill>
                      <a:schemeClr val="tx1"/>
                    </a:solidFill>
                  </a:rPr>
                  <a:t>Module Agricole</a:t>
                </a:r>
                <a:endParaRPr lang="fr-CA" sz="1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1" name="Ellipse 150"/>
              <p:cNvSpPr/>
              <p:nvPr/>
            </p:nvSpPr>
            <p:spPr>
              <a:xfrm>
                <a:off x="3645942" y="3909736"/>
                <a:ext cx="1120775" cy="500062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CA" sz="900" b="1" dirty="0"/>
                  <a:t>Contraintes d’offre</a:t>
                </a:r>
              </a:p>
            </p:txBody>
          </p:sp>
          <p:cxnSp>
            <p:nvCxnSpPr>
              <p:cNvPr id="152" name="Connecteur droit avec flèche 151"/>
              <p:cNvCxnSpPr>
                <a:stCxn id="149" idx="1"/>
              </p:cNvCxnSpPr>
              <p:nvPr/>
            </p:nvCxnSpPr>
            <p:spPr>
              <a:xfrm flipH="1">
                <a:off x="797967" y="1988861"/>
                <a:ext cx="3274219" cy="6049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avec flèche 152"/>
              <p:cNvCxnSpPr>
                <a:stCxn id="149" idx="1"/>
                <a:endCxn id="140" idx="0"/>
              </p:cNvCxnSpPr>
              <p:nvPr/>
            </p:nvCxnSpPr>
            <p:spPr>
              <a:xfrm flipH="1">
                <a:off x="2445792" y="1988861"/>
                <a:ext cx="1625600" cy="68897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avec flèche 153"/>
              <p:cNvCxnSpPr>
                <a:stCxn id="149" idx="1"/>
                <a:endCxn id="138" idx="0"/>
              </p:cNvCxnSpPr>
              <p:nvPr/>
            </p:nvCxnSpPr>
            <p:spPr>
              <a:xfrm>
                <a:off x="4071392" y="1988861"/>
                <a:ext cx="61912" cy="68897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avec flèche 154"/>
              <p:cNvCxnSpPr>
                <a:stCxn id="149" idx="1"/>
                <a:endCxn id="141" idx="0"/>
              </p:cNvCxnSpPr>
              <p:nvPr/>
            </p:nvCxnSpPr>
            <p:spPr>
              <a:xfrm>
                <a:off x="4071392" y="1988861"/>
                <a:ext cx="1746250" cy="68897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avec flèche 155"/>
              <p:cNvCxnSpPr>
                <a:stCxn id="149" idx="1"/>
                <a:endCxn id="142" idx="0"/>
              </p:cNvCxnSpPr>
              <p:nvPr/>
            </p:nvCxnSpPr>
            <p:spPr>
              <a:xfrm>
                <a:off x="4072186" y="1988861"/>
                <a:ext cx="3355182" cy="6889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avec flèche 156"/>
              <p:cNvCxnSpPr>
                <a:stCxn id="149" idx="1"/>
                <a:endCxn id="150" idx="0"/>
              </p:cNvCxnSpPr>
              <p:nvPr/>
            </p:nvCxnSpPr>
            <p:spPr>
              <a:xfrm>
                <a:off x="4071392" y="1988861"/>
                <a:ext cx="4497387" cy="6794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avec flèche 157"/>
              <p:cNvCxnSpPr>
                <a:stCxn id="147" idx="4"/>
              </p:cNvCxnSpPr>
              <p:nvPr/>
            </p:nvCxnSpPr>
            <p:spPr>
              <a:xfrm flipH="1">
                <a:off x="4119017" y="2098398"/>
                <a:ext cx="3556000" cy="5794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avec flèche 158"/>
              <p:cNvCxnSpPr>
                <a:stCxn id="147" idx="4"/>
                <a:endCxn id="141" idx="0"/>
              </p:cNvCxnSpPr>
              <p:nvPr/>
            </p:nvCxnSpPr>
            <p:spPr>
              <a:xfrm flipH="1">
                <a:off x="5816054" y="2098398"/>
                <a:ext cx="1858963" cy="5794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avec flèche 159"/>
              <p:cNvCxnSpPr>
                <a:stCxn id="147" idx="4"/>
                <a:endCxn id="142" idx="0"/>
              </p:cNvCxnSpPr>
              <p:nvPr/>
            </p:nvCxnSpPr>
            <p:spPr>
              <a:xfrm flipH="1">
                <a:off x="7427368" y="2098399"/>
                <a:ext cx="246063" cy="57943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avec flèche 160"/>
              <p:cNvCxnSpPr>
                <a:stCxn id="140" idx="2"/>
                <a:endCxn id="143" idx="0"/>
              </p:cNvCxnSpPr>
              <p:nvPr/>
            </p:nvCxnSpPr>
            <p:spPr>
              <a:xfrm>
                <a:off x="2445792" y="3389036"/>
                <a:ext cx="381000" cy="1873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cteur droit avec flèche 161"/>
              <p:cNvCxnSpPr>
                <a:stCxn id="143" idx="4"/>
              </p:cNvCxnSpPr>
              <p:nvPr/>
            </p:nvCxnSpPr>
            <p:spPr>
              <a:xfrm flipH="1">
                <a:off x="2442617" y="4262161"/>
                <a:ext cx="384175" cy="1873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avec flèche 162"/>
              <p:cNvCxnSpPr>
                <a:stCxn id="139" idx="2"/>
              </p:cNvCxnSpPr>
              <p:nvPr/>
            </p:nvCxnSpPr>
            <p:spPr>
              <a:xfrm flipH="1">
                <a:off x="797967" y="3389036"/>
                <a:ext cx="0" cy="9080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avec flèche 163"/>
              <p:cNvCxnSpPr/>
              <p:nvPr/>
            </p:nvCxnSpPr>
            <p:spPr>
              <a:xfrm>
                <a:off x="7233692" y="4189136"/>
                <a:ext cx="6350" cy="1238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cteur droit 164"/>
              <p:cNvCxnSpPr/>
              <p:nvPr/>
            </p:nvCxnSpPr>
            <p:spPr>
              <a:xfrm>
                <a:off x="2431504" y="3381098"/>
                <a:ext cx="4787900" cy="8016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necteur droit 165"/>
              <p:cNvCxnSpPr>
                <a:stCxn id="138" idx="2"/>
              </p:cNvCxnSpPr>
              <p:nvPr/>
            </p:nvCxnSpPr>
            <p:spPr>
              <a:xfrm>
                <a:off x="4131717" y="3389036"/>
                <a:ext cx="3101975" cy="8001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Connecteur droit 166"/>
              <p:cNvCxnSpPr>
                <a:stCxn id="141" idx="2"/>
              </p:cNvCxnSpPr>
              <p:nvPr/>
            </p:nvCxnSpPr>
            <p:spPr>
              <a:xfrm>
                <a:off x="5816054" y="3389036"/>
                <a:ext cx="1417638" cy="8001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Connecteur droit 167"/>
              <p:cNvCxnSpPr>
                <a:stCxn id="142" idx="2"/>
              </p:cNvCxnSpPr>
              <p:nvPr/>
            </p:nvCxnSpPr>
            <p:spPr>
              <a:xfrm flipH="1">
                <a:off x="7268618" y="3363636"/>
                <a:ext cx="158750" cy="8255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cteur droit 168"/>
              <p:cNvCxnSpPr>
                <a:stCxn id="150" idx="2"/>
              </p:cNvCxnSpPr>
              <p:nvPr/>
            </p:nvCxnSpPr>
            <p:spPr>
              <a:xfrm flipH="1">
                <a:off x="7233692" y="3373161"/>
                <a:ext cx="1333500" cy="8159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necteur droit avec flèche 169"/>
              <p:cNvCxnSpPr>
                <a:stCxn id="151" idx="6"/>
              </p:cNvCxnSpPr>
              <p:nvPr/>
            </p:nvCxnSpPr>
            <p:spPr>
              <a:xfrm>
                <a:off x="4766717" y="4158973"/>
                <a:ext cx="2379662" cy="603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necteur droit avec flèche 170"/>
              <p:cNvCxnSpPr/>
              <p:nvPr/>
            </p:nvCxnSpPr>
            <p:spPr>
              <a:xfrm flipH="1">
                <a:off x="5162004" y="4717773"/>
                <a:ext cx="1033463" cy="254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necteur droit avec flèche 171"/>
              <p:cNvCxnSpPr>
                <a:stCxn id="146" idx="2"/>
              </p:cNvCxnSpPr>
              <p:nvPr/>
            </p:nvCxnSpPr>
            <p:spPr>
              <a:xfrm flipH="1" flipV="1">
                <a:off x="2442618" y="4730473"/>
                <a:ext cx="1325562" cy="3661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necteur droit avec flèche 172"/>
              <p:cNvCxnSpPr>
                <a:stCxn id="145" idx="6"/>
                <a:endCxn id="149" idx="2"/>
              </p:cNvCxnSpPr>
              <p:nvPr/>
            </p:nvCxnSpPr>
            <p:spPr>
              <a:xfrm flipV="1">
                <a:off x="2379117" y="1645961"/>
                <a:ext cx="714375" cy="1143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necteur droit avec flèche 173"/>
              <p:cNvCxnSpPr>
                <a:stCxn id="144" idx="2"/>
                <a:endCxn id="149" idx="0"/>
              </p:cNvCxnSpPr>
              <p:nvPr/>
            </p:nvCxnSpPr>
            <p:spPr>
              <a:xfrm flipH="1" flipV="1">
                <a:off x="5049292" y="1645961"/>
                <a:ext cx="847725" cy="9366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necteur droit avec flèche 174"/>
              <p:cNvCxnSpPr>
                <a:stCxn id="139" idx="2"/>
                <a:endCxn id="143" idx="1"/>
              </p:cNvCxnSpPr>
              <p:nvPr/>
            </p:nvCxnSpPr>
            <p:spPr>
              <a:xfrm>
                <a:off x="797967" y="3389036"/>
                <a:ext cx="1673225" cy="28733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7" name="Titre 1"/>
          <p:cNvSpPr txBox="1">
            <a:spLocks/>
          </p:cNvSpPr>
          <p:nvPr/>
        </p:nvSpPr>
        <p:spPr>
          <a:xfrm>
            <a:off x="355771" y="120913"/>
            <a:ext cx="7031279" cy="7351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CA" altLang="fr-FR" sz="3200" dirty="0" smtClean="0"/>
              <a:t>Approche sectorielle de la démarche de prévision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40430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393" y="133167"/>
            <a:ext cx="7886700" cy="549381"/>
          </a:xfrm>
        </p:spPr>
        <p:txBody>
          <a:bodyPr/>
          <a:lstStyle/>
          <a:p>
            <a:r>
              <a:rPr lang="fr-CA" dirty="0" smtClean="0"/>
              <a:t>Module Résidentiel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9134" y="1033295"/>
            <a:ext cx="7886700" cy="3263504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defRPr/>
            </a:pPr>
            <a:r>
              <a:rPr lang="fr-CH" altLang="fr-FR" sz="2000" dirty="0"/>
              <a:t>Résidentiel</a:t>
            </a:r>
          </a:p>
          <a:p>
            <a:pPr marL="742950" lvl="1" indent="-285750">
              <a:buClr>
                <a:srgbClr val="C00000"/>
              </a:buClr>
              <a:defRPr/>
            </a:pPr>
            <a:r>
              <a:rPr lang="fr-CH" altLang="fr-FR" dirty="0">
                <a:solidFill>
                  <a:schemeClr val="accent2">
                    <a:lumMod val="75000"/>
                  </a:schemeClr>
                </a:solidFill>
              </a:rPr>
              <a:t>usage </a:t>
            </a:r>
            <a:r>
              <a:rPr lang="fr-CH" altLang="fr-FR" dirty="0" smtClean="0">
                <a:solidFill>
                  <a:schemeClr val="accent2">
                    <a:lumMod val="75000"/>
                  </a:schemeClr>
                </a:solidFill>
              </a:rPr>
              <a:t>«chauffage </a:t>
            </a:r>
            <a:r>
              <a:rPr lang="fr-CH" altLang="fr-FR" dirty="0">
                <a:solidFill>
                  <a:schemeClr val="accent2">
                    <a:lumMod val="75000"/>
                  </a:schemeClr>
                </a:solidFill>
              </a:rPr>
              <a:t>de </a:t>
            </a:r>
            <a:r>
              <a:rPr lang="fr-CH" altLang="fr-FR" dirty="0" smtClean="0">
                <a:solidFill>
                  <a:schemeClr val="accent2">
                    <a:lumMod val="75000"/>
                  </a:schemeClr>
                </a:solidFill>
              </a:rPr>
              <a:t>l’espace»</a:t>
            </a:r>
            <a:endParaRPr lang="fr-CH" altLang="fr-FR" dirty="0">
              <a:solidFill>
                <a:schemeClr val="accent2">
                  <a:lumMod val="75000"/>
                </a:schemeClr>
              </a:solidFill>
            </a:endParaRPr>
          </a:p>
          <a:p>
            <a:pPr marL="1143000" lvl="2" indent="-228600">
              <a:defRPr/>
            </a:pPr>
            <a:r>
              <a:rPr lang="fr-CH" altLang="fr-FR" sz="1600" dirty="0"/>
              <a:t>3 types de logement (unifamilial, duplex-triplex; 4 unités et plus)</a:t>
            </a:r>
          </a:p>
          <a:p>
            <a:pPr marL="1143000" lvl="2" indent="-228600">
              <a:defRPr/>
            </a:pPr>
            <a:r>
              <a:rPr lang="fr-CH" altLang="fr-FR" sz="1600" dirty="0"/>
              <a:t>année de construction </a:t>
            </a:r>
          </a:p>
          <a:p>
            <a:pPr marL="1143000" lvl="2" indent="-228600">
              <a:defRPr/>
            </a:pPr>
            <a:r>
              <a:rPr lang="fr-CH" altLang="fr-FR" sz="1600" dirty="0"/>
              <a:t>9 types de système de chauffage </a:t>
            </a:r>
          </a:p>
          <a:p>
            <a:pPr marL="1143000" lvl="2" indent="-228600">
              <a:defRPr/>
            </a:pPr>
            <a:r>
              <a:rPr lang="fr-CH" altLang="fr-FR" sz="1600" dirty="0"/>
              <a:t>6 catégories d’âge du système de chauffage</a:t>
            </a:r>
          </a:p>
          <a:p>
            <a:pPr marL="1143000" lvl="2" indent="-228600">
              <a:buFontTx/>
              <a:buNone/>
              <a:defRPr/>
            </a:pPr>
            <a:endParaRPr lang="fr-CH" altLang="fr-FR" sz="1600" dirty="0"/>
          </a:p>
          <a:p>
            <a:pPr marL="742950" lvl="1" indent="-285750">
              <a:buClr>
                <a:srgbClr val="C00000"/>
              </a:buClr>
              <a:defRPr/>
            </a:pPr>
            <a:r>
              <a:rPr lang="fr-CH" altLang="fr-FR" dirty="0">
                <a:solidFill>
                  <a:schemeClr val="accent2">
                    <a:lumMod val="75000"/>
                  </a:schemeClr>
                </a:solidFill>
              </a:rPr>
              <a:t>usage </a:t>
            </a:r>
            <a:r>
              <a:rPr lang="fr-CH" altLang="fr-FR" dirty="0" smtClean="0">
                <a:solidFill>
                  <a:schemeClr val="accent2">
                    <a:lumMod val="75000"/>
                  </a:schemeClr>
                </a:solidFill>
              </a:rPr>
              <a:t>«chauffage </a:t>
            </a:r>
            <a:r>
              <a:rPr lang="fr-CH" altLang="fr-FR" dirty="0">
                <a:solidFill>
                  <a:schemeClr val="accent2">
                    <a:lumMod val="75000"/>
                  </a:schemeClr>
                </a:solidFill>
              </a:rPr>
              <a:t>de </a:t>
            </a:r>
            <a:r>
              <a:rPr lang="fr-CH" altLang="fr-FR" dirty="0" smtClean="0">
                <a:solidFill>
                  <a:schemeClr val="accent2">
                    <a:lumMod val="75000"/>
                  </a:schemeClr>
                </a:solidFill>
              </a:rPr>
              <a:t>l’eau» </a:t>
            </a:r>
            <a:r>
              <a:rPr lang="fr-CH" altLang="fr-FR" dirty="0"/>
              <a:t>(électricité, gaz naturel, mazout, solaire)</a:t>
            </a:r>
          </a:p>
          <a:p>
            <a:pPr marL="742950" lvl="1" indent="-285750">
              <a:buFont typeface="Wingdings" panose="05000000000000000000" pitchFamily="2" charset="2"/>
              <a:buNone/>
              <a:defRPr/>
            </a:pPr>
            <a:endParaRPr lang="fr-CH" altLang="fr-FR" dirty="0"/>
          </a:p>
          <a:p>
            <a:pPr marL="742950" lvl="1" indent="-285750">
              <a:buClr>
                <a:srgbClr val="C00000"/>
              </a:buClr>
              <a:defRPr/>
            </a:pPr>
            <a:r>
              <a:rPr lang="fr-CH" altLang="fr-FR" dirty="0">
                <a:solidFill>
                  <a:schemeClr val="accent2">
                    <a:lumMod val="75000"/>
                  </a:schemeClr>
                </a:solidFill>
              </a:rPr>
              <a:t>usage </a:t>
            </a:r>
            <a:r>
              <a:rPr lang="fr-CH" altLang="fr-FR" dirty="0" smtClean="0">
                <a:solidFill>
                  <a:schemeClr val="accent2">
                    <a:lumMod val="75000"/>
                  </a:schemeClr>
                </a:solidFill>
              </a:rPr>
              <a:t>«appareils électriques»</a:t>
            </a:r>
            <a:endParaRPr lang="fr-CH" altLang="fr-FR" dirty="0">
              <a:solidFill>
                <a:schemeClr val="accent2">
                  <a:lumMod val="75000"/>
                </a:schemeClr>
              </a:solidFill>
            </a:endParaRPr>
          </a:p>
          <a:p>
            <a:pPr marL="1143000" lvl="2" indent="-228600">
              <a:defRPr/>
            </a:pPr>
            <a:r>
              <a:rPr lang="fr-CH" altLang="fr-FR" sz="1600" dirty="0"/>
              <a:t>12 types d ’appareils (réfrigérateur, congélateur, laveuse, sécheuse, etc.)</a:t>
            </a:r>
          </a:p>
          <a:p>
            <a:pPr marL="1143000" lvl="2" indent="-228600">
              <a:defRPr/>
            </a:pPr>
            <a:r>
              <a:rPr lang="fr-CH" altLang="fr-FR" sz="1600" dirty="0"/>
              <a:t>4 </a:t>
            </a:r>
            <a:r>
              <a:rPr lang="fr-CH" altLang="fr-FR" sz="1600" dirty="0" smtClean="0"/>
              <a:t>catégories de taille, 5 de </a:t>
            </a:r>
            <a:r>
              <a:rPr lang="fr-CH" altLang="fr-FR" sz="1600" dirty="0"/>
              <a:t>revenus et 5 </a:t>
            </a:r>
            <a:r>
              <a:rPr lang="fr-CH" altLang="fr-FR" sz="1600" dirty="0" smtClean="0"/>
              <a:t>d’âge </a:t>
            </a:r>
            <a:r>
              <a:rPr lang="fr-CH" altLang="fr-FR" sz="1600" dirty="0"/>
              <a:t>de ménages</a:t>
            </a:r>
          </a:p>
          <a:p>
            <a:pPr marL="1143000" lvl="2" indent="-228600">
              <a:buFontTx/>
              <a:buNone/>
              <a:defRPr/>
            </a:pPr>
            <a:endParaRPr lang="fr-CH" altLang="fr-FR" sz="1600" dirty="0"/>
          </a:p>
          <a:p>
            <a:pPr marL="742950" lvl="1" indent="-285750">
              <a:buClr>
                <a:srgbClr val="C00000"/>
              </a:buClr>
              <a:defRPr/>
            </a:pPr>
            <a:r>
              <a:rPr lang="fr-CH" altLang="fr-FR" dirty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fr-CH" altLang="fr-FR" dirty="0" smtClean="0">
                <a:solidFill>
                  <a:schemeClr val="accent2">
                    <a:lumMod val="75000"/>
                  </a:schemeClr>
                </a:solidFill>
              </a:rPr>
              <a:t>aisons </a:t>
            </a:r>
            <a:r>
              <a:rPr lang="fr-CH" altLang="fr-FR" dirty="0">
                <a:solidFill>
                  <a:schemeClr val="accent2">
                    <a:lumMod val="75000"/>
                  </a:schemeClr>
                </a:solidFill>
              </a:rPr>
              <a:t>secondaires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15226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7199" y="115147"/>
            <a:ext cx="7886700" cy="549381"/>
          </a:xfrm>
        </p:spPr>
        <p:txBody>
          <a:bodyPr/>
          <a:lstStyle/>
          <a:p>
            <a:r>
              <a:rPr lang="fr-CA" dirty="0" smtClean="0"/>
              <a:t>Module Résidentiel (suite)</a:t>
            </a:r>
            <a:endParaRPr lang="fr-CA" dirty="0"/>
          </a:p>
        </p:txBody>
      </p:sp>
      <p:grpSp>
        <p:nvGrpSpPr>
          <p:cNvPr id="7" name="Groupe 6"/>
          <p:cNvGrpSpPr/>
          <p:nvPr/>
        </p:nvGrpSpPr>
        <p:grpSpPr>
          <a:xfrm>
            <a:off x="232756" y="664528"/>
            <a:ext cx="8516862" cy="4221910"/>
            <a:chOff x="1430602" y="664528"/>
            <a:chExt cx="7509360" cy="4221910"/>
          </a:xfrm>
          <a:noFill/>
        </p:grpSpPr>
        <p:graphicFrame>
          <p:nvGraphicFramePr>
            <p:cNvPr id="5" name="Obje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4149638806"/>
                </p:ext>
              </p:extLst>
            </p:nvPr>
          </p:nvGraphicFramePr>
          <p:xfrm>
            <a:off x="1430602" y="664528"/>
            <a:ext cx="7509360" cy="4221910"/>
          </p:xfrm>
          <a:graphic>
            <a:graphicData uri="http://schemas.openxmlformats.org/presentationml/2006/ole">
              <p:oleObj spid="_x0000_s2150" name="Diapositive" r:id="rId3" imgW="4064440" imgH="2286157" progId="PowerPoint.Slide.12">
                <p:embed/>
              </p:oleObj>
            </a:graphicData>
          </a:graphic>
        </p:graphicFrame>
        <p:sp>
          <p:nvSpPr>
            <p:cNvPr id="6" name="Rectangle 5"/>
            <p:cNvSpPr/>
            <p:nvPr/>
          </p:nvSpPr>
          <p:spPr>
            <a:xfrm>
              <a:off x="1526519" y="755212"/>
              <a:ext cx="2010169" cy="37078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4697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8993" y="112916"/>
            <a:ext cx="7886700" cy="549381"/>
          </a:xfrm>
        </p:spPr>
        <p:txBody>
          <a:bodyPr/>
          <a:lstStyle/>
          <a:p>
            <a:r>
              <a:rPr lang="fr-CA" dirty="0" smtClean="0"/>
              <a:t>Module Agricole</a:t>
            </a:r>
            <a:endParaRPr lang="fr-CA" dirty="0"/>
          </a:p>
        </p:txBody>
      </p:sp>
      <p:grpSp>
        <p:nvGrpSpPr>
          <p:cNvPr id="4" name="Groupe 3"/>
          <p:cNvGrpSpPr/>
          <p:nvPr/>
        </p:nvGrpSpPr>
        <p:grpSpPr>
          <a:xfrm>
            <a:off x="2399382" y="1037369"/>
            <a:ext cx="4345235" cy="3179451"/>
            <a:chOff x="2357846" y="1248966"/>
            <a:chExt cx="3474720" cy="4683583"/>
          </a:xfrm>
        </p:grpSpPr>
        <p:sp>
          <p:nvSpPr>
            <p:cNvPr id="5" name="Organigramme : Processus 4"/>
            <p:cNvSpPr/>
            <p:nvPr/>
          </p:nvSpPr>
          <p:spPr>
            <a:xfrm>
              <a:off x="2357846" y="5522482"/>
              <a:ext cx="3474720" cy="410067"/>
            </a:xfrm>
            <a:prstGeom prst="flowChartProcess">
              <a:avLst/>
            </a:prstGeom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350" b="1" dirty="0">
                  <a:solidFill>
                    <a:srgbClr val="FF0000"/>
                  </a:solidFill>
                </a:rPr>
                <a:t>Consommation d’énergie finale par forme</a:t>
              </a:r>
            </a:p>
          </p:txBody>
        </p:sp>
        <p:sp>
          <p:nvSpPr>
            <p:cNvPr id="6" name="Organigramme : Processus 5"/>
            <p:cNvSpPr/>
            <p:nvPr/>
          </p:nvSpPr>
          <p:spPr>
            <a:xfrm>
              <a:off x="2894410" y="1248966"/>
              <a:ext cx="1939528" cy="679847"/>
            </a:xfrm>
            <a:prstGeom prst="flowChartProces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350" dirty="0">
                  <a:solidFill>
                    <a:schemeClr val="tx1"/>
                  </a:solidFill>
                </a:rPr>
                <a:t>Module socioéconomique </a:t>
              </a:r>
            </a:p>
          </p:txBody>
        </p:sp>
        <p:sp>
          <p:nvSpPr>
            <p:cNvPr id="7" name="Organigramme : Processus 6"/>
            <p:cNvSpPr/>
            <p:nvPr/>
          </p:nvSpPr>
          <p:spPr>
            <a:xfrm>
              <a:off x="3005138" y="2664619"/>
              <a:ext cx="1716881" cy="746522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500" dirty="0">
                  <a:solidFill>
                    <a:schemeClr val="tx1"/>
                  </a:solidFill>
                </a:rPr>
                <a:t>PIB agricole</a:t>
              </a:r>
            </a:p>
          </p:txBody>
        </p:sp>
        <p:sp>
          <p:nvSpPr>
            <p:cNvPr id="8" name="Organigramme : Processus 7"/>
            <p:cNvSpPr/>
            <p:nvPr/>
          </p:nvSpPr>
          <p:spPr>
            <a:xfrm>
              <a:off x="3005138" y="3992166"/>
              <a:ext cx="1716881" cy="794147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350" dirty="0">
                  <a:solidFill>
                    <a:schemeClr val="tx1"/>
                  </a:solidFill>
                </a:rPr>
                <a:t>Consommation par $ de PIB</a:t>
              </a:r>
            </a:p>
          </p:txBody>
        </p:sp>
        <p:cxnSp>
          <p:nvCxnSpPr>
            <p:cNvPr id="9" name="Connecteur droit avec flèche 8"/>
            <p:cNvCxnSpPr>
              <a:stCxn id="6" idx="2"/>
              <a:endCxn id="7" idx="0"/>
            </p:cNvCxnSpPr>
            <p:nvPr/>
          </p:nvCxnSpPr>
          <p:spPr>
            <a:xfrm flipH="1">
              <a:off x="3863579" y="1928813"/>
              <a:ext cx="1190" cy="7358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>
              <a:stCxn id="7" idx="2"/>
              <a:endCxn id="8" idx="0"/>
            </p:cNvCxnSpPr>
            <p:nvPr/>
          </p:nvCxnSpPr>
          <p:spPr>
            <a:xfrm>
              <a:off x="3863579" y="3411141"/>
              <a:ext cx="0" cy="5810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>
              <a:stCxn id="8" idx="2"/>
            </p:cNvCxnSpPr>
            <p:nvPr/>
          </p:nvCxnSpPr>
          <p:spPr>
            <a:xfrm>
              <a:off x="3863579" y="4786313"/>
              <a:ext cx="0" cy="7358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60706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6761" y="98770"/>
            <a:ext cx="7886700" cy="549381"/>
          </a:xfrm>
        </p:spPr>
        <p:txBody>
          <a:bodyPr/>
          <a:lstStyle/>
          <a:p>
            <a:r>
              <a:rPr lang="fr-CA" dirty="0" smtClean="0"/>
              <a:t>Module Tertiaire</a:t>
            </a:r>
            <a:endParaRPr lang="fr-CA" dirty="0"/>
          </a:p>
        </p:txBody>
      </p:sp>
      <p:sp>
        <p:nvSpPr>
          <p:cNvPr id="34" name="Organigramme : Processus 33"/>
          <p:cNvSpPr/>
          <p:nvPr/>
        </p:nvSpPr>
        <p:spPr>
          <a:xfrm>
            <a:off x="3599106" y="547796"/>
            <a:ext cx="2828287" cy="375732"/>
          </a:xfrm>
          <a:prstGeom prst="flowChart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PIB du secteur tertiaire </a:t>
            </a:r>
            <a:endParaRPr lang="fr-CA" sz="11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CA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activités) </a:t>
            </a:r>
          </a:p>
        </p:txBody>
      </p:sp>
      <p:grpSp>
        <p:nvGrpSpPr>
          <p:cNvPr id="69" name="Groupe 68"/>
          <p:cNvGrpSpPr/>
          <p:nvPr/>
        </p:nvGrpSpPr>
        <p:grpSpPr>
          <a:xfrm>
            <a:off x="548640" y="731405"/>
            <a:ext cx="8513012" cy="3703207"/>
            <a:chOff x="525190" y="802805"/>
            <a:chExt cx="8513012" cy="3703207"/>
          </a:xfrm>
        </p:grpSpPr>
        <p:sp>
          <p:nvSpPr>
            <p:cNvPr id="33" name="Organigramme : Processus 32"/>
            <p:cNvSpPr/>
            <p:nvPr/>
          </p:nvSpPr>
          <p:spPr>
            <a:xfrm>
              <a:off x="3436732" y="4243407"/>
              <a:ext cx="3097895" cy="262605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A" sz="2000" b="1" dirty="0">
                  <a:solidFill>
                    <a:srgbClr val="FF0000"/>
                  </a:solidFill>
                </a:rPr>
                <a:t>Énergie finale </a:t>
              </a:r>
            </a:p>
          </p:txBody>
        </p:sp>
        <p:sp>
          <p:nvSpPr>
            <p:cNvPr id="35" name="Organigramme : Processus 34"/>
            <p:cNvSpPr/>
            <p:nvPr/>
          </p:nvSpPr>
          <p:spPr>
            <a:xfrm>
              <a:off x="3709639" y="1747601"/>
              <a:ext cx="2641957" cy="292334"/>
            </a:xfrm>
            <a:prstGeom prst="flowChartProces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A" sz="105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Surface de plancher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A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(par type d’édifice (16</a:t>
              </a:r>
              <a:r>
                <a:rPr lang="fr-CA" sz="105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)) </a:t>
              </a:r>
              <a:endParaRPr lang="fr-CA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rganigramme : Processus 35"/>
            <p:cNvSpPr/>
            <p:nvPr/>
          </p:nvSpPr>
          <p:spPr>
            <a:xfrm>
              <a:off x="3385290" y="2189063"/>
              <a:ext cx="3221941" cy="519543"/>
            </a:xfrm>
            <a:prstGeom prst="flowChartProces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A" sz="1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Consommation unitaire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A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(par usage (7), type d’édifice, taille (3) et année de </a:t>
              </a:r>
              <a:r>
                <a:rPr lang="fr-CA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construction)</a:t>
              </a:r>
              <a:endParaRPr lang="fr-CA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Ellipse 36"/>
            <p:cNvSpPr/>
            <p:nvPr/>
          </p:nvSpPr>
          <p:spPr>
            <a:xfrm>
              <a:off x="1670719" y="923726"/>
              <a:ext cx="1754325" cy="61121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200" dirty="0">
                  <a:solidFill>
                    <a:schemeClr val="tx1"/>
                  </a:solidFill>
                </a:rPr>
                <a:t>Besoin unitaire de surface de plancher</a:t>
              </a:r>
            </a:p>
          </p:txBody>
        </p:sp>
        <p:sp>
          <p:nvSpPr>
            <p:cNvPr id="38" name="Ellipse 37"/>
            <p:cNvSpPr/>
            <p:nvPr/>
          </p:nvSpPr>
          <p:spPr>
            <a:xfrm>
              <a:off x="6874595" y="1320901"/>
              <a:ext cx="2163607" cy="46656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200" dirty="0">
                  <a:solidFill>
                    <a:schemeClr val="tx1"/>
                  </a:solidFill>
                </a:rPr>
                <a:t>Taux de démolition (ancien parc) </a:t>
              </a:r>
            </a:p>
          </p:txBody>
        </p:sp>
        <p:sp>
          <p:nvSpPr>
            <p:cNvPr id="39" name="Ellipse 38"/>
            <p:cNvSpPr/>
            <p:nvPr/>
          </p:nvSpPr>
          <p:spPr>
            <a:xfrm>
              <a:off x="6607232" y="802805"/>
              <a:ext cx="2396231" cy="4585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200" dirty="0">
                  <a:solidFill>
                    <a:schemeClr val="tx1"/>
                  </a:solidFill>
                </a:rPr>
                <a:t>Répartition des activités (par type d’édifice)</a:t>
              </a:r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 flipH="1">
              <a:off x="5015824" y="1005230"/>
              <a:ext cx="14794" cy="7278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 flipH="1">
              <a:off x="4973536" y="2037135"/>
              <a:ext cx="9193" cy="1533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rganigramme : Processus 41"/>
            <p:cNvSpPr/>
            <p:nvPr/>
          </p:nvSpPr>
          <p:spPr>
            <a:xfrm>
              <a:off x="3526609" y="2839013"/>
              <a:ext cx="3008018" cy="454178"/>
            </a:xfrm>
            <a:prstGeom prst="flowChartProces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A" sz="1100" dirty="0" smtClean="0">
                  <a:solidFill>
                    <a:srgbClr val="FF0000"/>
                  </a:solidFill>
                </a:rPr>
                <a:t>Consommation </a:t>
              </a:r>
              <a:r>
                <a:rPr lang="fr-CA" sz="1100" dirty="0">
                  <a:solidFill>
                    <a:srgbClr val="FF0000"/>
                  </a:solidFill>
                </a:rPr>
                <a:t>d‘énergie utile</a:t>
              </a:r>
              <a:r>
                <a:rPr lang="fr-CA" sz="1100" dirty="0"/>
                <a:t>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A" sz="1100" dirty="0">
                  <a:solidFill>
                    <a:schemeClr val="tx1"/>
                  </a:solidFill>
                </a:rPr>
                <a:t>(par usage, type d’édifice et taille)</a:t>
              </a:r>
            </a:p>
          </p:txBody>
        </p:sp>
        <p:cxnSp>
          <p:nvCxnSpPr>
            <p:cNvPr id="43" name="Connecteur droit avec flèche 42"/>
            <p:cNvCxnSpPr/>
            <p:nvPr/>
          </p:nvCxnSpPr>
          <p:spPr>
            <a:xfrm>
              <a:off x="5014400" y="2651337"/>
              <a:ext cx="0" cy="1876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Ellipse 43"/>
            <p:cNvSpPr/>
            <p:nvPr/>
          </p:nvSpPr>
          <p:spPr>
            <a:xfrm>
              <a:off x="1277112" y="2218012"/>
              <a:ext cx="1645928" cy="49059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200" dirty="0"/>
                <a:t>Économies d’énergie</a:t>
              </a:r>
            </a:p>
          </p:txBody>
        </p:sp>
        <p:sp>
          <p:nvSpPr>
            <p:cNvPr id="45" name="Ellipse 44"/>
            <p:cNvSpPr/>
            <p:nvPr/>
          </p:nvSpPr>
          <p:spPr>
            <a:xfrm>
              <a:off x="7069481" y="2212996"/>
              <a:ext cx="1511237" cy="495609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200" dirty="0"/>
                <a:t>Liens entre les usages</a:t>
              </a:r>
            </a:p>
          </p:txBody>
        </p:sp>
        <p:cxnSp>
          <p:nvCxnSpPr>
            <p:cNvPr id="46" name="Connecteur droit avec flèche 45"/>
            <p:cNvCxnSpPr/>
            <p:nvPr/>
          </p:nvCxnSpPr>
          <p:spPr>
            <a:xfrm>
              <a:off x="5076197" y="3318747"/>
              <a:ext cx="12038" cy="9246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Ellipse 46"/>
            <p:cNvSpPr/>
            <p:nvPr/>
          </p:nvSpPr>
          <p:spPr>
            <a:xfrm>
              <a:off x="525190" y="2861971"/>
              <a:ext cx="2518575" cy="92664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200" dirty="0">
                  <a:solidFill>
                    <a:schemeClr val="tx1"/>
                  </a:solidFill>
                </a:rPr>
                <a:t>Répartition des systèmes-formes d’énergie</a:t>
              </a:r>
            </a:p>
            <a:p>
              <a:pPr algn="ctr">
                <a:defRPr/>
              </a:pPr>
              <a:r>
                <a:rPr lang="fr-CA" sz="1200" dirty="0"/>
                <a:t> (usage, type d’édifice et taille)</a:t>
              </a:r>
            </a:p>
          </p:txBody>
        </p:sp>
        <p:sp>
          <p:nvSpPr>
            <p:cNvPr id="48" name="Ellipse 47"/>
            <p:cNvSpPr/>
            <p:nvPr/>
          </p:nvSpPr>
          <p:spPr>
            <a:xfrm>
              <a:off x="734968" y="3823635"/>
              <a:ext cx="1747378" cy="41272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200" dirty="0">
                  <a:solidFill>
                    <a:schemeClr val="tx1"/>
                  </a:solidFill>
                </a:rPr>
                <a:t>Rendement des </a:t>
              </a:r>
              <a:r>
                <a:rPr lang="fr-CA" sz="1200" dirty="0" smtClean="0">
                  <a:solidFill>
                    <a:schemeClr val="tx1"/>
                  </a:solidFill>
                </a:rPr>
                <a:t>formes d’énergie</a:t>
              </a:r>
              <a:endParaRPr lang="fr-CA" sz="1200" dirty="0">
                <a:solidFill>
                  <a:schemeClr val="tx1"/>
                </a:solidFill>
              </a:endParaRPr>
            </a:p>
          </p:txBody>
        </p:sp>
        <p:sp>
          <p:nvSpPr>
            <p:cNvPr id="49" name="Ellipse 48"/>
            <p:cNvSpPr/>
            <p:nvPr/>
          </p:nvSpPr>
          <p:spPr>
            <a:xfrm>
              <a:off x="6663901" y="3115501"/>
              <a:ext cx="2170714" cy="629582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200" dirty="0">
                  <a:solidFill>
                    <a:schemeClr val="tx1"/>
                  </a:solidFill>
                </a:rPr>
                <a:t>Disponibilité géographique </a:t>
              </a:r>
              <a:r>
                <a:rPr lang="fr-CA" sz="1200" dirty="0"/>
                <a:t>(formes d’énergie)</a:t>
              </a:r>
            </a:p>
          </p:txBody>
        </p:sp>
        <p:sp>
          <p:nvSpPr>
            <p:cNvPr id="50" name="Ellipse 49"/>
            <p:cNvSpPr/>
            <p:nvPr/>
          </p:nvSpPr>
          <p:spPr>
            <a:xfrm>
              <a:off x="6599561" y="3768410"/>
              <a:ext cx="2170713" cy="57055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200" dirty="0">
                  <a:solidFill>
                    <a:schemeClr val="tx1"/>
                  </a:solidFill>
                </a:rPr>
                <a:t>Programmes des </a:t>
              </a:r>
              <a:r>
                <a:rPr lang="fr-CA" sz="1200" dirty="0" smtClean="0">
                  <a:solidFill>
                    <a:schemeClr val="tx1"/>
                  </a:solidFill>
                </a:rPr>
                <a:t>distributeurs </a:t>
              </a:r>
              <a:r>
                <a:rPr lang="fr-CA" sz="1200" dirty="0">
                  <a:solidFill>
                    <a:schemeClr val="tx1"/>
                  </a:solidFill>
                </a:rPr>
                <a:t>et du gouvernement</a:t>
              </a:r>
            </a:p>
          </p:txBody>
        </p:sp>
        <p:cxnSp>
          <p:nvCxnSpPr>
            <p:cNvPr id="51" name="Connecteur droit avec flèche 50"/>
            <p:cNvCxnSpPr/>
            <p:nvPr/>
          </p:nvCxnSpPr>
          <p:spPr>
            <a:xfrm flipV="1">
              <a:off x="3432694" y="1335315"/>
              <a:ext cx="1567830" cy="51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/>
            <p:cNvCxnSpPr/>
            <p:nvPr/>
          </p:nvCxnSpPr>
          <p:spPr>
            <a:xfrm flipH="1">
              <a:off x="5014400" y="1092611"/>
              <a:ext cx="1585161" cy="89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/>
            <p:cNvCxnSpPr>
              <a:stCxn id="38" idx="2"/>
            </p:cNvCxnSpPr>
            <p:nvPr/>
          </p:nvCxnSpPr>
          <p:spPr>
            <a:xfrm flipH="1" flipV="1">
              <a:off x="5000524" y="1541421"/>
              <a:ext cx="1874071" cy="81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>
              <a:stCxn id="45" idx="2"/>
            </p:cNvCxnSpPr>
            <p:nvPr/>
          </p:nvCxnSpPr>
          <p:spPr>
            <a:xfrm flipH="1">
              <a:off x="6774327" y="2460801"/>
              <a:ext cx="295154" cy="146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>
              <a:stCxn id="44" idx="6"/>
            </p:cNvCxnSpPr>
            <p:nvPr/>
          </p:nvCxnSpPr>
          <p:spPr>
            <a:xfrm flipV="1">
              <a:off x="2923040" y="2451067"/>
              <a:ext cx="250014" cy="122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 flipH="1" flipV="1">
              <a:off x="5070687" y="3438091"/>
              <a:ext cx="1586555" cy="17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/>
            <p:cNvCxnSpPr/>
            <p:nvPr/>
          </p:nvCxnSpPr>
          <p:spPr>
            <a:xfrm>
              <a:off x="3004045" y="3522922"/>
              <a:ext cx="2084190" cy="72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/>
            <p:cNvCxnSpPr/>
            <p:nvPr/>
          </p:nvCxnSpPr>
          <p:spPr>
            <a:xfrm flipH="1">
              <a:off x="5070687" y="3957944"/>
              <a:ext cx="1536545" cy="41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/>
            <p:cNvCxnSpPr/>
            <p:nvPr/>
          </p:nvCxnSpPr>
          <p:spPr>
            <a:xfrm>
              <a:off x="2463650" y="4035639"/>
              <a:ext cx="2607037" cy="68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1949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8602" y="100733"/>
            <a:ext cx="7886700" cy="549381"/>
          </a:xfrm>
        </p:spPr>
        <p:txBody>
          <a:bodyPr/>
          <a:lstStyle/>
          <a:p>
            <a:r>
              <a:rPr lang="fr-CA" dirty="0" smtClean="0"/>
              <a:t>Module Transport</a:t>
            </a:r>
            <a:endParaRPr lang="fr-CA" dirty="0"/>
          </a:p>
        </p:txBody>
      </p:sp>
      <p:grpSp>
        <p:nvGrpSpPr>
          <p:cNvPr id="4" name="Groupe 3"/>
          <p:cNvGrpSpPr/>
          <p:nvPr/>
        </p:nvGrpSpPr>
        <p:grpSpPr>
          <a:xfrm>
            <a:off x="375530" y="715729"/>
            <a:ext cx="8654352" cy="4229361"/>
            <a:chOff x="486966" y="1154686"/>
            <a:chExt cx="8598694" cy="4792487"/>
          </a:xfrm>
        </p:grpSpPr>
        <p:sp>
          <p:nvSpPr>
            <p:cNvPr id="5" name="ZoneTexte 34"/>
            <p:cNvSpPr txBox="1">
              <a:spLocks noChangeArrowheads="1"/>
            </p:cNvSpPr>
            <p:nvPr/>
          </p:nvSpPr>
          <p:spPr bwMode="auto">
            <a:xfrm>
              <a:off x="486966" y="1154686"/>
              <a:ext cx="696277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CA" altLang="fr-FR" sz="2200" dirty="0"/>
                <a:t>Approche </a:t>
              </a:r>
              <a:r>
                <a:rPr lang="fr-CA" altLang="fr-FR" sz="2200" dirty="0" smtClean="0"/>
                <a:t>générale</a:t>
              </a:r>
              <a:endParaRPr lang="fr-CA" altLang="fr-FR" sz="2200" dirty="0"/>
            </a:p>
          </p:txBody>
        </p:sp>
        <p:sp>
          <p:nvSpPr>
            <p:cNvPr id="6" name="Organigramme : Processus 5"/>
            <p:cNvSpPr/>
            <p:nvPr/>
          </p:nvSpPr>
          <p:spPr>
            <a:xfrm>
              <a:off x="486966" y="2024062"/>
              <a:ext cx="1902619" cy="834629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b="1" dirty="0">
                  <a:solidFill>
                    <a:srgbClr val="FF0000"/>
                  </a:solidFill>
                </a:rPr>
                <a:t>Besoin de se déplacer</a:t>
              </a:r>
            </a:p>
          </p:txBody>
        </p:sp>
        <p:sp>
          <p:nvSpPr>
            <p:cNvPr id="7" name="Organigramme : Processus 6"/>
            <p:cNvSpPr/>
            <p:nvPr/>
          </p:nvSpPr>
          <p:spPr>
            <a:xfrm>
              <a:off x="3070622" y="1544241"/>
              <a:ext cx="2294334" cy="83462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350" b="1" dirty="0">
                  <a:solidFill>
                    <a:schemeClr val="accent2">
                      <a:lumMod val="50000"/>
                    </a:schemeClr>
                  </a:solidFill>
                </a:rPr>
                <a:t>Traffic attendu </a:t>
              </a:r>
            </a:p>
            <a:p>
              <a:pPr algn="ctr">
                <a:defRPr/>
              </a:pPr>
              <a:r>
                <a:rPr lang="fr-CA" sz="1350" dirty="0">
                  <a:solidFill>
                    <a:schemeClr val="accent2">
                      <a:lumMod val="50000"/>
                    </a:schemeClr>
                  </a:solidFill>
                </a:rPr>
                <a:t>(déplacements en milieu urbain ou interurbain, selon les motifs)</a:t>
              </a:r>
            </a:p>
          </p:txBody>
        </p:sp>
        <p:sp>
          <p:nvSpPr>
            <p:cNvPr id="8" name="Organigramme : Processus 7"/>
            <p:cNvSpPr/>
            <p:nvPr/>
          </p:nvSpPr>
          <p:spPr>
            <a:xfrm>
              <a:off x="3137297" y="3038475"/>
              <a:ext cx="2227659" cy="48696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350" b="1" dirty="0">
                  <a:solidFill>
                    <a:schemeClr val="accent2">
                      <a:lumMod val="50000"/>
                    </a:schemeClr>
                  </a:solidFill>
                </a:rPr>
                <a:t>La distance</a:t>
              </a:r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 flipV="1">
              <a:off x="5625704" y="2082404"/>
              <a:ext cx="781050" cy="42148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6285310" y="1520429"/>
              <a:ext cx="1704975" cy="685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350" b="1" dirty="0">
                  <a:solidFill>
                    <a:schemeClr val="accent2">
                      <a:lumMod val="50000"/>
                    </a:schemeClr>
                  </a:solidFill>
                </a:rPr>
                <a:t>Personnes </a:t>
              </a:r>
              <a:r>
                <a:rPr lang="fr-CA" sz="1350" dirty="0">
                  <a:solidFill>
                    <a:schemeClr val="accent2">
                      <a:lumMod val="50000"/>
                    </a:schemeClr>
                  </a:solidFill>
                </a:rPr>
                <a:t>(passagers-km)</a:t>
              </a:r>
            </a:p>
          </p:txBody>
        </p:sp>
        <p:sp>
          <p:nvSpPr>
            <p:cNvPr id="11" name="Ellipse 10"/>
            <p:cNvSpPr/>
            <p:nvPr/>
          </p:nvSpPr>
          <p:spPr>
            <a:xfrm>
              <a:off x="6336506" y="2819400"/>
              <a:ext cx="1728788" cy="685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350" b="1" dirty="0">
                  <a:solidFill>
                    <a:schemeClr val="accent2">
                      <a:lumMod val="50000"/>
                    </a:schemeClr>
                  </a:solidFill>
                </a:rPr>
                <a:t>Marchandises </a:t>
              </a:r>
              <a:r>
                <a:rPr lang="fr-CA" sz="1350" dirty="0">
                  <a:solidFill>
                    <a:schemeClr val="accent2">
                      <a:lumMod val="50000"/>
                    </a:schemeClr>
                  </a:solidFill>
                </a:rPr>
                <a:t>(tonnes-km)</a:t>
              </a:r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>
              <a:off x="5638800" y="2541985"/>
              <a:ext cx="921544" cy="39766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Multiplier 12"/>
            <p:cNvSpPr/>
            <p:nvPr/>
          </p:nvSpPr>
          <p:spPr>
            <a:xfrm>
              <a:off x="3907631" y="2562225"/>
              <a:ext cx="685800" cy="3429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 sz="1350" dirty="0"/>
            </a:p>
          </p:txBody>
        </p:sp>
        <p:sp>
          <p:nvSpPr>
            <p:cNvPr id="14" name="Organigramme : Processus 13"/>
            <p:cNvSpPr/>
            <p:nvPr/>
          </p:nvSpPr>
          <p:spPr>
            <a:xfrm>
              <a:off x="486966" y="3851673"/>
              <a:ext cx="1902619" cy="835819"/>
            </a:xfrm>
            <a:prstGeom prst="flowChartProces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b="1" dirty="0">
                  <a:solidFill>
                    <a:srgbClr val="FF0000"/>
                  </a:solidFill>
                </a:rPr>
                <a:t>Détermination de l’énergie utile</a:t>
              </a:r>
            </a:p>
          </p:txBody>
        </p:sp>
        <p:sp>
          <p:nvSpPr>
            <p:cNvPr id="15" name="Organigramme : Processus 14"/>
            <p:cNvSpPr/>
            <p:nvPr/>
          </p:nvSpPr>
          <p:spPr>
            <a:xfrm>
              <a:off x="3000375" y="3851673"/>
              <a:ext cx="2977754" cy="835819"/>
            </a:xfrm>
            <a:prstGeom prst="flowChartProces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350" b="1" dirty="0">
                  <a:solidFill>
                    <a:schemeClr val="accent2">
                      <a:lumMod val="50000"/>
                    </a:schemeClr>
                  </a:solidFill>
                </a:rPr>
                <a:t>Traffic affecté </a:t>
              </a:r>
            </a:p>
            <a:p>
              <a:pPr>
                <a:defRPr/>
              </a:pPr>
              <a:r>
                <a:rPr lang="fr-CA" sz="1350" dirty="0">
                  <a:solidFill>
                    <a:schemeClr val="accent2">
                      <a:lumMod val="50000"/>
                    </a:schemeClr>
                  </a:solidFill>
                </a:rPr>
                <a:t>Personnes: Passagers-km    véhicules-km Marchandises: tonnes-km </a:t>
              </a:r>
            </a:p>
          </p:txBody>
        </p:sp>
        <p:sp>
          <p:nvSpPr>
            <p:cNvPr id="16" name="Organigramme : Processus 15"/>
            <p:cNvSpPr/>
            <p:nvPr/>
          </p:nvSpPr>
          <p:spPr>
            <a:xfrm>
              <a:off x="6477000" y="3871913"/>
              <a:ext cx="2531269" cy="835818"/>
            </a:xfrm>
            <a:prstGeom prst="flowChartProces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350" b="1" dirty="0">
                  <a:solidFill>
                    <a:schemeClr val="accent2">
                      <a:lumMod val="50000"/>
                    </a:schemeClr>
                  </a:solidFill>
                </a:rPr>
                <a:t>Consommation unitaire </a:t>
              </a:r>
            </a:p>
            <a:p>
              <a:pPr algn="ctr">
                <a:defRPr/>
              </a:pPr>
              <a:r>
                <a:rPr lang="fr-CA" sz="1350" dirty="0">
                  <a:solidFill>
                    <a:schemeClr val="accent2">
                      <a:lumMod val="50000"/>
                    </a:schemeClr>
                  </a:solidFill>
                </a:rPr>
                <a:t>(selon mode de transport et véhicule, en milieu urbain ou interurbain)</a:t>
              </a:r>
            </a:p>
          </p:txBody>
        </p:sp>
        <p:sp>
          <p:nvSpPr>
            <p:cNvPr id="17" name="Multiplier 16"/>
            <p:cNvSpPr/>
            <p:nvPr/>
          </p:nvSpPr>
          <p:spPr>
            <a:xfrm>
              <a:off x="5874544" y="4068366"/>
              <a:ext cx="685800" cy="346472"/>
            </a:xfrm>
            <a:prstGeom prst="mathMultiply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 sz="1350" dirty="0"/>
            </a:p>
          </p:txBody>
        </p:sp>
        <p:sp>
          <p:nvSpPr>
            <p:cNvPr id="18" name="Organigramme : Processus 17"/>
            <p:cNvSpPr/>
            <p:nvPr/>
          </p:nvSpPr>
          <p:spPr>
            <a:xfrm>
              <a:off x="486966" y="5035154"/>
              <a:ext cx="1902619" cy="835819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b="1" dirty="0">
                  <a:solidFill>
                    <a:srgbClr val="FF0000"/>
                  </a:solidFill>
                </a:rPr>
                <a:t>Demande finale</a:t>
              </a:r>
            </a:p>
          </p:txBody>
        </p:sp>
        <p:sp>
          <p:nvSpPr>
            <p:cNvPr id="19" name="Organigramme : Processus 18"/>
            <p:cNvSpPr/>
            <p:nvPr/>
          </p:nvSpPr>
          <p:spPr>
            <a:xfrm>
              <a:off x="3038475" y="5083969"/>
              <a:ext cx="3798418" cy="835818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350" b="1" dirty="0">
                  <a:solidFill>
                    <a:schemeClr val="accent2">
                      <a:lumMod val="50000"/>
                    </a:schemeClr>
                  </a:solidFill>
                </a:rPr>
                <a:t>Énergie utile </a:t>
              </a:r>
              <a:r>
                <a:rPr lang="fr-CA" sz="1350" dirty="0">
                  <a:solidFill>
                    <a:schemeClr val="accent2">
                      <a:lumMod val="50000"/>
                    </a:schemeClr>
                  </a:solidFill>
                </a:rPr>
                <a:t>avec prise en compte de la part des carburants et du rendement énergétique</a:t>
              </a:r>
            </a:p>
          </p:txBody>
        </p:sp>
        <p:cxnSp>
          <p:nvCxnSpPr>
            <p:cNvPr id="20" name="Connecteur droit 19"/>
            <p:cNvCxnSpPr/>
            <p:nvPr/>
          </p:nvCxnSpPr>
          <p:spPr>
            <a:xfrm flipV="1">
              <a:off x="486966" y="3688556"/>
              <a:ext cx="8162925" cy="15479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486967" y="4875610"/>
              <a:ext cx="8222456" cy="0"/>
            </a:xfrm>
            <a:prstGeom prst="line">
              <a:avLst/>
            </a:prstGeom>
            <a:ln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2" name="Flèche droite rayée 21"/>
            <p:cNvSpPr/>
            <p:nvPr/>
          </p:nvSpPr>
          <p:spPr>
            <a:xfrm>
              <a:off x="2441972" y="2225279"/>
              <a:ext cx="503634" cy="363140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 sz="1350" dirty="0"/>
            </a:p>
          </p:txBody>
        </p:sp>
        <p:sp>
          <p:nvSpPr>
            <p:cNvPr id="23" name="Flèche droite rayée 22"/>
            <p:cNvSpPr/>
            <p:nvPr/>
          </p:nvSpPr>
          <p:spPr>
            <a:xfrm>
              <a:off x="2444353" y="4051698"/>
              <a:ext cx="500063" cy="363140"/>
            </a:xfrm>
            <a:prstGeom prst="striped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 sz="1350" dirty="0"/>
            </a:p>
          </p:txBody>
        </p:sp>
        <p:sp>
          <p:nvSpPr>
            <p:cNvPr id="24" name="Flèche droite rayée 23"/>
            <p:cNvSpPr/>
            <p:nvPr/>
          </p:nvSpPr>
          <p:spPr>
            <a:xfrm>
              <a:off x="2441973" y="5249467"/>
              <a:ext cx="502444" cy="363140"/>
            </a:xfrm>
            <a:prstGeom prst="stripedRightArrow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 sz="1350" dirty="0"/>
            </a:p>
          </p:txBody>
        </p:sp>
        <p:sp>
          <p:nvSpPr>
            <p:cNvPr id="25" name="Flèche vers le bas 24"/>
            <p:cNvSpPr/>
            <p:nvPr/>
          </p:nvSpPr>
          <p:spPr>
            <a:xfrm>
              <a:off x="1206104" y="2915842"/>
              <a:ext cx="135731" cy="915590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 sz="1350" dirty="0"/>
            </a:p>
          </p:txBody>
        </p:sp>
        <p:sp>
          <p:nvSpPr>
            <p:cNvPr id="26" name="Flèche vers le bas 25"/>
            <p:cNvSpPr/>
            <p:nvPr/>
          </p:nvSpPr>
          <p:spPr>
            <a:xfrm>
              <a:off x="1206103" y="4700588"/>
              <a:ext cx="147638" cy="314325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 sz="1350" dirty="0"/>
            </a:p>
          </p:txBody>
        </p:sp>
        <p:sp>
          <p:nvSpPr>
            <p:cNvPr id="27" name="Accolade fermante 26"/>
            <p:cNvSpPr/>
            <p:nvPr/>
          </p:nvSpPr>
          <p:spPr>
            <a:xfrm>
              <a:off x="5513785" y="1520428"/>
              <a:ext cx="41672" cy="2005013"/>
            </a:xfrm>
            <a:prstGeom prst="righ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CA" sz="1350" dirty="0"/>
            </a:p>
          </p:txBody>
        </p:sp>
        <p:cxnSp>
          <p:nvCxnSpPr>
            <p:cNvPr id="28" name="Connecteur droit avec flèche 27"/>
            <p:cNvCxnSpPr/>
            <p:nvPr/>
          </p:nvCxnSpPr>
          <p:spPr>
            <a:xfrm flipV="1">
              <a:off x="4835129" y="4275535"/>
              <a:ext cx="142875" cy="5953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2944416" y="1309688"/>
              <a:ext cx="6141244" cy="463748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 sz="1350" dirty="0"/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7005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7650" y="103894"/>
            <a:ext cx="8896350" cy="480131"/>
          </a:xfrm>
        </p:spPr>
        <p:txBody>
          <a:bodyPr/>
          <a:lstStyle/>
          <a:p>
            <a:r>
              <a:rPr lang="fr-CA" sz="2800" dirty="0" smtClean="0"/>
              <a:t>Structure du module Transport des personnes</a:t>
            </a:r>
            <a:endParaRPr lang="fr-CA" sz="28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63" y="669916"/>
            <a:ext cx="8515350" cy="415836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="" val="245557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442" y="153264"/>
            <a:ext cx="7886700" cy="590931"/>
          </a:xfrm>
        </p:spPr>
        <p:txBody>
          <a:bodyPr/>
          <a:lstStyle/>
          <a:p>
            <a:r>
              <a:rPr lang="fr-CA" altLang="fr-FR" sz="3600" dirty="0"/>
              <a:t>Plan de la présentation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3319" y="924896"/>
            <a:ext cx="8199038" cy="3639221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fr-CA" dirty="0"/>
              <a:t>Présentation de MÉDÉE, le modèle de prévision de la demande d’énergie et des émissions de gaz à effet de serre (GES) de TEQ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fr-CA" dirty="0" smtClean="0"/>
              <a:t>Présentation </a:t>
            </a:r>
            <a:r>
              <a:rPr lang="fr-CA" dirty="0"/>
              <a:t>des différents </a:t>
            </a:r>
            <a:r>
              <a:rPr lang="fr-CA" dirty="0" smtClean="0"/>
              <a:t>secteurs :</a:t>
            </a:r>
            <a:endParaRPr lang="fr-CA" dirty="0"/>
          </a:p>
          <a:p>
            <a:pPr lvl="1">
              <a:lnSpc>
                <a:spcPct val="100000"/>
              </a:lnSpc>
              <a:buClr>
                <a:srgbClr val="C00000"/>
              </a:buClr>
            </a:pPr>
            <a:r>
              <a:rPr lang="fr-CA" dirty="0"/>
              <a:t>Module </a:t>
            </a:r>
            <a:r>
              <a:rPr lang="fr-CA" dirty="0" smtClean="0"/>
              <a:t>Résidentiel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</a:pPr>
            <a:r>
              <a:rPr lang="fr-CA" dirty="0" smtClean="0"/>
              <a:t>Module Agricole</a:t>
            </a:r>
            <a:endParaRPr lang="fr-CA" dirty="0"/>
          </a:p>
          <a:p>
            <a:pPr lvl="1">
              <a:lnSpc>
                <a:spcPct val="100000"/>
              </a:lnSpc>
              <a:buClr>
                <a:srgbClr val="C00000"/>
              </a:buClr>
            </a:pPr>
            <a:r>
              <a:rPr lang="fr-CA" dirty="0"/>
              <a:t>Module Tertiaire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</a:pPr>
            <a:r>
              <a:rPr lang="fr-CA" dirty="0"/>
              <a:t>Module Transport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</a:pPr>
            <a:r>
              <a:rPr lang="fr-CA" dirty="0"/>
              <a:t>Module Industriel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</a:pPr>
            <a:r>
              <a:rPr lang="fr-CA" dirty="0"/>
              <a:t>Module GES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fr-CA" dirty="0"/>
              <a:t>Présentation des scénarios de </a:t>
            </a:r>
            <a:r>
              <a:rPr lang="fr-CA" dirty="0" smtClean="0"/>
              <a:t>prévision</a:t>
            </a:r>
            <a:endParaRPr lang="fr-CA" dirty="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fr-CA" dirty="0"/>
              <a:t>Résultats </a:t>
            </a:r>
            <a:r>
              <a:rPr lang="fr-CA" dirty="0" smtClean="0"/>
              <a:t>des </a:t>
            </a:r>
            <a:r>
              <a:rPr lang="fr-CA" dirty="0"/>
              <a:t>prévisions de la demande d’énergie à l’horizon </a:t>
            </a:r>
            <a:r>
              <a:rPr lang="fr-CA" dirty="0" smtClean="0"/>
              <a:t>2030 </a:t>
            </a:r>
            <a:r>
              <a:rPr lang="fr-CA" dirty="0"/>
              <a:t>– </a:t>
            </a:r>
            <a:r>
              <a:rPr lang="fr-CA" dirty="0" smtClean="0"/>
              <a:t>Scénario </a:t>
            </a:r>
            <a:r>
              <a:rPr lang="fr-CA" dirty="0"/>
              <a:t>de référence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fr-CA" dirty="0"/>
              <a:t>Résultats </a:t>
            </a:r>
            <a:r>
              <a:rPr lang="fr-CA" dirty="0" smtClean="0"/>
              <a:t>des </a:t>
            </a:r>
            <a:r>
              <a:rPr lang="fr-CA" dirty="0"/>
              <a:t>prévisions de la demande d’énergie à l’horizon 2030 – Scénario Plan </a:t>
            </a:r>
            <a:r>
              <a:rPr lang="fr-CA" dirty="0" smtClean="0"/>
              <a:t>directeur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87949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47650" y="118621"/>
            <a:ext cx="8896350" cy="424732"/>
          </a:xfrm>
        </p:spPr>
        <p:txBody>
          <a:bodyPr/>
          <a:lstStyle/>
          <a:p>
            <a:r>
              <a:rPr lang="fr-CA" sz="2400" dirty="0" smtClean="0"/>
              <a:t>Structure du module Transport des personnes (suite)</a:t>
            </a:r>
            <a:endParaRPr lang="fr-CA" sz="2400" dirty="0"/>
          </a:p>
        </p:txBody>
      </p:sp>
      <p:pic>
        <p:nvPicPr>
          <p:cNvPr id="6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8989" y="614915"/>
            <a:ext cx="7459342" cy="41958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84522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47650" y="118900"/>
            <a:ext cx="8896350" cy="424732"/>
          </a:xfrm>
        </p:spPr>
        <p:txBody>
          <a:bodyPr/>
          <a:lstStyle/>
          <a:p>
            <a:r>
              <a:rPr lang="fr-CA" sz="2400" dirty="0" smtClean="0"/>
              <a:t>Structure du module Transport de marchandises</a:t>
            </a:r>
            <a:endParaRPr lang="fr-CA" sz="2400" dirty="0"/>
          </a:p>
        </p:txBody>
      </p:sp>
      <p:pic>
        <p:nvPicPr>
          <p:cNvPr id="5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00441" y="570934"/>
            <a:ext cx="7190768" cy="3956661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18656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2787" y="45869"/>
            <a:ext cx="7886700" cy="549381"/>
          </a:xfrm>
        </p:spPr>
        <p:txBody>
          <a:bodyPr/>
          <a:lstStyle/>
          <a:p>
            <a:r>
              <a:rPr lang="fr-CA" dirty="0" smtClean="0"/>
              <a:t>Module Industriel</a:t>
            </a:r>
            <a:endParaRPr lang="fr-CA" dirty="0"/>
          </a:p>
        </p:txBody>
      </p:sp>
      <p:grpSp>
        <p:nvGrpSpPr>
          <p:cNvPr id="33" name="Groupe 32"/>
          <p:cNvGrpSpPr/>
          <p:nvPr/>
        </p:nvGrpSpPr>
        <p:grpSpPr>
          <a:xfrm>
            <a:off x="332509" y="731239"/>
            <a:ext cx="8662937" cy="4182408"/>
            <a:chOff x="304800" y="818908"/>
            <a:chExt cx="8429625" cy="3825721"/>
          </a:xfrm>
        </p:grpSpPr>
        <p:sp>
          <p:nvSpPr>
            <p:cNvPr id="5" name="Organigramme : Processus 4"/>
            <p:cNvSpPr/>
            <p:nvPr/>
          </p:nvSpPr>
          <p:spPr>
            <a:xfrm>
              <a:off x="2640999" y="4018883"/>
              <a:ext cx="2358145" cy="625746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b="1" dirty="0">
                  <a:solidFill>
                    <a:srgbClr val="FF0000"/>
                  </a:solidFill>
                </a:rPr>
                <a:t>Énergie finale par forme</a:t>
              </a:r>
            </a:p>
          </p:txBody>
        </p:sp>
        <p:sp>
          <p:nvSpPr>
            <p:cNvPr id="6" name="Ellipse 5"/>
            <p:cNvSpPr/>
            <p:nvPr/>
          </p:nvSpPr>
          <p:spPr>
            <a:xfrm>
              <a:off x="304800" y="834214"/>
              <a:ext cx="3302944" cy="570227"/>
            </a:xfrm>
            <a:prstGeom prst="ellipse">
              <a:avLst/>
            </a:prstGeom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b="1" dirty="0">
                  <a:solidFill>
                    <a:schemeClr val="accent2">
                      <a:lumMod val="50000"/>
                    </a:schemeClr>
                  </a:solidFill>
                </a:rPr>
                <a:t>Industrie légère</a:t>
              </a:r>
            </a:p>
            <a:p>
              <a:pPr algn="ctr">
                <a:defRPr/>
              </a:pPr>
              <a:r>
                <a:rPr lang="fr-CA" dirty="0">
                  <a:solidFill>
                    <a:schemeClr val="accent2">
                      <a:lumMod val="50000"/>
                    </a:schemeClr>
                  </a:solidFill>
                </a:rPr>
                <a:t> (29)</a:t>
              </a:r>
            </a:p>
          </p:txBody>
        </p:sp>
        <p:sp>
          <p:nvSpPr>
            <p:cNvPr id="7" name="Ellipse 6"/>
            <p:cNvSpPr/>
            <p:nvPr/>
          </p:nvSpPr>
          <p:spPr>
            <a:xfrm>
              <a:off x="3770917" y="818908"/>
              <a:ext cx="4361119" cy="558098"/>
            </a:xfrm>
            <a:prstGeom prst="ellipse">
              <a:avLst/>
            </a:prstGeom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b="1" dirty="0">
                  <a:solidFill>
                    <a:schemeClr val="accent2">
                      <a:lumMod val="50000"/>
                    </a:schemeClr>
                  </a:solidFill>
                </a:rPr>
                <a:t>Industrie forte consommatrice</a:t>
              </a:r>
              <a:r>
                <a:rPr lang="fr-CA" dirty="0">
                  <a:solidFill>
                    <a:schemeClr val="accent2">
                      <a:lumMod val="50000"/>
                    </a:schemeClr>
                  </a:solidFill>
                </a:rPr>
                <a:t> d’énergie (14)</a:t>
              </a:r>
            </a:p>
          </p:txBody>
        </p:sp>
        <p:cxnSp>
          <p:nvCxnSpPr>
            <p:cNvPr id="8" name="Connecteur droit 7"/>
            <p:cNvCxnSpPr/>
            <p:nvPr/>
          </p:nvCxnSpPr>
          <p:spPr>
            <a:xfrm>
              <a:off x="3657948" y="864648"/>
              <a:ext cx="2299" cy="313526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rganigramme : Processus 8"/>
            <p:cNvSpPr/>
            <p:nvPr/>
          </p:nvSpPr>
          <p:spPr>
            <a:xfrm>
              <a:off x="3834982" y="2629779"/>
              <a:ext cx="2733664" cy="411831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500" b="1" dirty="0">
                  <a:solidFill>
                    <a:schemeClr val="tx1"/>
                  </a:solidFill>
                </a:rPr>
                <a:t>Énergie utile</a:t>
              </a:r>
            </a:p>
            <a:p>
              <a:pPr algn="ctr">
                <a:defRPr/>
              </a:pPr>
              <a:endParaRPr lang="fr-CA" sz="1050" dirty="0">
                <a:solidFill>
                  <a:schemeClr val="tx1"/>
                </a:solidFill>
              </a:endParaRPr>
            </a:p>
          </p:txBody>
        </p:sp>
        <p:sp>
          <p:nvSpPr>
            <p:cNvPr id="10" name="Organigramme : Processus 9"/>
            <p:cNvSpPr/>
            <p:nvPr/>
          </p:nvSpPr>
          <p:spPr>
            <a:xfrm>
              <a:off x="918536" y="1953624"/>
              <a:ext cx="2487658" cy="520728"/>
            </a:xfrm>
            <a:prstGeom prst="flowChartProces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350" b="1" dirty="0">
                  <a:solidFill>
                    <a:schemeClr val="tx1"/>
                  </a:solidFill>
                </a:rPr>
                <a:t>Consommation </a:t>
              </a:r>
              <a:r>
                <a:rPr lang="fr-CA" sz="1350" b="1" dirty="0" smtClean="0">
                  <a:solidFill>
                    <a:schemeClr val="tx1"/>
                  </a:solidFill>
                </a:rPr>
                <a:t>unitaire</a:t>
              </a:r>
            </a:p>
            <a:p>
              <a:pPr algn="ctr">
                <a:defRPr/>
              </a:pPr>
              <a:r>
                <a:rPr lang="fr-CA" sz="1350" dirty="0" smtClean="0">
                  <a:solidFill>
                    <a:schemeClr val="tx1"/>
                  </a:solidFill>
                </a:rPr>
                <a:t> </a:t>
              </a:r>
              <a:r>
                <a:rPr lang="fr-CA" sz="1050" dirty="0" smtClean="0">
                  <a:solidFill>
                    <a:schemeClr val="tx1"/>
                  </a:solidFill>
                </a:rPr>
                <a:t>(Intensité énergétique )</a:t>
              </a:r>
            </a:p>
            <a:p>
              <a:pPr algn="ctr">
                <a:defRPr/>
              </a:pPr>
              <a:r>
                <a:rPr lang="fr-CA" sz="1350" dirty="0" smtClean="0">
                  <a:solidFill>
                    <a:schemeClr val="tx1"/>
                  </a:solidFill>
                </a:rPr>
                <a:t>(</a:t>
              </a:r>
              <a:r>
                <a:rPr lang="fr-CA" sz="1350" dirty="0">
                  <a:solidFill>
                    <a:schemeClr val="tx1"/>
                  </a:solidFill>
                </a:rPr>
                <a:t>usage (2) </a:t>
              </a:r>
              <a:r>
                <a:rPr lang="fr-CA" sz="1350" dirty="0" smtClean="0">
                  <a:solidFill>
                    <a:schemeClr val="tx1"/>
                  </a:solidFill>
                </a:rPr>
                <a:t>)</a:t>
              </a:r>
              <a:endParaRPr lang="fr-CA" sz="1350" dirty="0">
                <a:solidFill>
                  <a:schemeClr val="tx1"/>
                </a:solidFill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6800858" y="1633861"/>
              <a:ext cx="1933567" cy="466279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050" dirty="0"/>
                <a:t>Répartition de la production (selon technologie (2 à 6</a:t>
              </a:r>
              <a:r>
                <a:rPr lang="fr-CA" sz="1050" dirty="0" smtClean="0"/>
                <a:t>)</a:t>
              </a:r>
              <a:endParaRPr lang="fr-CA" sz="1050" dirty="0"/>
            </a:p>
          </p:txBody>
        </p:sp>
        <p:sp>
          <p:nvSpPr>
            <p:cNvPr id="12" name="Organigramme : Processus 11"/>
            <p:cNvSpPr/>
            <p:nvPr/>
          </p:nvSpPr>
          <p:spPr>
            <a:xfrm>
              <a:off x="1008202" y="2621859"/>
              <a:ext cx="2441675" cy="396981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 sz="1500" b="1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fr-CA" sz="1500" b="1" dirty="0">
                  <a:solidFill>
                    <a:schemeClr val="tx1"/>
                  </a:solidFill>
                </a:rPr>
                <a:t>Énergie utile </a:t>
              </a:r>
            </a:p>
            <a:p>
              <a:pPr algn="ctr">
                <a:defRPr/>
              </a:pPr>
              <a:endParaRPr lang="fr-CA" sz="1350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endParaRPr lang="fr-CA" sz="1050" dirty="0"/>
            </a:p>
          </p:txBody>
        </p:sp>
        <p:sp>
          <p:nvSpPr>
            <p:cNvPr id="13" name="Ellipse 12"/>
            <p:cNvSpPr/>
            <p:nvPr/>
          </p:nvSpPr>
          <p:spPr>
            <a:xfrm>
              <a:off x="6126063" y="3076258"/>
              <a:ext cx="1696758" cy="37619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050" dirty="0"/>
                <a:t>Programmes gouvernementaux </a:t>
              </a:r>
            </a:p>
          </p:txBody>
        </p:sp>
        <p:sp>
          <p:nvSpPr>
            <p:cNvPr id="14" name="Organigramme : Processus 13"/>
            <p:cNvSpPr/>
            <p:nvPr/>
          </p:nvSpPr>
          <p:spPr>
            <a:xfrm>
              <a:off x="4036155" y="1950654"/>
              <a:ext cx="2487658" cy="523698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350" b="1" dirty="0">
                  <a:solidFill>
                    <a:schemeClr val="tx1"/>
                  </a:solidFill>
                </a:rPr>
                <a:t>Consommation unitaire </a:t>
              </a:r>
            </a:p>
            <a:p>
              <a:pPr algn="ctr">
                <a:defRPr/>
              </a:pPr>
              <a:r>
                <a:rPr lang="fr-CA" sz="1050" dirty="0">
                  <a:solidFill>
                    <a:schemeClr val="tx1"/>
                  </a:solidFill>
                </a:rPr>
                <a:t>(Intensité énergétique)</a:t>
              </a:r>
            </a:p>
            <a:p>
              <a:pPr algn="ctr">
                <a:defRPr/>
              </a:pPr>
              <a:r>
                <a:rPr lang="fr-CA" sz="1350" dirty="0">
                  <a:solidFill>
                    <a:schemeClr val="tx1"/>
                  </a:solidFill>
                </a:rPr>
                <a:t>(usage et technologie) </a:t>
              </a:r>
            </a:p>
          </p:txBody>
        </p:sp>
        <p:sp>
          <p:nvSpPr>
            <p:cNvPr id="15" name="Organigramme : Processus 14"/>
            <p:cNvSpPr/>
            <p:nvPr/>
          </p:nvSpPr>
          <p:spPr>
            <a:xfrm>
              <a:off x="918536" y="1451705"/>
              <a:ext cx="2487658" cy="360352"/>
            </a:xfrm>
            <a:prstGeom prst="flowChartProces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350" b="1" dirty="0">
                  <a:solidFill>
                    <a:schemeClr val="tx1"/>
                  </a:solidFill>
                </a:rPr>
                <a:t>Valeur ajoutée (PIB)</a:t>
              </a:r>
            </a:p>
          </p:txBody>
        </p:sp>
        <p:sp>
          <p:nvSpPr>
            <p:cNvPr id="16" name="Organigramme : Processus 15"/>
            <p:cNvSpPr/>
            <p:nvPr/>
          </p:nvSpPr>
          <p:spPr>
            <a:xfrm>
              <a:off x="4036155" y="1452695"/>
              <a:ext cx="2487658" cy="360352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350" b="1" dirty="0">
                  <a:solidFill>
                    <a:schemeClr val="tx1"/>
                  </a:solidFill>
                </a:rPr>
                <a:t>Production</a:t>
              </a:r>
            </a:p>
          </p:txBody>
        </p:sp>
        <p:sp>
          <p:nvSpPr>
            <p:cNvPr id="17" name="Ellipse 16"/>
            <p:cNvSpPr/>
            <p:nvPr/>
          </p:nvSpPr>
          <p:spPr>
            <a:xfrm>
              <a:off x="6126063" y="3465320"/>
              <a:ext cx="1855053" cy="47915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050" dirty="0"/>
                <a:t>Contraintes géographiques de disponibilité</a:t>
              </a:r>
            </a:p>
          </p:txBody>
        </p:sp>
        <p:sp>
          <p:nvSpPr>
            <p:cNvPr id="18" name="Ellipse 17"/>
            <p:cNvSpPr/>
            <p:nvPr/>
          </p:nvSpPr>
          <p:spPr>
            <a:xfrm>
              <a:off x="6098475" y="3999908"/>
              <a:ext cx="2604912" cy="59074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050" dirty="0"/>
                <a:t>Choix des formes d’énergie (selon l’équipement en place)</a:t>
              </a:r>
            </a:p>
          </p:txBody>
        </p:sp>
        <p:cxnSp>
          <p:nvCxnSpPr>
            <p:cNvPr id="19" name="Connecteur droit 18"/>
            <p:cNvCxnSpPr/>
            <p:nvPr/>
          </p:nvCxnSpPr>
          <p:spPr>
            <a:xfrm>
              <a:off x="5416782" y="3006960"/>
              <a:ext cx="0" cy="132459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2124429" y="3018840"/>
              <a:ext cx="5749" cy="1312711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>
              <a:off x="2130177" y="4331550"/>
              <a:ext cx="51040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 flipH="1">
              <a:off x="4999490" y="4331550"/>
              <a:ext cx="41729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>
              <a:stCxn id="15" idx="2"/>
              <a:endCxn id="10" idx="0"/>
            </p:cNvCxnSpPr>
            <p:nvPr/>
          </p:nvCxnSpPr>
          <p:spPr>
            <a:xfrm>
              <a:off x="2162365" y="1812057"/>
              <a:ext cx="0" cy="14156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>
              <a:off x="2130177" y="2478312"/>
              <a:ext cx="3449" cy="14354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>
              <a:stCxn id="16" idx="2"/>
              <a:endCxn id="14" idx="0"/>
            </p:cNvCxnSpPr>
            <p:nvPr/>
          </p:nvCxnSpPr>
          <p:spPr>
            <a:xfrm flipH="1">
              <a:off x="5279984" y="1813047"/>
              <a:ext cx="0" cy="1376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>
              <a:stCxn id="11" idx="2"/>
            </p:cNvCxnSpPr>
            <p:nvPr/>
          </p:nvCxnSpPr>
          <p:spPr>
            <a:xfrm flipH="1">
              <a:off x="5396090" y="1867496"/>
              <a:ext cx="140476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 flipH="1">
              <a:off x="5446670" y="3262374"/>
              <a:ext cx="593176" cy="0"/>
            </a:xfrm>
            <a:prstGeom prst="straightConnector1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 flipH="1">
              <a:off x="5482307" y="3730634"/>
              <a:ext cx="521903" cy="0"/>
            </a:xfrm>
            <a:prstGeom prst="straightConnector1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/>
            <p:nvPr/>
          </p:nvCxnSpPr>
          <p:spPr>
            <a:xfrm flipH="1">
              <a:off x="5505299" y="4258291"/>
              <a:ext cx="421890" cy="0"/>
            </a:xfrm>
            <a:prstGeom prst="straightConnector1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Ellipse 29"/>
            <p:cNvSpPr/>
            <p:nvPr/>
          </p:nvSpPr>
          <p:spPr>
            <a:xfrm>
              <a:off x="6800858" y="2642648"/>
              <a:ext cx="1566857" cy="37619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050" dirty="0"/>
                <a:t>Usages captifs</a:t>
              </a:r>
            </a:p>
          </p:txBody>
        </p:sp>
        <p:cxnSp>
          <p:nvCxnSpPr>
            <p:cNvPr id="31" name="Connecteur droit 30"/>
            <p:cNvCxnSpPr>
              <a:stCxn id="9" idx="3"/>
              <a:endCxn id="30" idx="2"/>
            </p:cNvCxnSpPr>
            <p:nvPr/>
          </p:nvCxnSpPr>
          <p:spPr>
            <a:xfrm flipV="1">
              <a:off x="6568646" y="2830744"/>
              <a:ext cx="232212" cy="49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/>
            <p:nvPr/>
          </p:nvCxnSpPr>
          <p:spPr>
            <a:xfrm flipH="1">
              <a:off x="5288030" y="2483262"/>
              <a:ext cx="0" cy="1376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17631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83344"/>
            <a:ext cx="7886700" cy="549381"/>
          </a:xfrm>
        </p:spPr>
        <p:txBody>
          <a:bodyPr/>
          <a:lstStyle/>
          <a:p>
            <a:r>
              <a:rPr lang="fr-CA" dirty="0" smtClean="0"/>
              <a:t>Module GES</a:t>
            </a:r>
            <a:endParaRPr lang="fr-CA" dirty="0"/>
          </a:p>
        </p:txBody>
      </p:sp>
      <p:sp>
        <p:nvSpPr>
          <p:cNvPr id="88" name="ZoneTexte 10"/>
          <p:cNvSpPr txBox="1">
            <a:spLocks noChangeArrowheads="1"/>
          </p:cNvSpPr>
          <p:nvPr/>
        </p:nvSpPr>
        <p:spPr bwMode="auto">
          <a:xfrm>
            <a:off x="3703638" y="544693"/>
            <a:ext cx="2224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Aft>
                <a:spcPts val="60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Aft>
                <a:spcPts val="60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Aft>
                <a:spcPts val="60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fr-CA" altLang="fr-FR" sz="1800" dirty="0"/>
              <a:t>Non énergétique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23</a:t>
            </a:fld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228600" y="920651"/>
            <a:ext cx="8818562" cy="3873897"/>
            <a:chOff x="153007" y="1466869"/>
            <a:chExt cx="8818562" cy="4626468"/>
          </a:xfrm>
        </p:grpSpPr>
        <p:sp>
          <p:nvSpPr>
            <p:cNvPr id="5" name="Organigramme : Processus 4"/>
            <p:cNvSpPr/>
            <p:nvPr/>
          </p:nvSpPr>
          <p:spPr>
            <a:xfrm>
              <a:off x="3394935" y="5340766"/>
              <a:ext cx="2442374" cy="752571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A" b="1" dirty="0">
                  <a:solidFill>
                    <a:srgbClr val="FF0000"/>
                  </a:solidFill>
                </a:rPr>
                <a:t>Tonnes de gaz en équivalent CO</a:t>
              </a:r>
              <a:r>
                <a:rPr lang="fr-CA" b="1" baseline="-25000" dirty="0">
                  <a:solidFill>
                    <a:srgbClr val="FF0000"/>
                  </a:solidFill>
                </a:rPr>
                <a:t>2 </a:t>
              </a:r>
              <a:endParaRPr lang="fr-CA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Organigramme : Processus 5"/>
            <p:cNvSpPr/>
            <p:nvPr/>
          </p:nvSpPr>
          <p:spPr>
            <a:xfrm>
              <a:off x="4369407" y="1568469"/>
              <a:ext cx="1420812" cy="711200"/>
            </a:xfrm>
            <a:prstGeom prst="flowChartProcess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A" b="1" dirty="0">
                  <a:solidFill>
                    <a:schemeClr val="tx1"/>
                  </a:solidFill>
                </a:rPr>
                <a:t>Agriculture</a:t>
              </a:r>
              <a:endParaRPr lang="fr-CA" sz="1050" dirty="0">
                <a:solidFill>
                  <a:schemeClr val="tx1"/>
                </a:solidFill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195869" y="4918095"/>
              <a:ext cx="1601788" cy="71754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200" b="1" dirty="0">
                  <a:solidFill>
                    <a:schemeClr val="tx1"/>
                  </a:solidFill>
                </a:rPr>
                <a:t>Production d’électricité et cogénération</a:t>
              </a:r>
            </a:p>
          </p:txBody>
        </p:sp>
        <p:sp>
          <p:nvSpPr>
            <p:cNvPr id="8" name="Organigramme : Processus 7"/>
            <p:cNvSpPr/>
            <p:nvPr/>
          </p:nvSpPr>
          <p:spPr>
            <a:xfrm>
              <a:off x="248257" y="1573231"/>
              <a:ext cx="1879600" cy="711200"/>
            </a:xfrm>
            <a:prstGeom prst="flowChartProces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A" b="1" dirty="0">
                  <a:solidFill>
                    <a:schemeClr val="tx1"/>
                  </a:solidFill>
                </a:rPr>
                <a:t>GES de source énergétique</a:t>
              </a:r>
              <a:endParaRPr lang="fr-CA" dirty="0">
                <a:solidFill>
                  <a:schemeClr val="tx1"/>
                </a:solidFill>
              </a:endParaRPr>
            </a:p>
          </p:txBody>
        </p:sp>
        <p:sp>
          <p:nvSpPr>
            <p:cNvPr id="9" name="Organigramme : Processus 8"/>
            <p:cNvSpPr/>
            <p:nvPr/>
          </p:nvSpPr>
          <p:spPr>
            <a:xfrm>
              <a:off x="2342169" y="1573231"/>
              <a:ext cx="1903413" cy="669925"/>
            </a:xfrm>
            <a:prstGeom prst="flowChartProcess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A" sz="1600" b="1" dirty="0">
                  <a:solidFill>
                    <a:schemeClr val="tx1"/>
                  </a:solidFill>
                </a:rPr>
                <a:t>GES liés aux procédés industriels</a:t>
              </a:r>
              <a:endParaRPr lang="fr-CA" sz="1600" dirty="0">
                <a:solidFill>
                  <a:schemeClr val="tx1"/>
                </a:solidFill>
              </a:endParaRPr>
            </a:p>
          </p:txBody>
        </p:sp>
        <p:sp>
          <p:nvSpPr>
            <p:cNvPr id="10" name="Organigramme : Processus 9"/>
            <p:cNvSpPr/>
            <p:nvPr/>
          </p:nvSpPr>
          <p:spPr>
            <a:xfrm>
              <a:off x="6006119" y="1573231"/>
              <a:ext cx="1420813" cy="711200"/>
            </a:xfrm>
            <a:prstGeom prst="flowChart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A" b="1" dirty="0">
                  <a:solidFill>
                    <a:schemeClr val="tx1"/>
                  </a:solidFill>
                </a:rPr>
                <a:t>Déchets enfouis</a:t>
              </a:r>
              <a:endParaRPr lang="fr-CA" sz="1050" dirty="0">
                <a:solidFill>
                  <a:schemeClr val="tx1"/>
                </a:solidFill>
              </a:endParaRPr>
            </a:p>
          </p:txBody>
        </p:sp>
        <p:sp>
          <p:nvSpPr>
            <p:cNvPr id="11" name="Organigramme : Processus 10"/>
            <p:cNvSpPr/>
            <p:nvPr/>
          </p:nvSpPr>
          <p:spPr>
            <a:xfrm>
              <a:off x="7550757" y="1573231"/>
              <a:ext cx="1420812" cy="706438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CA" b="1" dirty="0">
                  <a:solidFill>
                    <a:schemeClr val="tx1"/>
                  </a:solidFill>
                </a:rPr>
                <a:t>Traitement des eaux</a:t>
              </a:r>
              <a:endParaRPr lang="fr-CA" sz="1050" dirty="0">
                <a:solidFill>
                  <a:schemeClr val="tx1"/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153007" y="2444769"/>
              <a:ext cx="2057400" cy="6858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200" b="1" dirty="0">
                  <a:solidFill>
                    <a:srgbClr val="002060"/>
                  </a:solidFill>
                </a:rPr>
                <a:t>Prévision demande d’énergie (PJ)</a:t>
              </a:r>
            </a:p>
          </p:txBody>
        </p:sp>
        <p:sp>
          <p:nvSpPr>
            <p:cNvPr id="13" name="Ellipse 12"/>
            <p:cNvSpPr/>
            <p:nvPr/>
          </p:nvSpPr>
          <p:spPr>
            <a:xfrm>
              <a:off x="465744" y="3692544"/>
              <a:ext cx="1004888" cy="6858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900" dirty="0">
                  <a:solidFill>
                    <a:schemeClr val="tx1"/>
                  </a:solidFill>
                </a:rPr>
                <a:t>Tonnes</a:t>
              </a:r>
              <a:r>
                <a:rPr lang="fr-CA" dirty="0">
                  <a:solidFill>
                    <a:schemeClr val="tx1"/>
                  </a:solidFill>
                </a:rPr>
                <a:t> </a:t>
              </a:r>
              <a:r>
                <a:rPr lang="fr-CA" sz="900" dirty="0">
                  <a:solidFill>
                    <a:schemeClr val="tx1"/>
                  </a:solidFill>
                </a:rPr>
                <a:t>de gaz CO</a:t>
              </a:r>
              <a:r>
                <a:rPr lang="fr-CA" sz="900" baseline="-25000" dirty="0">
                  <a:solidFill>
                    <a:schemeClr val="tx1"/>
                  </a:solidFill>
                </a:rPr>
                <a:t>2</a:t>
              </a:r>
              <a:r>
                <a:rPr lang="fr-CA" sz="900" dirty="0">
                  <a:solidFill>
                    <a:schemeClr val="tx1"/>
                  </a:solidFill>
                </a:rPr>
                <a:t>, CH</a:t>
              </a:r>
              <a:r>
                <a:rPr lang="fr-CA" sz="900" baseline="-25000" dirty="0">
                  <a:solidFill>
                    <a:schemeClr val="tx1"/>
                  </a:solidFill>
                </a:rPr>
                <a:t>4</a:t>
              </a:r>
              <a:r>
                <a:rPr lang="fr-CA" sz="900" dirty="0">
                  <a:solidFill>
                    <a:schemeClr val="tx1"/>
                  </a:solidFill>
                </a:rPr>
                <a:t>, N</a:t>
              </a:r>
              <a:r>
                <a:rPr lang="fr-CA" sz="900" baseline="-25000" dirty="0">
                  <a:solidFill>
                    <a:schemeClr val="tx1"/>
                  </a:solidFill>
                </a:rPr>
                <a:t>2</a:t>
              </a:r>
              <a:r>
                <a:rPr lang="fr-CA" sz="900" dirty="0">
                  <a:solidFill>
                    <a:schemeClr val="tx1"/>
                  </a:solidFill>
                </a:rPr>
                <a:t>O</a:t>
              </a:r>
            </a:p>
          </p:txBody>
        </p:sp>
        <p:sp>
          <p:nvSpPr>
            <p:cNvPr id="14" name="Ellipse 13"/>
            <p:cNvSpPr/>
            <p:nvPr/>
          </p:nvSpPr>
          <p:spPr>
            <a:xfrm>
              <a:off x="2756507" y="2451119"/>
              <a:ext cx="1031875" cy="685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900" dirty="0">
                  <a:solidFill>
                    <a:schemeClr val="tx1"/>
                  </a:solidFill>
                </a:rPr>
                <a:t>Tonnes de produits  prévues</a:t>
              </a:r>
            </a:p>
          </p:txBody>
        </p:sp>
        <p:sp>
          <p:nvSpPr>
            <p:cNvPr id="15" name="Ellipse 14"/>
            <p:cNvSpPr/>
            <p:nvPr/>
          </p:nvSpPr>
          <p:spPr>
            <a:xfrm>
              <a:off x="2789844" y="3589356"/>
              <a:ext cx="1100138" cy="685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900" dirty="0">
                  <a:solidFill>
                    <a:schemeClr val="tx1"/>
                  </a:solidFill>
                </a:rPr>
                <a:t>Tonnes de gaz CO</a:t>
              </a:r>
              <a:r>
                <a:rPr lang="fr-CA" sz="900" baseline="-25000" dirty="0">
                  <a:solidFill>
                    <a:schemeClr val="tx1"/>
                  </a:solidFill>
                </a:rPr>
                <a:t>2</a:t>
              </a:r>
              <a:r>
                <a:rPr lang="fr-CA" sz="900" dirty="0">
                  <a:solidFill>
                    <a:schemeClr val="tx1"/>
                  </a:solidFill>
                </a:rPr>
                <a:t>, CH</a:t>
              </a:r>
              <a:r>
                <a:rPr lang="fr-CA" sz="900" baseline="-25000" dirty="0">
                  <a:solidFill>
                    <a:schemeClr val="tx1"/>
                  </a:solidFill>
                </a:rPr>
                <a:t>4</a:t>
              </a:r>
              <a:r>
                <a:rPr lang="fr-CA" sz="900" dirty="0">
                  <a:solidFill>
                    <a:schemeClr val="tx1"/>
                  </a:solidFill>
                </a:rPr>
                <a:t>, N</a:t>
              </a:r>
              <a:r>
                <a:rPr lang="fr-CA" sz="900" baseline="-25000" dirty="0">
                  <a:solidFill>
                    <a:schemeClr val="tx1"/>
                  </a:solidFill>
                </a:rPr>
                <a:t>2</a:t>
              </a:r>
              <a:r>
                <a:rPr lang="fr-CA" sz="900" dirty="0">
                  <a:solidFill>
                    <a:schemeClr val="tx1"/>
                  </a:solidFill>
                </a:rPr>
                <a:t>O, CF</a:t>
              </a:r>
              <a:r>
                <a:rPr lang="fr-CA" sz="900" baseline="-25000" dirty="0">
                  <a:solidFill>
                    <a:schemeClr val="tx1"/>
                  </a:solidFill>
                </a:rPr>
                <a:t>4</a:t>
              </a:r>
              <a:r>
                <a:rPr lang="fr-CA" sz="900" dirty="0">
                  <a:solidFill>
                    <a:schemeClr val="tx1"/>
                  </a:solidFill>
                </a:rPr>
                <a:t>, C</a:t>
              </a:r>
              <a:r>
                <a:rPr lang="fr-CA" sz="900" baseline="-25000" dirty="0">
                  <a:solidFill>
                    <a:schemeClr val="tx1"/>
                  </a:solidFill>
                </a:rPr>
                <a:t>2</a:t>
              </a:r>
              <a:r>
                <a:rPr lang="fr-CA" sz="900" dirty="0">
                  <a:solidFill>
                    <a:schemeClr val="tx1"/>
                  </a:solidFill>
                </a:rPr>
                <a:t>F</a:t>
              </a:r>
              <a:r>
                <a:rPr lang="fr-CA" sz="900" baseline="-25000" dirty="0">
                  <a:solidFill>
                    <a:schemeClr val="tx1"/>
                  </a:solidFill>
                </a:rPr>
                <a:t>6</a:t>
              </a:r>
              <a:r>
                <a:rPr lang="fr-CA" sz="900" dirty="0">
                  <a:solidFill>
                    <a:schemeClr val="tx1"/>
                  </a:solidFill>
                </a:rPr>
                <a:t>, SF</a:t>
              </a:r>
              <a:r>
                <a:rPr lang="fr-CA" sz="900" baseline="-250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6" name="Ellipse 15"/>
            <p:cNvSpPr/>
            <p:nvPr/>
          </p:nvSpPr>
          <p:spPr>
            <a:xfrm>
              <a:off x="1726219" y="3130569"/>
              <a:ext cx="1025525" cy="50006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900" b="1" dirty="0"/>
                <a:t>Facteurs d’émission</a:t>
              </a:r>
              <a:endParaRPr lang="fr-CA" sz="1200" b="1" dirty="0"/>
            </a:p>
          </p:txBody>
        </p:sp>
        <p:sp>
          <p:nvSpPr>
            <p:cNvPr id="17" name="Ellipse 16"/>
            <p:cNvSpPr/>
            <p:nvPr/>
          </p:nvSpPr>
          <p:spPr>
            <a:xfrm>
              <a:off x="1632557" y="4138631"/>
              <a:ext cx="1212850" cy="500063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900" b="1" dirty="0"/>
                <a:t>Facteurs d’équivalence</a:t>
              </a:r>
            </a:p>
          </p:txBody>
        </p:sp>
        <p:sp>
          <p:nvSpPr>
            <p:cNvPr id="18" name="Organigramme : Alternative 17"/>
            <p:cNvSpPr/>
            <p:nvPr/>
          </p:nvSpPr>
          <p:spPr>
            <a:xfrm>
              <a:off x="4431319" y="2462231"/>
              <a:ext cx="1300163" cy="1135063"/>
            </a:xfrm>
            <a:prstGeom prst="flowChartAlternateProcess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fr-CA" sz="900" dirty="0">
                  <a:solidFill>
                    <a:schemeClr val="tx1"/>
                  </a:solidFill>
                </a:rPr>
                <a:t>Animaux</a:t>
              </a:r>
              <a:r>
                <a:rPr lang="fr-CA" sz="900" dirty="0" smtClean="0">
                  <a:solidFill>
                    <a:schemeClr val="tx1"/>
                  </a:solidFill>
                </a:rPr>
                <a:t>:</a:t>
              </a:r>
              <a:endParaRPr lang="fr-CA" sz="900" dirty="0">
                <a:solidFill>
                  <a:schemeClr val="tx1"/>
                </a:solidFill>
              </a:endParaRP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fr-CA" sz="900" dirty="0">
                  <a:solidFill>
                    <a:schemeClr val="tx1"/>
                  </a:solidFill>
                </a:rPr>
                <a:t>17 groupes</a:t>
              </a: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fr-CA" sz="900" dirty="0">
                  <a:solidFill>
                    <a:schemeClr val="tx1"/>
                  </a:solidFill>
                </a:rPr>
                <a:t>2 coefficients</a:t>
              </a: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fr-CA" sz="900" dirty="0">
                  <a:solidFill>
                    <a:schemeClr val="tx1"/>
                  </a:solidFill>
                </a:rPr>
                <a:t>Prévision cheptel MAPAQ</a:t>
              </a:r>
            </a:p>
            <a:p>
              <a:pPr marL="214313" indent="-214313" algn="ctr">
                <a:buFontTx/>
                <a:buChar char="-"/>
                <a:defRPr/>
              </a:pPr>
              <a:endParaRPr lang="fr-CA" dirty="0"/>
            </a:p>
          </p:txBody>
        </p:sp>
        <p:sp>
          <p:nvSpPr>
            <p:cNvPr id="19" name="Organigramme : Alternative 18"/>
            <p:cNvSpPr/>
            <p:nvPr/>
          </p:nvSpPr>
          <p:spPr>
            <a:xfrm>
              <a:off x="4431319" y="3717944"/>
              <a:ext cx="1300163" cy="946150"/>
            </a:xfrm>
            <a:prstGeom prst="flowChartAlternateProcess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fr-CA" sz="900" dirty="0">
                  <a:solidFill>
                    <a:schemeClr val="tx1"/>
                  </a:solidFill>
                </a:rPr>
                <a:t>Sols</a:t>
              </a:r>
              <a:r>
                <a:rPr lang="fr-CA" sz="900" dirty="0" smtClean="0">
                  <a:solidFill>
                    <a:schemeClr val="tx1"/>
                  </a:solidFill>
                </a:rPr>
                <a:t>:</a:t>
              </a:r>
              <a:endParaRPr lang="fr-CA" sz="900" dirty="0">
                <a:solidFill>
                  <a:schemeClr val="tx1"/>
                </a:solidFill>
              </a:endParaRP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fr-CA" sz="900" dirty="0">
                  <a:solidFill>
                    <a:schemeClr val="tx1"/>
                  </a:solidFill>
                </a:rPr>
                <a:t>Croissance récolte de céréales</a:t>
              </a:r>
            </a:p>
            <a:p>
              <a:pPr>
                <a:defRPr/>
              </a:pPr>
              <a:endParaRPr lang="fr-CA" sz="900" dirty="0"/>
            </a:p>
          </p:txBody>
        </p:sp>
        <p:sp>
          <p:nvSpPr>
            <p:cNvPr id="20" name="Organigramme : Alternative 19"/>
            <p:cNvSpPr/>
            <p:nvPr/>
          </p:nvSpPr>
          <p:spPr>
            <a:xfrm>
              <a:off x="6068032" y="2462231"/>
              <a:ext cx="1298575" cy="1135063"/>
            </a:xfrm>
            <a:prstGeom prst="flowChartAlternate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fr-CA" sz="900" dirty="0">
                  <a:solidFill>
                    <a:schemeClr val="tx1"/>
                  </a:solidFill>
                </a:rPr>
                <a:t>Taux de déchets par dollar de PIB modulé par le taux de récupération</a:t>
              </a:r>
            </a:p>
            <a:p>
              <a:pPr marL="214313" indent="-214313" algn="ctr">
                <a:buFontTx/>
                <a:buChar char="-"/>
                <a:defRPr/>
              </a:pPr>
              <a:endParaRPr lang="fr-CA" dirty="0">
                <a:solidFill>
                  <a:schemeClr val="tx1"/>
                </a:solidFill>
              </a:endParaRPr>
            </a:p>
          </p:txBody>
        </p:sp>
        <p:sp>
          <p:nvSpPr>
            <p:cNvPr id="21" name="Organigramme : Alternative 20"/>
            <p:cNvSpPr/>
            <p:nvPr/>
          </p:nvSpPr>
          <p:spPr>
            <a:xfrm>
              <a:off x="6082319" y="3638569"/>
              <a:ext cx="1300163" cy="1495426"/>
            </a:xfrm>
            <a:prstGeom prst="flowChartAlternate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endParaRPr lang="fr-CA" sz="900" dirty="0" smtClean="0">
                <a:solidFill>
                  <a:schemeClr val="tx1"/>
                </a:solidFill>
              </a:endParaRP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endParaRPr lang="fr-CA" sz="900" dirty="0">
                <a:solidFill>
                  <a:schemeClr val="tx1"/>
                </a:solidFill>
              </a:endParaRP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fr-CA" sz="900" dirty="0" smtClean="0">
                  <a:solidFill>
                    <a:schemeClr val="tx1"/>
                  </a:solidFill>
                </a:rPr>
                <a:t>Hypothèses </a:t>
              </a:r>
              <a:r>
                <a:rPr lang="fr-CA" sz="900" dirty="0">
                  <a:solidFill>
                    <a:schemeClr val="tx1"/>
                  </a:solidFill>
                </a:rPr>
                <a:t>sur le cycle d’émissions de méthane dans les sites d’enfouissement et sur la récupération du méthane par brûlage</a:t>
              </a:r>
            </a:p>
            <a:p>
              <a:pPr marL="214313" indent="-214313" algn="ctr">
                <a:buFontTx/>
                <a:buChar char="-"/>
                <a:defRPr/>
              </a:pPr>
              <a:endParaRPr lang="fr-CA" dirty="0"/>
            </a:p>
          </p:txBody>
        </p:sp>
        <p:sp>
          <p:nvSpPr>
            <p:cNvPr id="22" name="Organigramme : Alternative 21"/>
            <p:cNvSpPr/>
            <p:nvPr/>
          </p:nvSpPr>
          <p:spPr>
            <a:xfrm>
              <a:off x="7611082" y="2474931"/>
              <a:ext cx="1298575" cy="890588"/>
            </a:xfrm>
            <a:prstGeom prst="flowChartAlternate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fr-CA" sz="900" dirty="0">
                  <a:solidFill>
                    <a:schemeClr val="tx1"/>
                  </a:solidFill>
                </a:rPr>
                <a:t>Peu d’émissions</a:t>
              </a: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fr-CA" sz="900" dirty="0">
                  <a:solidFill>
                    <a:schemeClr val="tx1"/>
                  </a:solidFill>
                </a:rPr>
                <a:t>Pâtes et papiers: selon la production prévue</a:t>
              </a:r>
            </a:p>
            <a:p>
              <a:pPr marL="214313" indent="-214313" algn="ctr">
                <a:buFontTx/>
                <a:buChar char="-"/>
                <a:defRPr/>
              </a:pPr>
              <a:endParaRPr lang="fr-CA" dirty="0"/>
            </a:p>
          </p:txBody>
        </p:sp>
        <p:sp>
          <p:nvSpPr>
            <p:cNvPr id="23" name="Organigramme : Alternative 22"/>
            <p:cNvSpPr/>
            <p:nvPr/>
          </p:nvSpPr>
          <p:spPr>
            <a:xfrm>
              <a:off x="7611082" y="3449656"/>
              <a:ext cx="1298575" cy="898525"/>
            </a:xfrm>
            <a:prstGeom prst="flowChartAlternate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fr-CA" sz="900" dirty="0">
                  <a:solidFill>
                    <a:schemeClr val="tx1"/>
                  </a:solidFill>
                </a:rPr>
                <a:t>Réseaux municipaux: selon la population prévue</a:t>
              </a:r>
            </a:p>
            <a:p>
              <a:pPr marL="214313" indent="-214313" algn="ctr">
                <a:buFontTx/>
                <a:buChar char="-"/>
                <a:defRPr/>
              </a:pPr>
              <a:endParaRPr lang="fr-CA" dirty="0"/>
            </a:p>
          </p:txBody>
        </p:sp>
        <p:cxnSp>
          <p:nvCxnSpPr>
            <p:cNvPr id="24" name="Connecteur droit avec flèche 23"/>
            <p:cNvCxnSpPr>
              <a:stCxn id="12" idx="4"/>
              <a:endCxn id="13" idx="0"/>
            </p:cNvCxnSpPr>
            <p:nvPr/>
          </p:nvCxnSpPr>
          <p:spPr>
            <a:xfrm flipH="1">
              <a:off x="968982" y="3130569"/>
              <a:ext cx="212725" cy="561975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>
              <a:stCxn id="13" idx="4"/>
            </p:cNvCxnSpPr>
            <p:nvPr/>
          </p:nvCxnSpPr>
          <p:spPr>
            <a:xfrm>
              <a:off x="968982" y="4378344"/>
              <a:ext cx="2384425" cy="1333500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>
              <a:stCxn id="14" idx="4"/>
            </p:cNvCxnSpPr>
            <p:nvPr/>
          </p:nvCxnSpPr>
          <p:spPr>
            <a:xfrm>
              <a:off x="3270857" y="3136919"/>
              <a:ext cx="9525" cy="4460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>
              <a:stCxn id="15" idx="4"/>
            </p:cNvCxnSpPr>
            <p:nvPr/>
          </p:nvCxnSpPr>
          <p:spPr>
            <a:xfrm>
              <a:off x="3340707" y="4275156"/>
              <a:ext cx="53975" cy="10652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>
              <a:stCxn id="7" idx="0"/>
              <a:endCxn id="13" idx="4"/>
            </p:cNvCxnSpPr>
            <p:nvPr/>
          </p:nvCxnSpPr>
          <p:spPr>
            <a:xfrm flipH="1" flipV="1">
              <a:off x="968188" y="4378343"/>
              <a:ext cx="28575" cy="539751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>
              <a:stCxn id="16" idx="6"/>
            </p:cNvCxnSpPr>
            <p:nvPr/>
          </p:nvCxnSpPr>
          <p:spPr>
            <a:xfrm>
              <a:off x="2751744" y="3381394"/>
              <a:ext cx="519113" cy="0"/>
            </a:xfrm>
            <a:prstGeom prst="straightConnector1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>
              <a:stCxn id="16" idx="2"/>
            </p:cNvCxnSpPr>
            <p:nvPr/>
          </p:nvCxnSpPr>
          <p:spPr>
            <a:xfrm flipH="1" flipV="1">
              <a:off x="1086457" y="3359169"/>
              <a:ext cx="639762" cy="22225"/>
            </a:xfrm>
            <a:prstGeom prst="straightConnector1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/>
            <p:cNvCxnSpPr>
              <a:stCxn id="17" idx="3"/>
            </p:cNvCxnSpPr>
            <p:nvPr/>
          </p:nvCxnSpPr>
          <p:spPr>
            <a:xfrm flipH="1">
              <a:off x="1481744" y="4565669"/>
              <a:ext cx="327025" cy="73025"/>
            </a:xfrm>
            <a:prstGeom prst="straightConnector1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>
              <a:stCxn id="17" idx="5"/>
            </p:cNvCxnSpPr>
            <p:nvPr/>
          </p:nvCxnSpPr>
          <p:spPr>
            <a:xfrm>
              <a:off x="2667607" y="4565669"/>
              <a:ext cx="673100" cy="171450"/>
            </a:xfrm>
            <a:prstGeom prst="straightConnector1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>
              <a:stCxn id="18" idx="2"/>
              <a:endCxn id="19" idx="0"/>
            </p:cNvCxnSpPr>
            <p:nvPr/>
          </p:nvCxnSpPr>
          <p:spPr>
            <a:xfrm flipH="1">
              <a:off x="5080607" y="3597294"/>
              <a:ext cx="0" cy="120650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>
              <a:stCxn id="19" idx="2"/>
            </p:cNvCxnSpPr>
            <p:nvPr/>
          </p:nvCxnSpPr>
          <p:spPr>
            <a:xfrm>
              <a:off x="5080607" y="4664094"/>
              <a:ext cx="0" cy="671512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>
              <a:stCxn id="20" idx="2"/>
              <a:endCxn id="21" idx="0"/>
            </p:cNvCxnSpPr>
            <p:nvPr/>
          </p:nvCxnSpPr>
          <p:spPr>
            <a:xfrm>
              <a:off x="6717319" y="3597294"/>
              <a:ext cx="14288" cy="41275"/>
            </a:xfrm>
            <a:prstGeom prst="straightConnector1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>
              <a:stCxn id="21" idx="2"/>
            </p:cNvCxnSpPr>
            <p:nvPr/>
          </p:nvCxnSpPr>
          <p:spPr>
            <a:xfrm flipH="1">
              <a:off x="5852132" y="5133994"/>
              <a:ext cx="879475" cy="195262"/>
            </a:xfrm>
            <a:prstGeom prst="straightConnector1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/>
            <p:cNvCxnSpPr>
              <a:stCxn id="22" idx="2"/>
              <a:endCxn id="23" idx="0"/>
            </p:cNvCxnSpPr>
            <p:nvPr/>
          </p:nvCxnSpPr>
          <p:spPr>
            <a:xfrm>
              <a:off x="8260369" y="3365519"/>
              <a:ext cx="0" cy="84137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>
              <a:stCxn id="23" idx="2"/>
            </p:cNvCxnSpPr>
            <p:nvPr/>
          </p:nvCxnSpPr>
          <p:spPr>
            <a:xfrm flipH="1">
              <a:off x="8260369" y="4348181"/>
              <a:ext cx="0" cy="1368425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/>
            <p:cNvCxnSpPr/>
            <p:nvPr/>
          </p:nvCxnSpPr>
          <p:spPr>
            <a:xfrm flipH="1">
              <a:off x="5894994" y="5711844"/>
              <a:ext cx="2365375" cy="0"/>
            </a:xfrm>
            <a:prstGeom prst="straightConnector1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>
              <a:stCxn id="8" idx="2"/>
              <a:endCxn id="12" idx="0"/>
            </p:cNvCxnSpPr>
            <p:nvPr/>
          </p:nvCxnSpPr>
          <p:spPr>
            <a:xfrm flipH="1">
              <a:off x="1181707" y="2284431"/>
              <a:ext cx="6350" cy="160338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>
              <a:stCxn id="9" idx="2"/>
              <a:endCxn id="14" idx="0"/>
            </p:cNvCxnSpPr>
            <p:nvPr/>
          </p:nvCxnSpPr>
          <p:spPr>
            <a:xfrm flipH="1">
              <a:off x="3272444" y="2243156"/>
              <a:ext cx="22225" cy="2079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>
              <a:stCxn id="6" idx="2"/>
              <a:endCxn id="18" idx="0"/>
            </p:cNvCxnSpPr>
            <p:nvPr/>
          </p:nvCxnSpPr>
          <p:spPr>
            <a:xfrm>
              <a:off x="5080607" y="2279669"/>
              <a:ext cx="0" cy="182562"/>
            </a:xfrm>
            <a:prstGeom prst="line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>
              <a:stCxn id="10" idx="2"/>
              <a:endCxn id="20" idx="0"/>
            </p:cNvCxnSpPr>
            <p:nvPr/>
          </p:nvCxnSpPr>
          <p:spPr>
            <a:xfrm>
              <a:off x="6717319" y="2284431"/>
              <a:ext cx="0" cy="177800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>
              <a:stCxn id="11" idx="2"/>
              <a:endCxn id="22" idx="0"/>
            </p:cNvCxnSpPr>
            <p:nvPr/>
          </p:nvCxnSpPr>
          <p:spPr>
            <a:xfrm flipH="1">
              <a:off x="8260369" y="2279669"/>
              <a:ext cx="1588" cy="1952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Arc plein 44"/>
            <p:cNvSpPr/>
            <p:nvPr/>
          </p:nvSpPr>
          <p:spPr>
            <a:xfrm>
              <a:off x="2346932" y="1466869"/>
              <a:ext cx="6624637" cy="53975"/>
            </a:xfrm>
            <a:prstGeom prst="blockArc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973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3"/>
          <p:cNvSpPr>
            <a:spLocks noGrp="1"/>
          </p:cNvSpPr>
          <p:nvPr>
            <p:ph idx="1"/>
          </p:nvPr>
        </p:nvSpPr>
        <p:spPr>
          <a:xfrm>
            <a:off x="1484010" y="2136520"/>
            <a:ext cx="7886700" cy="3263504"/>
          </a:xfrm>
        </p:spPr>
        <p:txBody>
          <a:bodyPr/>
          <a:lstStyle/>
          <a:p>
            <a:pPr marL="446088" indent="-446088">
              <a:buNone/>
              <a:tabLst>
                <a:tab pos="446088" algn="l"/>
              </a:tabLst>
            </a:pPr>
            <a:r>
              <a:rPr lang="fr-CA" sz="2400" b="1" dirty="0" smtClean="0"/>
              <a:t>3.	Présentation des scénarios de prévision</a:t>
            </a:r>
            <a:endParaRPr lang="fr-CA" sz="2400" b="1" dirty="0"/>
          </a:p>
          <a:p>
            <a:endParaRPr lang="fr-CA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68804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344" y="143216"/>
            <a:ext cx="7886700" cy="549381"/>
          </a:xfrm>
        </p:spPr>
        <p:txBody>
          <a:bodyPr/>
          <a:lstStyle/>
          <a:p>
            <a:r>
              <a:rPr lang="fr-CA" dirty="0" smtClean="0"/>
              <a:t>Scénarios de prévision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950750"/>
            <a:ext cx="8115300" cy="33355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CA" dirty="0"/>
              <a:t>Deux scénarios sont présentés </a:t>
            </a:r>
            <a:r>
              <a:rPr lang="fr-CA" dirty="0" smtClean="0"/>
              <a:t>ici :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spcBef>
                <a:spcPts val="0"/>
              </a:spcBef>
              <a:buNone/>
            </a:pPr>
            <a:r>
              <a:rPr lang="fr-CA" b="1" dirty="0" smtClean="0"/>
              <a:t>1. Scénario </a:t>
            </a:r>
            <a:r>
              <a:rPr lang="fr-CA" b="1" dirty="0"/>
              <a:t>de </a:t>
            </a:r>
            <a:r>
              <a:rPr lang="fr-CA" b="1" dirty="0" smtClean="0"/>
              <a:t>référence : </a:t>
            </a:r>
            <a:endParaRPr lang="fr-CA" b="1" dirty="0"/>
          </a:p>
          <a:p>
            <a:pPr marL="0" indent="0">
              <a:spcAft>
                <a:spcPts val="750"/>
              </a:spcAft>
              <a:buNone/>
            </a:pPr>
            <a:r>
              <a:rPr lang="fr-CA" dirty="0"/>
              <a:t>Un scénario qui suppose que le gouvernement ne met pas en œuvre de nouvelles politiques au-delà de ce qui a déjà été </a:t>
            </a:r>
            <a:r>
              <a:rPr lang="fr-CA" dirty="0" smtClean="0"/>
              <a:t>annoncé.</a:t>
            </a:r>
            <a:endParaRPr lang="fr-CA" b="1" dirty="0"/>
          </a:p>
          <a:p>
            <a:pPr marL="0" indent="0">
              <a:buNone/>
            </a:pPr>
            <a:r>
              <a:rPr lang="fr-CA" b="1" dirty="0" smtClean="0"/>
              <a:t>2. Scénario </a:t>
            </a:r>
            <a:r>
              <a:rPr lang="fr-CA" b="1" dirty="0"/>
              <a:t>Plan directeur :</a:t>
            </a:r>
          </a:p>
          <a:p>
            <a:pPr marL="0" indent="0">
              <a:buNone/>
            </a:pPr>
            <a:r>
              <a:rPr lang="fr-CA" dirty="0"/>
              <a:t>Un scénario qui suppose que le gouvernement </a:t>
            </a:r>
            <a:r>
              <a:rPr lang="fr-CA" dirty="0" smtClean="0"/>
              <a:t>met </a:t>
            </a:r>
            <a:r>
              <a:rPr lang="fr-CA" dirty="0"/>
              <a:t>en œuvre des programmes menant à la transition énergétique, en commençant par l’objectif de réduction d’au moins </a:t>
            </a:r>
            <a:r>
              <a:rPr lang="fr-CA" dirty="0" smtClean="0"/>
              <a:t>5 % </a:t>
            </a:r>
            <a:r>
              <a:rPr lang="fr-CA" dirty="0"/>
              <a:t>de la consommation de produits pétroliers entre 2013 et </a:t>
            </a:r>
            <a:r>
              <a:rPr lang="fr-CA" dirty="0" smtClean="0"/>
              <a:t>2023.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90609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4937" y="105596"/>
            <a:ext cx="7886700" cy="549381"/>
          </a:xfrm>
        </p:spPr>
        <p:txBody>
          <a:bodyPr/>
          <a:lstStyle/>
          <a:p>
            <a:r>
              <a:rPr lang="fr-CA" dirty="0" smtClean="0"/>
              <a:t>Hypothèses socioéconomiques</a:t>
            </a:r>
            <a:endParaRPr lang="fr-CA" dirty="0"/>
          </a:p>
        </p:txBody>
      </p:sp>
      <p:pic>
        <p:nvPicPr>
          <p:cNvPr id="4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8675" y="789451"/>
            <a:ext cx="3072194" cy="196898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1370" y="2878053"/>
            <a:ext cx="6118998" cy="15624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40830" y="1200975"/>
            <a:ext cx="4572000" cy="11310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indent="-180975"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lang="fr-CA" dirty="0"/>
              <a:t>Prévisions démographiques de l’Institut de la statistique du </a:t>
            </a:r>
            <a:r>
              <a:rPr lang="fr-CA" dirty="0" smtClean="0"/>
              <a:t>Québec</a:t>
            </a:r>
            <a:endParaRPr lang="fr-CA" dirty="0"/>
          </a:p>
          <a:p>
            <a:pPr marL="180975" indent="-180975">
              <a:tabLst>
                <a:tab pos="180975" algn="l"/>
              </a:tabLst>
              <a:defRPr/>
            </a:pPr>
            <a:endParaRPr lang="fr-CA" dirty="0"/>
          </a:p>
          <a:p>
            <a:pPr marL="180975" indent="-180975"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lang="fr-CA" dirty="0"/>
              <a:t>Prévisions </a:t>
            </a:r>
            <a:r>
              <a:rPr lang="fr-CA" dirty="0" smtClean="0"/>
              <a:t>économiques et des </a:t>
            </a:r>
            <a:r>
              <a:rPr lang="fr-CA" dirty="0"/>
              <a:t>prix de l’énergie </a:t>
            </a:r>
            <a:r>
              <a:rPr lang="fr-CA" dirty="0" smtClean="0"/>
              <a:t>du MFQ (pétrole </a:t>
            </a:r>
            <a:r>
              <a:rPr lang="fr-CA" dirty="0"/>
              <a:t>brut, gaz naturel)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28571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3"/>
          <p:cNvSpPr>
            <a:spLocks noGrp="1"/>
          </p:cNvSpPr>
          <p:nvPr>
            <p:ph idx="1"/>
          </p:nvPr>
        </p:nvSpPr>
        <p:spPr>
          <a:xfrm>
            <a:off x="847973" y="2046250"/>
            <a:ext cx="7886700" cy="3263504"/>
          </a:xfrm>
        </p:spPr>
        <p:txBody>
          <a:bodyPr/>
          <a:lstStyle/>
          <a:p>
            <a:pPr marL="446088" indent="-446088">
              <a:buNone/>
              <a:tabLst>
                <a:tab pos="446088" algn="l"/>
              </a:tabLst>
            </a:pPr>
            <a:r>
              <a:rPr lang="fr-CA" sz="2400" b="1" dirty="0"/>
              <a:t>4</a:t>
            </a:r>
            <a:r>
              <a:rPr lang="fr-CA" sz="2400" b="1" dirty="0" smtClean="0"/>
              <a:t>.	Résultats de prévisions de la demande d’énergie à l’horizon 2030 – Scénario de référence</a:t>
            </a:r>
            <a:endParaRPr lang="fr-CA" sz="2400" b="1" dirty="0"/>
          </a:p>
          <a:p>
            <a:endParaRPr lang="fr-CA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87982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5275" y="133167"/>
            <a:ext cx="7886700" cy="1006429"/>
          </a:xfrm>
        </p:spPr>
        <p:txBody>
          <a:bodyPr/>
          <a:lstStyle/>
          <a:p>
            <a:r>
              <a:rPr lang="fr-CA" altLang="fr-FR" dirty="0"/>
              <a:t>Secteur résidentiel</a:t>
            </a:r>
            <a:br>
              <a:rPr lang="fr-CA" altLang="fr-FR" dirty="0"/>
            </a:br>
            <a:r>
              <a:rPr lang="fr-CA" altLang="fr-FR" dirty="0"/>
              <a:t>Scénario de référence  - Hypothèses</a:t>
            </a:r>
            <a:endParaRPr lang="fr-CA" dirty="0"/>
          </a:p>
        </p:txBody>
      </p:sp>
      <p:sp>
        <p:nvSpPr>
          <p:cNvPr id="5" name="Espace réservé du contenu 1"/>
          <p:cNvSpPr>
            <a:spLocks noGrp="1"/>
          </p:cNvSpPr>
          <p:nvPr>
            <p:ph idx="1"/>
          </p:nvPr>
        </p:nvSpPr>
        <p:spPr>
          <a:xfrm>
            <a:off x="716502" y="838385"/>
            <a:ext cx="7639050" cy="3325242"/>
          </a:xfrm>
        </p:spPr>
        <p:txBody>
          <a:bodyPr>
            <a:normAutofit/>
          </a:bodyPr>
          <a:lstStyle/>
          <a:p>
            <a:pPr marL="0" indent="0" algn="just">
              <a:buFont typeface="Wingdings" panose="05000000000000000000" pitchFamily="2" charset="2"/>
              <a:buNone/>
              <a:defRPr/>
            </a:pPr>
            <a:endParaRPr lang="fr-CA" sz="1800" dirty="0"/>
          </a:p>
          <a:p>
            <a:pPr marL="266700" indent="-266700" algn="just">
              <a:defRPr/>
            </a:pPr>
            <a:endParaRPr lang="fr-CA" sz="1800" dirty="0" smtClean="0"/>
          </a:p>
          <a:p>
            <a:pPr marL="266700" indent="-266700" algn="just">
              <a:spcAft>
                <a:spcPts val="800"/>
              </a:spcAft>
              <a:defRPr/>
            </a:pPr>
            <a:r>
              <a:rPr lang="fr-CA" sz="1800" dirty="0" smtClean="0"/>
              <a:t>Amendement </a:t>
            </a:r>
            <a:r>
              <a:rPr lang="fr-CA" sz="1800" dirty="0"/>
              <a:t>de 2012 du Code de construction du Québec qui vise les bâtiments d’habitation d’au plus 3 étages et 600 mètres carrés (amélioration de 20 à 25 % de la performance énergétique des nouveaux bâtiments construits par rapport à ceux soumis à l’ancienne réglementation</a:t>
            </a:r>
            <a:r>
              <a:rPr lang="fr-CA" sz="1800" dirty="0" smtClean="0"/>
              <a:t>)</a:t>
            </a:r>
            <a:endParaRPr lang="fr-CA" sz="1800" dirty="0"/>
          </a:p>
          <a:p>
            <a:pPr marL="266700" indent="-266700" algn="just">
              <a:defRPr/>
            </a:pPr>
            <a:r>
              <a:rPr lang="fr-CA" sz="1800" dirty="0"/>
              <a:t>Pratique courante (même en l’absence de réglementation, l’efficacité des </a:t>
            </a:r>
            <a:r>
              <a:rPr lang="fr-CA" sz="1800" dirty="0" smtClean="0"/>
              <a:t>nouveaux bâtiments </a:t>
            </a:r>
            <a:r>
              <a:rPr lang="fr-CA" sz="1800" dirty="0"/>
              <a:t>s’améliore à raison de 0,17 % par an</a:t>
            </a:r>
            <a:r>
              <a:rPr lang="fr-CA" sz="1800" dirty="0" smtClean="0"/>
              <a:t>)</a:t>
            </a:r>
            <a:endParaRPr lang="fr-CA" sz="1800" dirty="0"/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endParaRPr lang="fr-CA" sz="1800" dirty="0" smtClean="0"/>
          </a:p>
          <a:p>
            <a:pPr marL="266700" indent="-266700" algn="just">
              <a:defRPr/>
            </a:pPr>
            <a:endParaRPr lang="fr-CA" sz="1800" dirty="0"/>
          </a:p>
          <a:p>
            <a:pPr>
              <a:defRPr/>
            </a:pPr>
            <a:endParaRPr lang="fr-CA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33380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175" y="75570"/>
            <a:ext cx="7886700" cy="1006429"/>
          </a:xfrm>
        </p:spPr>
        <p:txBody>
          <a:bodyPr/>
          <a:lstStyle/>
          <a:p>
            <a:r>
              <a:rPr lang="fr-CA" sz="2800" dirty="0"/>
              <a:t>Prévision MÉDÉE – Scénario de </a:t>
            </a:r>
            <a:r>
              <a:rPr lang="fr-CA" sz="2800" dirty="0" smtClean="0"/>
              <a:t>référence – Secteur résidentiel</a:t>
            </a:r>
            <a:r>
              <a:rPr lang="fr-CA" sz="1000" dirty="0" smtClean="0"/>
              <a:t/>
            </a:r>
            <a:br>
              <a:rPr lang="fr-CA" sz="1000" dirty="0" smtClean="0"/>
            </a:br>
            <a:r>
              <a:rPr lang="fr-CA" sz="1000" dirty="0" smtClean="0"/>
              <a:t>(pétajoules)</a:t>
            </a:r>
            <a:endParaRPr lang="fr-CA" sz="1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5" y="1018548"/>
            <a:ext cx="8830491" cy="1637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4445" y="2798350"/>
            <a:ext cx="843594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0">
              <a:spcAft>
                <a:spcPts val="400"/>
              </a:spcAft>
              <a:buFont typeface="Wingdings" panose="05000000000000000000" pitchFamily="2" charset="2"/>
              <a:buNone/>
              <a:defRPr/>
            </a:pPr>
            <a:r>
              <a:rPr lang="fr-CA" altLang="fr-FR" sz="15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La demande pour l’usage principal, le chauffage de l’espace, devrait rester stable (-0,1 %/an) à l’horizon 2030 :</a:t>
            </a:r>
          </a:p>
          <a:p>
            <a:pPr marL="714375" indent="-180975">
              <a:spcAft>
                <a:spcPts val="400"/>
              </a:spcAft>
              <a:buFontTx/>
              <a:buChar char="-"/>
              <a:tabLst>
                <a:tab pos="714375" algn="l"/>
              </a:tabLst>
              <a:defRPr/>
            </a:pPr>
            <a:r>
              <a:rPr lang="fr-CA" altLang="fr-FR" sz="1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Remplacement des systèmes de chauffage par d’autres ayant un meilleur rendement énergétique</a:t>
            </a:r>
          </a:p>
          <a:p>
            <a:pPr marL="714375" indent="-180975">
              <a:spcAft>
                <a:spcPts val="400"/>
              </a:spcAft>
              <a:buFontTx/>
              <a:buChar char="-"/>
              <a:tabLst>
                <a:tab pos="714375" algn="l"/>
              </a:tabLst>
              <a:defRPr/>
            </a:pPr>
            <a:r>
              <a:rPr lang="fr-CA" altLang="fr-FR" sz="1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Révision réglementaire visant les petits bâtiments résidentiels (3 étages et moins)</a:t>
            </a:r>
          </a:p>
          <a:p>
            <a:pPr marL="714375" indent="-180975">
              <a:buFontTx/>
              <a:buChar char="-"/>
              <a:tabLst>
                <a:tab pos="714375" algn="l"/>
              </a:tabLst>
              <a:defRPr/>
            </a:pPr>
            <a:r>
              <a:rPr lang="fr-CA" altLang="fr-FR" sz="1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Besoin de chauffage réduit de 1 % par 5 ans en raison du r</a:t>
            </a:r>
            <a:r>
              <a:rPr lang="fr-CA" alt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échauffement climatique</a:t>
            </a:r>
            <a:endParaRPr lang="fr-CA" altLang="fr-FR" sz="1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99603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165531" y="1879996"/>
            <a:ext cx="7886700" cy="3263504"/>
          </a:xfrm>
        </p:spPr>
        <p:txBody>
          <a:bodyPr/>
          <a:lstStyle/>
          <a:p>
            <a:pPr marL="446088" indent="-446088">
              <a:buNone/>
              <a:tabLst>
                <a:tab pos="446088" algn="l"/>
              </a:tabLst>
            </a:pPr>
            <a:r>
              <a:rPr lang="fr-CA" sz="2400" b="1" dirty="0" smtClean="0"/>
              <a:t>1.	Présentation </a:t>
            </a:r>
            <a:r>
              <a:rPr lang="fr-CA" sz="2400" b="1" dirty="0"/>
              <a:t>du modèle de </a:t>
            </a:r>
            <a:r>
              <a:rPr lang="fr-CA" sz="2400" b="1" dirty="0" smtClean="0"/>
              <a:t>prévision de </a:t>
            </a:r>
            <a:r>
              <a:rPr lang="fr-CA" sz="2400" b="1" dirty="0"/>
              <a:t>la demande d’énergie et des émissions </a:t>
            </a:r>
            <a:r>
              <a:rPr lang="fr-CA" sz="2400" b="1" dirty="0" smtClean="0"/>
              <a:t>de </a:t>
            </a:r>
            <a:r>
              <a:rPr lang="fr-CA" sz="2400" b="1" dirty="0"/>
              <a:t>gaz </a:t>
            </a:r>
            <a:r>
              <a:rPr lang="fr-CA" sz="2400" b="1" dirty="0" smtClean="0"/>
              <a:t>à </a:t>
            </a:r>
            <a:r>
              <a:rPr lang="fr-CA" sz="2400" b="1" dirty="0"/>
              <a:t>effet de serre (GES) de TEQ</a:t>
            </a:r>
          </a:p>
          <a:p>
            <a:endParaRPr lang="fr-CA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54613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7200" y="153264"/>
            <a:ext cx="7886700" cy="867930"/>
          </a:xfrm>
        </p:spPr>
        <p:txBody>
          <a:bodyPr/>
          <a:lstStyle/>
          <a:p>
            <a:r>
              <a:rPr lang="fr-CA" altLang="fr-FR" sz="2800" dirty="0"/>
              <a:t>Secteur tertiaire</a:t>
            </a:r>
            <a:br>
              <a:rPr lang="fr-CA" altLang="fr-FR" sz="2800" dirty="0"/>
            </a:br>
            <a:r>
              <a:rPr lang="fr-CA" altLang="fr-FR" sz="2800" dirty="0"/>
              <a:t>Scénario de référence  - Hypothèses</a:t>
            </a:r>
            <a:endParaRPr lang="fr-CA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54627" y="1606504"/>
            <a:ext cx="7445994" cy="1964832"/>
          </a:xfrm>
        </p:spPr>
        <p:txBody>
          <a:bodyPr>
            <a:normAutofit/>
          </a:bodyPr>
          <a:lstStyle/>
          <a:p>
            <a:pPr marL="266700" indent="-266700" algn="just">
              <a:defRPr/>
            </a:pPr>
            <a:r>
              <a:rPr lang="fr-CA" sz="1800" dirty="0"/>
              <a:t>Le principal facteur est la croissance économique qui se traduit par une demande de nouvelles </a:t>
            </a:r>
            <a:r>
              <a:rPr lang="fr-CA" sz="1800" dirty="0" smtClean="0"/>
              <a:t>surfaces.</a:t>
            </a:r>
          </a:p>
          <a:p>
            <a:pPr marL="0" indent="0" algn="just">
              <a:buNone/>
              <a:defRPr/>
            </a:pPr>
            <a:endParaRPr lang="fr-CA" sz="1800" dirty="0"/>
          </a:p>
          <a:p>
            <a:pPr marL="266700" indent="-266700">
              <a:defRPr/>
            </a:pPr>
            <a:r>
              <a:rPr lang="fr-CA" sz="1800" dirty="0"/>
              <a:t>Économie d’énergie liée à l’évolution de la pratique des constructeurs même en l’absence de réglementation </a:t>
            </a:r>
            <a:r>
              <a:rPr lang="fr-CA" sz="1800" dirty="0" smtClean="0"/>
              <a:t>(</a:t>
            </a:r>
            <a:r>
              <a:rPr lang="fr-CA" sz="1800" dirty="0"/>
              <a:t>0,2 % par an</a:t>
            </a:r>
            <a:r>
              <a:rPr lang="fr-CA" sz="1800" dirty="0" smtClean="0"/>
              <a:t>).</a:t>
            </a:r>
            <a:endParaRPr lang="fr-CA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61049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7650" y="72069"/>
            <a:ext cx="7886700" cy="867930"/>
          </a:xfrm>
        </p:spPr>
        <p:txBody>
          <a:bodyPr/>
          <a:lstStyle/>
          <a:p>
            <a:r>
              <a:rPr lang="fr-CA" sz="2800" dirty="0"/>
              <a:t>Prévision MÉDÉE – Scénario de référence</a:t>
            </a:r>
            <a:br>
              <a:rPr lang="fr-CA" sz="2800" dirty="0"/>
            </a:br>
            <a:r>
              <a:rPr lang="fr-CA" sz="2800" dirty="0"/>
              <a:t>Secteur tertiaire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752475" y="939999"/>
            <a:ext cx="8045296" cy="4381067"/>
          </a:xfrm>
        </p:spPr>
        <p:txBody>
          <a:bodyPr/>
          <a:lstStyle/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pPr marL="0" indent="0">
              <a:buNone/>
            </a:pPr>
            <a:endParaRPr lang="fr-CA" dirty="0"/>
          </a:p>
          <a:p>
            <a:pPr marL="0" indent="0">
              <a:spcAft>
                <a:spcPts val="400"/>
              </a:spcAft>
              <a:buNone/>
            </a:pPr>
            <a:r>
              <a:rPr lang="fr-CA" sz="1600" dirty="0" smtClean="0"/>
              <a:t>Croissance </a:t>
            </a:r>
            <a:r>
              <a:rPr lang="fr-CA" sz="1600" dirty="0"/>
              <a:t>relativement élevée du gaz naturel en raison notamment de deux facteurs : </a:t>
            </a:r>
          </a:p>
          <a:p>
            <a:pPr marL="628650" lvl="1" indent="-285750">
              <a:spcAft>
                <a:spcPts val="400"/>
              </a:spcAft>
              <a:buNone/>
              <a:tabLst>
                <a:tab pos="628650" algn="l"/>
              </a:tabLst>
            </a:pPr>
            <a:r>
              <a:rPr lang="fr-CA" sz="1600" dirty="0" smtClean="0"/>
              <a:t>1. 	la </a:t>
            </a:r>
            <a:r>
              <a:rPr lang="fr-CA" sz="1600" dirty="0"/>
              <a:t>croissance économique à long </a:t>
            </a:r>
            <a:r>
              <a:rPr lang="fr-CA" sz="1600" dirty="0" smtClean="0"/>
              <a:t>terme</a:t>
            </a:r>
          </a:p>
          <a:p>
            <a:pPr marL="628650" lvl="1" indent="-285750">
              <a:buNone/>
              <a:tabLst>
                <a:tab pos="628650" algn="l"/>
              </a:tabLst>
            </a:pPr>
            <a:r>
              <a:rPr lang="fr-CA" sz="1600" dirty="0" smtClean="0"/>
              <a:t>2. 	des </a:t>
            </a:r>
            <a:r>
              <a:rPr lang="fr-CA" sz="1600" dirty="0"/>
              <a:t>tarifs concurrentiels par rapport aux autres formes d’énergie (électricité et mazout) sur l’ensemble de la période de </a:t>
            </a:r>
            <a:r>
              <a:rPr lang="fr-CA" sz="1600" dirty="0" smtClean="0"/>
              <a:t>prévision</a:t>
            </a:r>
            <a:endParaRPr lang="fr-CA" sz="1600" dirty="0"/>
          </a:p>
          <a:p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8086" y="1087996"/>
            <a:ext cx="8695477" cy="1438806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57168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7489" y="143216"/>
            <a:ext cx="7886700" cy="867930"/>
          </a:xfrm>
        </p:spPr>
        <p:txBody>
          <a:bodyPr/>
          <a:lstStyle/>
          <a:p>
            <a:r>
              <a:rPr lang="fr-CA" altLang="fr-FR" sz="2800" dirty="0"/>
              <a:t>Secteur des transports</a:t>
            </a:r>
            <a:br>
              <a:rPr lang="fr-CA" altLang="fr-FR" sz="2800" dirty="0"/>
            </a:br>
            <a:r>
              <a:rPr lang="fr-CA" altLang="fr-FR" sz="2800" dirty="0"/>
              <a:t>Scénario de référence  - Hypothèses</a:t>
            </a:r>
            <a:endParaRPr lang="fr-CA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8166" y="1445041"/>
            <a:ext cx="8305800" cy="3748346"/>
          </a:xfrm>
        </p:spPr>
        <p:txBody>
          <a:bodyPr>
            <a:normAutofit/>
          </a:bodyPr>
          <a:lstStyle/>
          <a:p>
            <a:pPr marL="176213" indent="-176213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fr-CA" sz="1900" b="1" dirty="0"/>
              <a:t>Transport des personnes </a:t>
            </a:r>
            <a:endParaRPr lang="fr-CA" sz="1900" dirty="0"/>
          </a:p>
          <a:p>
            <a:pPr marL="266700" indent="-266700" algn="just">
              <a:lnSpc>
                <a:spcPct val="120000"/>
              </a:lnSpc>
              <a:defRPr/>
            </a:pPr>
            <a:r>
              <a:rPr lang="fr-CA" sz="1600" dirty="0"/>
              <a:t>Le Québec </a:t>
            </a:r>
            <a:r>
              <a:rPr lang="fr-CA" sz="1600" dirty="0" smtClean="0"/>
              <a:t>s’arrime à la </a:t>
            </a:r>
            <a:r>
              <a:rPr lang="fr-CA" sz="1600" dirty="0"/>
              <a:t>norme canadienne d’émissions de GES pour les véhicules légers jusqu’en </a:t>
            </a:r>
            <a:r>
              <a:rPr lang="fr-CA" sz="1600" dirty="0" smtClean="0"/>
              <a:t>2025</a:t>
            </a:r>
            <a:endParaRPr lang="fr-CA" sz="1600" dirty="0"/>
          </a:p>
          <a:p>
            <a:pPr marL="266700" indent="-266700" algn="just">
              <a:lnSpc>
                <a:spcPct val="120000"/>
              </a:lnSpc>
              <a:defRPr/>
            </a:pPr>
            <a:r>
              <a:rPr lang="fr-CA" sz="1600" dirty="0"/>
              <a:t>Maintien des parts modales des trains et autobus </a:t>
            </a:r>
            <a:r>
              <a:rPr lang="fr-CA" sz="1600" dirty="0" smtClean="0"/>
              <a:t>urbains</a:t>
            </a:r>
            <a:endParaRPr lang="fr-CA" sz="1600" dirty="0"/>
          </a:p>
          <a:p>
            <a:pPr marL="266700" indent="-266700" algn="just">
              <a:lnSpc>
                <a:spcPct val="120000"/>
              </a:lnSpc>
              <a:defRPr/>
            </a:pPr>
            <a:r>
              <a:rPr lang="fr-CA" sz="1600" dirty="0"/>
              <a:t>Contenu en carburants renouvelables (éthanol: 2,4 % en 2011 et 3,2 % par la suite; biodiesel: 0,5 % en 2011 et 1,1 % par la suite)</a:t>
            </a:r>
          </a:p>
          <a:p>
            <a:pPr marL="176213" indent="-176213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fr-CA" sz="2400" dirty="0"/>
              <a:t> 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8242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7151" y="103022"/>
            <a:ext cx="7886700" cy="867930"/>
          </a:xfrm>
        </p:spPr>
        <p:txBody>
          <a:bodyPr/>
          <a:lstStyle/>
          <a:p>
            <a:r>
              <a:rPr lang="fr-CA" altLang="fr-FR" sz="2800" dirty="0"/>
              <a:t>Secteur des transports</a:t>
            </a:r>
            <a:br>
              <a:rPr lang="fr-CA" altLang="fr-FR" sz="2800" dirty="0"/>
            </a:br>
            <a:r>
              <a:rPr lang="fr-CA" altLang="fr-FR" sz="2800" dirty="0"/>
              <a:t>Scénario de référence  - </a:t>
            </a:r>
            <a:r>
              <a:rPr lang="fr-CA" altLang="fr-FR" sz="2800" dirty="0" smtClean="0"/>
              <a:t>Hypothèses (suite)</a:t>
            </a:r>
            <a:endParaRPr lang="fr-CA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8150" y="1262686"/>
            <a:ext cx="8283819" cy="3445340"/>
          </a:xfrm>
        </p:spPr>
        <p:txBody>
          <a:bodyPr>
            <a:normAutofit/>
          </a:bodyPr>
          <a:lstStyle/>
          <a:p>
            <a:pPr marL="176213" indent="-176213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fr-CA" sz="1900" b="1" dirty="0" smtClean="0"/>
              <a:t>Transport des marchandises</a:t>
            </a:r>
          </a:p>
          <a:p>
            <a:pPr marL="266700" indent="-266700" algn="just">
              <a:lnSpc>
                <a:spcPct val="120000"/>
              </a:lnSpc>
              <a:defRPr/>
            </a:pPr>
            <a:r>
              <a:rPr lang="fr-CA" sz="1600" dirty="0" smtClean="0"/>
              <a:t>Prévisions basées sur les tonnes-kilomètres parcourues qui croissent au rythme du PIB des biens et services</a:t>
            </a:r>
          </a:p>
          <a:p>
            <a:pPr marL="266700" indent="-266700" algn="just">
              <a:lnSpc>
                <a:spcPct val="120000"/>
              </a:lnSpc>
              <a:defRPr/>
            </a:pPr>
            <a:r>
              <a:rPr lang="fr-CA" sz="1600" dirty="0" smtClean="0"/>
              <a:t>Règlement sur les émissions de GES des camions lourds (2018-2025)</a:t>
            </a:r>
          </a:p>
          <a:p>
            <a:pPr marL="266700" indent="-266700" algn="just">
              <a:lnSpc>
                <a:spcPct val="120000"/>
              </a:lnSpc>
              <a:defRPr/>
            </a:pPr>
            <a:r>
              <a:rPr lang="fr-CA" sz="1600" dirty="0" smtClean="0"/>
              <a:t> Pas d’effet des programmes Écocamionnage, Écoconduite, PETMAF (Efficacité énergétique non-routier) et PREGTI (Substitution camionnage vers transport maritime et ferroviaire) au-delà de 2016 </a:t>
            </a:r>
          </a:p>
          <a:p>
            <a:pPr marL="266700" indent="-266700" algn="just">
              <a:lnSpc>
                <a:spcPct val="120000"/>
              </a:lnSpc>
              <a:defRPr/>
            </a:pPr>
            <a:r>
              <a:rPr lang="fr-CA" sz="1600" dirty="0" smtClean="0"/>
              <a:t>Contenu en carburants renouvelables </a:t>
            </a:r>
          </a:p>
          <a:p>
            <a:endParaRPr lang="fr-CA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98943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102394"/>
            <a:ext cx="7886700" cy="867930"/>
          </a:xfrm>
        </p:spPr>
        <p:txBody>
          <a:bodyPr/>
          <a:lstStyle/>
          <a:p>
            <a:r>
              <a:rPr lang="fr-CA" sz="2800" dirty="0"/>
              <a:t>Prévision MÉDÉE – Scénario de référence</a:t>
            </a:r>
            <a:br>
              <a:rPr lang="fr-CA" sz="2800" dirty="0"/>
            </a:br>
            <a:r>
              <a:rPr lang="fr-CA" sz="2800" dirty="0"/>
              <a:t>Secteur des transports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258" y="1296983"/>
            <a:ext cx="8960742" cy="2707124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66867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392" y="143215"/>
            <a:ext cx="7886700" cy="867930"/>
          </a:xfrm>
        </p:spPr>
        <p:txBody>
          <a:bodyPr/>
          <a:lstStyle/>
          <a:p>
            <a:r>
              <a:rPr lang="fr-CA" altLang="fr-FR" sz="2800" dirty="0"/>
              <a:t>Secteur industriel</a:t>
            </a:r>
            <a:br>
              <a:rPr lang="fr-CA" altLang="fr-FR" sz="2800" dirty="0"/>
            </a:br>
            <a:r>
              <a:rPr lang="fr-CA" altLang="fr-FR" sz="2800" dirty="0"/>
              <a:t>Scénario de référence  - Hypothèses</a:t>
            </a:r>
            <a:endParaRPr lang="fr-CA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485" y="1257452"/>
            <a:ext cx="8302285" cy="3263504"/>
          </a:xfrm>
        </p:spPr>
        <p:txBody>
          <a:bodyPr>
            <a:normAutofit/>
          </a:bodyPr>
          <a:lstStyle/>
          <a:p>
            <a:pPr marL="266700" indent="-266700" algn="just">
              <a:defRPr/>
            </a:pPr>
            <a:r>
              <a:rPr lang="fr-CA" sz="1600" dirty="0"/>
              <a:t>Économies d’énergie tendancielles de 2 % par 5 </a:t>
            </a:r>
            <a:r>
              <a:rPr lang="fr-CA" sz="1600" dirty="0" smtClean="0"/>
              <a:t>ans</a:t>
            </a:r>
            <a:endParaRPr lang="fr-CA" sz="1600" dirty="0"/>
          </a:p>
          <a:p>
            <a:pPr marL="266700" indent="-266700" algn="just">
              <a:defRPr/>
            </a:pPr>
            <a:r>
              <a:rPr lang="fr-CA" sz="1600" dirty="0"/>
              <a:t>Au sein des Industries Grandes Consommatrices d’Énergie (IGCE), la production physique (en tonnes de produits) et la consommation d’énergie </a:t>
            </a:r>
            <a:r>
              <a:rPr lang="fr-CA" sz="1600" dirty="0" smtClean="0"/>
              <a:t>sont estimées </a:t>
            </a:r>
            <a:r>
              <a:rPr lang="fr-CA" sz="1600" dirty="0"/>
              <a:t>usine par usine (exception faite de celles des pâtes et papiers, qui sont regroupées).</a:t>
            </a:r>
          </a:p>
          <a:p>
            <a:pPr marL="266700" indent="-266700" algn="just">
              <a:defRPr/>
            </a:pPr>
            <a:r>
              <a:rPr lang="fr-CA" sz="1600" dirty="0" smtClean="0"/>
              <a:t>Pour </a:t>
            </a:r>
            <a:r>
              <a:rPr lang="fr-CA" sz="1600" dirty="0"/>
              <a:t>la prévision à plus court terme (avant 2026), les projets industriels à venir sont estimés (avec probabilité de réalisation) et les fermetures prévues </a:t>
            </a:r>
            <a:r>
              <a:rPr lang="fr-CA" sz="1600" dirty="0" smtClean="0"/>
              <a:t>incluses</a:t>
            </a:r>
            <a:endParaRPr lang="fr-CA" sz="1600" dirty="0"/>
          </a:p>
          <a:p>
            <a:pPr marL="266700" indent="-266700" algn="just">
              <a:defRPr/>
            </a:pPr>
            <a:r>
              <a:rPr lang="fr-CA" sz="1600" dirty="0"/>
              <a:t>Pour les autres industries (qu’on dit </a:t>
            </a:r>
            <a:r>
              <a:rPr lang="fr-CA" sz="1600" dirty="0" smtClean="0"/>
              <a:t>«légères») </a:t>
            </a:r>
            <a:r>
              <a:rPr lang="fr-CA" sz="1600" dirty="0"/>
              <a:t>ainsi que pour les prévisions au-delà de 2026 des IGCE, nous supposons que la croissance de la production se fera au même rythme que la croissance réelle du PIB de </a:t>
            </a:r>
            <a:r>
              <a:rPr lang="fr-CA" sz="1600" dirty="0" smtClean="0"/>
              <a:t>leurs sous-secteurs respectifs.</a:t>
            </a:r>
            <a:endParaRPr lang="fr-CA" sz="1600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27864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550" y="122599"/>
            <a:ext cx="7886700" cy="867930"/>
          </a:xfrm>
        </p:spPr>
        <p:txBody>
          <a:bodyPr/>
          <a:lstStyle/>
          <a:p>
            <a:r>
              <a:rPr lang="fr-CA" sz="2800" dirty="0"/>
              <a:t>Prévision MÉDÉE – Scénario de référence</a:t>
            </a:r>
            <a:br>
              <a:rPr lang="fr-CA" sz="2800" dirty="0"/>
            </a:br>
            <a:r>
              <a:rPr lang="fr-CA" sz="2800" dirty="0"/>
              <a:t>Secteur industriel</a:t>
            </a:r>
          </a:p>
        </p:txBody>
      </p:sp>
      <p:pic>
        <p:nvPicPr>
          <p:cNvPr id="4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9597" y="1453723"/>
            <a:ext cx="8455936" cy="1567606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2819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295275" y="217896"/>
            <a:ext cx="7886700" cy="8380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CA" dirty="0" smtClean="0"/>
              <a:t>Prévision MÉDÉE – Scénario de référence</a:t>
            </a:r>
            <a:br>
              <a:rPr lang="fr-CA" dirty="0" smtClean="0"/>
            </a:br>
            <a:r>
              <a:rPr lang="fr-CA" dirty="0" smtClean="0"/>
              <a:t>TOTAL</a:t>
            </a:r>
            <a:br>
              <a:rPr lang="fr-CA" dirty="0" smtClean="0"/>
            </a:br>
            <a:r>
              <a:rPr lang="fr-CA" sz="1300" dirty="0" smtClean="0"/>
              <a:t>(pétajoules)</a:t>
            </a:r>
            <a:endParaRPr lang="fr-CA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736" y="1248376"/>
            <a:ext cx="8297839" cy="2368837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13962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3"/>
          <p:cNvSpPr>
            <a:spLocks noGrp="1"/>
          </p:cNvSpPr>
          <p:nvPr>
            <p:ph idx="1"/>
          </p:nvPr>
        </p:nvSpPr>
        <p:spPr>
          <a:xfrm>
            <a:off x="819064" y="2053758"/>
            <a:ext cx="7886700" cy="3263504"/>
          </a:xfrm>
        </p:spPr>
        <p:txBody>
          <a:bodyPr/>
          <a:lstStyle/>
          <a:p>
            <a:pPr marL="446088" indent="-446088">
              <a:buNone/>
              <a:tabLst>
                <a:tab pos="446088" algn="l"/>
              </a:tabLst>
            </a:pPr>
            <a:r>
              <a:rPr lang="fr-CA" sz="2400" b="1" dirty="0" smtClean="0"/>
              <a:t>5.	Résultats de prévisions de la demande d’énergie à l’horizon 2030 – Scénario Plan directeur</a:t>
            </a:r>
            <a:endParaRPr lang="fr-CA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86509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750" y="102394"/>
            <a:ext cx="7886700" cy="867930"/>
          </a:xfrm>
        </p:spPr>
        <p:txBody>
          <a:bodyPr/>
          <a:lstStyle/>
          <a:p>
            <a:r>
              <a:rPr lang="fr-CA" altLang="fr-FR" sz="2800" dirty="0"/>
              <a:t>Secteur résidentiel</a:t>
            </a:r>
            <a:br>
              <a:rPr lang="fr-CA" altLang="fr-FR" sz="2800" dirty="0"/>
            </a:br>
            <a:r>
              <a:rPr lang="fr-CA" altLang="fr-FR" sz="2800" dirty="0"/>
              <a:t>Scénario Plan directeur - Hypothèses</a:t>
            </a:r>
            <a:endParaRPr lang="fr-CA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7700" y="1226975"/>
            <a:ext cx="7886700" cy="3263504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fr-CA" sz="3200" b="1" dirty="0"/>
              <a:t>Mesures additionnelles</a:t>
            </a:r>
          </a:p>
          <a:p>
            <a:pPr marL="271463" indent="-271463">
              <a:lnSpc>
                <a:spcPct val="120000"/>
              </a:lnSpc>
              <a:buNone/>
              <a:tabLst>
                <a:tab pos="271463" algn="l"/>
              </a:tabLst>
              <a:defRPr/>
            </a:pPr>
            <a:r>
              <a:rPr lang="fr-CA" sz="2900" dirty="0" smtClean="0"/>
              <a:t>1.	Programme </a:t>
            </a:r>
            <a:r>
              <a:rPr lang="fr-CA" sz="2900" b="1" dirty="0"/>
              <a:t>Chauffez vert </a:t>
            </a:r>
            <a:r>
              <a:rPr lang="fr-CA" sz="2900" dirty="0"/>
              <a:t>(TEQ)</a:t>
            </a:r>
          </a:p>
          <a:p>
            <a:pPr marL="271463" indent="-271463">
              <a:lnSpc>
                <a:spcPct val="120000"/>
              </a:lnSpc>
              <a:buNone/>
              <a:tabLst>
                <a:tab pos="271463" algn="l"/>
              </a:tabLst>
            </a:pPr>
            <a:r>
              <a:rPr lang="fr-CA" sz="2400" dirty="0" smtClean="0"/>
              <a:t>	Chauffez </a:t>
            </a:r>
            <a:r>
              <a:rPr lang="fr-CA" sz="2400" dirty="0"/>
              <a:t>vert est un programme géré par TEQ qui vise la conversion d’un système de chauffage principal qui utilise le mazout, le propane ou tout autre combustible fossile à l’exception du gaz naturel. L’énergie de remplacement doit être renouvelable (géothermie, hydroélectricité, éolien, solaire</a:t>
            </a:r>
            <a:r>
              <a:rPr lang="fr-CA" sz="2400" dirty="0" smtClean="0"/>
              <a:t>).</a:t>
            </a:r>
            <a:endParaRPr lang="fr-CA" sz="3200" dirty="0"/>
          </a:p>
          <a:p>
            <a:pPr marL="271463" indent="-271463">
              <a:lnSpc>
                <a:spcPct val="120000"/>
              </a:lnSpc>
              <a:buNone/>
              <a:tabLst>
                <a:tab pos="271463" algn="l"/>
              </a:tabLst>
              <a:defRPr/>
            </a:pPr>
            <a:r>
              <a:rPr lang="fr-CA" sz="2900" dirty="0" smtClean="0"/>
              <a:t>2.	Révision </a:t>
            </a:r>
            <a:r>
              <a:rPr lang="fr-CA" sz="2900" dirty="0"/>
              <a:t>de la réglementation des nouveaux bâtiments en 2022 (amélioration de 10 % par rapport  au code amendé en 2012)</a:t>
            </a:r>
          </a:p>
          <a:p>
            <a:pPr marL="271463" indent="-271463">
              <a:lnSpc>
                <a:spcPct val="120000"/>
              </a:lnSpc>
              <a:buNone/>
              <a:tabLst>
                <a:tab pos="271463" algn="l"/>
              </a:tabLst>
              <a:defRPr/>
            </a:pPr>
            <a:r>
              <a:rPr lang="fr-CA" sz="2900" dirty="0" smtClean="0"/>
              <a:t>3.	Programme </a:t>
            </a:r>
            <a:r>
              <a:rPr lang="fr-CA" sz="2900" b="1" dirty="0"/>
              <a:t>Rénoclimat</a:t>
            </a:r>
            <a:r>
              <a:rPr lang="fr-CA" sz="2900" dirty="0"/>
              <a:t> (TEQ</a:t>
            </a:r>
            <a:r>
              <a:rPr lang="fr-CA" sz="2900" dirty="0" smtClean="0"/>
              <a:t>) : </a:t>
            </a:r>
            <a:r>
              <a:rPr lang="fr-CA" sz="2900" dirty="0"/>
              <a:t>programme d’encouragement à la rénovation écoénergétique</a:t>
            </a:r>
          </a:p>
          <a:p>
            <a:pPr>
              <a:lnSpc>
                <a:spcPct val="120000"/>
              </a:lnSpc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39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88937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9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32271" y="246803"/>
            <a:ext cx="8250072" cy="480131"/>
          </a:xfrm>
        </p:spPr>
        <p:txBody>
          <a:bodyPr>
            <a:noAutofit/>
          </a:bodyPr>
          <a:lstStyle/>
          <a:p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Le modèle de prévision MÉDÉE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28650" y="1117005"/>
            <a:ext cx="7812547" cy="3137600"/>
          </a:xfrm>
        </p:spPr>
        <p:txBody>
          <a:bodyPr>
            <a:normAutofit fontScale="92500" lnSpcReduction="10000"/>
          </a:bodyPr>
          <a:lstStyle/>
          <a:p>
            <a:r>
              <a:rPr lang="fr-CA" dirty="0"/>
              <a:t>MÉDÉE (Modèle d’évaluation de la demande d’énergie)</a:t>
            </a:r>
          </a:p>
          <a:p>
            <a:r>
              <a:rPr lang="fr-CA" dirty="0"/>
              <a:t>Développé par Château et Lapillonne (Université de Grenoble) et adapté pour le Québec au début des années 80</a:t>
            </a:r>
          </a:p>
          <a:p>
            <a:r>
              <a:rPr lang="fr-CA" altLang="fr-FR" dirty="0"/>
              <a:t>Permet de produire des scénarios de prévision de la demande d’énergie et des émissions </a:t>
            </a:r>
            <a:r>
              <a:rPr lang="fr-CA" altLang="fr-FR" dirty="0" smtClean="0"/>
              <a:t>de GES pour</a:t>
            </a:r>
            <a:r>
              <a:rPr lang="fr-CA" altLang="fr-FR" dirty="0"/>
              <a:t> </a:t>
            </a:r>
            <a:r>
              <a:rPr lang="fr-CA" altLang="fr-FR" dirty="0" smtClean="0"/>
              <a:t>:</a:t>
            </a:r>
          </a:p>
          <a:p>
            <a:pPr marL="527050">
              <a:buFont typeface="Arial" panose="020B0604020202020204" pitchFamily="34" charset="0"/>
              <a:buChar char="•"/>
            </a:pPr>
            <a:r>
              <a:rPr lang="fr-CA" altLang="fr-FR" sz="1800" dirty="0" smtClean="0"/>
              <a:t>Appuyer l’élaboration de politiques, de programmes, de stratégies, de plans d’action, etc., en estimant leur impact sur la demande d’énergie et les émissions de GES</a:t>
            </a:r>
          </a:p>
          <a:p>
            <a:r>
              <a:rPr lang="fr-CA" altLang="fr-FR" dirty="0" smtClean="0"/>
              <a:t>Modèle </a:t>
            </a:r>
            <a:r>
              <a:rPr lang="fr-CA" altLang="fr-FR" dirty="0"/>
              <a:t>de prévision à</a:t>
            </a:r>
            <a:r>
              <a:rPr lang="fr-CA" altLang="fr-FR" dirty="0" smtClean="0"/>
              <a:t> </a:t>
            </a:r>
            <a:r>
              <a:rPr lang="fr-CA" altLang="fr-FR" dirty="0"/>
              <a:t>long </a:t>
            </a:r>
            <a:r>
              <a:rPr lang="fr-CA" altLang="fr-FR" dirty="0" smtClean="0"/>
              <a:t>terme :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fr-CA" altLang="fr-FR" dirty="0"/>
              <a:t>Résultats par pas de </a:t>
            </a:r>
            <a:r>
              <a:rPr lang="fr-CA" altLang="fr-FR" dirty="0" smtClean="0"/>
              <a:t>5 ans</a:t>
            </a:r>
            <a:endParaRPr lang="fr-CA" altLang="fr-FR" dirty="0"/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fr-CA" altLang="fr-FR" dirty="0" smtClean="0"/>
              <a:t>Prévisions </a:t>
            </a:r>
            <a:r>
              <a:rPr lang="fr-CA" altLang="fr-FR" dirty="0"/>
              <a:t>calculées jusqu’en 2051</a:t>
            </a:r>
          </a:p>
          <a:p>
            <a:endParaRPr lang="fr-CA" altLang="fr-FR" dirty="0"/>
          </a:p>
          <a:p>
            <a:pPr marL="0" indent="0">
              <a:buNone/>
            </a:pPr>
            <a:endParaRPr lang="fr-CA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69786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372" y="55133"/>
            <a:ext cx="8749765" cy="480131"/>
          </a:xfrm>
        </p:spPr>
        <p:txBody>
          <a:bodyPr/>
          <a:lstStyle/>
          <a:p>
            <a:r>
              <a:rPr lang="fr-CA" sz="2800" dirty="0"/>
              <a:t>Effet du Plan </a:t>
            </a:r>
            <a:r>
              <a:rPr lang="fr-CA" sz="2800" dirty="0" smtClean="0"/>
              <a:t>directeur </a:t>
            </a:r>
            <a:r>
              <a:rPr lang="fr-CA" sz="2800" dirty="0"/>
              <a:t>pour le secteur Résidentiel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087" y="473644"/>
            <a:ext cx="7485012" cy="1607867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11098" y="1267445"/>
            <a:ext cx="1158340" cy="19874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86" y="2167684"/>
            <a:ext cx="7485011" cy="217445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61686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27349"/>
            <a:ext cx="7886700" cy="867930"/>
          </a:xfrm>
        </p:spPr>
        <p:txBody>
          <a:bodyPr/>
          <a:lstStyle/>
          <a:p>
            <a:r>
              <a:rPr lang="fr-CA" altLang="fr-FR" sz="2800" dirty="0"/>
              <a:t>Secteur tertiaire</a:t>
            </a:r>
            <a:br>
              <a:rPr lang="fr-CA" altLang="fr-FR" sz="2800" dirty="0"/>
            </a:br>
            <a:r>
              <a:rPr lang="fr-CA" altLang="fr-FR" sz="2800" dirty="0"/>
              <a:t>Scénario Plan directeur - Hypothèses</a:t>
            </a:r>
            <a:endParaRPr lang="fr-CA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036999"/>
            <a:ext cx="8058150" cy="34873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fr-CA" b="1" dirty="0"/>
              <a:t>Mesures </a:t>
            </a:r>
            <a:r>
              <a:rPr lang="fr-CA" b="1" dirty="0" smtClean="0"/>
              <a:t>additionnelles</a:t>
            </a:r>
            <a:endParaRPr lang="fr-CA" dirty="0"/>
          </a:p>
          <a:p>
            <a:pPr marL="266700" indent="-266700">
              <a:buNone/>
              <a:tabLst>
                <a:tab pos="271463" algn="l"/>
              </a:tabLst>
              <a:defRPr/>
            </a:pPr>
            <a:r>
              <a:rPr lang="fr-CA" sz="1600" dirty="0"/>
              <a:t>1. </a:t>
            </a:r>
            <a:r>
              <a:rPr lang="fr-CA" sz="1600" dirty="0" smtClean="0"/>
              <a:t>	Programme </a:t>
            </a:r>
            <a:r>
              <a:rPr lang="fr-CA" sz="1600" b="1" dirty="0"/>
              <a:t>ÉcoPerformance</a:t>
            </a:r>
            <a:r>
              <a:rPr lang="fr-CA" sz="1600" dirty="0"/>
              <a:t> (TEQ) </a:t>
            </a:r>
          </a:p>
          <a:p>
            <a:pPr marL="0" indent="0">
              <a:buNone/>
              <a:tabLst>
                <a:tab pos="271463" algn="l"/>
              </a:tabLst>
              <a:defRPr/>
            </a:pPr>
            <a:r>
              <a:rPr lang="fr-CA" sz="1600" dirty="0" smtClean="0"/>
              <a:t>	ÉcoPerformance </a:t>
            </a:r>
            <a:r>
              <a:rPr lang="fr-CA" sz="1600" dirty="0"/>
              <a:t>est un </a:t>
            </a:r>
            <a:r>
              <a:rPr lang="fr-CA" sz="1600" dirty="0" smtClean="0"/>
              <a:t>programme</a:t>
            </a:r>
            <a:r>
              <a:rPr lang="fr-CA" sz="1600" dirty="0"/>
              <a:t> offert aux entreprises, institutions et municipalités qui </a:t>
            </a:r>
            <a:r>
              <a:rPr lang="fr-CA" sz="1600" dirty="0" smtClean="0"/>
              <a:t>	vise </a:t>
            </a:r>
            <a:r>
              <a:rPr lang="fr-CA" sz="1600" dirty="0"/>
              <a:t>à réduire les émissions de </a:t>
            </a:r>
            <a:r>
              <a:rPr lang="fr-CA" sz="1600" dirty="0" smtClean="0"/>
              <a:t>GES et </a:t>
            </a:r>
            <a:r>
              <a:rPr lang="fr-CA" sz="1600" dirty="0"/>
              <a:t>la consommation énergétique par le </a:t>
            </a:r>
            <a:r>
              <a:rPr lang="fr-CA" sz="1600" dirty="0" smtClean="0"/>
              <a:t>financement 	de </a:t>
            </a:r>
            <a:r>
              <a:rPr lang="fr-CA" sz="1600" dirty="0"/>
              <a:t>projets ou de mesures liés à la consommation et à la production </a:t>
            </a:r>
            <a:r>
              <a:rPr lang="fr-CA" sz="1600" dirty="0" smtClean="0"/>
              <a:t>d’énergie</a:t>
            </a:r>
            <a:r>
              <a:rPr lang="fr-CA" sz="1600" dirty="0"/>
              <a:t>, de </a:t>
            </a:r>
            <a:r>
              <a:rPr lang="fr-CA" sz="1600" dirty="0" smtClean="0"/>
              <a:t>même 	qu’à </a:t>
            </a:r>
            <a:r>
              <a:rPr lang="fr-CA" sz="1600" dirty="0"/>
              <a:t>l’amélioration des </a:t>
            </a:r>
            <a:r>
              <a:rPr lang="fr-CA" sz="1600" dirty="0" smtClean="0"/>
              <a:t>procédés.</a:t>
            </a:r>
            <a:endParaRPr lang="fr-CA" sz="1600" dirty="0"/>
          </a:p>
          <a:p>
            <a:pPr marL="266700" indent="-266700">
              <a:buNone/>
              <a:tabLst>
                <a:tab pos="271463" algn="l"/>
              </a:tabLst>
              <a:defRPr/>
            </a:pPr>
            <a:r>
              <a:rPr lang="fr-CA" sz="1600" dirty="0"/>
              <a:t>2. </a:t>
            </a:r>
            <a:r>
              <a:rPr lang="fr-CA" sz="1600" dirty="0" smtClean="0"/>
              <a:t>	Initiatives </a:t>
            </a:r>
            <a:r>
              <a:rPr lang="fr-CA" sz="1600" dirty="0"/>
              <a:t>en </a:t>
            </a:r>
            <a:r>
              <a:rPr lang="fr-CA" sz="1600" b="1" dirty="0"/>
              <a:t>Exemplarité de </a:t>
            </a:r>
            <a:r>
              <a:rPr lang="fr-CA" sz="1600" b="1" dirty="0" smtClean="0"/>
              <a:t>l’État</a:t>
            </a:r>
            <a:r>
              <a:rPr lang="fr-CA" sz="1600" dirty="0" smtClean="0"/>
              <a:t> </a:t>
            </a:r>
            <a:r>
              <a:rPr lang="fr-CA" sz="1600" dirty="0"/>
              <a:t>(parc immobilier des </a:t>
            </a:r>
            <a:r>
              <a:rPr lang="fr-CA" sz="1600" dirty="0" smtClean="0"/>
              <a:t>M/O)</a:t>
            </a:r>
            <a:endParaRPr lang="fr-CA" sz="1600" dirty="0"/>
          </a:p>
          <a:p>
            <a:pPr marL="0" indent="0">
              <a:buNone/>
              <a:tabLst>
                <a:tab pos="271463" algn="l"/>
              </a:tabLst>
              <a:defRPr/>
            </a:pPr>
            <a:r>
              <a:rPr lang="fr-CA" sz="1600" dirty="0" smtClean="0"/>
              <a:t>	Financement </a:t>
            </a:r>
            <a:r>
              <a:rPr lang="fr-CA" sz="1600" dirty="0"/>
              <a:t>de pratiques exemplaires des acteurs institutionnels en matière de </a:t>
            </a:r>
            <a:r>
              <a:rPr lang="fr-CA" sz="1600" dirty="0" smtClean="0"/>
              <a:t>	consommation </a:t>
            </a:r>
            <a:r>
              <a:rPr lang="fr-CA" sz="1600" dirty="0"/>
              <a:t>d’énergie et d’émissions de </a:t>
            </a:r>
            <a:r>
              <a:rPr lang="fr-CA" sz="1600" dirty="0" smtClean="0"/>
              <a:t>GES</a:t>
            </a:r>
            <a:endParaRPr lang="fr-CA" sz="1600" dirty="0"/>
          </a:p>
          <a:p>
            <a:pPr marL="266700" indent="-266700">
              <a:buNone/>
              <a:tabLst>
                <a:tab pos="271463" algn="l"/>
              </a:tabLst>
              <a:defRPr/>
            </a:pPr>
            <a:r>
              <a:rPr lang="fr-CA" sz="1600" dirty="0"/>
              <a:t>3. </a:t>
            </a:r>
            <a:r>
              <a:rPr lang="fr-CA" sz="1600" dirty="0" smtClean="0"/>
              <a:t>	Programme </a:t>
            </a:r>
            <a:r>
              <a:rPr lang="fr-CA" sz="1600" b="1" dirty="0"/>
              <a:t>Chauffez vert </a:t>
            </a:r>
            <a:r>
              <a:rPr lang="fr-CA" sz="1600" dirty="0"/>
              <a:t>(petits bâtiments commerciaux</a:t>
            </a:r>
            <a:r>
              <a:rPr lang="fr-CA" sz="1600" dirty="0" smtClean="0"/>
              <a:t>)</a:t>
            </a:r>
            <a:endParaRPr lang="fr-CA" sz="1600" dirty="0"/>
          </a:p>
          <a:p>
            <a:pPr marL="266700" indent="-266700">
              <a:buNone/>
              <a:tabLst>
                <a:tab pos="271463" algn="l"/>
              </a:tabLst>
              <a:defRPr/>
            </a:pPr>
            <a:r>
              <a:rPr lang="fr-CA" sz="1600" dirty="0"/>
              <a:t>4. </a:t>
            </a:r>
            <a:r>
              <a:rPr lang="fr-CA" sz="1600" dirty="0" smtClean="0"/>
              <a:t>	Relèvement </a:t>
            </a:r>
            <a:r>
              <a:rPr lang="fr-CA" sz="1600" dirty="0"/>
              <a:t>des exigences réglementaires en matière d’efficacité énergétique (amélioration de 28 %, entrée en vigueur en </a:t>
            </a:r>
            <a:r>
              <a:rPr lang="fr-CA" sz="1600" b="1" dirty="0"/>
              <a:t>2019</a:t>
            </a:r>
            <a:r>
              <a:rPr lang="fr-CA" sz="1600" dirty="0"/>
              <a:t>) </a:t>
            </a:r>
            <a:r>
              <a:rPr lang="fr-CA" sz="1600" dirty="0" smtClean="0"/>
              <a:t>visant :</a:t>
            </a:r>
            <a:endParaRPr lang="fr-CA" sz="1600" dirty="0"/>
          </a:p>
          <a:p>
            <a:pPr marL="560387" lvl="1" indent="-2857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fr-CA" sz="1600" dirty="0"/>
              <a:t>Nouveaux grands édifices à appartements (4 étages et plus)</a:t>
            </a:r>
          </a:p>
          <a:p>
            <a:pPr marL="560387" lvl="1" indent="-2857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fr-CA" sz="1600" dirty="0"/>
              <a:t>Bâtiments à vocation commerciale et institutionnelle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41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13812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500" y="83344"/>
            <a:ext cx="8324850" cy="480131"/>
          </a:xfrm>
        </p:spPr>
        <p:txBody>
          <a:bodyPr/>
          <a:lstStyle/>
          <a:p>
            <a:r>
              <a:rPr lang="fr-CA" sz="2800" dirty="0"/>
              <a:t>Effet du Plan </a:t>
            </a:r>
            <a:r>
              <a:rPr lang="fr-CA" sz="2800" dirty="0" smtClean="0"/>
              <a:t>directeur </a:t>
            </a:r>
            <a:r>
              <a:rPr lang="fr-CA" sz="2800" dirty="0"/>
              <a:t>pour le secteur Tertiaire</a:t>
            </a:r>
          </a:p>
        </p:txBody>
      </p:sp>
      <p:pic>
        <p:nvPicPr>
          <p:cNvPr id="4" name="Espace réservé du contenu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15" y="2132266"/>
            <a:ext cx="7669203" cy="227180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316" y="532209"/>
            <a:ext cx="7669203" cy="14969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180" y="1326265"/>
            <a:ext cx="1158340" cy="198746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42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81256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6841" y="75570"/>
            <a:ext cx="7886700" cy="867930"/>
          </a:xfrm>
        </p:spPr>
        <p:txBody>
          <a:bodyPr/>
          <a:lstStyle/>
          <a:p>
            <a:r>
              <a:rPr lang="fr-CA" altLang="fr-FR" sz="2800" dirty="0"/>
              <a:t>Secteur des transports</a:t>
            </a:r>
            <a:br>
              <a:rPr lang="fr-CA" altLang="fr-FR" sz="2800" dirty="0"/>
            </a:br>
            <a:r>
              <a:rPr lang="fr-CA" altLang="fr-FR" sz="2800" dirty="0"/>
              <a:t>Scénario Plan directeur – Mesures </a:t>
            </a:r>
            <a:endParaRPr lang="fr-CA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9099" y="1129153"/>
            <a:ext cx="8305801" cy="3610572"/>
          </a:xfrm>
        </p:spPr>
        <p:txBody>
          <a:bodyPr>
            <a:normAutofit fontScale="55000" lnSpcReduction="20000"/>
          </a:bodyPr>
          <a:lstStyle/>
          <a:p>
            <a:pPr marL="176213" indent="-176213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fr-CA" sz="2200" b="1" dirty="0" smtClean="0"/>
              <a:t>Six </a:t>
            </a:r>
            <a:r>
              <a:rPr lang="fr-CA" sz="2200" b="1" dirty="0"/>
              <a:t>mesures du secteur Transport ont été incorporées au Scénario Plan directeur </a:t>
            </a:r>
            <a:r>
              <a:rPr lang="fr-CA" sz="2200" b="1" dirty="0" smtClean="0"/>
              <a:t>:</a:t>
            </a:r>
            <a:endParaRPr lang="fr-CA" sz="2200" b="1" dirty="0"/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  <a:defRPr/>
            </a:pPr>
            <a:r>
              <a:rPr lang="fr-CA" b="1" dirty="0"/>
              <a:t>Loi VZÉ (MDDELCC)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fr-CA" sz="1600" dirty="0"/>
              <a:t>En collaboration avec le </a:t>
            </a:r>
            <a:r>
              <a:rPr lang="fr-CA" sz="1600" dirty="0" smtClean="0"/>
              <a:t>programme </a:t>
            </a:r>
            <a:r>
              <a:rPr lang="fr-CA" sz="1600" dirty="0"/>
              <a:t>Roulez vert, les ventes de véhicules électriques et hybrides rechargeables progressent rapidement et atteignent </a:t>
            </a:r>
            <a:r>
              <a:rPr lang="fr-CA" sz="1600" dirty="0" smtClean="0"/>
              <a:t>9,9 % </a:t>
            </a:r>
            <a:r>
              <a:rPr lang="fr-CA" sz="1600" dirty="0"/>
              <a:t>en </a:t>
            </a:r>
            <a:r>
              <a:rPr lang="fr-CA" sz="1600" dirty="0" smtClean="0"/>
              <a:t>2025.</a:t>
            </a:r>
            <a:endParaRPr lang="fr-CA" sz="1600" dirty="0"/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  <a:defRPr/>
            </a:pPr>
            <a:r>
              <a:rPr lang="fr-CA" sz="2200" b="1" dirty="0"/>
              <a:t>Contenu en biocarburant (éthanol et biodiesel) (MERN)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fr-CA" sz="1600" dirty="0"/>
              <a:t>Une loi provinciale obligerait les distributeurs québécois à inclure une part de biocarburant dans l’essence (</a:t>
            </a:r>
            <a:r>
              <a:rPr lang="fr-CA" sz="1600" dirty="0" smtClean="0"/>
              <a:t>8 % </a:t>
            </a:r>
            <a:r>
              <a:rPr lang="fr-CA" sz="1600" dirty="0"/>
              <a:t>en 2023) et le diesel (</a:t>
            </a:r>
            <a:r>
              <a:rPr lang="fr-CA" sz="1600" dirty="0" smtClean="0"/>
              <a:t>3 % </a:t>
            </a:r>
            <a:r>
              <a:rPr lang="fr-CA" sz="1600" dirty="0"/>
              <a:t>en 2023</a:t>
            </a:r>
            <a:r>
              <a:rPr lang="fr-CA" sz="1600" dirty="0" smtClean="0"/>
              <a:t>).</a:t>
            </a:r>
            <a:endParaRPr lang="fr-CA" sz="1600" dirty="0"/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  <a:defRPr/>
            </a:pPr>
            <a:r>
              <a:rPr lang="fr-CA" b="1" dirty="0"/>
              <a:t>Augmentation de l’offre de transport collectif (MTMDET)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fr-CA" sz="1600" dirty="0"/>
              <a:t>Le MTMDET cible une augmentation de </a:t>
            </a:r>
            <a:r>
              <a:rPr lang="fr-CA" sz="1600" dirty="0" smtClean="0"/>
              <a:t>60 % </a:t>
            </a:r>
            <a:r>
              <a:rPr lang="fr-CA" sz="1600" dirty="0"/>
              <a:t>de l’offre de transport en 2030 par rapport à 2018, ce qui conduirait à une augmentation de l’achalandage de </a:t>
            </a:r>
            <a:r>
              <a:rPr lang="fr-CA" sz="1600" dirty="0" smtClean="0"/>
              <a:t>30 %. </a:t>
            </a:r>
            <a:r>
              <a:rPr lang="fr-CA" sz="1600" dirty="0"/>
              <a:t>Notre scénario de référence prévoit une augmentation de </a:t>
            </a:r>
            <a:r>
              <a:rPr lang="fr-CA" sz="1600" dirty="0" smtClean="0"/>
              <a:t>10 % </a:t>
            </a:r>
            <a:r>
              <a:rPr lang="fr-CA" sz="1600" dirty="0"/>
              <a:t>sur la même </a:t>
            </a:r>
            <a:r>
              <a:rPr lang="fr-CA" sz="1600" dirty="0" smtClean="0"/>
              <a:t>période.</a:t>
            </a:r>
            <a:endParaRPr lang="fr-CA" sz="1600" dirty="0"/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  <a:defRPr/>
            </a:pPr>
            <a:r>
              <a:rPr lang="fr-CA" b="1" dirty="0"/>
              <a:t>Écocamionnage (MTMDET)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fr-CA" dirty="0"/>
              <a:t>Amélioration de l’efficacité énergétique ou utilisation d’énergie de remplacement dans le secteur du transport routier de </a:t>
            </a:r>
            <a:r>
              <a:rPr lang="fr-CA" dirty="0" smtClean="0"/>
              <a:t>marchandises</a:t>
            </a:r>
            <a:endParaRPr lang="fr-CA" dirty="0"/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  <a:defRPr/>
            </a:pPr>
            <a:r>
              <a:rPr lang="fr-CA" b="1" dirty="0"/>
              <a:t>PETMAF (MTMDET)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fr-CA" dirty="0"/>
              <a:t>Amélioration de l’efficacité énergétique ou utilisation de carburants moins émetteurs dans le transport non-routier</a:t>
            </a:r>
            <a:r>
              <a:rPr lang="fr-CA" dirty="0" smtClean="0"/>
              <a:t>)</a:t>
            </a:r>
            <a:endParaRPr lang="fr-CA" dirty="0"/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  <a:defRPr/>
            </a:pPr>
            <a:r>
              <a:rPr lang="fr-CA" b="1" dirty="0"/>
              <a:t>PREGTI (MTMDET)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fr-CA" dirty="0" smtClean="0"/>
              <a:t>Aide </a:t>
            </a:r>
            <a:r>
              <a:rPr lang="fr-CA" dirty="0"/>
              <a:t>financière visant </a:t>
            </a:r>
            <a:r>
              <a:rPr lang="fr-CA" dirty="0" smtClean="0"/>
              <a:t>à aider </a:t>
            </a:r>
            <a:r>
              <a:rPr lang="fr-CA" dirty="0"/>
              <a:t>l’implantation de projets intermodaux, du camionnage vers le transport maritime et </a:t>
            </a:r>
            <a:r>
              <a:rPr lang="fr-CA" dirty="0" smtClean="0"/>
              <a:t>ferroviaire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43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42980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0025" y="8299"/>
            <a:ext cx="8515350" cy="480131"/>
          </a:xfrm>
        </p:spPr>
        <p:txBody>
          <a:bodyPr/>
          <a:lstStyle/>
          <a:p>
            <a:r>
              <a:rPr lang="fr-CA" sz="2800" dirty="0"/>
              <a:t>Effet du Plan </a:t>
            </a:r>
            <a:r>
              <a:rPr lang="fr-CA" sz="2800" dirty="0" smtClean="0"/>
              <a:t>directeur </a:t>
            </a:r>
            <a:r>
              <a:rPr lang="fr-CA" sz="2800" dirty="0"/>
              <a:t>pour le secteur Transport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76" y="488899"/>
            <a:ext cx="5444062" cy="164470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6" y="2249251"/>
            <a:ext cx="5444063" cy="289424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776" y="1635329"/>
            <a:ext cx="1023322" cy="1755805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44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30335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655" y="27541"/>
            <a:ext cx="7886700" cy="978729"/>
          </a:xfrm>
        </p:spPr>
        <p:txBody>
          <a:bodyPr/>
          <a:lstStyle/>
          <a:p>
            <a:r>
              <a:rPr lang="fr-CA" altLang="fr-FR" sz="3200" dirty="0"/>
              <a:t>Secteur industriel</a:t>
            </a:r>
            <a:br>
              <a:rPr lang="fr-CA" altLang="fr-FR" sz="3200" dirty="0"/>
            </a:br>
            <a:r>
              <a:rPr lang="fr-CA" altLang="fr-FR" sz="3200" dirty="0"/>
              <a:t>Scénario Plan directeur - Mesures</a:t>
            </a:r>
            <a:endParaRPr lang="fr-CA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493675"/>
            <a:ext cx="7886700" cy="3263504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fr-CA" sz="1800" dirty="0"/>
              <a:t>Programme </a:t>
            </a:r>
            <a:r>
              <a:rPr lang="fr-CA" sz="1800" b="1" dirty="0"/>
              <a:t>ÉcoPerformance</a:t>
            </a:r>
            <a:r>
              <a:rPr lang="fr-CA" sz="1800" dirty="0"/>
              <a:t> (TEQ) </a:t>
            </a:r>
          </a:p>
          <a:p>
            <a:pPr marL="342900" lvl="1" indent="0" algn="just">
              <a:buNone/>
              <a:defRPr/>
            </a:pPr>
            <a:endParaRPr lang="fr-CA" dirty="0"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fr-CA" sz="1800" dirty="0"/>
              <a:t>Programme de biomasse forestière résiduelle (TEQ</a:t>
            </a:r>
            <a:r>
              <a:rPr lang="fr-CA" sz="1800" dirty="0" smtClean="0"/>
              <a:t>) :</a:t>
            </a:r>
            <a:endParaRPr lang="fr-CA" sz="1800" dirty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fr-CA" sz="1600" dirty="0"/>
              <a:t>Aide financière et technique aux entreprises et commerces pour substituer différents appareils fonctionnant aux énergies fossiles par des appareils fonctionnant à la </a:t>
            </a:r>
            <a:r>
              <a:rPr lang="fr-CA" sz="1600" dirty="0" smtClean="0"/>
              <a:t>biomasse</a:t>
            </a:r>
            <a:endParaRPr lang="fr-CA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45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5090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5420" y="113853"/>
            <a:ext cx="8637960" cy="787340"/>
          </a:xfrm>
        </p:spPr>
        <p:txBody>
          <a:bodyPr/>
          <a:lstStyle/>
          <a:p>
            <a:r>
              <a:rPr lang="fr-CA" sz="2800" dirty="0"/>
              <a:t>Effet du Plan </a:t>
            </a:r>
            <a:r>
              <a:rPr lang="fr-CA" sz="2800" dirty="0" smtClean="0"/>
              <a:t>directeur </a:t>
            </a:r>
            <a:r>
              <a:rPr lang="fr-CA" sz="2800" dirty="0"/>
              <a:t>pour le secteur Industriel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208" y="776917"/>
            <a:ext cx="7581581" cy="14057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34" y="2317334"/>
            <a:ext cx="7581581" cy="2065360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8095315" y="1461825"/>
            <a:ext cx="1048685" cy="1854143"/>
            <a:chOff x="7714580" y="2354240"/>
            <a:chExt cx="1048685" cy="1854143"/>
          </a:xfrm>
        </p:grpSpPr>
        <p:sp>
          <p:nvSpPr>
            <p:cNvPr id="7" name="ZoneTexte 6"/>
            <p:cNvSpPr txBox="1"/>
            <p:nvPr/>
          </p:nvSpPr>
          <p:spPr>
            <a:xfrm>
              <a:off x="7714580" y="2354240"/>
              <a:ext cx="1048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 smtClean="0">
                  <a:sym typeface="Wingdings" panose="05000000000000000000" pitchFamily="2" charset="2"/>
                </a:rPr>
                <a:t></a:t>
              </a:r>
              <a:r>
                <a:rPr lang="fr-CA" dirty="0" smtClean="0"/>
                <a:t>AVANT</a:t>
              </a:r>
              <a:endParaRPr lang="fr-CA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7760105" y="3839051"/>
              <a:ext cx="10031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 smtClean="0">
                  <a:sym typeface="Wingdings" panose="05000000000000000000" pitchFamily="2" charset="2"/>
                </a:rPr>
                <a:t></a:t>
              </a:r>
              <a:r>
                <a:rPr lang="fr-CA" dirty="0" smtClean="0"/>
                <a:t>APRÈS</a:t>
              </a:r>
              <a:endParaRPr lang="fr-CA" dirty="0"/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46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7915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218" y="-14981"/>
            <a:ext cx="7886700" cy="480131"/>
          </a:xfrm>
        </p:spPr>
        <p:txBody>
          <a:bodyPr/>
          <a:lstStyle/>
          <a:p>
            <a:r>
              <a:rPr lang="fr-CA" sz="2800" dirty="0"/>
              <a:t>Effet Plan </a:t>
            </a:r>
            <a:r>
              <a:rPr lang="fr-CA" sz="2800" dirty="0" smtClean="0"/>
              <a:t>directeur </a:t>
            </a:r>
            <a:r>
              <a:rPr lang="fr-CA" sz="2800" dirty="0"/>
              <a:t>pour tous les secteurs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4915" y="465150"/>
            <a:ext cx="7277582" cy="167365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497" y="1301976"/>
            <a:ext cx="1158340" cy="199356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15" y="2168007"/>
            <a:ext cx="7277582" cy="2235851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10214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9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1809" y="236755"/>
            <a:ext cx="8250072" cy="480131"/>
          </a:xfrm>
        </p:spPr>
        <p:txBody>
          <a:bodyPr>
            <a:noAutofit/>
          </a:bodyPr>
          <a:lstStyle/>
          <a:p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Approche technico-économique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6749" y="1066969"/>
            <a:ext cx="7928601" cy="33944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CA" sz="1900" b="1" dirty="0"/>
              <a:t>Type de modèle</a:t>
            </a:r>
          </a:p>
          <a:p>
            <a:r>
              <a:rPr lang="fr-CA" sz="1900" dirty="0"/>
              <a:t>Modèle</a:t>
            </a:r>
            <a:r>
              <a:rPr lang="en-CA" sz="1900" dirty="0"/>
              <a:t> de type ascendant (</a:t>
            </a:r>
            <a:r>
              <a:rPr lang="en-CA" sz="1900" i="1" dirty="0"/>
              <a:t>bottom-up</a:t>
            </a:r>
            <a:r>
              <a:rPr lang="en-CA" sz="1900" dirty="0"/>
              <a:t>)</a:t>
            </a:r>
          </a:p>
          <a:p>
            <a:pPr marL="355600" lvl="1">
              <a:lnSpc>
                <a:spcPct val="120000"/>
              </a:lnSpc>
              <a:spcAft>
                <a:spcPts val="4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CA" sz="1900" dirty="0"/>
              <a:t>Besoins détaillés dans chacun des secteurs d’activité (transport, </a:t>
            </a:r>
            <a:r>
              <a:rPr lang="fr-CA" sz="1900" dirty="0" smtClean="0"/>
              <a:t>industrie, </a:t>
            </a:r>
            <a:r>
              <a:rPr lang="fr-CA" sz="1900" dirty="0"/>
              <a:t>tertiaire, résidentiel, etc.)</a:t>
            </a:r>
          </a:p>
          <a:p>
            <a:pPr marL="355600" lvl="1">
              <a:spcAft>
                <a:spcPts val="4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CA" sz="1900" dirty="0" smtClean="0"/>
              <a:t>Sources </a:t>
            </a:r>
            <a:r>
              <a:rPr lang="fr-CA" sz="1900" dirty="0"/>
              <a:t>et rendement </a:t>
            </a:r>
            <a:r>
              <a:rPr lang="fr-CA" sz="1900" dirty="0" smtClean="0"/>
              <a:t>énergétique </a:t>
            </a:r>
            <a:r>
              <a:rPr lang="fr-CA" sz="1900" dirty="0"/>
              <a:t>des équipements (système de chauffage, machinerie, véhicules) associés aux besoins</a:t>
            </a:r>
          </a:p>
          <a:p>
            <a:pPr marL="355600"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CA" sz="1900" dirty="0"/>
              <a:t>Agrégation de la demande énergétique détaillée associée à chaque besoin</a:t>
            </a:r>
          </a:p>
          <a:p>
            <a:pPr marL="342900" lvl="1" indent="0">
              <a:buNone/>
            </a:pPr>
            <a:endParaRPr lang="fr-CA" sz="1900" dirty="0"/>
          </a:p>
          <a:p>
            <a:pPr marL="0" indent="0">
              <a:buNone/>
            </a:pPr>
            <a:r>
              <a:rPr lang="fr-CA" sz="1900" b="1" dirty="0"/>
              <a:t>Renseignements </a:t>
            </a:r>
            <a:r>
              <a:rPr lang="fr-CA" sz="1900" b="1" dirty="0" smtClean="0"/>
              <a:t>utilisés</a:t>
            </a:r>
            <a:endParaRPr lang="fr-CA" sz="1900" b="1" dirty="0"/>
          </a:p>
          <a:p>
            <a:pPr>
              <a:spcAft>
                <a:spcPts val="400"/>
              </a:spcAft>
            </a:pPr>
            <a:r>
              <a:rPr lang="fr-CA" sz="1900" dirty="0" smtClean="0"/>
              <a:t>Informations technico-économiques : </a:t>
            </a:r>
            <a:r>
              <a:rPr lang="fr-CA" sz="1900" dirty="0"/>
              <a:t>consommation unitaire, rendement énergétique, cote de consommation, etc.</a:t>
            </a:r>
          </a:p>
          <a:p>
            <a:r>
              <a:rPr lang="fr-CA" sz="1900" dirty="0" smtClean="0"/>
              <a:t>Informations socioéconomiques : </a:t>
            </a:r>
            <a:r>
              <a:rPr lang="fr-CA" sz="1900" dirty="0"/>
              <a:t>prévisions démographiques, prix de l’énergie, croissance économique, parts de marché, etc.</a:t>
            </a:r>
          </a:p>
          <a:p>
            <a:pPr marL="0" indent="0">
              <a:lnSpc>
                <a:spcPct val="200000"/>
              </a:lnSpc>
              <a:buNone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47824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9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5278" y="256851"/>
            <a:ext cx="8250072" cy="480131"/>
          </a:xfrm>
        </p:spPr>
        <p:txBody>
          <a:bodyPr>
            <a:noAutofit/>
          </a:bodyPr>
          <a:lstStyle/>
          <a:p>
            <a:r>
              <a:rPr lang="fr-CA" dirty="0" smtClean="0">
                <a:latin typeface="Arial" panose="020B0604020202020204" pitchFamily="34" charset="0"/>
                <a:cs typeface="Arial" panose="020B0604020202020204" pitchFamily="34" charset="0"/>
              </a:rPr>
              <a:t>Approche technico-économique (suite)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78032" y="1207689"/>
            <a:ext cx="7886700" cy="3263504"/>
          </a:xfrm>
        </p:spPr>
        <p:txBody>
          <a:bodyPr/>
          <a:lstStyle/>
          <a:p>
            <a:pPr marL="0" indent="0">
              <a:buNone/>
            </a:pPr>
            <a:endParaRPr lang="fr-CA" u="sng" dirty="0" smtClean="0"/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fr-CA" sz="1600" b="1" dirty="0" smtClean="0"/>
              <a:t>Comparaison internationale </a:t>
            </a:r>
            <a:endParaRPr lang="fr-CA" sz="1600" b="1" dirty="0"/>
          </a:p>
          <a:p>
            <a:pPr>
              <a:spcAft>
                <a:spcPts val="600"/>
              </a:spcAft>
            </a:pPr>
            <a:r>
              <a:rPr lang="fr-CA" sz="1600" dirty="0"/>
              <a:t>Approche technico-économique </a:t>
            </a:r>
            <a:r>
              <a:rPr lang="fr-CA" sz="1600" dirty="0" smtClean="0"/>
              <a:t>reconnue :</a:t>
            </a:r>
            <a:endParaRPr lang="fr-CA" sz="1600" dirty="0"/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CA" sz="1600" b="1" dirty="0"/>
              <a:t>France:</a:t>
            </a:r>
            <a:r>
              <a:rPr lang="fr-CA" sz="1600" dirty="0"/>
              <a:t> MED-PRO (famille de modèles </a:t>
            </a:r>
            <a:r>
              <a:rPr lang="fr-CA" sz="1600" dirty="0" smtClean="0"/>
              <a:t>MÉDÉE</a:t>
            </a:r>
            <a:r>
              <a:rPr lang="fr-CA" sz="1600" dirty="0"/>
              <a:t>)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CA" sz="1600" b="1" dirty="0"/>
              <a:t>Canada:</a:t>
            </a:r>
            <a:r>
              <a:rPr lang="fr-CA" sz="1600" dirty="0"/>
              <a:t> </a:t>
            </a:r>
            <a:r>
              <a:rPr lang="fr-CA" sz="1600" dirty="0" smtClean="0"/>
              <a:t>Environnement et Changement climatique Canada </a:t>
            </a:r>
            <a:r>
              <a:rPr lang="fr-CA" sz="1600" dirty="0"/>
              <a:t>(ENERGY 2020</a:t>
            </a:r>
            <a:r>
              <a:rPr lang="fr-CA" sz="1600" dirty="0" smtClean="0"/>
              <a:t>) Office national de l’énergie </a:t>
            </a:r>
            <a:r>
              <a:rPr lang="fr-CA" sz="1600" dirty="0"/>
              <a:t>(ENERGY 2020)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CA" sz="1600" b="1" dirty="0"/>
              <a:t>États-Unis:</a:t>
            </a:r>
            <a:r>
              <a:rPr lang="fr-CA" sz="1600" dirty="0"/>
              <a:t> </a:t>
            </a:r>
            <a:r>
              <a:rPr lang="fr-CA" sz="1600" dirty="0" smtClean="0"/>
              <a:t>Department of Energy </a:t>
            </a:r>
            <a:r>
              <a:rPr lang="fr-CA" sz="1600" dirty="0"/>
              <a:t>(</a:t>
            </a:r>
            <a:r>
              <a:rPr lang="fr-CA" sz="1600" dirty="0" smtClean="0"/>
              <a:t>NEMS : </a:t>
            </a:r>
            <a:r>
              <a:rPr lang="fr-CA" sz="1600" dirty="0"/>
              <a:t>National Energy </a:t>
            </a:r>
            <a:r>
              <a:rPr lang="en-CA" sz="1600" dirty="0" smtClean="0"/>
              <a:t>Modeling</a:t>
            </a:r>
            <a:r>
              <a:rPr lang="fr-CA" sz="1600" dirty="0" smtClean="0"/>
              <a:t> </a:t>
            </a:r>
            <a:r>
              <a:rPr lang="fr-CA" sz="1600" dirty="0"/>
              <a:t>System)</a:t>
            </a:r>
          </a:p>
          <a:p>
            <a:endParaRPr lang="fr-CA" dirty="0"/>
          </a:p>
          <a:p>
            <a:endParaRPr lang="fr-CA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35797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8823" y="158387"/>
            <a:ext cx="8782050" cy="483739"/>
          </a:xfrm>
        </p:spPr>
        <p:txBody>
          <a:bodyPr/>
          <a:lstStyle/>
          <a:p>
            <a:r>
              <a:rPr lang="fr-CA" sz="2800" dirty="0" smtClean="0"/>
              <a:t>Contribution aux initiatives gouvernementales</a:t>
            </a:r>
            <a:br>
              <a:rPr lang="fr-CA" sz="2800" dirty="0" smtClean="0"/>
            </a:br>
            <a:endParaRPr lang="fr-CA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5952" y="760310"/>
            <a:ext cx="8258410" cy="335675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0000"/>
              </a:lnSpc>
              <a:buNone/>
            </a:pPr>
            <a:r>
              <a:rPr lang="fr-CA" sz="6800" b="1" dirty="0"/>
              <a:t>Collaboration </a:t>
            </a:r>
            <a:r>
              <a:rPr lang="fr-CA" sz="6800" b="1" dirty="0" smtClean="0"/>
              <a:t>interministérielle :</a:t>
            </a:r>
            <a:endParaRPr lang="fr-CA" sz="6800" b="1" dirty="0"/>
          </a:p>
          <a:p>
            <a:pPr>
              <a:lnSpc>
                <a:spcPct val="100000"/>
              </a:lnSpc>
            </a:pPr>
            <a:r>
              <a:rPr lang="fr-CA" sz="6400" dirty="0" smtClean="0"/>
              <a:t>Ministère des Finances du Québec (MFQ) et Ministère du Développement durable, de l’Environnement et de la Lutte contre les changements climatiques </a:t>
            </a:r>
            <a:r>
              <a:rPr lang="fr-CA" sz="6400" dirty="0"/>
              <a:t>(Impact de la tarification carbone) </a:t>
            </a:r>
          </a:p>
          <a:p>
            <a:pPr>
              <a:lnSpc>
                <a:spcPct val="100000"/>
              </a:lnSpc>
            </a:pPr>
            <a:r>
              <a:rPr lang="fr-CA" sz="6400" dirty="0" smtClean="0"/>
              <a:t>Ministère du Transport, de la Mobilité durable et de l’Électrification des transports </a:t>
            </a:r>
            <a:r>
              <a:rPr lang="fr-CA" sz="6400" dirty="0"/>
              <a:t>(Politique de mobilité durable</a:t>
            </a:r>
            <a:r>
              <a:rPr lang="fr-CA" sz="6400" dirty="0" smtClean="0"/>
              <a:t>)</a:t>
            </a:r>
            <a:endParaRPr lang="fr-CA" sz="6400" dirty="0"/>
          </a:p>
          <a:p>
            <a:pPr marL="0" indent="0">
              <a:lnSpc>
                <a:spcPct val="100000"/>
              </a:lnSpc>
              <a:buNone/>
            </a:pPr>
            <a:r>
              <a:rPr lang="fr-CA" sz="6800" b="1" dirty="0"/>
              <a:t>Initiatives gouvernementales et </a:t>
            </a:r>
            <a:r>
              <a:rPr lang="fr-CA" sz="6800" b="1" dirty="0" smtClean="0"/>
              <a:t>intergouvernementales :</a:t>
            </a:r>
            <a:endParaRPr lang="fr-CA" sz="6800" b="1" dirty="0"/>
          </a:p>
          <a:p>
            <a:pPr>
              <a:lnSpc>
                <a:spcPct val="100000"/>
              </a:lnSpc>
            </a:pPr>
            <a:r>
              <a:rPr lang="fr-CA" sz="6400" dirty="0"/>
              <a:t>PACC 2006-2012 et 2013-2020</a:t>
            </a:r>
          </a:p>
          <a:p>
            <a:pPr>
              <a:lnSpc>
                <a:spcPct val="100000"/>
              </a:lnSpc>
            </a:pPr>
            <a:r>
              <a:rPr lang="fr-CA" sz="6400" dirty="0"/>
              <a:t>Cible 2020 de réduction de GES</a:t>
            </a:r>
          </a:p>
          <a:p>
            <a:pPr>
              <a:lnSpc>
                <a:spcPct val="100000"/>
              </a:lnSpc>
            </a:pPr>
            <a:r>
              <a:rPr lang="fr-CA" sz="6400" dirty="0"/>
              <a:t>Cible 2030 de réduction de GES</a:t>
            </a:r>
          </a:p>
          <a:p>
            <a:pPr>
              <a:lnSpc>
                <a:spcPct val="100000"/>
              </a:lnSpc>
            </a:pPr>
            <a:r>
              <a:rPr lang="fr-CA" sz="6400" dirty="0"/>
              <a:t>Politique de mobilité durable 2030</a:t>
            </a:r>
          </a:p>
          <a:p>
            <a:pPr>
              <a:lnSpc>
                <a:spcPct val="100000"/>
              </a:lnSpc>
            </a:pPr>
            <a:r>
              <a:rPr lang="fr-CA" sz="6400" dirty="0"/>
              <a:t>Groupe de travail fédéral, provincial </a:t>
            </a:r>
            <a:r>
              <a:rPr lang="en-CA" sz="6400" dirty="0"/>
              <a:t>et territorial sur les </a:t>
            </a:r>
            <a:r>
              <a:rPr lang="fr-CA" sz="6400" dirty="0"/>
              <a:t>tendances en matière d’émissions de GES</a:t>
            </a:r>
          </a:p>
          <a:p>
            <a:pPr marL="184150" indent="0">
              <a:buNone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55412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5187" y="176983"/>
            <a:ext cx="7886700" cy="480131"/>
          </a:xfrm>
        </p:spPr>
        <p:txBody>
          <a:bodyPr/>
          <a:lstStyle/>
          <a:p>
            <a:r>
              <a:rPr lang="fr-CA" sz="2800" dirty="0" smtClean="0"/>
              <a:t>Plateforme informatique de la modélisation	</a:t>
            </a:r>
            <a:endParaRPr lang="fr-CA" sz="2800" dirty="0"/>
          </a:p>
        </p:txBody>
      </p:sp>
      <p:graphicFrame>
        <p:nvGraphicFramePr>
          <p:cNvPr id="9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59624384"/>
              </p:ext>
            </p:extLst>
          </p:nvPr>
        </p:nvGraphicFramePr>
        <p:xfrm>
          <a:off x="1202156" y="683449"/>
          <a:ext cx="6553200" cy="3394075"/>
        </p:xfrm>
        <a:graphic>
          <a:graphicData uri="http://schemas.openxmlformats.org/presentationml/2006/ole">
            <p:oleObj spid="_x0000_s1127" name="Visio" r:id="rId3" imgW="6553810" imgH="3394862" progId="">
              <p:embed/>
            </p:oleObj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D585C08-9800-4908-AE49-6DCCDBFA81A2}"/>
              </a:ext>
            </a:extLst>
          </p:cNvPr>
          <p:cNvSpPr/>
          <p:nvPr/>
        </p:nvSpPr>
        <p:spPr>
          <a:xfrm>
            <a:off x="1202156" y="3212426"/>
            <a:ext cx="1951200" cy="26547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b="1" dirty="0" smtClean="0"/>
              <a:t>Fortran (diapo 9)</a:t>
            </a:r>
            <a:endParaRPr lang="fr-CA" sz="12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9BE43B5-9036-4967-BCA5-9CCF631FA257}"/>
              </a:ext>
            </a:extLst>
          </p:cNvPr>
          <p:cNvSpPr/>
          <p:nvPr/>
        </p:nvSpPr>
        <p:spPr>
          <a:xfrm>
            <a:off x="3630721" y="4077524"/>
            <a:ext cx="1951200" cy="2664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b="1" dirty="0" err="1" smtClean="0"/>
              <a:t>Energes</a:t>
            </a:r>
            <a:r>
              <a:rPr lang="fr-CA" sz="1200" b="1" dirty="0" smtClean="0"/>
              <a:t> (diapo 10)</a:t>
            </a:r>
            <a:endParaRPr lang="fr-CA" sz="1200" b="1" dirty="0"/>
          </a:p>
        </p:txBody>
      </p:sp>
      <p:sp>
        <p:nvSpPr>
          <p:cNvPr id="12" name="Rectangle 11">
            <a:hlinkClick r:id="rId4" action="ppaction://hlinkfile"/>
            <a:extLst>
              <a:ext uri="{FF2B5EF4-FFF2-40B4-BE49-F238E27FC236}">
                <a16:creationId xmlns:a16="http://schemas.microsoft.com/office/drawing/2014/main" xmlns="" id="{F251F08C-1A05-4349-966E-4271657752E2}"/>
              </a:ext>
            </a:extLst>
          </p:cNvPr>
          <p:cNvSpPr/>
          <p:nvPr/>
        </p:nvSpPr>
        <p:spPr>
          <a:xfrm>
            <a:off x="6189569" y="3470014"/>
            <a:ext cx="2032474" cy="26547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b="1" dirty="0" smtClean="0"/>
              <a:t>Tableau</a:t>
            </a:r>
            <a:r>
              <a:rPr lang="fr-CA" sz="1200" dirty="0"/>
              <a:t> </a:t>
            </a:r>
            <a:r>
              <a:rPr lang="fr-CA" sz="1200" b="1" dirty="0" smtClean="0"/>
              <a:t>préétabli (diapo 11)</a:t>
            </a:r>
            <a:endParaRPr lang="fr-CA" sz="12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75599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Fortran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78ED2-C53A-BB42-8D6A-710329178670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107" y="807106"/>
            <a:ext cx="8556501" cy="42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41285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hase xmlns="a091097b-8ae3-4832-a2b2-51f9a78aeacd">1</Phase>
    <Sujet xmlns="a091097b-8ae3-4832-a2b2-51f9a78aeacd">Engagement 1 - Présentation de TEQ - Cible réduction de consommation de produits pétroliers  [VERSION RÉVISÉE DE B-0027]</Sujet>
    <Confidentiel xmlns="a091097b-8ae3-4832-a2b2-51f9a78aeacd">3</Confidentiel>
    <Projet xmlns="a091097b-8ae3-4832-a2b2-51f9a78aeacd">630</Projet>
    <Provenance xmlns="a091097b-8ae3-4832-a2b2-51f9a78aeacd">1</Provenance>
    <Hidden_UploadedAt xmlns="a091097b-8ae3-4832-a2b2-51f9a78aeacd">2023-01-28T02:20:36+00:00</Hidden_UploadedAt>
    <Accés_x0020_restreint xmlns="a091097b-8ae3-4832-a2b2-51f9a78aeacd">false</Accés_x0020_restreint>
    <Précision_x0020_de_x0020_document xmlns="a091097b-8ae3-4832-a2b2-51f9a78aeacd" xsi:nil="true"/>
    <Déposant xmlns="a091097b-8ae3-4832-a2b2-51f9a78aeacd">151</Déposant>
    <Sous-catégorie xmlns="a091097b-8ae3-4832-a2b2-51f9a78aeacd" xsi:nil="true"/>
    <Copie_x0020_papier_x0020_reçue xmlns="a091097b-8ae3-4832-a2b2-51f9a78aeacd">false</Copie_x0020_papier_x0020_reçue>
    <Cote_x0020_de_x0020_déposant xmlns="a091097b-8ae3-4832-a2b2-51f9a78aeacd" xsi:nil="true"/>
    <Inscrit_x0020_au_x0020_plumitif xmlns="a091097b-8ae3-4832-a2b2-51f9a78aeacd">true</Inscrit_x0020_au_x0020_plumitif>
    <Numéro_x0020_plumitif xmlns="a091097b-8ae3-4832-a2b2-51f9a78aeacd">335</Numéro_x0020_plumitif>
    <Hidden_UploadedBy xmlns="a091097b-8ae3-4832-a2b2-51f9a78aeacd" xsi:nil="true"/>
    <Hidden_ApprovedBy xmlns="a091097b-8ae3-4832-a2b2-51f9a78aeacd" xsi:nil="true"/>
    <Statut xmlns="a091097b-8ae3-4832-a2b2-51f9a78aeacd" xsi:nil="true"/>
    <Catégorie_x0020_de_x0020_document xmlns="a091097b-8ae3-4832-a2b2-51f9a78aeacd">34</Catégorie_x0020_de_x0020_document>
    <Date_x0020_de_x0020_confidentialité_x0020_relevée xmlns="a091097b-8ae3-4832-a2b2-51f9a78aeacd" xsi:nil="true"/>
    <Hidden_ApprovedAt xmlns="a091097b-8ae3-4832-a2b2-51f9a78aeacd">2023-01-28T02:20:36+00:00</Hidden_ApprovedAt>
    <Cote_x0020_de_x0020_piéce xmlns="a091097b-8ae3-4832-a2b2-51f9a78aeacd">B-0105</Cote_x0020_de_x0020_piéce>
    <Diffusable_x0020_sur_x0020_le_x0020_Web xmlns="a091097b-8ae3-4832-a2b2-51f9a78aeacd">true</Diffusable_x0020_sur_x0020_le_x0020_Web>
    <Date_x0020_de_x0020_réception_x0020_copie_x0020_papier xmlns="a091097b-8ae3-4832-a2b2-51f9a78aeacd" xsi:nil="true"/>
    <Ne_x0020_pas_x0020_envoyer_x0020_d_x0027_alerte xmlns="a091097b-8ae3-4832-a2b2-51f9a78aeacd">false</Ne_x0020_pas_x0020_envoyer_x0020_d_x0027_alerte>
    <_dlc_DocId xmlns="a84ed267-86d5-4fa1-a3cb-2fed497fe84f">W2HFWTQUJJY6-230351488-940</_dlc_DocId>
    <_dlc_DocIdUrl xmlns="a84ed267-86d5-4fa1-a3cb-2fed497fe84f">
      <Url>http://s10mtlweb:8081/630/_layouts/15/DocIdRedir.aspx?ID=W2HFWTQUJJY6-230351488-940</Url>
      <Description>W2HFWTQUJJY6-230351488-940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 de projet" ma:contentTypeID="0x010100F6681E3BDF397F418586AC591ADC81BB0034573706BFCB4D4F8372829E5DA9C618" ma:contentTypeVersion="0" ma:contentTypeDescription="" ma:contentTypeScope="" ma:versionID="f1d9cc7aa84cfc4b2996b70e98624ce1">
  <xsd:schema xmlns:xsd="http://www.w3.org/2001/XMLSchema" xmlns:xs="http://www.w3.org/2001/XMLSchema" xmlns:p="http://schemas.microsoft.com/office/2006/metadata/properties" xmlns:ns2="a091097b-8ae3-4832-a2b2-51f9a78aeacd" xmlns:ns3="a84ed267-86d5-4fa1-a3cb-2fed497fe84f" targetNamespace="http://schemas.microsoft.com/office/2006/metadata/properties" ma:root="true" ma:fieldsID="b7e9dbe386427f7c04dd1b10a57eb55d" ns2:_="" ns3:_="">
    <xsd:import namespace="a091097b-8ae3-4832-a2b2-51f9a78aeacd"/>
    <xsd:import namespace="a84ed267-86d5-4fa1-a3cb-2fed497fe84f"/>
    <xsd:element name="properties">
      <xsd:complexType>
        <xsd:sequence>
          <xsd:element name="documentManagement">
            <xsd:complexType>
              <xsd:all>
                <xsd:element ref="ns2:Projet"/>
                <xsd:element ref="ns2:Provenance" minOccurs="0"/>
                <xsd:element ref="ns2:Déposant"/>
                <xsd:element ref="ns2:Catégorie_x0020_de_x0020_document" minOccurs="0"/>
                <xsd:element ref="ns2:Sous-catégorie" minOccurs="0"/>
                <xsd:element ref="ns2:Phase"/>
                <xsd:element ref="ns2:Précision_x0020_de_x0020_document" minOccurs="0"/>
                <xsd:element ref="ns2:Sujet" minOccurs="0"/>
                <xsd:element ref="ns2:Cote_x0020_de_x0020_déposant" minOccurs="0"/>
                <xsd:element ref="ns2:Accés_x0020_restreint" minOccurs="0"/>
                <xsd:element ref="ns2:Cote_x0020_de_x0020_piéce" minOccurs="0"/>
                <xsd:element ref="ns2:Inscrit_x0020_au_x0020_plumitif" minOccurs="0"/>
                <xsd:element ref="ns2:Numéro_x0020_plumitif" minOccurs="0"/>
                <xsd:element ref="ns2:Diffusable_x0020_sur_x0020_le_x0020_Web" minOccurs="0"/>
                <xsd:element ref="ns2:Ne_x0020_pas_x0020_envoyer_x0020_d_x0027_alerte" minOccurs="0"/>
                <xsd:element ref="ns2:Confidentiel"/>
                <xsd:element ref="ns2:Date_x0020_de_x0020_confidentialité_x0020_relevée" minOccurs="0"/>
                <xsd:element ref="ns2:Copie_x0020_papier_x0020_reçue" minOccurs="0"/>
                <xsd:element ref="ns2:Date_x0020_de_x0020_réception_x0020_copie_x0020_papier" minOccurs="0"/>
                <xsd:element ref="ns3:_dlc_DocId" minOccurs="0"/>
                <xsd:element ref="ns3:_dlc_DocIdUrl" minOccurs="0"/>
                <xsd:element ref="ns3:_dlc_DocIdPersistId" minOccurs="0"/>
                <xsd:element ref="ns2:Hidden_UploadedBy" minOccurs="0"/>
                <xsd:element ref="ns2:Hidden_UploadedAt" minOccurs="0"/>
                <xsd:element ref="ns2:Hidden_ApprovedBy" minOccurs="0"/>
                <xsd:element ref="ns2:Hidden_ApprovedAt" minOccurs="0"/>
                <xsd:element ref="ns2:Statu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91097b-8ae3-4832-a2b2-51f9a78aeacd" elementFormDefault="qualified">
    <xsd:import namespace="http://schemas.microsoft.com/office/2006/documentManagement/types"/>
    <xsd:import namespace="http://schemas.microsoft.com/office/infopath/2007/PartnerControls"/>
    <xsd:element name="Projet" ma:index="1" ma:displayName="Projet" ma:list="{CE87CB4F-F3B1-42AD-9CE0-0125D6B4080B}" ma:internalName="Projet" ma:readOnly="false" ma:showField="Num_x00e9_ro_x0020_du_x0020_proj" ma:web="{76ddd5ea-d475-414e-8091-4675c7a4bd1a}">
      <xsd:simpleType>
        <xsd:restriction base="dms:Lookup"/>
      </xsd:simpleType>
    </xsd:element>
    <xsd:element name="Provenance" ma:index="2" nillable="true" ma:displayName="Provenance" ma:list="{3A1A4597-1672-4F84-9DE7-FBA0AEBF9CE3}" ma:internalName="Provenance" ma:showField="Title" ma:web="{76ddd5ea-d475-414e-8091-4675c7a4bd1a}">
      <xsd:simpleType>
        <xsd:restriction base="dms:Lookup"/>
      </xsd:simpleType>
    </xsd:element>
    <xsd:element name="Déposant" ma:index="3" ma:displayName="Déposant" ma:list="{A2D4550E-DC70-4FE1-8010-4C446E5D8D2C}" ma:internalName="D_x00e9_posant" ma:showField="Title" ma:web="{76ddd5ea-d475-414e-8091-4675c7a4bd1a}">
      <xsd:simpleType>
        <xsd:restriction base="dms:Lookup"/>
      </xsd:simpleType>
    </xsd:element>
    <xsd:element name="Catégorie_x0020_de_x0020_document" ma:index="4" nillable="true" ma:displayName="Catégorie de document" ma:list="{F7545102-6201-4483-9929-E858F36BE31E}" ma:internalName="Cat_x00e9_gorie_x0020_de_x0020_document" ma:showField="Title" ma:web="{76ddd5ea-d475-414e-8091-4675c7a4bd1a}">
      <xsd:simpleType>
        <xsd:restriction base="dms:Lookup"/>
      </xsd:simpleType>
    </xsd:element>
    <xsd:element name="Sous-catégorie" ma:index="5" nillable="true" ma:displayName="Sous-catégorie" ma:list="{8F61632E-9A95-48F5-95F9-D05D88255F44}" ma:internalName="Sous_x002d_cat_x00e9_gorie" ma:showField="Title" ma:web="{76ddd5ea-d475-414e-8091-4675c7a4bd1a}">
      <xsd:simpleType>
        <xsd:restriction base="dms:Lookup"/>
      </xsd:simpleType>
    </xsd:element>
    <xsd:element name="Phase" ma:index="6" ma:displayName="Phase" ma:list="{1721197D-7382-4457-968B-EC653058772A}" ma:internalName="Phase" ma:showField="Title" ma:web="{76ddd5ea-d475-414e-8091-4675c7a4bd1a}">
      <xsd:simpleType>
        <xsd:restriction base="dms:Lookup"/>
      </xsd:simpleType>
    </xsd:element>
    <xsd:element name="Précision_x0020_de_x0020_document" ma:index="7" nillable="true" ma:displayName="Précisions de document" ma:hidden="true" ma:list="{CD8F73AF-CF7D-4F56-B7C5-E37D10A86459}" ma:internalName="Pr_x00e9_cision_x0020_de_x0020_document" ma:readOnly="false" ma:showField="Title" ma:web="{76ddd5ea-d475-414e-8091-4675c7a4bd1a}">
      <xsd:simpleType>
        <xsd:restriction base="dms:Lookup"/>
      </xsd:simpleType>
    </xsd:element>
    <xsd:element name="Sujet" ma:index="8" nillable="true" ma:displayName="Sujet" ma:internalName="Sujet">
      <xsd:simpleType>
        <xsd:restriction base="dms:Note">
          <xsd:maxLength value="255"/>
        </xsd:restriction>
      </xsd:simpleType>
    </xsd:element>
    <xsd:element name="Cote_x0020_de_x0020_déposant" ma:index="9" nillable="true" ma:displayName="Cote déposant" ma:internalName="Cote_x0020_de_x0020_d_x00e9_posant">
      <xsd:simpleType>
        <xsd:restriction base="dms:Text">
          <xsd:maxLength value="255"/>
        </xsd:restriction>
      </xsd:simpleType>
    </xsd:element>
    <xsd:element name="Accés_x0020_restreint" ma:index="10" nillable="true" ma:displayName="Accès restreint" ma:default="0" ma:internalName="Acc_x00e9_s_x0020_restreint">
      <xsd:simpleType>
        <xsd:restriction base="dms:Boolean"/>
      </xsd:simpleType>
    </xsd:element>
    <xsd:element name="Cote_x0020_de_x0020_piéce" ma:index="11" nillable="true" ma:displayName="Cote de pièce" ma:internalName="Cote_x0020_de_x0020_pi_x00e9_ce">
      <xsd:simpleType>
        <xsd:restriction base="dms:Text">
          <xsd:maxLength value="255"/>
        </xsd:restriction>
      </xsd:simpleType>
    </xsd:element>
    <xsd:element name="Inscrit_x0020_au_x0020_plumitif" ma:index="12" nillable="true" ma:displayName="Inscrit au plumitif" ma:default="1" ma:internalName="Inscrit_x0020_au_x0020_plumitif">
      <xsd:simpleType>
        <xsd:restriction base="dms:Boolean"/>
      </xsd:simpleType>
    </xsd:element>
    <xsd:element name="Numéro_x0020_plumitif" ma:index="13" nillable="true" ma:displayName="Numéro plumitif" ma:decimals="0" ma:internalName="Num_x00e9_ro_x0020_plumitif">
      <xsd:simpleType>
        <xsd:restriction base="dms:Number">
          <xsd:maxInclusive value="9999"/>
          <xsd:minInclusive value="1"/>
        </xsd:restriction>
      </xsd:simpleType>
    </xsd:element>
    <xsd:element name="Diffusable_x0020_sur_x0020_le_x0020_Web" ma:index="14" nillable="true" ma:displayName="Diffusable sur le Web" ma:default="1" ma:internalName="Diffusable_x0020_sur_x0020_le_x0020_Web">
      <xsd:simpleType>
        <xsd:restriction base="dms:Boolean"/>
      </xsd:simpleType>
    </xsd:element>
    <xsd:element name="Ne_x0020_pas_x0020_envoyer_x0020_d_x0027_alerte" ma:index="15" nillable="true" ma:displayName="Ne pas envoyer d'alerte" ma:default="1" ma:internalName="Ne_x0020_pas_x0020_envoyer_x0020_d_x0027_alerte">
      <xsd:simpleType>
        <xsd:restriction base="dms:Boolean"/>
      </xsd:simpleType>
    </xsd:element>
    <xsd:element name="Confidentiel" ma:index="16" ma:displayName="Confidentiel" ma:list="{79B26B89-E55A-4B03-BEFA-7EE3A90275CF}" ma:internalName="Confidentiel" ma:showField="Title" ma:web="{76ddd5ea-d475-414e-8091-4675c7a4bd1a}">
      <xsd:simpleType>
        <xsd:restriction base="dms:Lookup"/>
      </xsd:simpleType>
    </xsd:element>
    <xsd:element name="Date_x0020_de_x0020_confidentialité_x0020_relevée" ma:index="17" nillable="true" ma:displayName="Date de confidentialité relevée" ma:format="DateOnly" ma:internalName="Date_x0020_de_x0020_confidentialit_x00e9__x0020_relev_x00e9_e">
      <xsd:simpleType>
        <xsd:restriction base="dms:DateTime"/>
      </xsd:simpleType>
    </xsd:element>
    <xsd:element name="Copie_x0020_papier_x0020_reçue" ma:index="18" nillable="true" ma:displayName="Copie papier reçue" ma:default="0" ma:internalName="Copie_x0020_papier_x0020_re_x00e7_ue">
      <xsd:simpleType>
        <xsd:restriction base="dms:Boolean"/>
      </xsd:simpleType>
    </xsd:element>
    <xsd:element name="Date_x0020_de_x0020_réception_x0020_copie_x0020_papier" ma:index="19" nillable="true" ma:displayName="Date de réception copie papier" ma:format="DateOnly" ma:internalName="Date_x0020_de_x0020_r_x00e9_ception_x0020_copie_x0020_papier">
      <xsd:simpleType>
        <xsd:restriction base="dms:DateTime"/>
      </xsd:simpleType>
    </xsd:element>
    <xsd:element name="Hidden_UploadedBy" ma:index="33" nillable="true" ma:displayName="Hidden_UploadedBy" ma:hidden="true" ma:internalName="Hidden_UploadedBy" ma:readOnly="false">
      <xsd:simpleType>
        <xsd:restriction base="dms:Text">
          <xsd:maxLength value="100"/>
        </xsd:restriction>
      </xsd:simpleType>
    </xsd:element>
    <xsd:element name="Hidden_UploadedAt" ma:index="34" nillable="true" ma:displayName="Hidden_UploadedAt" ma:default="[today]" ma:format="DateTime" ma:hidden="true" ma:internalName="Hidden_UploadedAt" ma:readOnly="false">
      <xsd:simpleType>
        <xsd:restriction base="dms:DateTime"/>
      </xsd:simpleType>
    </xsd:element>
    <xsd:element name="Hidden_ApprovedBy" ma:index="35" nillable="true" ma:displayName="Hidden_ApprovedBy" ma:hidden="true" ma:internalName="Hidden_ApprovedBy" ma:readOnly="false">
      <xsd:simpleType>
        <xsd:restriction base="dms:Text">
          <xsd:maxLength value="100"/>
        </xsd:restriction>
      </xsd:simpleType>
    </xsd:element>
    <xsd:element name="Hidden_ApprovedAt" ma:index="36" nillable="true" ma:displayName="Hidden_ApprovedAt" ma:default="[today]" ma:format="DateTime" ma:hidden="true" ma:internalName="Hidden_ApprovedAt" ma:readOnly="false">
      <xsd:simpleType>
        <xsd:restriction base="dms:DateTime"/>
      </xsd:simpleType>
    </xsd:element>
    <xsd:element name="Statut" ma:index="37" nillable="true" ma:displayName="Statut" ma:hidden="true" ma:internalName="Statut" ma:readOnly="false">
      <xsd:simpleType>
        <xsd:restriction base="dms:Text">
          <xsd:maxLength value="10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4ed267-86d5-4fa1-a3cb-2fed497fe84f" elementFormDefault="qualified">
    <xsd:import namespace="http://schemas.microsoft.com/office/2006/documentManagement/types"/>
    <xsd:import namespace="http://schemas.microsoft.com/office/infopath/2007/PartnerControls"/>
    <xsd:element name="_dlc_DocId" ma:index="22" nillable="true" ma:displayName="Valeur d’ID de document" ma:description="Valeur de l’ID de document affecté à cet élément." ma:internalName="_dlc_DocId" ma:readOnly="true">
      <xsd:simpleType>
        <xsd:restriction base="dms:Text"/>
      </xsd:simpleType>
    </xsd:element>
    <xsd:element name="_dlc_DocIdUrl" ma:index="23" nillable="true" ma:displayName="ID de document" ma:description="Lien permanent vers ce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Conserver l’ID" ma:description="Conserver l’ID lors de l’ajout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Type de contenu"/>
        <xsd:element ref="dc:title" minOccurs="0" maxOccurs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9B966A-0F2E-4505-8C44-6957D1238377}"/>
</file>

<file path=customXml/itemProps2.xml><?xml version="1.0" encoding="utf-8"?>
<ds:datastoreItem xmlns:ds="http://schemas.openxmlformats.org/officeDocument/2006/customXml" ds:itemID="{07FF03AB-3725-4A02-A0BA-FB58CEC2A37A}"/>
</file>

<file path=customXml/itemProps3.xml><?xml version="1.0" encoding="utf-8"?>
<ds:datastoreItem xmlns:ds="http://schemas.openxmlformats.org/officeDocument/2006/customXml" ds:itemID="{F1D1B65B-3FE6-46BB-B853-DA0D5F44AFC1}"/>
</file>

<file path=customXml/itemProps4.xml><?xml version="1.0" encoding="utf-8"?>
<ds:datastoreItem xmlns:ds="http://schemas.openxmlformats.org/officeDocument/2006/customXml" ds:itemID="{B06F803D-BF56-4AC5-B8A5-EE29E915E40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1120</TotalTime>
  <Words>1969</Words>
  <Application>Microsoft Office PowerPoint</Application>
  <PresentationFormat>Affichage à l'écran (16:9)</PresentationFormat>
  <Paragraphs>348</Paragraphs>
  <Slides>47</Slides>
  <Notes>12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47</vt:i4>
      </vt:variant>
    </vt:vector>
  </HeadingPairs>
  <TitlesOfParts>
    <vt:vector size="50" baseType="lpstr">
      <vt:lpstr>Thème Office</vt:lpstr>
      <vt:lpstr>Visio</vt:lpstr>
      <vt:lpstr>Diapositive</vt:lpstr>
      <vt:lpstr>Présentation à la Régie de l’énergie</vt:lpstr>
      <vt:lpstr>Plan de la présentation</vt:lpstr>
      <vt:lpstr>Diapositive 3</vt:lpstr>
      <vt:lpstr>Le modèle de prévision MÉDÉE</vt:lpstr>
      <vt:lpstr>Approche technico-économique</vt:lpstr>
      <vt:lpstr>Approche technico-économique (suite)</vt:lpstr>
      <vt:lpstr>Contribution aux initiatives gouvernementales </vt:lpstr>
      <vt:lpstr>Plateforme informatique de la modélisation </vt:lpstr>
      <vt:lpstr>Fortran</vt:lpstr>
      <vt:lpstr>ENERGES</vt:lpstr>
      <vt:lpstr>Tableau préétabli</vt:lpstr>
      <vt:lpstr>Diapositive 12</vt:lpstr>
      <vt:lpstr>Diapositive 13</vt:lpstr>
      <vt:lpstr>Module Résidentiel</vt:lpstr>
      <vt:lpstr>Module Résidentiel (suite)</vt:lpstr>
      <vt:lpstr>Module Agricole</vt:lpstr>
      <vt:lpstr>Module Tertiaire</vt:lpstr>
      <vt:lpstr>Module Transport</vt:lpstr>
      <vt:lpstr>Structure du module Transport des personnes</vt:lpstr>
      <vt:lpstr>Structure du module Transport des personnes (suite)</vt:lpstr>
      <vt:lpstr>Structure du module Transport de marchandises</vt:lpstr>
      <vt:lpstr>Module Industriel</vt:lpstr>
      <vt:lpstr>Module GES</vt:lpstr>
      <vt:lpstr>Diapositive 24</vt:lpstr>
      <vt:lpstr>Scénarios de prévision</vt:lpstr>
      <vt:lpstr>Hypothèses socioéconomiques</vt:lpstr>
      <vt:lpstr>Diapositive 27</vt:lpstr>
      <vt:lpstr>Secteur résidentiel Scénario de référence  - Hypothèses</vt:lpstr>
      <vt:lpstr>Prévision MÉDÉE – Scénario de référence – Secteur résidentiel (pétajoules)</vt:lpstr>
      <vt:lpstr>Secteur tertiaire Scénario de référence  - Hypothèses</vt:lpstr>
      <vt:lpstr>Prévision MÉDÉE – Scénario de référence Secteur tertiaire</vt:lpstr>
      <vt:lpstr>Secteur des transports Scénario de référence  - Hypothèses</vt:lpstr>
      <vt:lpstr>Secteur des transports Scénario de référence  - Hypothèses (suite)</vt:lpstr>
      <vt:lpstr>Prévision MÉDÉE – Scénario de référence Secteur des transports</vt:lpstr>
      <vt:lpstr>Secteur industriel Scénario de référence  - Hypothèses</vt:lpstr>
      <vt:lpstr>Prévision MÉDÉE – Scénario de référence Secteur industriel</vt:lpstr>
      <vt:lpstr>Diapositive 37</vt:lpstr>
      <vt:lpstr>Diapositive 38</vt:lpstr>
      <vt:lpstr>Secteur résidentiel Scénario Plan directeur - Hypothèses</vt:lpstr>
      <vt:lpstr>Effet du Plan directeur pour le secteur Résidentiel</vt:lpstr>
      <vt:lpstr>Secteur tertiaire Scénario Plan directeur - Hypothèses</vt:lpstr>
      <vt:lpstr>Effet du Plan directeur pour le secteur Tertiaire</vt:lpstr>
      <vt:lpstr>Secteur des transports Scénario Plan directeur – Mesures </vt:lpstr>
      <vt:lpstr>Effet du Plan directeur pour le secteur Transport </vt:lpstr>
      <vt:lpstr>Secteur industriel Scénario Plan directeur - Mesures</vt:lpstr>
      <vt:lpstr>Effet du Plan directeur pour le secteur Industriel</vt:lpstr>
      <vt:lpstr>Effet Plan directeur pour tous les secteurs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>Engagement 1 - Présentation de TEQ - Cible réduction de consommation de produits pétroliers  [VERSION RÉVISÉE DE B-0027]</dc:subject>
  <dc:creator>Utilisateur Microsoft Office</dc:creator>
  <cp:lastModifiedBy>Stefan Chripounoff</cp:lastModifiedBy>
  <cp:revision>161</cp:revision>
  <cp:lastPrinted>2018-07-25T15:08:34Z</cp:lastPrinted>
  <dcterms:created xsi:type="dcterms:W3CDTF">2018-05-25T18:52:32Z</dcterms:created>
  <dcterms:modified xsi:type="dcterms:W3CDTF">2018-11-08T23:53:22Z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0x010100F6681E3BDF397F418586AC591ADC81BB0034573706BFCB4D4F8372829E5DA9C618</vt:lpwstr>
  </property>
  <property fmtid="{D5CDD505-2E9C-101B-9397-08002B2CF9AE}" pid="4" name="Order">
    <vt:r8>3963000</vt:r8>
  </property>
  <property fmtid="{D5CDD505-2E9C-101B-9397-08002B2CF9AE}" pid="5" name="_dlc_DocIdItemGuid">
    <vt:lpwstr>3441033d-ece6-4717-a7f1-e6b03d0d245b</vt:lpwstr>
  </property>
</Properties>
</file>