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7" r:id="rId10"/>
    <p:sldId id="264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094A-F683-4ECD-9A15-9E3B7887D3F4}" type="datetimeFigureOut">
              <a:rPr lang="fr-CA" smtClean="0"/>
              <a:t>2019-03-27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3EB9-B1BC-4F3A-8F7C-F7DF61E2BB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318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094A-F683-4ECD-9A15-9E3B7887D3F4}" type="datetimeFigureOut">
              <a:rPr lang="fr-CA" smtClean="0"/>
              <a:t>2019-03-27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3EB9-B1BC-4F3A-8F7C-F7DF61E2BB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84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094A-F683-4ECD-9A15-9E3B7887D3F4}" type="datetimeFigureOut">
              <a:rPr lang="fr-CA" smtClean="0"/>
              <a:t>2019-03-27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3EB9-B1BC-4F3A-8F7C-F7DF61E2BB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592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094A-F683-4ECD-9A15-9E3B7887D3F4}" type="datetimeFigureOut">
              <a:rPr lang="fr-CA" smtClean="0"/>
              <a:t>2019-03-27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3EB9-B1BC-4F3A-8F7C-F7DF61E2BB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268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094A-F683-4ECD-9A15-9E3B7887D3F4}" type="datetimeFigureOut">
              <a:rPr lang="fr-CA" smtClean="0"/>
              <a:t>2019-03-27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3EB9-B1BC-4F3A-8F7C-F7DF61E2BB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489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094A-F683-4ECD-9A15-9E3B7887D3F4}" type="datetimeFigureOut">
              <a:rPr lang="fr-CA" smtClean="0"/>
              <a:t>2019-03-27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3EB9-B1BC-4F3A-8F7C-F7DF61E2BB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118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094A-F683-4ECD-9A15-9E3B7887D3F4}" type="datetimeFigureOut">
              <a:rPr lang="fr-CA" smtClean="0"/>
              <a:t>2019-03-27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3EB9-B1BC-4F3A-8F7C-F7DF61E2BB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433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094A-F683-4ECD-9A15-9E3B7887D3F4}" type="datetimeFigureOut">
              <a:rPr lang="fr-CA" smtClean="0"/>
              <a:t>2019-03-27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3EB9-B1BC-4F3A-8F7C-F7DF61E2BB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224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094A-F683-4ECD-9A15-9E3B7887D3F4}" type="datetimeFigureOut">
              <a:rPr lang="fr-CA" smtClean="0"/>
              <a:t>2019-03-27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3EB9-B1BC-4F3A-8F7C-F7DF61E2BB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167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094A-F683-4ECD-9A15-9E3B7887D3F4}" type="datetimeFigureOut">
              <a:rPr lang="fr-CA" smtClean="0"/>
              <a:t>2019-03-27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3EB9-B1BC-4F3A-8F7C-F7DF61E2BB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519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094A-F683-4ECD-9A15-9E3B7887D3F4}" type="datetimeFigureOut">
              <a:rPr lang="fr-CA" smtClean="0"/>
              <a:t>2019-03-27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3EB9-B1BC-4F3A-8F7C-F7DF61E2BB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902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B094A-F683-4ECD-9A15-9E3B7887D3F4}" type="datetimeFigureOut">
              <a:rPr lang="fr-CA" smtClean="0"/>
              <a:t>2019-03-27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63EB9-B1BC-4F3A-8F7C-F7DF61E2BB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499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WWW.HABITATION.GOUV.QC.CA" TargetMode="External"/><Relationship Id="rId2" Type="http://schemas.openxmlformats.org/officeDocument/2006/relationships/hyperlink" Target="http://www.regie-energie.qc.ca/audiences/3662-08/Phase-2/PiecesPEN_3662-02/B-38_GM-10doc01_3662-2_13juin0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atineau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2800" u="sng" dirty="0" smtClean="0"/>
              <a:t>Dossier R-4043-2018</a:t>
            </a:r>
            <a:r>
              <a:rPr lang="fr-CA" sz="2800" dirty="0" smtClean="0"/>
              <a:t/>
            </a:r>
            <a:br>
              <a:rPr lang="fr-CA" sz="2800" dirty="0" smtClean="0"/>
            </a:br>
            <a:r>
              <a:rPr lang="fr-CA" sz="2800" dirty="0" smtClean="0"/>
              <a:t>Régie de l’énergie</a:t>
            </a:r>
            <a:endParaRPr lang="fr-CA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800" dirty="0" smtClean="0">
                <a:solidFill>
                  <a:schemeClr val="accent1">
                    <a:lumMod val="50000"/>
                  </a:schemeClr>
                </a:solidFill>
              </a:rPr>
              <a:t>Présentation de l’ACEF de l’Outaouais</a:t>
            </a:r>
          </a:p>
          <a:p>
            <a:endParaRPr lang="fr-CA" sz="1800" b="1" dirty="0" smtClean="0"/>
          </a:p>
          <a:p>
            <a:endParaRPr lang="fr-CA" sz="1800" b="1" dirty="0"/>
          </a:p>
          <a:p>
            <a:endParaRPr lang="fr-CA" sz="1800" b="1" dirty="0" smtClean="0"/>
          </a:p>
          <a:p>
            <a:r>
              <a:rPr lang="fr-CA" sz="1800" b="1" dirty="0" smtClean="0">
                <a:solidFill>
                  <a:schemeClr val="accent1">
                    <a:lumMod val="50000"/>
                  </a:schemeClr>
                </a:solidFill>
              </a:rPr>
              <a:t>27 mars 2019</a:t>
            </a:r>
            <a:endParaRPr lang="fr-CA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739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b="1" dirty="0" smtClean="0">
                <a:solidFill>
                  <a:schemeClr val="tx2">
                    <a:lumMod val="75000"/>
                  </a:schemeClr>
                </a:solidFill>
              </a:rPr>
              <a:t>Deux facteurs de risque à neutraliser</a:t>
            </a:r>
            <a:endParaRPr lang="fr-CA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800" dirty="0" smtClean="0">
                <a:solidFill>
                  <a:schemeClr val="tx2">
                    <a:lumMod val="75000"/>
                  </a:schemeClr>
                </a:solidFill>
              </a:rPr>
              <a:t>Surestimation des prévisions budgétaires et contribution aux  trop-perçus</a:t>
            </a:r>
          </a:p>
          <a:p>
            <a:pPr lvl="1"/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Portion charges d’exploitation</a:t>
            </a:r>
          </a:p>
          <a:p>
            <a:pPr lvl="1"/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Portion capitalisée (contributions financières) et facteur </a:t>
            </a:r>
          </a:p>
          <a:p>
            <a:r>
              <a:rPr lang="fr-CA" sz="2800" dirty="0" smtClean="0">
                <a:solidFill>
                  <a:schemeClr val="tx2">
                    <a:lumMod val="75000"/>
                  </a:schemeClr>
                </a:solidFill>
              </a:rPr>
              <a:t>Segments de clientèle contributrices mais non bénéficiaires</a:t>
            </a:r>
          </a:p>
          <a:p>
            <a:pPr lvl="1"/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Perception, acceptabilité et pérennité des initiatives</a:t>
            </a:r>
          </a:p>
          <a:p>
            <a:pPr lvl="1"/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Problématique généralisée – occasion de remédier (TEQ)</a:t>
            </a:r>
          </a:p>
          <a:p>
            <a:pPr lvl="1"/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Exigences de coordination (utilisateurs non-clients)</a:t>
            </a:r>
            <a:endParaRPr lang="fr-CA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fr-CA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44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b="1" dirty="0" smtClean="0">
                <a:solidFill>
                  <a:schemeClr val="tx2">
                    <a:lumMod val="75000"/>
                  </a:schemeClr>
                </a:solidFill>
              </a:rPr>
              <a:t>Quel encadrement privilégier ?</a:t>
            </a:r>
            <a:endParaRPr lang="fr-CA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 smtClean="0">
                <a:solidFill>
                  <a:schemeClr val="tx2">
                    <a:lumMod val="75000"/>
                  </a:schemeClr>
                </a:solidFill>
              </a:rPr>
              <a:t>Rigueur réglementaire de mise</a:t>
            </a:r>
          </a:p>
          <a:p>
            <a:pPr lvl="1"/>
            <a:r>
              <a:rPr lang="fr-CA" sz="2600" dirty="0" smtClean="0">
                <a:solidFill>
                  <a:schemeClr val="tx2">
                    <a:lumMod val="75000"/>
                  </a:schemeClr>
                </a:solidFill>
              </a:rPr>
              <a:t>Maintenir un devoir de reddition de comptes annuel des Distributeur (pas un empêchement, tout au contraire)</a:t>
            </a:r>
          </a:p>
          <a:p>
            <a:pPr lvl="1"/>
            <a:r>
              <a:rPr lang="fr-CA" sz="2600" dirty="0" smtClean="0">
                <a:solidFill>
                  <a:schemeClr val="tx2">
                    <a:lumMod val="75000"/>
                  </a:schemeClr>
                </a:solidFill>
              </a:rPr>
              <a:t>Déterminer des objectifs d’économies d’énergie et autoriser des budgets en lien avec les résultats historiques</a:t>
            </a:r>
          </a:p>
          <a:p>
            <a:r>
              <a:rPr lang="fr-CA" dirty="0" smtClean="0">
                <a:solidFill>
                  <a:schemeClr val="tx2">
                    <a:lumMod val="75000"/>
                  </a:schemeClr>
                </a:solidFill>
              </a:rPr>
              <a:t>Souplesse</a:t>
            </a:r>
          </a:p>
          <a:p>
            <a:pPr lvl="1"/>
            <a:r>
              <a:rPr lang="fr-CA" dirty="0" smtClean="0">
                <a:solidFill>
                  <a:schemeClr val="tx2">
                    <a:lumMod val="75000"/>
                  </a:schemeClr>
                </a:solidFill>
              </a:rPr>
              <a:t>Reconsidérer annuellement en fonction des taux de réalisation, de l’évolution des paramètres (évaluations) et des nouvelles possibilités</a:t>
            </a:r>
          </a:p>
          <a:p>
            <a:pPr lvl="1"/>
            <a:r>
              <a:rPr lang="fr-CA" dirty="0" smtClean="0">
                <a:solidFill>
                  <a:schemeClr val="tx2">
                    <a:lumMod val="75000"/>
                  </a:schemeClr>
                </a:solidFill>
              </a:rPr>
              <a:t>Accorder des marges de dépassement raisonnables</a:t>
            </a:r>
            <a:endParaRPr lang="fr-C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42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b="1" dirty="0" smtClean="0">
                <a:solidFill>
                  <a:schemeClr val="accent1">
                    <a:lumMod val="50000"/>
                  </a:schemeClr>
                </a:solidFill>
              </a:rPr>
              <a:t>Plan de présentation</a:t>
            </a:r>
            <a:endParaRPr lang="fr-CA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fr-CA" sz="2400" b="1" dirty="0" smtClean="0">
                <a:solidFill>
                  <a:schemeClr val="accent1">
                    <a:lumMod val="50000"/>
                  </a:schemeClr>
                </a:solidFill>
              </a:rPr>
              <a:t>Mise en contexte</a:t>
            </a:r>
          </a:p>
          <a:p>
            <a:pPr lvl="1"/>
            <a:r>
              <a:rPr lang="fr-CA" sz="2000" b="1" dirty="0" smtClean="0">
                <a:solidFill>
                  <a:schemeClr val="accent1">
                    <a:lumMod val="50000"/>
                  </a:schemeClr>
                </a:solidFill>
              </a:rPr>
              <a:t> Efficacité énergétique , intérêt public et équité sociale</a:t>
            </a:r>
          </a:p>
          <a:p>
            <a:pPr lvl="1"/>
            <a:r>
              <a:rPr lang="fr-CA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A" sz="2000" b="1" dirty="0" smtClean="0">
                <a:solidFill>
                  <a:schemeClr val="accent1">
                    <a:lumMod val="50000"/>
                  </a:schemeClr>
                </a:solidFill>
              </a:rPr>
              <a:t>Que disent les tests de rentabilité</a:t>
            </a:r>
          </a:p>
          <a:p>
            <a:pPr lvl="1"/>
            <a:r>
              <a:rPr lang="fr-CA" sz="2000" b="1" dirty="0" smtClean="0">
                <a:solidFill>
                  <a:schemeClr val="accent1">
                    <a:lumMod val="50000"/>
                  </a:schemeClr>
                </a:solidFill>
              </a:rPr>
              <a:t> Atteinte des cibles vs scénario de référence</a:t>
            </a:r>
          </a:p>
          <a:p>
            <a:pPr lvl="1"/>
            <a:endParaRPr lang="fr-CA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CA" sz="2400" b="1" dirty="0" smtClean="0">
                <a:solidFill>
                  <a:schemeClr val="accent1">
                    <a:lumMod val="50000"/>
                  </a:schemeClr>
                </a:solidFill>
              </a:rPr>
              <a:t>Bilans et prévisions des Distributeurs</a:t>
            </a:r>
          </a:p>
          <a:p>
            <a:endParaRPr lang="fr-CA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CA" sz="2400" b="1" dirty="0" smtClean="0">
                <a:solidFill>
                  <a:schemeClr val="accent1">
                    <a:lumMod val="50000"/>
                  </a:schemeClr>
                </a:solidFill>
              </a:rPr>
              <a:t>Rejoindre la clientèle</a:t>
            </a:r>
          </a:p>
          <a:p>
            <a:endParaRPr lang="fr-CA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CA" sz="2400" b="1" dirty="0" smtClean="0">
                <a:solidFill>
                  <a:schemeClr val="accent1">
                    <a:lumMod val="50000"/>
                  </a:schemeClr>
                </a:solidFill>
              </a:rPr>
              <a:t>Deux facteurs de risque à neutraliser</a:t>
            </a:r>
          </a:p>
          <a:p>
            <a:endParaRPr lang="fr-CA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CA" sz="2400" b="1" dirty="0" smtClean="0">
                <a:solidFill>
                  <a:schemeClr val="accent1">
                    <a:lumMod val="50000"/>
                  </a:schemeClr>
                </a:solidFill>
              </a:rPr>
              <a:t>Quel encadrement privilégier ?</a:t>
            </a:r>
            <a:endParaRPr lang="fr-CA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5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b="1" dirty="0" smtClean="0">
                <a:solidFill>
                  <a:schemeClr val="tx2">
                    <a:lumMod val="75000"/>
                  </a:schemeClr>
                </a:solidFill>
              </a:rPr>
              <a:t>Mise en contexte</a:t>
            </a:r>
            <a:endParaRPr lang="fr-CA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fr-CA" sz="2800" b="1" i="1" dirty="0" smtClean="0">
                <a:solidFill>
                  <a:schemeClr val="tx2">
                    <a:lumMod val="75000"/>
                  </a:schemeClr>
                </a:solidFill>
              </a:rPr>
              <a:t> On est là pour atteindre les cibles</a:t>
            </a:r>
            <a:r>
              <a:rPr lang="fr-CA" sz="2800" dirty="0" smtClean="0">
                <a:solidFill>
                  <a:schemeClr val="tx2">
                    <a:lumMod val="75000"/>
                  </a:schemeClr>
                </a:solidFill>
              </a:rPr>
              <a:t> » </a:t>
            </a:r>
            <a:r>
              <a:rPr lang="fr-CA" b="1" dirty="0" smtClean="0">
                <a:solidFill>
                  <a:schemeClr val="tx2">
                    <a:lumMod val="75000"/>
                  </a:schemeClr>
                </a:solidFill>
              </a:rPr>
              <a:t>(!)</a:t>
            </a:r>
          </a:p>
          <a:p>
            <a:pPr lvl="1"/>
            <a:r>
              <a:rPr lang="fr-CA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CA" dirty="0" smtClean="0">
                <a:solidFill>
                  <a:schemeClr val="tx2">
                    <a:lumMod val="75000"/>
                  </a:schemeClr>
                </a:solidFill>
              </a:rPr>
              <a:t>rôle du Gouvernement</a:t>
            </a:r>
          </a:p>
          <a:p>
            <a:pPr lvl="1"/>
            <a:r>
              <a:rPr lang="fr-CA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CA" dirty="0" smtClean="0">
                <a:solidFill>
                  <a:schemeClr val="tx2">
                    <a:lumMod val="75000"/>
                  </a:schemeClr>
                </a:solidFill>
              </a:rPr>
              <a:t>rôle de TEQ</a:t>
            </a:r>
          </a:p>
          <a:p>
            <a:pPr lvl="1"/>
            <a:r>
              <a:rPr lang="fr-CA" dirty="0" smtClean="0">
                <a:solidFill>
                  <a:schemeClr val="tx2">
                    <a:lumMod val="75000"/>
                  </a:schemeClr>
                </a:solidFill>
              </a:rPr>
              <a:t> rôle des Distributeurs</a:t>
            </a:r>
          </a:p>
          <a:p>
            <a:pPr lvl="1"/>
            <a:r>
              <a:rPr lang="fr-CA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CA" dirty="0" smtClean="0">
                <a:solidFill>
                  <a:schemeClr val="tx2">
                    <a:lumMod val="75000"/>
                  </a:schemeClr>
                </a:solidFill>
              </a:rPr>
              <a:t>rôle de la Régie</a:t>
            </a:r>
            <a:endParaRPr lang="fr-C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42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3600" b="1" dirty="0" smtClean="0">
                <a:solidFill>
                  <a:schemeClr val="tx2">
                    <a:lumMod val="75000"/>
                  </a:schemeClr>
                </a:solidFill>
              </a:rPr>
              <a:t>Mise en contexte</a:t>
            </a:r>
            <a:r>
              <a:rPr lang="fr-CA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CA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CA" sz="3600" dirty="0" smtClean="0">
                <a:solidFill>
                  <a:schemeClr val="tx2">
                    <a:lumMod val="75000"/>
                  </a:schemeClr>
                </a:solidFill>
              </a:rPr>
              <a:t>suite</a:t>
            </a:r>
            <a:endParaRPr lang="fr-CA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sz="2400" dirty="0" smtClean="0"/>
          </a:p>
          <a:p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Efficacité énergétique, intérêt public et équité sociale</a:t>
            </a:r>
          </a:p>
          <a:p>
            <a:endParaRPr lang="fr-CA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Que disent les tests de rentabilité ?</a:t>
            </a:r>
          </a:p>
          <a:p>
            <a:pPr lvl="1"/>
            <a:r>
              <a:rPr lang="fr-CA" sz="2000" dirty="0" smtClean="0">
                <a:solidFill>
                  <a:schemeClr val="tx2">
                    <a:lumMod val="75000"/>
                  </a:schemeClr>
                </a:solidFill>
              </a:rPr>
              <a:t>Limites et utilité des tests</a:t>
            </a:r>
          </a:p>
          <a:p>
            <a:pPr lvl="1"/>
            <a:r>
              <a:rPr lang="fr-CA" sz="2000" dirty="0" smtClean="0">
                <a:solidFill>
                  <a:schemeClr val="tx2">
                    <a:lumMod val="75000"/>
                  </a:schemeClr>
                </a:solidFill>
              </a:rPr>
              <a:t>Érosion des intrants</a:t>
            </a:r>
          </a:p>
          <a:p>
            <a:endParaRPr lang="fr-CA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Atteinte des cibles vs scénario de référence</a:t>
            </a:r>
          </a:p>
          <a:p>
            <a:endParaRPr lang="fr-CA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fr-CA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38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fr-CA" sz="3200" b="1" dirty="0" smtClean="0">
                <a:solidFill>
                  <a:schemeClr val="tx2">
                    <a:lumMod val="75000"/>
                  </a:schemeClr>
                </a:solidFill>
              </a:rPr>
              <a:t>Bilans et prévisions des Distributeurs</a:t>
            </a:r>
            <a:r>
              <a:rPr lang="fr-CA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CA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CA" sz="3200" dirty="0" smtClean="0">
                <a:solidFill>
                  <a:schemeClr val="tx2">
                    <a:lumMod val="75000"/>
                  </a:schemeClr>
                </a:solidFill>
              </a:rPr>
              <a:t>Hydro-Québec Distribution</a:t>
            </a:r>
            <a:endParaRPr lang="fr-C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800" dirty="0" smtClean="0">
                <a:solidFill>
                  <a:schemeClr val="tx2">
                    <a:lumMod val="50000"/>
                  </a:schemeClr>
                </a:solidFill>
              </a:rPr>
              <a:t>Bilan</a:t>
            </a:r>
            <a:endParaRPr lang="fr-CA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</a:rPr>
              <a:t>C-ACEFO-0025, p. 17 et C-ACEFO-0027, p.5,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</a:rPr>
              <a:t>rép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</a:rPr>
              <a:t>. 2.2</a:t>
            </a:r>
          </a:p>
          <a:p>
            <a:r>
              <a:rPr lang="fr-CA" sz="2800" dirty="0" smtClean="0">
                <a:solidFill>
                  <a:schemeClr val="tx2">
                    <a:lumMod val="50000"/>
                  </a:schemeClr>
                </a:solidFill>
              </a:rPr>
              <a:t>Prévisions</a:t>
            </a:r>
          </a:p>
          <a:p>
            <a:pPr lvl="1"/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</a:rPr>
              <a:t>Un contexte particulier</a:t>
            </a:r>
          </a:p>
          <a:p>
            <a:pPr lvl="1"/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</a:rPr>
              <a:t>Des dispositions plus prudentes</a:t>
            </a:r>
          </a:p>
          <a:p>
            <a:pPr lvl="1"/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</a:rPr>
              <a:t>Une ouverture à la poursuite de l’encadrement annuel</a:t>
            </a:r>
          </a:p>
          <a:p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8250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3600" b="1" dirty="0" smtClean="0">
                <a:solidFill>
                  <a:schemeClr val="tx2">
                    <a:lumMod val="75000"/>
                  </a:schemeClr>
                </a:solidFill>
              </a:rPr>
              <a:t>Bilans et prévisions des Distributeurs</a:t>
            </a:r>
            <a:r>
              <a:rPr lang="fr-CA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CA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CA" sz="3600" dirty="0" err="1" smtClean="0">
                <a:solidFill>
                  <a:schemeClr val="tx2">
                    <a:lumMod val="75000"/>
                  </a:schemeClr>
                </a:solidFill>
              </a:rPr>
              <a:t>Énergir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 smtClean="0">
                <a:solidFill>
                  <a:schemeClr val="tx2">
                    <a:lumMod val="75000"/>
                  </a:schemeClr>
                </a:solidFill>
              </a:rPr>
              <a:t>     Bilan</a:t>
            </a:r>
          </a:p>
          <a:p>
            <a:pPr lvl="1"/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 C-ACEFO-0025, p. 9 et suivantes et Tableau Énergir-1</a:t>
            </a:r>
          </a:p>
          <a:p>
            <a:pPr lvl="1"/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 Meilleure consistance et constance dans les résultats</a:t>
            </a:r>
          </a:p>
          <a:p>
            <a:pPr lvl="1"/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Dégradation des taux de réalisation (2 dernières années) et  écarts croissants  (portion non dépensée)</a:t>
            </a:r>
            <a:endParaRPr lang="fr-CA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fr-CA" dirty="0" smtClean="0">
                <a:solidFill>
                  <a:schemeClr val="tx2">
                    <a:lumMod val="75000"/>
                  </a:schemeClr>
                </a:solidFill>
              </a:rPr>
              <a:t>Prévisions</a:t>
            </a:r>
          </a:p>
          <a:p>
            <a:pPr lvl="1">
              <a:buFontTx/>
              <a:buChar char="-"/>
            </a:pPr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Croissance accélérée</a:t>
            </a:r>
          </a:p>
          <a:p>
            <a:pPr lvl="1">
              <a:buFontTx/>
              <a:buChar char="-"/>
            </a:pPr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Demande d’approbation sur 5 ans</a:t>
            </a:r>
            <a:endParaRPr lang="fr-CA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0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b="1" dirty="0" smtClean="0">
                <a:solidFill>
                  <a:schemeClr val="tx2">
                    <a:lumMod val="75000"/>
                  </a:schemeClr>
                </a:solidFill>
              </a:rPr>
              <a:t>Bilans et prévisions des Distributeurs</a:t>
            </a:r>
            <a:r>
              <a:rPr lang="fr-CA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CA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CA" sz="3200" dirty="0" err="1" smtClean="0">
                <a:solidFill>
                  <a:schemeClr val="tx2">
                    <a:lumMod val="75000"/>
                  </a:schemeClr>
                </a:solidFill>
              </a:rPr>
              <a:t>Gazifère</a:t>
            </a:r>
            <a:endParaRPr lang="fr-C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2">
                    <a:lumMod val="75000"/>
                  </a:schemeClr>
                </a:solidFill>
              </a:rPr>
              <a:t>Bilan</a:t>
            </a:r>
          </a:p>
          <a:p>
            <a:pPr lvl="1"/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Détérioration marquée des résultats</a:t>
            </a:r>
          </a:p>
          <a:p>
            <a:pPr lvl="1"/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Engagements de redressement non tenus</a:t>
            </a:r>
          </a:p>
          <a:p>
            <a:pPr lvl="1"/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Incapacité à identifier et rejoindre sa clientèle</a:t>
            </a:r>
          </a:p>
          <a:p>
            <a:pPr lvl="1"/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Transfert de responsabilité</a:t>
            </a:r>
          </a:p>
          <a:p>
            <a:r>
              <a:rPr lang="fr-CA" dirty="0" smtClean="0">
                <a:solidFill>
                  <a:schemeClr val="tx2">
                    <a:lumMod val="75000"/>
                  </a:schemeClr>
                </a:solidFill>
              </a:rPr>
              <a:t>Prévisions</a:t>
            </a:r>
          </a:p>
          <a:p>
            <a:pPr lvl="1"/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Proposition irréaliste</a:t>
            </a:r>
          </a:p>
          <a:p>
            <a:pPr lvl="1"/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Demande budgétaire déraisonnable</a:t>
            </a:r>
          </a:p>
          <a:p>
            <a:pPr lvl="1"/>
            <a:r>
              <a:rPr lang="fr-CA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Approbation </a:t>
            </a:r>
            <a:r>
              <a:rPr lang="fr-CA" sz="2400" i="1" dirty="0" smtClean="0">
                <a:solidFill>
                  <a:schemeClr val="tx2">
                    <a:lumMod val="75000"/>
                  </a:schemeClr>
                </a:solidFill>
              </a:rPr>
              <a:t>a priori </a:t>
            </a:r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sur 5 ans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00958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b="1" dirty="0" smtClean="0">
                <a:solidFill>
                  <a:schemeClr val="tx2">
                    <a:lumMod val="75000"/>
                  </a:schemeClr>
                </a:solidFill>
              </a:rPr>
              <a:t>Rejoindre la clientèle</a:t>
            </a:r>
            <a:endParaRPr lang="fr-CA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endParaRPr lang="fr-CA" sz="2800" dirty="0" smtClean="0"/>
          </a:p>
          <a:p>
            <a:r>
              <a:rPr lang="fr-CA" sz="2800" dirty="0" smtClean="0">
                <a:solidFill>
                  <a:schemeClr val="tx2">
                    <a:lumMod val="75000"/>
                  </a:schemeClr>
                </a:solidFill>
              </a:rPr>
              <a:t>Une offre « sur mesure »</a:t>
            </a:r>
          </a:p>
          <a:p>
            <a:pPr lvl="1"/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Référence à C-FCEI-0023, p. 9 et suivantes: bonnes pratiques</a:t>
            </a:r>
          </a:p>
          <a:p>
            <a:r>
              <a:rPr lang="fr-CA" sz="2800" dirty="0" smtClean="0">
                <a:solidFill>
                  <a:schemeClr val="tx2">
                    <a:lumMod val="75000"/>
                  </a:schemeClr>
                </a:solidFill>
              </a:rPr>
              <a:t>Identifier, caractériser et localiser les clientèles</a:t>
            </a:r>
          </a:p>
          <a:p>
            <a:pPr lvl="1"/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HQD: suivi de D-2014-037 et D-2015-018 – Stratégie tarifaire</a:t>
            </a:r>
          </a:p>
          <a:p>
            <a:pPr lvl="1"/>
            <a:r>
              <a:rPr lang="fr-CA" sz="2400" dirty="0" err="1" smtClean="0">
                <a:solidFill>
                  <a:schemeClr val="tx2">
                    <a:lumMod val="75000"/>
                  </a:schemeClr>
                </a:solidFill>
              </a:rPr>
              <a:t>Énergir</a:t>
            </a:r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: sommaire de l’étude approfondie du marché résidentiel, R-3662-2008 phase 2, B-38 GM-10 doc 1</a:t>
            </a:r>
          </a:p>
          <a:p>
            <a:pPr lvl="1"/>
            <a:r>
              <a:rPr lang="fr-CA" sz="2400" dirty="0" err="1" smtClean="0">
                <a:solidFill>
                  <a:schemeClr val="tx2">
                    <a:lumMod val="75000"/>
                  </a:schemeClr>
                </a:solidFill>
              </a:rPr>
              <a:t>Gazifère</a:t>
            </a:r>
            <a:r>
              <a:rPr lang="fr-CA" sz="2400" dirty="0" smtClean="0">
                <a:solidFill>
                  <a:schemeClr val="tx2">
                    <a:lumMod val="75000"/>
                  </a:schemeClr>
                </a:solidFill>
              </a:rPr>
              <a:t>: Références  ISQ, Ville de Gatineau</a:t>
            </a:r>
            <a:endParaRPr lang="fr-CA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72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b="1" dirty="0" smtClean="0">
                <a:solidFill>
                  <a:schemeClr val="accent1">
                    <a:lumMod val="75000"/>
                  </a:schemeClr>
                </a:solidFill>
              </a:rPr>
              <a:t>Rejoindre la clientèle</a:t>
            </a:r>
            <a:br>
              <a:rPr lang="fr-CA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CA" sz="1600" b="1" dirty="0" smtClean="0">
                <a:solidFill>
                  <a:schemeClr val="accent1">
                    <a:lumMod val="75000"/>
                  </a:schemeClr>
                </a:solidFill>
              </a:rPr>
              <a:t>suite</a:t>
            </a:r>
            <a:endParaRPr lang="fr-CA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fr-CA" sz="8000" dirty="0" smtClean="0"/>
              <a:t>Identification des documents de référence – caractérisation de la clientèle résidentielle</a:t>
            </a:r>
          </a:p>
          <a:p>
            <a:pPr lvl="1"/>
            <a:r>
              <a:rPr lang="fr-CA" sz="5600" u="sng" dirty="0">
                <a:hlinkClick r:id="rId2"/>
              </a:rPr>
              <a:t>http://</a:t>
            </a:r>
            <a:r>
              <a:rPr lang="fr-CA" sz="5600" u="sng" dirty="0" smtClean="0">
                <a:hlinkClick r:id="rId2"/>
              </a:rPr>
              <a:t>www.regie-energie.qc.ca/audiences/3662-08/Phase-2/PiecesPEN_3662-02/B-38_GM-10doc01_3662-2_13juin08.pdf</a:t>
            </a:r>
            <a:endParaRPr lang="fr-CA" sz="5600" dirty="0"/>
          </a:p>
          <a:p>
            <a:pPr marL="457200" lvl="1" indent="0">
              <a:buNone/>
            </a:pPr>
            <a:r>
              <a:rPr lang="fr-CA" sz="5600" dirty="0" smtClean="0"/>
              <a:t>	Dossier R-3662-2008 phase </a:t>
            </a:r>
            <a:r>
              <a:rPr lang="fr-CA" sz="5600" dirty="0"/>
              <a:t>2, pièce B-38-GM-10 doc 1, Plan global en efficacité énergétique : </a:t>
            </a:r>
            <a:r>
              <a:rPr lang="fr-CA" sz="5600" dirty="0" smtClean="0"/>
              <a:t>	horizon </a:t>
            </a:r>
            <a:r>
              <a:rPr lang="fr-CA" sz="5600" dirty="0"/>
              <a:t>2009-2011, </a:t>
            </a:r>
            <a:r>
              <a:rPr lang="fr-CA" sz="5600" dirty="0" smtClean="0"/>
              <a:t>	</a:t>
            </a:r>
            <a:r>
              <a:rPr lang="fr-CA" sz="5600" b="1" u="sng" dirty="0" smtClean="0"/>
              <a:t>section </a:t>
            </a:r>
            <a:r>
              <a:rPr lang="fr-CA" sz="5600" b="1" u="sng" dirty="0"/>
              <a:t>3.5 , pages 15 à </a:t>
            </a:r>
            <a:r>
              <a:rPr lang="fr-CA" sz="5600" b="1" u="sng" dirty="0" smtClean="0"/>
              <a:t>20</a:t>
            </a:r>
            <a:endParaRPr lang="fr-CA" sz="5600" b="1" u="sng" dirty="0"/>
          </a:p>
          <a:p>
            <a:pPr lvl="1"/>
            <a:r>
              <a:rPr lang="fr-CA" sz="5600" u="sng" dirty="0">
                <a:hlinkClick r:id="rId2"/>
              </a:rPr>
              <a:t>http://www.regie-energie.qc.ca/audiences/3662-08/Phase-2/PiecesPEN_3662-02/B-38_GM-10doc01_3662-2_13juin08.pdf</a:t>
            </a:r>
            <a:endParaRPr lang="fr-CA" sz="5600" dirty="0"/>
          </a:p>
          <a:p>
            <a:pPr marL="457200" lvl="1" indent="0">
              <a:buNone/>
            </a:pPr>
            <a:r>
              <a:rPr lang="fr-CA" sz="5600" dirty="0" smtClean="0"/>
              <a:t>	Dossier </a:t>
            </a:r>
            <a:r>
              <a:rPr lang="fr-CA" sz="5600" dirty="0"/>
              <a:t>R-3662-2008 phase 2, pièce B-38-GM-10 doc 1, Plan global en efficacité énergétique : </a:t>
            </a:r>
            <a:r>
              <a:rPr lang="fr-CA" sz="5600" dirty="0" smtClean="0"/>
              <a:t>	horizon </a:t>
            </a:r>
            <a:r>
              <a:rPr lang="fr-CA" sz="5600" dirty="0"/>
              <a:t>2009-2011, </a:t>
            </a:r>
            <a:r>
              <a:rPr lang="fr-CA" sz="5600" dirty="0" smtClean="0"/>
              <a:t>	</a:t>
            </a:r>
            <a:r>
              <a:rPr lang="fr-CA" sz="5600" b="1" u="sng" dirty="0" smtClean="0"/>
              <a:t>section </a:t>
            </a:r>
            <a:r>
              <a:rPr lang="fr-CA" sz="5600" b="1" u="sng" dirty="0"/>
              <a:t>3.5 , pages 15 à </a:t>
            </a:r>
            <a:r>
              <a:rPr lang="fr-CA" sz="5600" b="1" u="sng" dirty="0" smtClean="0"/>
              <a:t>20</a:t>
            </a:r>
          </a:p>
          <a:p>
            <a:pPr lvl="1"/>
            <a:r>
              <a:rPr lang="fr-CA" sz="5600" u="sng" dirty="0">
                <a:hlinkClick r:id="rId3" action="ppaction://hlinkfile"/>
              </a:rPr>
              <a:t>WWW.HABITATION.GOUV.QC.CA</a:t>
            </a:r>
            <a:endParaRPr lang="fr-CA" sz="5600" dirty="0"/>
          </a:p>
          <a:p>
            <a:pPr marL="457200" lvl="1" indent="0">
              <a:buNone/>
            </a:pPr>
            <a:r>
              <a:rPr lang="fr-CA" sz="5600" dirty="0" smtClean="0"/>
              <a:t>	L’évolution </a:t>
            </a:r>
            <a:r>
              <a:rPr lang="fr-CA" sz="5600" dirty="0"/>
              <a:t>démographique et le logement au Québec, préparé par l’Institut de la statistique du </a:t>
            </a:r>
            <a:r>
              <a:rPr lang="fr-CA" sz="5600" dirty="0" smtClean="0"/>
              <a:t>	Québec </a:t>
            </a:r>
            <a:r>
              <a:rPr lang="fr-CA" sz="5600" dirty="0"/>
              <a:t>pour la </a:t>
            </a:r>
            <a:r>
              <a:rPr lang="fr-CA" sz="5600" dirty="0" smtClean="0"/>
              <a:t>Société d’habitation du </a:t>
            </a:r>
            <a:r>
              <a:rPr lang="fr-CA" sz="5600" dirty="0"/>
              <a:t>Québec, Gouvernement du Québec, </a:t>
            </a:r>
            <a:r>
              <a:rPr lang="fr-CA" sz="5600" dirty="0" smtClean="0"/>
              <a:t>2012    ISBN 	978-2-550-63306-8 (PDF) 	</a:t>
            </a:r>
          </a:p>
          <a:p>
            <a:pPr marL="457200" lvl="1" indent="0">
              <a:buNone/>
            </a:pPr>
            <a:r>
              <a:rPr lang="fr-CA" sz="5600" b="1" dirty="0"/>
              <a:t>	</a:t>
            </a:r>
            <a:r>
              <a:rPr lang="fr-CA" sz="5600" b="1" u="sng" dirty="0" smtClean="0"/>
              <a:t>pages 3 et 4</a:t>
            </a:r>
            <a:r>
              <a:rPr lang="fr-CA" sz="5600" dirty="0" smtClean="0"/>
              <a:t> (Table des matières), </a:t>
            </a:r>
            <a:r>
              <a:rPr lang="fr-CA" sz="5600" b="1" u="sng" dirty="0" smtClean="0"/>
              <a:t>page 116</a:t>
            </a:r>
            <a:r>
              <a:rPr lang="fr-CA" sz="5600" dirty="0" smtClean="0"/>
              <a:t> (Tableau 8.3) et </a:t>
            </a:r>
            <a:r>
              <a:rPr lang="fr-CA" sz="5600" b="1" u="sng" dirty="0" smtClean="0"/>
              <a:t>page 140</a:t>
            </a:r>
            <a:r>
              <a:rPr lang="fr-CA" sz="5600" dirty="0" smtClean="0"/>
              <a:t> (Tableaux 8.71 à 8.</a:t>
            </a:r>
          </a:p>
          <a:p>
            <a:pPr marL="457200" lvl="1" indent="0">
              <a:buNone/>
            </a:pPr>
            <a:r>
              <a:rPr lang="fr-CA" sz="5600" u="sng" dirty="0" smtClean="0">
                <a:hlinkClick r:id="rId4"/>
              </a:rPr>
              <a:t>www.gatineau.ca</a:t>
            </a:r>
            <a:endParaRPr lang="fr-CA" sz="5600" u="sng" dirty="0" smtClean="0"/>
          </a:p>
          <a:p>
            <a:pPr marL="457200" lvl="1" indent="0">
              <a:buNone/>
            </a:pPr>
            <a:r>
              <a:rPr lang="fr-CA" sz="5600" dirty="0"/>
              <a:t>Portrait de Gatineau, Profil de l’habitation – Synthèse, Service de l’urbanisme et du développement durable de la Ville de Gatineau, septembre 2013     ISBN </a:t>
            </a:r>
            <a:r>
              <a:rPr lang="fr-CA" sz="5600" dirty="0" smtClean="0"/>
              <a:t>978-2-920961-75-3</a:t>
            </a:r>
          </a:p>
          <a:p>
            <a:pPr marL="457200" lvl="1" indent="0">
              <a:buNone/>
            </a:pPr>
            <a:r>
              <a:rPr lang="fr-CA" sz="5600" dirty="0" smtClean="0"/>
              <a:t>et</a:t>
            </a:r>
          </a:p>
          <a:p>
            <a:pPr marL="457200" lvl="1" indent="0">
              <a:buNone/>
            </a:pPr>
            <a:r>
              <a:rPr lang="fr-CA" sz="5600" dirty="0" smtClean="0"/>
              <a:t>Portrait </a:t>
            </a:r>
            <a:r>
              <a:rPr lang="fr-CA" sz="5600" dirty="0"/>
              <a:t>de Gatineau, Profil démographique et socioéconomique, chiffres clés du recensement et </a:t>
            </a:r>
            <a:r>
              <a:rPr lang="fr-CA" sz="5600" dirty="0" smtClean="0"/>
              <a:t>de </a:t>
            </a:r>
            <a:r>
              <a:rPr lang="fr-CA" sz="5600" dirty="0"/>
              <a:t>l’enquête </a:t>
            </a:r>
            <a:r>
              <a:rPr lang="fr-CA" sz="5600" dirty="0" smtClean="0"/>
              <a:t>auprès </a:t>
            </a:r>
            <a:r>
              <a:rPr lang="fr-CA" sz="5600" dirty="0"/>
              <a:t>des ménages de 2011, Service de l’urbanisme et du développement durable, </a:t>
            </a:r>
            <a:r>
              <a:rPr lang="fr-CA" sz="5600" dirty="0" smtClean="0"/>
              <a:t>Ville </a:t>
            </a:r>
            <a:r>
              <a:rPr lang="fr-CA" sz="5600" dirty="0"/>
              <a:t>de Gatineau, juin 2014.</a:t>
            </a:r>
          </a:p>
          <a:p>
            <a:pPr marL="0" indent="0">
              <a:buNone/>
            </a:pPr>
            <a:r>
              <a:rPr lang="fr-CA" sz="2900" dirty="0"/>
              <a:t> </a:t>
            </a:r>
          </a:p>
          <a:p>
            <a:pPr marL="457200" lvl="1" indent="0">
              <a:buNone/>
            </a:pPr>
            <a:endParaRPr lang="fr-CA" sz="1100" dirty="0"/>
          </a:p>
          <a:p>
            <a:pPr marL="457200" lvl="1" indent="0">
              <a:buNone/>
            </a:pPr>
            <a:r>
              <a:rPr lang="fr-CA" sz="1500" dirty="0"/>
              <a:t>	</a:t>
            </a:r>
            <a:endParaRPr lang="fr-CA" sz="1500" dirty="0" smtClean="0"/>
          </a:p>
          <a:p>
            <a:pPr marL="0" indent="0">
              <a:buNone/>
            </a:pPr>
            <a:endParaRPr lang="fr-CA" sz="1500" dirty="0"/>
          </a:p>
          <a:p>
            <a:pPr marL="457200" lvl="1" indent="0">
              <a:buNone/>
            </a:pPr>
            <a:endParaRPr lang="fr-CA" sz="1500" b="1" u="sng" dirty="0" smtClean="0"/>
          </a:p>
          <a:p>
            <a:pPr marL="457200" lvl="1" indent="0">
              <a:buNone/>
            </a:pPr>
            <a:endParaRPr lang="fr-CA" sz="1500" b="1" u="sng" dirty="0"/>
          </a:p>
          <a:p>
            <a:pPr marL="457200" lvl="1" indent="0">
              <a:buNone/>
            </a:pPr>
            <a:endParaRPr lang="fr-CA" sz="1200" dirty="0"/>
          </a:p>
          <a:p>
            <a:endParaRPr lang="fr-CA" sz="1600" dirty="0"/>
          </a:p>
          <a:p>
            <a:pPr lvl="1"/>
            <a:endParaRPr lang="fr-CA" sz="1200" dirty="0"/>
          </a:p>
        </p:txBody>
      </p:sp>
    </p:spTree>
    <p:extLst>
      <p:ext uri="{BB962C8B-B14F-4D97-AF65-F5344CB8AC3E}">
        <p14:creationId xmlns:p14="http://schemas.microsoft.com/office/powerpoint/2010/main" val="3128576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la preuve de l'ACEFO </Sujet>
    <Confidentiel xmlns="a091097b-8ae3-4832-a2b2-51f9a78aeacd">3</Confidentiel>
    <Projet xmlns="a091097b-8ae3-4832-a2b2-51f9a78aeacd">630</Projet>
    <Provenance xmlns="a091097b-8ae3-4832-a2b2-51f9a78aeacd">2</Provenance>
    <Hidden_UploadedAt xmlns="a091097b-8ae3-4832-a2b2-51f9a78aeacd">2023-01-28T02:14:42+00:00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16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785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2023-01-28T02:14:42+00:00</Hidden_ApprovedAt>
    <Cote_x0020_de_x0020_piéce xmlns="a091097b-8ae3-4832-a2b2-51f9a78aeacd">C-ACEFO-0030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true</Ne_x0020_pas_x0020_envoyer_x0020_d_x0027_alerte>
    <_dlc_DocId xmlns="a84ed267-86d5-4fa1-a3cb-2fed497fe84f">W2HFWTQUJJY6-230351488-203</_dlc_DocId>
    <_dlc_DocIdUrl xmlns="a84ed267-86d5-4fa1-a3cb-2fed497fe84f">
      <Url>http://s10mtlweb:8081/630/_layouts/15/DocIdRedir.aspx?ID=W2HFWTQUJJY6-230351488-203</Url>
      <Description>W2HFWTQUJJY6-230351488-203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34573706BFCB4D4F8372829E5DA9C618" ma:contentTypeVersion="0" ma:contentTypeDescription="" ma:contentTypeScope="" ma:versionID="f1d9cc7aa84cfc4b2996b70e98624ce1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60E276-13AF-44AE-B0F1-3638B307CB6B}"/>
</file>

<file path=customXml/itemProps2.xml><?xml version="1.0" encoding="utf-8"?>
<ds:datastoreItem xmlns:ds="http://schemas.openxmlformats.org/officeDocument/2006/customXml" ds:itemID="{386F63A0-CD4B-4105-8F4D-6D83DF8263D3}"/>
</file>

<file path=customXml/itemProps3.xml><?xml version="1.0" encoding="utf-8"?>
<ds:datastoreItem xmlns:ds="http://schemas.openxmlformats.org/officeDocument/2006/customXml" ds:itemID="{38274740-2B7B-4B2F-9586-76013A21D739}"/>
</file>

<file path=customXml/itemProps4.xml><?xml version="1.0" encoding="utf-8"?>
<ds:datastoreItem xmlns:ds="http://schemas.openxmlformats.org/officeDocument/2006/customXml" ds:itemID="{4B39FDEB-1C0D-44B6-B2E2-2B30A6F6A5B4}"/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367</Words>
  <Application>Microsoft Office PowerPoint</Application>
  <PresentationFormat>Affichage à l'écran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Dossier R-4043-2018 Régie de l’énergie</vt:lpstr>
      <vt:lpstr>Plan de présentation</vt:lpstr>
      <vt:lpstr>Mise en contexte</vt:lpstr>
      <vt:lpstr>Mise en contexte suite</vt:lpstr>
      <vt:lpstr>Bilans et prévisions des Distributeurs Hydro-Québec Distribution</vt:lpstr>
      <vt:lpstr>Bilans et prévisions des Distributeurs Énergir</vt:lpstr>
      <vt:lpstr>Bilans et prévisions des Distributeurs Gazifère</vt:lpstr>
      <vt:lpstr>Rejoindre la clientèle</vt:lpstr>
      <vt:lpstr>Rejoindre la clientèle suite</vt:lpstr>
      <vt:lpstr>Deux facteurs de risque à neutraliser</vt:lpstr>
      <vt:lpstr>Quel encadrement privilégier ?</vt:lpstr>
    </vt:vector>
  </TitlesOfParts>
  <Company>Personnel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R-4043-2018 Régie de l’énergie</dc:title>
  <dc:subject>Présentation de la preuve de l'ACEFO </dc:subject>
  <dc:creator>Jean-François Blain</dc:creator>
  <cp:lastModifiedBy>Jean-François Blain</cp:lastModifiedBy>
  <cp:revision>17</cp:revision>
  <dcterms:created xsi:type="dcterms:W3CDTF">2019-03-27T01:26:05Z</dcterms:created>
  <dcterms:modified xsi:type="dcterms:W3CDTF">2019-03-27T13:24:48Z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0x010100F6681E3BDF397F418586AC591ADC81BB0034573706BFCB4D4F8372829E5DA9C618</vt:lpwstr>
  </property>
  <property fmtid="{D5CDD505-2E9C-101B-9397-08002B2CF9AE}" pid="4" name="Order">
    <vt:r8>4290200</vt:r8>
  </property>
  <property fmtid="{D5CDD505-2E9C-101B-9397-08002B2CF9AE}" pid="5" name="_dlc_DocIdItemGuid">
    <vt:lpwstr>9afb8f5a-8737-4444-b353-c380f78e1c4f</vt:lpwstr>
  </property>
</Properties>
</file>