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7" r:id="rId1"/>
  </p:sldMasterIdLst>
  <p:notesMasterIdLst>
    <p:notesMasterId r:id="rId8"/>
  </p:notesMasterIdLst>
  <p:handoutMasterIdLst>
    <p:handoutMasterId r:id="rId9"/>
  </p:handoutMasterIdLst>
  <p:sldIdLst>
    <p:sldId id="263" r:id="rId2"/>
    <p:sldId id="593" r:id="rId3"/>
    <p:sldId id="625" r:id="rId4"/>
    <p:sldId id="622" r:id="rId5"/>
    <p:sldId id="623" r:id="rId6"/>
    <p:sldId id="624" r:id="rId7"/>
  </p:sldIdLst>
  <p:sldSz cx="12192000" cy="6858000"/>
  <p:notesSz cx="7077075" cy="93694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9822" autoAdjust="0"/>
  </p:normalViewPr>
  <p:slideViewPr>
    <p:cSldViewPr snapToGrid="0">
      <p:cViewPr>
        <p:scale>
          <a:sx n="80" d="100"/>
          <a:sy n="80" d="100"/>
        </p:scale>
        <p:origin x="-1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9891B21A-ECC8-4EEA-904C-D0A157BA1977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3BF0439A-76B2-40EA-872B-484329418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800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54ED4DF6-A981-4ACE-9F1B-2BED91CBBFB3}" type="datetimeFigureOut">
              <a:rPr lang="fr-CA" smtClean="0"/>
              <a:t>2019-03-26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703263"/>
            <a:ext cx="62452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6D07B0B6-A36C-40AE-A0B5-CEF9789662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252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575CD-BF9A-4764-8CE4-BEDDE7FDB5B3}" type="datetime1">
              <a:rPr lang="fr-CA" smtClean="0"/>
              <a:t>2019-03-26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A4B8C-894B-4C66-A07C-47773015B8A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02128-37B2-43E7-A2FB-83784FF69A62}" type="datetime1">
              <a:rPr lang="fr-CA" smtClean="0"/>
              <a:t>2019-03-26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98B8B-7B3E-44C0-AF70-3D70C09456BF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56BD1-3F6A-448F-B09A-480C76EACA86}" type="datetime1">
              <a:rPr lang="fr-CA" smtClean="0"/>
              <a:t>2019-03-26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AF6A2-CBC9-4B22-8D6B-E86C264FE76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F846E-AA47-4E01-9CF4-C3697C76D1E8}" type="datetime1">
              <a:rPr lang="fr-CA" smtClean="0"/>
              <a:t>2019-03-26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755F8-16FF-4135-A9EC-57B9AD1CAA14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60CC4-E619-4397-80A8-405C8FD9A78B}" type="datetime1">
              <a:rPr lang="fr-CA" smtClean="0"/>
              <a:t>2019-03-26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735F7-F5BF-417D-B97F-DFCF2D5049AF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F52A8-DB46-4A17-856D-250E9589ABF8}" type="datetime1">
              <a:rPr lang="fr-CA" smtClean="0"/>
              <a:t>2019-03-26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48FE3-AD7F-421F-99FD-2EDE85196746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0D6D30-2313-413E-9330-FD42F37DAD36}" type="datetime1">
              <a:rPr lang="fr-CA" smtClean="0"/>
              <a:t>2019-03-26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8777C-8558-4001-B6AC-CAB11DB86729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8F667-BC2E-440D-BEB6-0E92D842CB10}" type="datetime1">
              <a:rPr lang="fr-CA" smtClean="0"/>
              <a:t>2019-03-26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E93EF-0E36-460E-BE49-B8CB6979DFF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B1CE9-E250-4F18-A4F2-D022B87A4C06}" type="datetime1">
              <a:rPr lang="fr-CA" smtClean="0"/>
              <a:t>2019-03-26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7AEDE-E3B9-4D30-A3F4-86385AFF4652}" type="datetime1">
              <a:rPr lang="fr-CA" smtClean="0"/>
              <a:t>2019-03-26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8CB6C-AF7E-431F-ABA8-2F2EB1F1EA01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80EF8-0D17-477F-B250-E45761764571}" type="datetime1">
              <a:rPr lang="fr-CA" smtClean="0"/>
              <a:t>2019-03-26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0B21C-FCA8-49F2-920E-8AF540764C84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724502-DB1C-4412-95D9-A512478016BF}" type="datetime1">
              <a:rPr lang="fr-CA" smtClean="0"/>
              <a:t>2019-03-26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88B331-A12B-4136-8261-3B3390F0DF14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dirty="0" err="1" smtClean="0">
                <a:latin typeface="Verdana" pitchFamily="34" charset="0"/>
                <a:cs typeface="Arial" charset="0"/>
              </a:rPr>
              <a:t>Régie</a:t>
            </a:r>
            <a:r>
              <a:rPr lang="en-CA" dirty="0" smtClean="0">
                <a:latin typeface="Verdana" pitchFamily="34" charset="0"/>
                <a:cs typeface="Arial" charset="0"/>
              </a:rPr>
              <a:t> de </a:t>
            </a:r>
            <a:r>
              <a:rPr lang="en-CA" dirty="0" err="1" smtClean="0">
                <a:latin typeface="Verdana" pitchFamily="34" charset="0"/>
                <a:cs typeface="Arial" charset="0"/>
              </a:rPr>
              <a:t>l’Énergie</a:t>
            </a:r>
            <a:r>
              <a:rPr lang="en-CA" dirty="0" smtClean="0">
                <a:latin typeface="Verdana" pitchFamily="34" charset="0"/>
                <a:cs typeface="Arial" charset="0"/>
              </a:rPr>
              <a:t/>
            </a:r>
            <a:br>
              <a:rPr lang="en-CA" dirty="0" smtClean="0">
                <a:latin typeface="Verdana" pitchFamily="34" charset="0"/>
                <a:cs typeface="Arial" charset="0"/>
              </a:rPr>
            </a:br>
            <a:r>
              <a:rPr lang="en-CA" dirty="0" smtClean="0">
                <a:latin typeface="Verdana" pitchFamily="34" charset="0"/>
                <a:cs typeface="Arial" charset="0"/>
              </a:rPr>
              <a:t>R-4043-2018</a:t>
            </a:r>
            <a:br>
              <a:rPr lang="en-CA" dirty="0" smtClean="0">
                <a:latin typeface="Verdana" pitchFamily="34" charset="0"/>
                <a:cs typeface="Arial" charset="0"/>
              </a:rPr>
            </a:br>
            <a:endParaRPr lang="fr-CA" sz="300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400" dirty="0" err="1" smtClean="0">
                <a:latin typeface="Verdana" pitchFamily="34" charset="0"/>
                <a:cs typeface="Arial" charset="0"/>
              </a:rPr>
              <a:t>Présentation</a:t>
            </a:r>
            <a:r>
              <a:rPr lang="en-CA" sz="2400" dirty="0" smtClean="0">
                <a:latin typeface="Verdana" pitchFamily="34" charset="0"/>
                <a:cs typeface="Arial" charset="0"/>
              </a:rPr>
              <a:t> de la </a:t>
            </a:r>
            <a:r>
              <a:rPr lang="en-CA" sz="2400" dirty="0" err="1" smtClean="0">
                <a:latin typeface="Verdana" pitchFamily="34" charset="0"/>
                <a:cs typeface="Arial" charset="0"/>
              </a:rPr>
              <a:t>preuve</a:t>
            </a:r>
            <a:r>
              <a:rPr lang="en-CA" sz="2400" dirty="0" smtClean="0">
                <a:latin typeface="Verdana" pitchFamily="34" charset="0"/>
                <a:cs typeface="Arial" charset="0"/>
              </a:rPr>
              <a:t> AHQ-ARQ</a:t>
            </a:r>
          </a:p>
          <a:p>
            <a:pPr eaLnBrk="1" hangingPunct="1">
              <a:lnSpc>
                <a:spcPct val="90000"/>
              </a:lnSpc>
            </a:pPr>
            <a:r>
              <a:rPr lang="en-CA" sz="2400" dirty="0" smtClean="0">
                <a:latin typeface="Verdana" pitchFamily="34" charset="0"/>
                <a:cs typeface="Arial" charset="0"/>
              </a:rPr>
              <a:t>Marcel Paul Raymond</a:t>
            </a:r>
          </a:p>
          <a:p>
            <a:pPr eaLnBrk="1" hangingPunct="1">
              <a:lnSpc>
                <a:spcPct val="90000"/>
              </a:lnSpc>
            </a:pPr>
            <a:endParaRPr lang="en-CA" sz="2400" dirty="0" smtClean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dirty="0" smtClean="0">
                <a:latin typeface="Verdana" pitchFamily="34" charset="0"/>
                <a:cs typeface="Arial" charset="0"/>
              </a:rPr>
              <a:t>27 mars 2019</a:t>
            </a:r>
            <a:endParaRPr lang="en-CA" sz="2400" dirty="0" smtClean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CA" sz="2400" dirty="0" smtClean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CA" sz="240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9495C-C264-4D0F-AAC4-B7B7A6C37739}" type="slidenum">
              <a:rPr lang="fr-CA" smtClean="0"/>
              <a:pPr>
                <a:defRPr/>
              </a:pPr>
              <a:t>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dirty="0"/>
              <a:t>1</a:t>
            </a:r>
            <a:r>
              <a:rPr lang="en-CA" dirty="0" smtClean="0"/>
              <a:t>. </a:t>
            </a:r>
            <a:r>
              <a:rPr lang="en-CA" dirty="0" err="1" smtClean="0"/>
              <a:t>Ordonnancement</a:t>
            </a:r>
            <a:r>
              <a:rPr lang="en-CA" dirty="0" smtClean="0"/>
              <a:t> des </a:t>
            </a:r>
            <a:r>
              <a:rPr lang="en-CA" dirty="0" err="1" smtClean="0"/>
              <a:t>mesures</a:t>
            </a:r>
            <a:r>
              <a:rPr lang="en-CA" dirty="0" smtClean="0"/>
              <a:t> pour </a:t>
            </a:r>
            <a:r>
              <a:rPr lang="en-CA" b="1" u="sng" dirty="0" err="1" smtClean="0"/>
              <a:t>atteindre</a:t>
            </a:r>
            <a:r>
              <a:rPr lang="en-CA" dirty="0" smtClean="0"/>
              <a:t> la </a:t>
            </a:r>
            <a:r>
              <a:rPr lang="en-CA" dirty="0" err="1" smtClean="0"/>
              <a:t>Cible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377538"/>
            <a:ext cx="10319657" cy="532014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sz="1600" u="sng" dirty="0" smtClean="0"/>
              <a:t>C-AHQ-ARQ-0020, p. 11:</a:t>
            </a:r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endParaRPr lang="fr-CA" sz="2800" dirty="0" smtClean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04" y="1769445"/>
            <a:ext cx="10101778" cy="457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5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sz="3600" dirty="0"/>
              <a:t>1</a:t>
            </a:r>
            <a:r>
              <a:rPr lang="en-CA" sz="3600" dirty="0" smtClean="0"/>
              <a:t>. </a:t>
            </a:r>
            <a:r>
              <a:rPr lang="en-CA" sz="3600" dirty="0" err="1" smtClean="0"/>
              <a:t>Ordonnancement</a:t>
            </a:r>
            <a:r>
              <a:rPr lang="en-CA" sz="3600" dirty="0" smtClean="0"/>
              <a:t> des </a:t>
            </a:r>
            <a:r>
              <a:rPr lang="en-CA" sz="3600" dirty="0" err="1" smtClean="0"/>
              <a:t>mesures</a:t>
            </a:r>
            <a:r>
              <a:rPr lang="en-CA" sz="3600" dirty="0" smtClean="0"/>
              <a:t> </a:t>
            </a:r>
            <a:r>
              <a:rPr lang="en-CA" sz="3600" b="1" u="sng" dirty="0" smtClean="0"/>
              <a:t>au-</a:t>
            </a:r>
            <a:r>
              <a:rPr lang="en-CA" sz="3600" b="1" u="sng" dirty="0" err="1" smtClean="0"/>
              <a:t>delà</a:t>
            </a:r>
            <a:r>
              <a:rPr lang="en-CA" sz="3600" dirty="0" smtClean="0"/>
              <a:t> de </a:t>
            </a:r>
            <a:r>
              <a:rPr lang="en-CA" sz="3600" dirty="0" smtClean="0"/>
              <a:t>la </a:t>
            </a:r>
            <a:r>
              <a:rPr lang="en-CA" sz="3600" dirty="0" err="1" smtClean="0"/>
              <a:t>Cible</a:t>
            </a:r>
            <a:endParaRPr lang="fr-CA" sz="36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448790"/>
            <a:ext cx="10319657" cy="524889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sz="1600" u="sng" dirty="0" smtClean="0"/>
              <a:t>C-AHQ-ARQ-0020, p. 11 (suite):</a:t>
            </a:r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endParaRPr lang="fr-CA" sz="2800" dirty="0" smtClean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551" y="1846820"/>
            <a:ext cx="9389259" cy="4775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4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Autofit/>
          </a:bodyPr>
          <a:lstStyle/>
          <a:p>
            <a:pPr eaLnBrk="1" hangingPunct="1"/>
            <a:r>
              <a:rPr lang="en-CA" sz="3400" dirty="0"/>
              <a:t>2</a:t>
            </a:r>
            <a:r>
              <a:rPr lang="en-CA" sz="3400" dirty="0" smtClean="0"/>
              <a:t>. </a:t>
            </a:r>
            <a:r>
              <a:rPr lang="en-CA" sz="3400" dirty="0" err="1" smtClean="0"/>
              <a:t>Ordonnancement</a:t>
            </a:r>
            <a:r>
              <a:rPr lang="en-CA" sz="3400" dirty="0" smtClean="0"/>
              <a:t> des </a:t>
            </a:r>
            <a:r>
              <a:rPr lang="en-CA" sz="3400" dirty="0" err="1" smtClean="0"/>
              <a:t>mesures</a:t>
            </a:r>
            <a:r>
              <a:rPr lang="en-CA" sz="3400" dirty="0" smtClean="0"/>
              <a:t> </a:t>
            </a:r>
            <a:r>
              <a:rPr lang="en-CA" sz="3400" dirty="0" err="1" smtClean="0"/>
              <a:t>d’</a:t>
            </a:r>
            <a:r>
              <a:rPr lang="en-CA" sz="3400" u="sng" dirty="0" err="1" smtClean="0"/>
              <a:t>Énergir</a:t>
            </a:r>
            <a:r>
              <a:rPr lang="en-CA" sz="3400" dirty="0" smtClean="0"/>
              <a:t> pour </a:t>
            </a:r>
            <a:r>
              <a:rPr lang="en-CA" sz="3400" dirty="0" err="1" smtClean="0"/>
              <a:t>atteindre</a:t>
            </a:r>
            <a:r>
              <a:rPr lang="en-CA" sz="3400" dirty="0" smtClean="0"/>
              <a:t> la </a:t>
            </a:r>
            <a:r>
              <a:rPr lang="en-CA" sz="3400" dirty="0" err="1" smtClean="0"/>
              <a:t>Cible</a:t>
            </a:r>
            <a:endParaRPr lang="fr-CA" sz="34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sz="2100" u="sng" dirty="0" smtClean="0"/>
              <a:t>C-AHQ-ARQ-0020, p. 14; C-Énergir-0037, pp. 6-11:</a:t>
            </a:r>
          </a:p>
          <a:p>
            <a:pPr marL="0" indent="0">
              <a:lnSpc>
                <a:spcPct val="90000"/>
              </a:lnSpc>
              <a:buNone/>
            </a:pPr>
            <a:endParaRPr lang="fr-CA" sz="2100" u="sng" dirty="0"/>
          </a:p>
          <a:p>
            <a:pPr marL="0" indent="0">
              <a:lnSpc>
                <a:spcPct val="90000"/>
              </a:lnSpc>
              <a:buNone/>
            </a:pPr>
            <a:endParaRPr lang="fr-CA" sz="2100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r-CA" b="1" dirty="0" smtClean="0">
                <a:sym typeface="Wingdings" panose="05000000000000000000" pitchFamily="2" charset="2"/>
              </a:rPr>
              <a:t></a:t>
            </a:r>
            <a:r>
              <a:rPr lang="fr-CA" b="1" dirty="0" smtClean="0"/>
              <a:t>Toutes ces mesures contribuent à l’atteinte de la Cible</a:t>
            </a:r>
          </a:p>
          <a:p>
            <a:pPr marL="0" indent="0">
              <a:lnSpc>
                <a:spcPct val="90000"/>
              </a:lnSpc>
              <a:buNone/>
            </a:pPr>
            <a:endParaRPr lang="fr-CA" b="1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endParaRPr lang="fr-CA" sz="2800" dirty="0" smtClean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87" y="2402878"/>
            <a:ext cx="11572498" cy="22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3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22" y="1937205"/>
            <a:ext cx="10443443" cy="3561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Autofit/>
          </a:bodyPr>
          <a:lstStyle/>
          <a:p>
            <a:pPr eaLnBrk="1" hangingPunct="1"/>
            <a:r>
              <a:rPr lang="en-CA" sz="3200" dirty="0"/>
              <a:t>3</a:t>
            </a:r>
            <a:r>
              <a:rPr lang="en-CA" sz="3200" dirty="0" smtClean="0"/>
              <a:t>. </a:t>
            </a:r>
            <a:r>
              <a:rPr lang="en-CA" sz="3200" dirty="0" err="1" smtClean="0"/>
              <a:t>Ordonnancement</a:t>
            </a:r>
            <a:r>
              <a:rPr lang="en-CA" sz="3200" dirty="0" smtClean="0"/>
              <a:t> des </a:t>
            </a:r>
            <a:r>
              <a:rPr lang="en-CA" sz="3200" dirty="0" err="1" smtClean="0"/>
              <a:t>mesures</a:t>
            </a:r>
            <a:r>
              <a:rPr lang="en-CA" sz="3200" dirty="0" smtClean="0"/>
              <a:t> de </a:t>
            </a:r>
            <a:r>
              <a:rPr lang="en-CA" sz="3200" u="sng" dirty="0" err="1" smtClean="0"/>
              <a:t>Gazifère</a:t>
            </a:r>
            <a:r>
              <a:rPr lang="en-CA" sz="3200" dirty="0" smtClean="0"/>
              <a:t> pour </a:t>
            </a:r>
            <a:r>
              <a:rPr lang="en-CA" sz="3200" dirty="0" err="1" smtClean="0"/>
              <a:t>atteindre</a:t>
            </a:r>
            <a:r>
              <a:rPr lang="en-CA" sz="3200" dirty="0" smtClean="0"/>
              <a:t> la </a:t>
            </a:r>
            <a:r>
              <a:rPr lang="en-CA" sz="3200" dirty="0" err="1" smtClean="0"/>
              <a:t>Cible</a:t>
            </a:r>
            <a:endParaRPr lang="fr-CA" sz="32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sz="2100" u="sng" dirty="0" smtClean="0"/>
              <a:t>C-AHQ-ARQ-0020, p. 14; C-GI-0034:</a:t>
            </a:r>
          </a:p>
          <a:p>
            <a:pPr marL="0" indent="0">
              <a:lnSpc>
                <a:spcPct val="90000"/>
              </a:lnSpc>
              <a:buNone/>
            </a:pPr>
            <a:endParaRPr lang="fr-CA" sz="2100" u="sng" dirty="0"/>
          </a:p>
          <a:p>
            <a:pPr marL="0" indent="0">
              <a:lnSpc>
                <a:spcPct val="90000"/>
              </a:lnSpc>
              <a:buNone/>
            </a:pPr>
            <a:endParaRPr lang="fr-CA" sz="2100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b="1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r-CA" b="1" dirty="0" smtClean="0"/>
              <a:t>Recommandation AHQ-ARQ: Ne pas reconnaître la mesure 47.5 au-delà du Programme pilote en absence d’une démonstration d’un TCTR positif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CA" sz="1900" b="1" dirty="0" smtClean="0"/>
              <a:t>(C-GI-0006, pp. 11 et 72; NS 25 mars 2019, pp. 10-14)</a:t>
            </a:r>
            <a:endParaRPr lang="fr-CA" sz="1900" b="1" dirty="0"/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endParaRPr lang="fr-CA" sz="2800" dirty="0" smtClean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  <p:sp>
        <p:nvSpPr>
          <p:cNvPr id="6" name="Ellipse 5"/>
          <p:cNvSpPr/>
          <p:nvPr/>
        </p:nvSpPr>
        <p:spPr>
          <a:xfrm>
            <a:off x="9506198" y="4607626"/>
            <a:ext cx="914400" cy="5225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57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5" y="2042118"/>
            <a:ext cx="11586358" cy="2945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Autofit/>
          </a:bodyPr>
          <a:lstStyle/>
          <a:p>
            <a:pPr eaLnBrk="1" hangingPunct="1"/>
            <a:r>
              <a:rPr lang="en-CA" sz="3500" dirty="0"/>
              <a:t>4</a:t>
            </a:r>
            <a:r>
              <a:rPr lang="en-CA" sz="3500" dirty="0" smtClean="0"/>
              <a:t>. </a:t>
            </a:r>
            <a:r>
              <a:rPr lang="en-CA" sz="3500" dirty="0" err="1" smtClean="0"/>
              <a:t>Ordonnancement</a:t>
            </a:r>
            <a:r>
              <a:rPr lang="en-CA" sz="3500" dirty="0" smtClean="0"/>
              <a:t> des </a:t>
            </a:r>
            <a:r>
              <a:rPr lang="en-CA" sz="3500" dirty="0" err="1" smtClean="0"/>
              <a:t>mesures</a:t>
            </a:r>
            <a:r>
              <a:rPr lang="en-CA" sz="3500" dirty="0" smtClean="0"/>
              <a:t> </a:t>
            </a:r>
            <a:r>
              <a:rPr lang="en-CA" sz="3500" dirty="0" err="1" smtClean="0"/>
              <a:t>d’</a:t>
            </a:r>
            <a:r>
              <a:rPr lang="en-CA" sz="3500" u="sng" dirty="0" err="1" smtClean="0"/>
              <a:t>HQD</a:t>
            </a:r>
            <a:r>
              <a:rPr lang="en-CA" sz="3500" dirty="0" smtClean="0"/>
              <a:t> pour </a:t>
            </a:r>
            <a:r>
              <a:rPr lang="en-CA" sz="3500" dirty="0" err="1" smtClean="0"/>
              <a:t>atteindre</a:t>
            </a:r>
            <a:r>
              <a:rPr lang="en-CA" sz="3500" dirty="0" smtClean="0"/>
              <a:t> la </a:t>
            </a:r>
            <a:r>
              <a:rPr lang="en-CA" sz="3500" dirty="0" err="1" smtClean="0"/>
              <a:t>Cible</a:t>
            </a:r>
            <a:endParaRPr lang="fr-CA" sz="35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sz="2100" u="sng" dirty="0" smtClean="0"/>
              <a:t>C-AHQ-ARQ-0020, p. 15; C-HQD-0009, p. 6:</a:t>
            </a:r>
          </a:p>
          <a:p>
            <a:pPr marL="0" indent="0">
              <a:lnSpc>
                <a:spcPct val="90000"/>
              </a:lnSpc>
              <a:buNone/>
            </a:pPr>
            <a:endParaRPr lang="fr-CA" sz="2100" u="sng" dirty="0"/>
          </a:p>
          <a:p>
            <a:pPr marL="0" indent="0">
              <a:lnSpc>
                <a:spcPct val="90000"/>
              </a:lnSpc>
              <a:buNone/>
            </a:pPr>
            <a:endParaRPr lang="fr-CA" sz="2100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b="1" dirty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r-CA" b="1" dirty="0" smtClean="0"/>
              <a:t>Recommandation AHQ-ARQ: Ne pas reconnaître la mesure 67.19 en absence d’une démonstration d’un TCTR positif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CA" sz="1900" b="1" dirty="0" smtClean="0"/>
              <a:t>(C-HQD-0009, p. 5; NS 25 mars 2019, pp. 118-129)</a:t>
            </a:r>
            <a:endParaRPr lang="fr-CA" sz="1900" b="1" dirty="0"/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endParaRPr lang="fr-CA" sz="2800" dirty="0" smtClean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  <p:sp>
        <p:nvSpPr>
          <p:cNvPr id="6" name="Ellipse 5"/>
          <p:cNvSpPr/>
          <p:nvPr/>
        </p:nvSpPr>
        <p:spPr>
          <a:xfrm>
            <a:off x="9886207" y="4370119"/>
            <a:ext cx="914400" cy="5225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85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34573706BFCB4D4F8372829E5DA9C618" ma:contentTypeVersion="0" ma:contentTypeDescription="" ma:contentTypeScope="" ma:versionID="f1d9cc7aa84cfc4b2996b70e98624ce1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l'AHQ-ARQ </Sujet>
    <Confidentiel xmlns="a091097b-8ae3-4832-a2b2-51f9a78aeacd">3</Confidentiel>
    <Projet xmlns="a091097b-8ae3-4832-a2b2-51f9a78aeacd">630</Projet>
    <Provenance xmlns="a091097b-8ae3-4832-a2b2-51f9a78aeacd">2</Provenance>
    <Hidden_UploadedAt xmlns="a091097b-8ae3-4832-a2b2-51f9a78aeacd">2023-01-28T02:15:05+00:00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10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783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2023-01-28T02:15:05+00:00</Hidden_ApprovedAt>
    <Cote_x0020_de_x0020_piéce xmlns="a091097b-8ae3-4832-a2b2-51f9a78aeacd">C-AHQ-ARQ-0022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W2HFWTQUJJY6-230351488-271</_dlc_DocId>
    <_dlc_DocIdUrl xmlns="a84ed267-86d5-4fa1-a3cb-2fed497fe84f">
      <Url>http://s10mtlweb:8081/630/_layouts/15/DocIdRedir.aspx?ID=W2HFWTQUJJY6-230351488-271</Url>
      <Description>W2HFWTQUJJY6-230351488-271</Description>
    </_dlc_DocIdUrl>
  </documentManagement>
</p:properties>
</file>

<file path=customXml/itemProps1.xml><?xml version="1.0" encoding="utf-8"?>
<ds:datastoreItem xmlns:ds="http://schemas.openxmlformats.org/officeDocument/2006/customXml" ds:itemID="{F88C8CEE-EFAB-4486-897E-35FC1DF56B36}"/>
</file>

<file path=customXml/itemProps2.xml><?xml version="1.0" encoding="utf-8"?>
<ds:datastoreItem xmlns:ds="http://schemas.openxmlformats.org/officeDocument/2006/customXml" ds:itemID="{D2CA90D5-A42B-4385-9869-E583F130F679}"/>
</file>

<file path=customXml/itemProps3.xml><?xml version="1.0" encoding="utf-8"?>
<ds:datastoreItem xmlns:ds="http://schemas.openxmlformats.org/officeDocument/2006/customXml" ds:itemID="{F8FA1FF4-092E-4054-8AF3-E2B518E1C465}"/>
</file>

<file path=customXml/itemProps4.xml><?xml version="1.0" encoding="utf-8"?>
<ds:datastoreItem xmlns:ds="http://schemas.openxmlformats.org/officeDocument/2006/customXml" ds:itemID="{169DC027-65D3-48FA-9399-A9DD86087E58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19552</TotalTime>
  <Words>195</Words>
  <Application>Microsoft Office PowerPoint</Application>
  <PresentationFormat>Personnalisé</PresentationFormat>
  <Paragraphs>127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Clarté</vt:lpstr>
      <vt:lpstr>Régie de l’Énergie R-4043-2018 </vt:lpstr>
      <vt:lpstr>1. Ordonnancement des mesures pour atteindre la Cible</vt:lpstr>
      <vt:lpstr>1. Ordonnancement des mesures au-delà de la Cible</vt:lpstr>
      <vt:lpstr>2. Ordonnancement des mesures d’Énergir pour atteindre la Cible</vt:lpstr>
      <vt:lpstr>3. Ordonnancement des mesures de Gazifère pour atteindre la Cible</vt:lpstr>
      <vt:lpstr>4. Ordonnancement des mesures d’HQD pour atteindre la Cible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de la preuve l'AHQ-ARQ </dc:subject>
  <dc:creator>Normand Blondeau</dc:creator>
  <cp:lastModifiedBy>Marcel-Paul Raymond</cp:lastModifiedBy>
  <cp:revision>952</cp:revision>
  <cp:lastPrinted>2019-01-21T00:32:51Z</cp:lastPrinted>
  <dcterms:created xsi:type="dcterms:W3CDTF">2014-06-19T10:27:30Z</dcterms:created>
  <dcterms:modified xsi:type="dcterms:W3CDTF">2019-03-26T16:06:58Z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0x010100F6681E3BDF397F418586AC591ADC81BB0034573706BFCB4D4F8372829E5DA9C618</vt:lpwstr>
  </property>
  <property fmtid="{D5CDD505-2E9C-101B-9397-08002B2CF9AE}" pid="4" name="Order">
    <vt:r8>4290000</vt:r8>
  </property>
  <property fmtid="{D5CDD505-2E9C-101B-9397-08002B2CF9AE}" pid="5" name="_dlc_DocIdItemGuid">
    <vt:lpwstr>6aba9ffe-b495-4f7f-b84e-f095d49f6fd7</vt:lpwstr>
  </property>
</Properties>
</file>