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Default Extension="wmv" ContentType="video/x-ms-wmv"/>
  <Override PartName="/ppt/presentation.xml" ContentType="application/vnd.openxmlformats-officedocument.presentationml.presentation.main+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handoutMasterIdLst>
    <p:handoutMasterId r:id="rId21"/>
  </p:handoutMasterIdLst>
  <p:sldIdLst>
    <p:sldId id="256" r:id="rId2"/>
    <p:sldId id="311" r:id="rId3"/>
    <p:sldId id="300" r:id="rId4"/>
    <p:sldId id="257" r:id="rId5"/>
    <p:sldId id="258" r:id="rId6"/>
    <p:sldId id="304" r:id="rId7"/>
    <p:sldId id="259" r:id="rId8"/>
    <p:sldId id="261" r:id="rId9"/>
    <p:sldId id="265" r:id="rId10"/>
    <p:sldId id="268" r:id="rId11"/>
    <p:sldId id="284" r:id="rId12"/>
    <p:sldId id="281" r:id="rId13"/>
    <p:sldId id="272" r:id="rId14"/>
    <p:sldId id="286" r:id="rId15"/>
    <p:sldId id="298" r:id="rId16"/>
    <p:sldId id="310" r:id="rId17"/>
    <p:sldId id="309" r:id="rId18"/>
    <p:sldId id="312"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autoAdjust="0"/>
    <p:restoredTop sz="81421" autoAdjust="0"/>
  </p:normalViewPr>
  <p:slideViewPr>
    <p:cSldViewPr>
      <p:cViewPr varScale="1">
        <p:scale>
          <a:sx n="72" d="100"/>
          <a:sy n="72" d="100"/>
        </p:scale>
        <p:origin x="1368" y="78"/>
      </p:cViewPr>
      <p:guideLst>
        <p:guide orient="horz" pos="2160"/>
        <p:guide pos="2880"/>
      </p:guideLst>
    </p:cSldViewPr>
  </p:slideViewPr>
  <p:outlineViewPr>
    <p:cViewPr>
      <p:scale>
        <a:sx n="33" d="100"/>
        <a:sy n="33" d="100"/>
      </p:scale>
      <p:origin x="0" y="1366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b="0" dirty="0"/>
              <a:t>Annual Repair</a:t>
            </a:r>
            <a:r>
              <a:rPr lang="en-US" sz="2400" b="0" baseline="0" dirty="0"/>
              <a:t> and Maintenance </a:t>
            </a:r>
            <a:r>
              <a:rPr lang="en-US" sz="2400" b="0" baseline="0" dirty="0" smtClean="0"/>
              <a:t>Costs of 100</a:t>
            </a:r>
            <a:r>
              <a:rPr lang="en-US" sz="2400" b="0" baseline="0" dirty="0"/>
              <a:t/>
            </a:r>
            <a:br>
              <a:rPr lang="en-US" sz="2400" b="0" baseline="0" dirty="0"/>
            </a:br>
            <a:r>
              <a:rPr lang="en-US" sz="2400" b="0" baseline="0" dirty="0"/>
              <a:t>Diesel Units</a:t>
            </a:r>
            <a:endParaRPr lang="en-US" sz="2400" b="0" dirty="0"/>
          </a:p>
        </c:rich>
      </c:tx>
      <c:layout>
        <c:manualLayout>
          <c:xMode val="edge"/>
          <c:yMode val="edge"/>
          <c:x val="0.17629868781305308"/>
          <c:y val="0"/>
        </c:manualLayout>
      </c:layout>
      <c:overlay val="0"/>
    </c:title>
    <c:autoTitleDeleted val="0"/>
    <c:plotArea>
      <c:layout/>
      <c:barChart>
        <c:barDir val="col"/>
        <c:grouping val="clustered"/>
        <c:varyColors val="0"/>
        <c:ser>
          <c:idx val="0"/>
          <c:order val="0"/>
          <c:tx>
            <c:strRef>
              <c:f>Sheet1!$B$1</c:f>
              <c:strCache>
                <c:ptCount val="1"/>
                <c:pt idx="0">
                  <c:v>R&amp;M Cost/Year</c:v>
                </c:pt>
              </c:strCache>
            </c:strRef>
          </c:tx>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Sheet1!$B$2:$B$11</c:f>
              <c:numCache>
                <c:formatCode>"$"#,##0_);[Red]\("$"#,##0\)</c:formatCode>
                <c:ptCount val="10"/>
                <c:pt idx="0">
                  <c:v>398617</c:v>
                </c:pt>
                <c:pt idx="1">
                  <c:v>374745</c:v>
                </c:pt>
                <c:pt idx="2">
                  <c:v>357322</c:v>
                </c:pt>
                <c:pt idx="3">
                  <c:v>382553</c:v>
                </c:pt>
                <c:pt idx="4">
                  <c:v>457339</c:v>
                </c:pt>
                <c:pt idx="5">
                  <c:v>504436</c:v>
                </c:pt>
                <c:pt idx="6">
                  <c:v>553491</c:v>
                </c:pt>
                <c:pt idx="7">
                  <c:v>598812</c:v>
                </c:pt>
                <c:pt idx="8">
                  <c:v>857365</c:v>
                </c:pt>
                <c:pt idx="9">
                  <c:v>955835</c:v>
                </c:pt>
              </c:numCache>
            </c:numRef>
          </c:val>
          <c:extLst>
            <c:ext xmlns:c16="http://schemas.microsoft.com/office/drawing/2014/chart" uri="{C3380CC4-5D6E-409C-BE32-E72D297353CC}">
              <c16:uniqueId val="{00000000-F27B-4320-85BA-D39F711EF921}"/>
            </c:ext>
          </c:extLst>
        </c:ser>
        <c:ser>
          <c:idx val="1"/>
          <c:order val="1"/>
          <c:tx>
            <c:strRef>
              <c:f>Sheet1!$C$1</c:f>
              <c:strCache>
                <c:ptCount val="1"/>
                <c:pt idx="0">
                  <c:v>Column1</c:v>
                </c:pt>
              </c:strCache>
            </c:strRef>
          </c:tx>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General</c:formatCode>
                <c:ptCount val="10"/>
              </c:numCache>
            </c:numRef>
          </c:val>
          <c:extLst>
            <c:ext xmlns:c16="http://schemas.microsoft.com/office/drawing/2014/chart" uri="{C3380CC4-5D6E-409C-BE32-E72D297353CC}">
              <c16:uniqueId val="{00000001-F27B-4320-85BA-D39F711EF921}"/>
            </c:ext>
          </c:extLst>
        </c:ser>
        <c:ser>
          <c:idx val="2"/>
          <c:order val="2"/>
          <c:tx>
            <c:strRef>
              <c:f>Sheet1!$D$1</c:f>
              <c:strCache>
                <c:ptCount val="1"/>
                <c:pt idx="0">
                  <c:v>Column2</c:v>
                </c:pt>
              </c:strCache>
            </c:strRef>
          </c:tx>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General</c:formatCode>
                <c:ptCount val="10"/>
              </c:numCache>
            </c:numRef>
          </c:val>
          <c:extLst>
            <c:ext xmlns:c16="http://schemas.microsoft.com/office/drawing/2014/chart" uri="{C3380CC4-5D6E-409C-BE32-E72D297353CC}">
              <c16:uniqueId val="{00000002-F27B-4320-85BA-D39F711EF921}"/>
            </c:ext>
          </c:extLst>
        </c:ser>
        <c:dLbls>
          <c:showLegendKey val="0"/>
          <c:showVal val="0"/>
          <c:showCatName val="0"/>
          <c:showSerName val="0"/>
          <c:showPercent val="0"/>
          <c:showBubbleSize val="0"/>
        </c:dLbls>
        <c:gapWidth val="75"/>
        <c:overlap val="-25"/>
        <c:axId val="158503232"/>
        <c:axId val="238945744"/>
      </c:barChart>
      <c:catAx>
        <c:axId val="158503232"/>
        <c:scaling>
          <c:orientation val="minMax"/>
        </c:scaling>
        <c:delete val="0"/>
        <c:axPos val="b"/>
        <c:numFmt formatCode="General" sourceLinked="1"/>
        <c:majorTickMark val="none"/>
        <c:minorTickMark val="none"/>
        <c:tickLblPos val="nextTo"/>
        <c:crossAx val="238945744"/>
        <c:crosses val="autoZero"/>
        <c:auto val="1"/>
        <c:lblAlgn val="ctr"/>
        <c:lblOffset val="100"/>
        <c:noMultiLvlLbl val="0"/>
      </c:catAx>
      <c:valAx>
        <c:axId val="238945744"/>
        <c:scaling>
          <c:orientation val="minMax"/>
          <c:max val="1050000"/>
        </c:scaling>
        <c:delete val="0"/>
        <c:axPos val="l"/>
        <c:majorGridlines/>
        <c:numFmt formatCode="&quot;$&quot;#,##0_);[Red]\(&quot;$&quot;#,##0\)" sourceLinked="1"/>
        <c:majorTickMark val="none"/>
        <c:minorTickMark val="none"/>
        <c:tickLblPos val="nextTo"/>
        <c:spPr>
          <a:ln w="9525">
            <a:noFill/>
          </a:ln>
        </c:spPr>
        <c:crossAx val="158503232"/>
        <c:crosses val="autoZero"/>
        <c:crossBetween val="between"/>
        <c:majorUnit val="15000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A023E04-EBA5-4ACB-B745-4B8B1CA13B83}" type="datetimeFigureOut">
              <a:rPr lang="en-CA" smtClean="0"/>
              <a:t>6/04/18</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068E2F8-63F0-4401-98F8-15C4155423C2}" type="slidenum">
              <a:rPr lang="en-CA" smtClean="0"/>
              <a:t>‹#›</a:t>
            </a:fld>
            <a:endParaRPr lang="en-CA"/>
          </a:p>
        </p:txBody>
      </p:sp>
    </p:spTree>
    <p:extLst>
      <p:ext uri="{BB962C8B-B14F-4D97-AF65-F5344CB8AC3E}">
        <p14:creationId xmlns:p14="http://schemas.microsoft.com/office/powerpoint/2010/main" val="198552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B010CC-A38E-4317-881A-C550CBE65E26}" type="datetimeFigureOut">
              <a:rPr lang="en-CA" smtClean="0"/>
              <a:t>6/04/18</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AC728E-ACCF-44AD-898E-EB98D5569ACF}" type="slidenum">
              <a:rPr lang="en-CA" smtClean="0"/>
              <a:t>‹#›</a:t>
            </a:fld>
            <a:endParaRPr lang="en-CA"/>
          </a:p>
        </p:txBody>
      </p:sp>
    </p:spTree>
    <p:extLst>
      <p:ext uri="{BB962C8B-B14F-4D97-AF65-F5344CB8AC3E}">
        <p14:creationId xmlns:p14="http://schemas.microsoft.com/office/powerpoint/2010/main" val="426680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054" indent="-356054">
              <a:buFontTx/>
              <a:buChar char="-"/>
            </a:pPr>
            <a:r>
              <a:rPr lang="en-CA" dirty="0"/>
              <a:t>This graph represents the increase in FCL Propane’s fleet repairs and maintenance over the last 10 years</a:t>
            </a:r>
          </a:p>
          <a:p>
            <a:pPr marL="356054" indent="-356054">
              <a:buFontTx/>
              <a:buChar char="-"/>
            </a:pPr>
            <a:r>
              <a:rPr lang="en-CA" dirty="0"/>
              <a:t>Likely is also representative of your school </a:t>
            </a:r>
            <a:r>
              <a:rPr lang="en-CA" dirty="0" err="1"/>
              <a:t>divisions’s</a:t>
            </a:r>
            <a:r>
              <a:rPr lang="en-CA" dirty="0"/>
              <a:t> bus maintenance expenses</a:t>
            </a:r>
          </a:p>
          <a:p>
            <a:pPr marL="356054" indent="-356054">
              <a:buFontTx/>
              <a:buChar char="-"/>
            </a:pPr>
            <a:r>
              <a:rPr lang="en-CA" dirty="0"/>
              <a:t>~ 100 diesel powered units, number grows each year as units are added which will have a slight affect on the annual increases</a:t>
            </a:r>
          </a:p>
          <a:p>
            <a:pPr marL="356054" indent="-356054">
              <a:buFontTx/>
              <a:buChar char="-"/>
            </a:pPr>
            <a:r>
              <a:rPr lang="en-CA" dirty="0"/>
              <a:t>2010 is when emission regulations tightened on diesel engines</a:t>
            </a:r>
          </a:p>
          <a:p>
            <a:pPr marL="356054" indent="-356054">
              <a:buFontTx/>
              <a:buChar char="-"/>
            </a:pPr>
            <a:r>
              <a:rPr lang="en-CA" dirty="0"/>
              <a:t>Coincidentally since that time R&amp;M has risen uncontrollably and since 2005 has essentially doubled</a:t>
            </a:r>
          </a:p>
          <a:p>
            <a:pPr marL="356054" indent="-356054">
              <a:buFontTx/>
              <a:buChar char="-"/>
            </a:pPr>
            <a:r>
              <a:rPr lang="en-CA" dirty="0"/>
              <a:t>WHY?</a:t>
            </a:r>
          </a:p>
          <a:p>
            <a:endParaRPr lang="en-CA" dirty="0"/>
          </a:p>
        </p:txBody>
      </p:sp>
      <p:sp>
        <p:nvSpPr>
          <p:cNvPr id="4" name="Slide Number Placeholder 3"/>
          <p:cNvSpPr>
            <a:spLocks noGrp="1"/>
          </p:cNvSpPr>
          <p:nvPr>
            <p:ph type="sldNum" sz="quarter" idx="10"/>
          </p:nvPr>
        </p:nvSpPr>
        <p:spPr/>
        <p:txBody>
          <a:bodyPr/>
          <a:lstStyle/>
          <a:p>
            <a:fld id="{FEAC728E-ACCF-44AD-898E-EB98D5569ACF}" type="slidenum">
              <a:rPr lang="en-CA" smtClean="0"/>
              <a:t>3</a:t>
            </a:fld>
            <a:endParaRPr lang="en-CA"/>
          </a:p>
        </p:txBody>
      </p:sp>
    </p:spTree>
    <p:extLst>
      <p:ext uri="{BB962C8B-B14F-4D97-AF65-F5344CB8AC3E}">
        <p14:creationId xmlns:p14="http://schemas.microsoft.com/office/powerpoint/2010/main" val="2258644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0BA13B-74BF-4189-A077-94C5BC5D7786}" type="datetimeFigureOut">
              <a:rPr lang="en-CA" smtClean="0"/>
              <a:t>6/04/18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FC23C0-4AA8-4787-8E2D-695285B91303}" type="slidenum">
              <a:rPr lang="en-CA" smtClean="0"/>
              <a:t>‹#›</a:t>
            </a:fld>
            <a:endParaRPr lang="en-CA"/>
          </a:p>
        </p:txBody>
      </p:sp>
    </p:spTree>
    <p:extLst>
      <p:ext uri="{BB962C8B-B14F-4D97-AF65-F5344CB8AC3E}">
        <p14:creationId xmlns:p14="http://schemas.microsoft.com/office/powerpoint/2010/main" val="296848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BA13B-74BF-4189-A077-94C5BC5D7786}" type="datetimeFigureOut">
              <a:rPr lang="en-CA" smtClean="0"/>
              <a:t>6/04/18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FC23C0-4AA8-4787-8E2D-695285B91303}" type="slidenum">
              <a:rPr lang="en-CA" smtClean="0"/>
              <a:t>‹#›</a:t>
            </a:fld>
            <a:endParaRPr lang="en-CA"/>
          </a:p>
        </p:txBody>
      </p:sp>
    </p:spTree>
    <p:extLst>
      <p:ext uri="{BB962C8B-B14F-4D97-AF65-F5344CB8AC3E}">
        <p14:creationId xmlns:p14="http://schemas.microsoft.com/office/powerpoint/2010/main" val="265549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BA13B-74BF-4189-A077-94C5BC5D7786}" type="datetimeFigureOut">
              <a:rPr lang="en-CA" smtClean="0"/>
              <a:t>6/04/18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FC23C0-4AA8-4787-8E2D-695285B91303}" type="slidenum">
              <a:rPr lang="en-CA" smtClean="0"/>
              <a:t>‹#›</a:t>
            </a:fld>
            <a:endParaRPr lang="en-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8177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BA13B-74BF-4189-A077-94C5BC5D7786}" type="datetimeFigureOut">
              <a:rPr lang="en-CA" smtClean="0"/>
              <a:t>6/04/18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FC23C0-4AA8-4787-8E2D-695285B91303}" type="slidenum">
              <a:rPr lang="en-CA" smtClean="0"/>
              <a:t>‹#›</a:t>
            </a:fld>
            <a:endParaRPr lang="en-CA"/>
          </a:p>
        </p:txBody>
      </p:sp>
    </p:spTree>
    <p:extLst>
      <p:ext uri="{BB962C8B-B14F-4D97-AF65-F5344CB8AC3E}">
        <p14:creationId xmlns:p14="http://schemas.microsoft.com/office/powerpoint/2010/main" val="1948927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BA13B-74BF-4189-A077-94C5BC5D7786}" type="datetimeFigureOut">
              <a:rPr lang="en-CA" smtClean="0"/>
              <a:t>6/04/18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FC23C0-4AA8-4787-8E2D-695285B91303}" type="slidenum">
              <a:rPr lang="en-CA" smtClean="0"/>
              <a:t>‹#›</a:t>
            </a:fld>
            <a:endParaRPr lang="en-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7440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BA13B-74BF-4189-A077-94C5BC5D7786}" type="datetimeFigureOut">
              <a:rPr lang="en-CA" smtClean="0"/>
              <a:t>6/04/18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FC23C0-4AA8-4787-8E2D-695285B91303}" type="slidenum">
              <a:rPr lang="en-CA" smtClean="0"/>
              <a:t>‹#›</a:t>
            </a:fld>
            <a:endParaRPr lang="en-CA"/>
          </a:p>
        </p:txBody>
      </p:sp>
    </p:spTree>
    <p:extLst>
      <p:ext uri="{BB962C8B-B14F-4D97-AF65-F5344CB8AC3E}">
        <p14:creationId xmlns:p14="http://schemas.microsoft.com/office/powerpoint/2010/main" val="931163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BA13B-74BF-4189-A077-94C5BC5D7786}" type="datetimeFigureOut">
              <a:rPr lang="en-CA" smtClean="0"/>
              <a:t>6/04/18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FC23C0-4AA8-4787-8E2D-695285B91303}" type="slidenum">
              <a:rPr lang="en-CA" smtClean="0"/>
              <a:t>‹#›</a:t>
            </a:fld>
            <a:endParaRPr lang="en-CA"/>
          </a:p>
        </p:txBody>
      </p:sp>
    </p:spTree>
    <p:extLst>
      <p:ext uri="{BB962C8B-B14F-4D97-AF65-F5344CB8AC3E}">
        <p14:creationId xmlns:p14="http://schemas.microsoft.com/office/powerpoint/2010/main" val="713343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BA13B-74BF-4189-A077-94C5BC5D7786}" type="datetimeFigureOut">
              <a:rPr lang="en-CA" smtClean="0"/>
              <a:t>6/04/18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FC23C0-4AA8-4787-8E2D-695285B91303}" type="slidenum">
              <a:rPr lang="en-CA" smtClean="0"/>
              <a:t>‹#›</a:t>
            </a:fld>
            <a:endParaRPr lang="en-CA"/>
          </a:p>
        </p:txBody>
      </p:sp>
    </p:spTree>
    <p:extLst>
      <p:ext uri="{BB962C8B-B14F-4D97-AF65-F5344CB8AC3E}">
        <p14:creationId xmlns:p14="http://schemas.microsoft.com/office/powerpoint/2010/main" val="400998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BA13B-74BF-4189-A077-94C5BC5D7786}" type="datetimeFigureOut">
              <a:rPr lang="en-CA" smtClean="0"/>
              <a:t>6/04/18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FC23C0-4AA8-4787-8E2D-695285B91303}" type="slidenum">
              <a:rPr lang="en-CA" smtClean="0"/>
              <a:t>‹#›</a:t>
            </a:fld>
            <a:endParaRPr lang="en-CA"/>
          </a:p>
        </p:txBody>
      </p:sp>
    </p:spTree>
    <p:extLst>
      <p:ext uri="{BB962C8B-B14F-4D97-AF65-F5344CB8AC3E}">
        <p14:creationId xmlns:p14="http://schemas.microsoft.com/office/powerpoint/2010/main" val="301253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BA13B-74BF-4189-A077-94C5BC5D7786}" type="datetimeFigureOut">
              <a:rPr lang="en-CA" smtClean="0"/>
              <a:t>6/04/18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FC23C0-4AA8-4787-8E2D-695285B91303}" type="slidenum">
              <a:rPr lang="en-CA" smtClean="0"/>
              <a:t>‹#›</a:t>
            </a:fld>
            <a:endParaRPr lang="en-CA"/>
          </a:p>
        </p:txBody>
      </p:sp>
    </p:spTree>
    <p:extLst>
      <p:ext uri="{BB962C8B-B14F-4D97-AF65-F5344CB8AC3E}">
        <p14:creationId xmlns:p14="http://schemas.microsoft.com/office/powerpoint/2010/main" val="83046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0BA13B-74BF-4189-A077-94C5BC5D7786}" type="datetimeFigureOut">
              <a:rPr lang="en-CA" smtClean="0"/>
              <a:t>6/04/18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FC23C0-4AA8-4787-8E2D-695285B91303}" type="slidenum">
              <a:rPr lang="en-CA" smtClean="0"/>
              <a:t>‹#›</a:t>
            </a:fld>
            <a:endParaRPr lang="en-CA"/>
          </a:p>
        </p:txBody>
      </p:sp>
    </p:spTree>
    <p:extLst>
      <p:ext uri="{BB962C8B-B14F-4D97-AF65-F5344CB8AC3E}">
        <p14:creationId xmlns:p14="http://schemas.microsoft.com/office/powerpoint/2010/main" val="307260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0BA13B-74BF-4189-A077-94C5BC5D7786}" type="datetimeFigureOut">
              <a:rPr lang="en-CA" smtClean="0"/>
              <a:t>6/04/18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DFC23C0-4AA8-4787-8E2D-695285B91303}" type="slidenum">
              <a:rPr lang="en-CA" smtClean="0"/>
              <a:t>‹#›</a:t>
            </a:fld>
            <a:endParaRPr lang="en-CA"/>
          </a:p>
        </p:txBody>
      </p:sp>
    </p:spTree>
    <p:extLst>
      <p:ext uri="{BB962C8B-B14F-4D97-AF65-F5344CB8AC3E}">
        <p14:creationId xmlns:p14="http://schemas.microsoft.com/office/powerpoint/2010/main" val="30273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0BA13B-74BF-4189-A077-94C5BC5D7786}" type="datetimeFigureOut">
              <a:rPr lang="en-CA" smtClean="0"/>
              <a:t>6/04/18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DFC23C0-4AA8-4787-8E2D-695285B91303}" type="slidenum">
              <a:rPr lang="en-CA" smtClean="0"/>
              <a:t>‹#›</a:t>
            </a:fld>
            <a:endParaRPr lang="en-CA"/>
          </a:p>
        </p:txBody>
      </p:sp>
    </p:spTree>
    <p:extLst>
      <p:ext uri="{BB962C8B-B14F-4D97-AF65-F5344CB8AC3E}">
        <p14:creationId xmlns:p14="http://schemas.microsoft.com/office/powerpoint/2010/main" val="399936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BA13B-74BF-4189-A077-94C5BC5D7786}" type="datetimeFigureOut">
              <a:rPr lang="en-CA" smtClean="0"/>
              <a:t>6/04/18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DFC23C0-4AA8-4787-8E2D-695285B91303}" type="slidenum">
              <a:rPr lang="en-CA" smtClean="0"/>
              <a:t>‹#›</a:t>
            </a:fld>
            <a:endParaRPr lang="en-CA"/>
          </a:p>
        </p:txBody>
      </p:sp>
    </p:spTree>
    <p:extLst>
      <p:ext uri="{BB962C8B-B14F-4D97-AF65-F5344CB8AC3E}">
        <p14:creationId xmlns:p14="http://schemas.microsoft.com/office/powerpoint/2010/main" val="283492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90BA13B-74BF-4189-A077-94C5BC5D7786}" type="datetimeFigureOut">
              <a:rPr lang="en-CA" smtClean="0"/>
              <a:t>6/04/18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FC23C0-4AA8-4787-8E2D-695285B91303}" type="slidenum">
              <a:rPr lang="en-CA" smtClean="0"/>
              <a:t>‹#›</a:t>
            </a:fld>
            <a:endParaRPr lang="en-CA"/>
          </a:p>
        </p:txBody>
      </p:sp>
    </p:spTree>
    <p:extLst>
      <p:ext uri="{BB962C8B-B14F-4D97-AF65-F5344CB8AC3E}">
        <p14:creationId xmlns:p14="http://schemas.microsoft.com/office/powerpoint/2010/main" val="55187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BA13B-74BF-4189-A077-94C5BC5D7786}" type="datetimeFigureOut">
              <a:rPr lang="en-CA" smtClean="0"/>
              <a:t>6/04/18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FC23C0-4AA8-4787-8E2D-695285B91303}" type="slidenum">
              <a:rPr lang="en-CA" smtClean="0"/>
              <a:t>‹#›</a:t>
            </a:fld>
            <a:endParaRPr lang="en-CA"/>
          </a:p>
        </p:txBody>
      </p:sp>
    </p:spTree>
    <p:extLst>
      <p:ext uri="{BB962C8B-B14F-4D97-AF65-F5344CB8AC3E}">
        <p14:creationId xmlns:p14="http://schemas.microsoft.com/office/powerpoint/2010/main" val="425994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0BA13B-74BF-4189-A077-94C5BC5D7786}" type="datetimeFigureOut">
              <a:rPr lang="en-CA" smtClean="0"/>
              <a:t>6/04/18</a:t>
            </a:fld>
            <a:endParaRPr lang="en-C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DFC23C0-4AA8-4787-8E2D-695285B91303}" type="slidenum">
              <a:rPr lang="en-CA" smtClean="0"/>
              <a:t>‹#›</a:t>
            </a:fld>
            <a:endParaRPr lang="en-CA"/>
          </a:p>
        </p:txBody>
      </p:sp>
    </p:spTree>
    <p:extLst>
      <p:ext uri="{BB962C8B-B14F-4D97-AF65-F5344CB8AC3E}">
        <p14:creationId xmlns:p14="http://schemas.microsoft.com/office/powerpoint/2010/main" val="37883758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mv"/><Relationship Id="rId1" Type="http://schemas.openxmlformats.org/officeDocument/2006/relationships/video" Target="NULL"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Brandon School Division</a:t>
            </a:r>
          </a:p>
        </p:txBody>
      </p:sp>
      <p:sp>
        <p:nvSpPr>
          <p:cNvPr id="3" name="Subtitle 2"/>
          <p:cNvSpPr>
            <a:spLocks noGrp="1"/>
          </p:cNvSpPr>
          <p:nvPr>
            <p:ph type="subTitle" idx="1"/>
          </p:nvPr>
        </p:nvSpPr>
        <p:spPr/>
        <p:txBody>
          <a:bodyPr>
            <a:normAutofit/>
          </a:bodyPr>
          <a:lstStyle/>
          <a:p>
            <a:r>
              <a:rPr lang="en-CA" sz="3200" dirty="0"/>
              <a:t>Alternative Fuels – The Canadian Experience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493" y="190500"/>
            <a:ext cx="3759200" cy="2159000"/>
          </a:xfrm>
          <a:prstGeom prst="rect">
            <a:avLst/>
          </a:prstGeom>
        </p:spPr>
      </p:pic>
    </p:spTree>
    <p:extLst>
      <p:ext uri="{BB962C8B-B14F-4D97-AF65-F5344CB8AC3E}">
        <p14:creationId xmlns:p14="http://schemas.microsoft.com/office/powerpoint/2010/main" val="139730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Fuel economy observed for the complete trial</a:t>
            </a:r>
          </a:p>
        </p:txBody>
      </p:sp>
      <p:sp>
        <p:nvSpPr>
          <p:cNvPr id="2" name="Content Placeholder 1"/>
          <p:cNvSpPr>
            <a:spLocks noGrp="1"/>
          </p:cNvSpPr>
          <p:nvPr>
            <p:ph idx="1"/>
          </p:nvPr>
        </p:nvSpPr>
        <p:spPr/>
        <p:txBody>
          <a:bodyPr/>
          <a:lstStyle/>
          <a:p>
            <a:r>
              <a:rPr lang="en-CA" dirty="0"/>
              <a:t>Propane (Bluebird):</a:t>
            </a:r>
          </a:p>
          <a:p>
            <a:r>
              <a:rPr lang="en-CA" dirty="0"/>
              <a:t>827 km, 466.4L </a:t>
            </a:r>
          </a:p>
          <a:p>
            <a:r>
              <a:rPr lang="en-CA" dirty="0"/>
              <a:t>56.4L/100km, 4.17 US mpg</a:t>
            </a:r>
          </a:p>
          <a:p>
            <a:endParaRPr lang="en-CA" dirty="0"/>
          </a:p>
          <a:p>
            <a:r>
              <a:rPr lang="en-CA" dirty="0"/>
              <a:t>Diesel Fleet (</a:t>
            </a:r>
            <a:r>
              <a:rPr lang="en-CA" dirty="0" err="1"/>
              <a:t>approx</a:t>
            </a:r>
            <a:r>
              <a:rPr lang="en-CA" dirty="0"/>
              <a:t> same time frame):</a:t>
            </a:r>
          </a:p>
          <a:p>
            <a:r>
              <a:rPr lang="en-CA" dirty="0"/>
              <a:t>45534 km, 18772L </a:t>
            </a:r>
          </a:p>
          <a:p>
            <a:r>
              <a:rPr lang="en-CA" dirty="0"/>
              <a:t>42.8L/100km 5.49USmpg</a:t>
            </a:r>
          </a:p>
          <a:p>
            <a:endParaRPr lang="en-CA" dirty="0"/>
          </a:p>
          <a:p>
            <a:endParaRPr lang="en-CA" dirty="0"/>
          </a:p>
        </p:txBody>
      </p:sp>
    </p:spTree>
    <p:extLst>
      <p:ext uri="{BB962C8B-B14F-4D97-AF65-F5344CB8AC3E}">
        <p14:creationId xmlns:p14="http://schemas.microsoft.com/office/powerpoint/2010/main" val="2494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2015 Update</a:t>
            </a:r>
          </a:p>
        </p:txBody>
      </p:sp>
      <p:sp>
        <p:nvSpPr>
          <p:cNvPr id="2" name="Content Placeholder 1"/>
          <p:cNvSpPr>
            <a:spLocks noGrp="1"/>
          </p:cNvSpPr>
          <p:nvPr>
            <p:ph idx="1"/>
          </p:nvPr>
        </p:nvSpPr>
        <p:spPr/>
        <p:txBody>
          <a:bodyPr>
            <a:normAutofit/>
          </a:bodyPr>
          <a:lstStyle/>
          <a:p>
            <a:r>
              <a:rPr lang="en-CA" dirty="0"/>
              <a:t>Maintenance costs have been very low. They have seen very little time in the shop.</a:t>
            </a:r>
          </a:p>
          <a:p>
            <a:r>
              <a:rPr lang="en-CA" dirty="0"/>
              <a:t>The fuel vendor was very supportive in setting up our fuel facility. Our only costs were running hydro to the facility and permit costs. Our chosen vendor also trained and certified several of our staff to use the fueling facility at no cost.</a:t>
            </a:r>
          </a:p>
          <a:p>
            <a:r>
              <a:rPr lang="en-CA" dirty="0"/>
              <a:t>We have since certified our own trainer and train our own staff.</a:t>
            </a:r>
          </a:p>
        </p:txBody>
      </p:sp>
    </p:spTree>
    <p:extLst>
      <p:ext uri="{BB962C8B-B14F-4D97-AF65-F5344CB8AC3E}">
        <p14:creationId xmlns:p14="http://schemas.microsoft.com/office/powerpoint/2010/main" val="319913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Cold Weather Starting</a:t>
            </a:r>
          </a:p>
        </p:txBody>
      </p:sp>
      <p:sp>
        <p:nvSpPr>
          <p:cNvPr id="2" name="Content Placeholder 1"/>
          <p:cNvSpPr>
            <a:spLocks noGrp="1"/>
          </p:cNvSpPr>
          <p:nvPr>
            <p:ph idx="1"/>
          </p:nvPr>
        </p:nvSpPr>
        <p:spPr/>
        <p:txBody>
          <a:bodyPr>
            <a:normAutofit/>
          </a:bodyPr>
          <a:lstStyle/>
          <a:p>
            <a:r>
              <a:rPr lang="en-CA" dirty="0"/>
              <a:t>January 5 2015 Brandon School Division cancelled rural routes due to wind chill values in excess of -45 as well as 14 buses not starting that morning. All 14 buses that did not start were Diesel buses.</a:t>
            </a:r>
          </a:p>
          <a:p>
            <a:r>
              <a:rPr lang="en-CA" dirty="0"/>
              <a:t>The Propane buses have started every day.</a:t>
            </a:r>
          </a:p>
        </p:txBody>
      </p:sp>
    </p:spTree>
    <p:extLst>
      <p:ext uri="{BB962C8B-B14F-4D97-AF65-F5344CB8AC3E}">
        <p14:creationId xmlns:p14="http://schemas.microsoft.com/office/powerpoint/2010/main" val="330821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Cold Weather Start </a:t>
            </a:r>
            <a:br>
              <a:rPr lang="en-CA" dirty="0"/>
            </a:br>
            <a:r>
              <a:rPr lang="en-CA" dirty="0"/>
              <a:t>-34 C actual -44 C </a:t>
            </a:r>
            <a:r>
              <a:rPr lang="en-CA" dirty="0" err="1"/>
              <a:t>windchill</a:t>
            </a:r>
            <a:endParaRPr lang="en-CA" dirty="0"/>
          </a:p>
        </p:txBody>
      </p:sp>
      <p:pic>
        <p:nvPicPr>
          <p:cNvPr id="4" name="IMG_0180sm.MOV">
            <a:hlinkClick r:id="" action="ppaction://media"/>
          </p:cNvPr>
          <p:cNvPicPr>
            <a:picLocks noGrp="1" noChangeAspect="1"/>
          </p:cNvPicPr>
          <p:nvPr>
            <p:ph idx="1"/>
            <a:videoFile r:link="rId1"/>
            <p:extLst>
              <p:ext uri="{DAA4B4D4-6D71-4841-9C94-3DE7FCFB9230}">
                <p14:media xmlns:p14="http://schemas.microsoft.com/office/powerpoint/2010/main" r:embed="rId2">
                  <p14:trim st="33088"/>
                </p14:media>
              </p:ext>
            </p:extLst>
          </p:nvPr>
        </p:nvPicPr>
        <p:blipFill>
          <a:blip r:embed="rId4"/>
          <a:stretch>
            <a:fillRect/>
          </a:stretch>
        </p:blipFill>
        <p:spPr>
          <a:xfrm>
            <a:off x="609599" y="1844824"/>
            <a:ext cx="5530850" cy="4148138"/>
          </a:xfrm>
        </p:spPr>
      </p:pic>
    </p:spTree>
    <p:extLst>
      <p:ext uri="{BB962C8B-B14F-4D97-AF65-F5344CB8AC3E}">
        <p14:creationId xmlns:p14="http://schemas.microsoft.com/office/powerpoint/2010/main" val="210815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Propane Advantages</a:t>
            </a:r>
          </a:p>
        </p:txBody>
      </p:sp>
      <p:sp>
        <p:nvSpPr>
          <p:cNvPr id="2" name="Content Placeholder 1"/>
          <p:cNvSpPr>
            <a:spLocks noGrp="1"/>
          </p:cNvSpPr>
          <p:nvPr>
            <p:ph idx="1"/>
          </p:nvPr>
        </p:nvSpPr>
        <p:spPr/>
        <p:txBody>
          <a:bodyPr/>
          <a:lstStyle/>
          <a:p>
            <a:r>
              <a:rPr lang="en-CA" dirty="0"/>
              <a:t>Fuel Savings</a:t>
            </a:r>
          </a:p>
          <a:p>
            <a:r>
              <a:rPr lang="en-CA" dirty="0"/>
              <a:t>Maintenance Savings</a:t>
            </a:r>
          </a:p>
          <a:p>
            <a:r>
              <a:rPr lang="en-CA" dirty="0"/>
              <a:t>Cold Weather Plug-in Savings</a:t>
            </a:r>
          </a:p>
          <a:p>
            <a:r>
              <a:rPr lang="en-CA" dirty="0"/>
              <a:t>Cold Weather Reliability</a:t>
            </a:r>
          </a:p>
          <a:p>
            <a:r>
              <a:rPr lang="en-CA" dirty="0"/>
              <a:t>Cold Weather Comfort</a:t>
            </a:r>
          </a:p>
          <a:p>
            <a:r>
              <a:rPr lang="en-CA" dirty="0"/>
              <a:t>Quieter ride for both Driver and Students</a:t>
            </a:r>
          </a:p>
          <a:p>
            <a:r>
              <a:rPr lang="en-CA" dirty="0"/>
              <a:t>Smaller Carbon Footprint</a:t>
            </a:r>
          </a:p>
          <a:p>
            <a:r>
              <a:rPr lang="en-CA" dirty="0"/>
              <a:t>Safe</a:t>
            </a:r>
          </a:p>
          <a:p>
            <a:endParaRPr lang="en-CA" dirty="0"/>
          </a:p>
          <a:p>
            <a:endParaRPr lang="en-CA" dirty="0"/>
          </a:p>
          <a:p>
            <a:endParaRPr lang="en-CA" dirty="0"/>
          </a:p>
        </p:txBody>
      </p:sp>
    </p:spTree>
    <p:extLst>
      <p:ext uri="{BB962C8B-B14F-4D97-AF65-F5344CB8AC3E}">
        <p14:creationId xmlns:p14="http://schemas.microsoft.com/office/powerpoint/2010/main" val="681868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Operating Costs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96504280"/>
              </p:ext>
            </p:extLst>
          </p:nvPr>
        </p:nvGraphicFramePr>
        <p:xfrm>
          <a:off x="611559" y="1340768"/>
          <a:ext cx="6552729" cy="4453149"/>
        </p:xfrm>
        <a:graphic>
          <a:graphicData uri="http://schemas.openxmlformats.org/drawingml/2006/table">
            <a:tbl>
              <a:tblPr/>
              <a:tblGrid>
                <a:gridCol w="1190200">
                  <a:extLst>
                    <a:ext uri="{9D8B030D-6E8A-4147-A177-3AD203B41FA5}">
                      <a16:colId xmlns:a16="http://schemas.microsoft.com/office/drawing/2014/main" val="1843806292"/>
                    </a:ext>
                  </a:extLst>
                </a:gridCol>
                <a:gridCol w="1639220">
                  <a:extLst>
                    <a:ext uri="{9D8B030D-6E8A-4147-A177-3AD203B41FA5}">
                      <a16:colId xmlns:a16="http://schemas.microsoft.com/office/drawing/2014/main" val="3001739329"/>
                    </a:ext>
                  </a:extLst>
                </a:gridCol>
                <a:gridCol w="1669024">
                  <a:extLst>
                    <a:ext uri="{9D8B030D-6E8A-4147-A177-3AD203B41FA5}">
                      <a16:colId xmlns:a16="http://schemas.microsoft.com/office/drawing/2014/main" val="848812844"/>
                    </a:ext>
                  </a:extLst>
                </a:gridCol>
                <a:gridCol w="2054285">
                  <a:extLst>
                    <a:ext uri="{9D8B030D-6E8A-4147-A177-3AD203B41FA5}">
                      <a16:colId xmlns:a16="http://schemas.microsoft.com/office/drawing/2014/main" val="3901327767"/>
                    </a:ext>
                  </a:extLst>
                </a:gridCol>
              </a:tblGrid>
              <a:tr h="248363">
                <a:tc>
                  <a:txBody>
                    <a:bodyPr/>
                    <a:lstStyle/>
                    <a:p>
                      <a:pPr algn="l" fontAlgn="b"/>
                      <a:r>
                        <a:rPr lang="en-CA"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Diesel Fleet All Units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Cummins/Def Fleet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Propane Fleet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12345"/>
                  </a:ext>
                </a:extLst>
              </a:tr>
              <a:tr h="248363">
                <a:tc>
                  <a:txBody>
                    <a:bodyPr/>
                    <a:lstStyle/>
                    <a:p>
                      <a:pPr algn="l" fontAlgn="b"/>
                      <a:r>
                        <a:rPr lang="en-CA" sz="1400" b="1" i="0" u="none" strike="noStrike">
                          <a:solidFill>
                            <a:srgbClr val="000000"/>
                          </a:solidFill>
                          <a:effectLst/>
                          <a:latin typeface="Calibri" panose="020F0502020204030204" pitchFamily="34" charset="0"/>
                        </a:rPr>
                        <a:t>2015 2016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220319"/>
                  </a:ext>
                </a:extLst>
              </a:tr>
              <a:tr h="248363">
                <a:tc>
                  <a:txBody>
                    <a:bodyPr/>
                    <a:lstStyle/>
                    <a:p>
                      <a:pPr algn="l" fontAlgn="b"/>
                      <a:r>
                        <a:rPr lang="en-CA" sz="1400" b="0" i="0" u="none" strike="noStrike">
                          <a:solidFill>
                            <a:srgbClr val="000000"/>
                          </a:solidFill>
                          <a:effectLst/>
                          <a:latin typeface="Calibri" panose="020F0502020204030204" pitchFamily="34" charset="0"/>
                        </a:rPr>
                        <a:t>Maint $/km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0.3312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0.1781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dirty="0">
                          <a:solidFill>
                            <a:srgbClr val="00B050"/>
                          </a:solidFill>
                          <a:effectLst/>
                          <a:latin typeface="Calibri" panose="020F0502020204030204" pitchFamily="34" charset="0"/>
                        </a:rPr>
                        <a:t>0.0337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829459"/>
                  </a:ext>
                </a:extLst>
              </a:tr>
              <a:tr h="248363">
                <a:tc>
                  <a:txBody>
                    <a:bodyPr/>
                    <a:lstStyle/>
                    <a:p>
                      <a:pPr algn="l" fontAlgn="b"/>
                      <a:r>
                        <a:rPr lang="en-CA" sz="1400" b="0" i="0" u="none" strike="noStrike">
                          <a:solidFill>
                            <a:srgbClr val="000000"/>
                          </a:solidFill>
                          <a:effectLst/>
                          <a:latin typeface="Calibri" panose="020F0502020204030204" pitchFamily="34" charset="0"/>
                        </a:rPr>
                        <a:t>Fuel $/km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dirty="0">
                          <a:solidFill>
                            <a:srgbClr val="000000"/>
                          </a:solidFill>
                          <a:effectLst/>
                          <a:latin typeface="Calibri" panose="020F0502020204030204" pitchFamily="34" charset="0"/>
                        </a:rPr>
                        <a:t>0.3320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dirty="0">
                          <a:solidFill>
                            <a:srgbClr val="000000"/>
                          </a:solidFill>
                          <a:effectLst/>
                          <a:latin typeface="Calibri" panose="020F0502020204030204" pitchFamily="34" charset="0"/>
                        </a:rPr>
                        <a:t>0.2748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dirty="0">
                          <a:solidFill>
                            <a:srgbClr val="00B050"/>
                          </a:solidFill>
                          <a:effectLst/>
                          <a:latin typeface="Calibri" panose="020F0502020204030204" pitchFamily="34" charset="0"/>
                        </a:rPr>
                        <a:t>0.2374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049128"/>
                  </a:ext>
                </a:extLst>
              </a:tr>
              <a:tr h="248363">
                <a:tc>
                  <a:txBody>
                    <a:bodyPr/>
                    <a:lstStyle/>
                    <a:p>
                      <a:pPr algn="l" fontAlgn="b"/>
                      <a:r>
                        <a:rPr lang="en-CA" sz="1400" b="0" i="0" u="none" strike="noStrike">
                          <a:solidFill>
                            <a:srgbClr val="000000"/>
                          </a:solidFill>
                          <a:effectLst/>
                          <a:latin typeface="Calibri" panose="020F0502020204030204" pitchFamily="34" charset="0"/>
                        </a:rPr>
                        <a:t>Total $/km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0.6633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dirty="0">
                          <a:solidFill>
                            <a:srgbClr val="000000"/>
                          </a:solidFill>
                          <a:effectLst/>
                          <a:latin typeface="Calibri" panose="020F0502020204030204" pitchFamily="34" charset="0"/>
                        </a:rPr>
                        <a:t>0.453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dirty="0">
                          <a:solidFill>
                            <a:srgbClr val="00B050"/>
                          </a:solidFill>
                          <a:effectLst/>
                          <a:latin typeface="Calibri" panose="020F0502020204030204" pitchFamily="34" charset="0"/>
                        </a:rPr>
                        <a:t>0.2711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345623"/>
                  </a:ext>
                </a:extLst>
              </a:tr>
              <a:tr h="230978">
                <a:tc>
                  <a:txBody>
                    <a:bodyPr/>
                    <a:lstStyle/>
                    <a:p>
                      <a:pPr algn="l" fontAlgn="b"/>
                      <a:r>
                        <a:rPr lang="en-CA"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311851856"/>
                  </a:ext>
                </a:extLst>
              </a:tr>
              <a:tr h="248363">
                <a:tc>
                  <a:txBody>
                    <a:bodyPr/>
                    <a:lstStyle/>
                    <a:p>
                      <a:pPr algn="l" fontAlgn="b"/>
                      <a:r>
                        <a:rPr lang="en-CA" sz="1400" b="1" i="0" u="none" strike="noStrike">
                          <a:solidFill>
                            <a:srgbClr val="000000"/>
                          </a:solidFill>
                          <a:effectLst/>
                          <a:latin typeface="Calibri" panose="020F0502020204030204" pitchFamily="34" charset="0"/>
                        </a:rPr>
                        <a:t>2016 2017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540582"/>
                  </a:ext>
                </a:extLst>
              </a:tr>
              <a:tr h="248363">
                <a:tc>
                  <a:txBody>
                    <a:bodyPr/>
                    <a:lstStyle/>
                    <a:p>
                      <a:pPr algn="l" fontAlgn="b"/>
                      <a:r>
                        <a:rPr lang="en-CA" sz="1400" b="0" i="0" u="none" strike="noStrike">
                          <a:solidFill>
                            <a:srgbClr val="000000"/>
                          </a:solidFill>
                          <a:effectLst/>
                          <a:latin typeface="Calibri" panose="020F0502020204030204" pitchFamily="34" charset="0"/>
                        </a:rPr>
                        <a:t>Maint $/km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0.2396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dirty="0">
                          <a:solidFill>
                            <a:srgbClr val="00B050"/>
                          </a:solidFill>
                          <a:effectLst/>
                          <a:latin typeface="Calibri" panose="020F0502020204030204" pitchFamily="34" charset="0"/>
                        </a:rPr>
                        <a:t>0.0807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061019"/>
                  </a:ext>
                </a:extLst>
              </a:tr>
              <a:tr h="248363">
                <a:tc>
                  <a:txBody>
                    <a:bodyPr/>
                    <a:lstStyle/>
                    <a:p>
                      <a:pPr algn="l" fontAlgn="b"/>
                      <a:r>
                        <a:rPr lang="en-CA" sz="1400" b="0" i="0" u="none" strike="noStrike">
                          <a:solidFill>
                            <a:srgbClr val="000000"/>
                          </a:solidFill>
                          <a:effectLst/>
                          <a:latin typeface="Calibri" panose="020F0502020204030204" pitchFamily="34" charset="0"/>
                        </a:rPr>
                        <a:t>Fuel $/km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0.3542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0.3042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dirty="0">
                          <a:solidFill>
                            <a:srgbClr val="00B050"/>
                          </a:solidFill>
                          <a:effectLst/>
                          <a:latin typeface="Calibri" panose="020F0502020204030204" pitchFamily="34" charset="0"/>
                        </a:rPr>
                        <a:t>0.2957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846466"/>
                  </a:ext>
                </a:extLst>
              </a:tr>
              <a:tr h="248363">
                <a:tc>
                  <a:txBody>
                    <a:bodyPr/>
                    <a:lstStyle/>
                    <a:p>
                      <a:pPr algn="l" fontAlgn="b"/>
                      <a:r>
                        <a:rPr lang="en-CA" sz="1400" b="0" i="0" u="none" strike="noStrike">
                          <a:solidFill>
                            <a:srgbClr val="000000"/>
                          </a:solidFill>
                          <a:effectLst/>
                          <a:latin typeface="Calibri" panose="020F0502020204030204" pitchFamily="34" charset="0"/>
                        </a:rPr>
                        <a:t>Total $/km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0.5938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0.4923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dirty="0">
                          <a:solidFill>
                            <a:srgbClr val="00B050"/>
                          </a:solidFill>
                          <a:effectLst/>
                          <a:latin typeface="Calibri" panose="020F0502020204030204" pitchFamily="34" charset="0"/>
                        </a:rPr>
                        <a:t>0.3764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426384"/>
                  </a:ext>
                </a:extLst>
              </a:tr>
              <a:tr h="248363">
                <a:tc>
                  <a:txBody>
                    <a:bodyPr/>
                    <a:lstStyle/>
                    <a:p>
                      <a:pPr algn="l" fontAlgn="b"/>
                      <a:endParaRPr lang="en-CA"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494369"/>
                  </a:ext>
                </a:extLst>
              </a:tr>
              <a:tr h="248363">
                <a:tc>
                  <a:txBody>
                    <a:bodyPr/>
                    <a:lstStyle/>
                    <a:p>
                      <a:pPr algn="l" fontAlgn="b"/>
                      <a:r>
                        <a:rPr lang="en-CA" sz="1400" b="1" i="0" u="none" strike="noStrike">
                          <a:solidFill>
                            <a:srgbClr val="000000"/>
                          </a:solidFill>
                          <a:effectLst/>
                          <a:latin typeface="Calibri" panose="020F0502020204030204" pitchFamily="34" charset="0"/>
                        </a:rPr>
                        <a:t>2015 2016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effectLst/>
                          <a:latin typeface="Calibri" panose="020F0502020204030204" pitchFamily="34" charset="0"/>
                        </a:rPr>
                        <a:t>Savings over All Diesel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dirty="0">
                          <a:solidFill>
                            <a:srgbClr val="000000"/>
                          </a:solidFill>
                          <a:effectLst/>
                          <a:latin typeface="Calibri" panose="020F0502020204030204" pitchFamily="34" charset="0"/>
                        </a:rPr>
                        <a:t>Savings vs Cummins/DEF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300120"/>
                  </a:ext>
                </a:extLst>
              </a:tr>
              <a:tr h="248363">
                <a:tc>
                  <a:txBody>
                    <a:bodyPr/>
                    <a:lstStyle/>
                    <a:p>
                      <a:pPr algn="l" fontAlgn="b"/>
                      <a:r>
                        <a:rPr lang="en-CA" sz="1400" b="0" i="0" u="none" strike="noStrike">
                          <a:solidFill>
                            <a:srgbClr val="000000"/>
                          </a:solidFill>
                          <a:effectLst/>
                          <a:latin typeface="Calibri" panose="020F0502020204030204" pitchFamily="34" charset="0"/>
                        </a:rPr>
                        <a:t>Propane Kms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101029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39623.57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dirty="0">
                          <a:solidFill>
                            <a:srgbClr val="000000"/>
                          </a:solidFill>
                          <a:effectLst/>
                          <a:latin typeface="Calibri" panose="020F0502020204030204" pitchFamily="34" charset="0"/>
                        </a:rPr>
                        <a:t>18377.18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718719"/>
                  </a:ext>
                </a:extLst>
              </a:tr>
              <a:tr h="248363">
                <a:tc>
                  <a:txBody>
                    <a:bodyPr/>
                    <a:lstStyle/>
                    <a:p>
                      <a:pPr algn="l" fontAlgn="b"/>
                      <a:r>
                        <a:rPr lang="en-CA" sz="1400" b="1" i="0" u="none" strike="noStrike">
                          <a:solidFill>
                            <a:srgbClr val="000000"/>
                          </a:solidFill>
                          <a:effectLst/>
                          <a:latin typeface="Calibri" panose="020F0502020204030204" pitchFamily="34" charset="0"/>
                        </a:rPr>
                        <a:t>2016 2017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dirty="0">
                          <a:solidFill>
                            <a:srgbClr val="000000"/>
                          </a:solidFill>
                          <a:effectLst/>
                          <a:latin typeface="Calibri" panose="020F0502020204030204" pitchFamily="34" charset="0"/>
                        </a:rPr>
                        <a:t>Savings over All Diesel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dirty="0">
                          <a:solidFill>
                            <a:srgbClr val="000000"/>
                          </a:solidFill>
                          <a:effectLst/>
                          <a:latin typeface="Calibri" panose="020F0502020204030204" pitchFamily="34" charset="0"/>
                        </a:rPr>
                        <a:t>Savings over Cummins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806242"/>
                  </a:ext>
                </a:extLst>
              </a:tr>
              <a:tr h="248363">
                <a:tc>
                  <a:txBody>
                    <a:bodyPr/>
                    <a:lstStyle/>
                    <a:p>
                      <a:pPr algn="l" fontAlgn="b"/>
                      <a:r>
                        <a:rPr lang="en-CA" sz="1400" b="0" i="0" u="none" strike="noStrike">
                          <a:solidFill>
                            <a:srgbClr val="000000"/>
                          </a:solidFill>
                          <a:effectLst/>
                          <a:latin typeface="Calibri" panose="020F0502020204030204" pitchFamily="34" charset="0"/>
                        </a:rPr>
                        <a:t>Propane Kms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251949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54773.71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29200.89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602646"/>
                  </a:ext>
                </a:extLst>
              </a:tr>
              <a:tr h="248363">
                <a:tc>
                  <a:txBody>
                    <a:bodyPr/>
                    <a:lstStyle/>
                    <a:p>
                      <a:pPr algn="l" fontAlgn="b"/>
                      <a:endParaRPr lang="en-CA"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156353"/>
                  </a:ext>
                </a:extLst>
              </a:tr>
              <a:tr h="248363">
                <a:tc gridSpan="2">
                  <a:txBody>
                    <a:bodyPr/>
                    <a:lstStyle/>
                    <a:p>
                      <a:pPr algn="l" fontAlgn="b"/>
                      <a:r>
                        <a:rPr lang="en-CA" sz="1400" b="1" i="0" u="none" strike="noStrike" dirty="0">
                          <a:solidFill>
                            <a:srgbClr val="000000"/>
                          </a:solidFill>
                          <a:effectLst/>
                          <a:latin typeface="Calibri" panose="020F0502020204030204" pitchFamily="34" charset="0"/>
                        </a:rPr>
                        <a:t>Propane Bus KMs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CA"/>
                    </a:p>
                  </a:txBody>
                  <a:tcPr/>
                </a:tc>
                <a:tc>
                  <a:txBody>
                    <a:bodyPr/>
                    <a:lstStyle/>
                    <a:p>
                      <a:pPr algn="r" fontAlgn="b"/>
                      <a:r>
                        <a:rPr lang="en-CA" sz="1400" b="0" i="0" u="none" strike="noStrike" dirty="0">
                          <a:solidFill>
                            <a:srgbClr val="000000"/>
                          </a:solidFill>
                          <a:effectLst/>
                          <a:latin typeface="Calibri" panose="020F0502020204030204" pitchFamily="34" charset="0"/>
                        </a:rPr>
                        <a:t>VS All Diesel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0" i="0" u="none" strike="noStrike">
                          <a:solidFill>
                            <a:srgbClr val="000000"/>
                          </a:solidFill>
                          <a:effectLst/>
                          <a:latin typeface="Calibri" panose="020F0502020204030204" pitchFamily="34" charset="0"/>
                        </a:rPr>
                        <a:t>VS Cummins/DEF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321021"/>
                  </a:ext>
                </a:extLst>
              </a:tr>
              <a:tr h="248363">
                <a:tc gridSpan="2">
                  <a:txBody>
                    <a:bodyPr/>
                    <a:lstStyle/>
                    <a:p>
                      <a:pPr algn="l" fontAlgn="b"/>
                      <a:r>
                        <a:rPr lang="en-CA" sz="1400" b="1" i="0" u="none" strike="noStrike" dirty="0">
                          <a:solidFill>
                            <a:srgbClr val="000000"/>
                          </a:solidFill>
                          <a:effectLst/>
                          <a:latin typeface="Calibri" panose="020F0502020204030204" pitchFamily="34" charset="0"/>
                        </a:rPr>
                        <a:t>Total savings 2015-2017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CA"/>
                    </a:p>
                  </a:txBody>
                  <a:tcPr/>
                </a:tc>
                <a:tc>
                  <a:txBody>
                    <a:bodyPr/>
                    <a:lstStyle/>
                    <a:p>
                      <a:pPr algn="r" fontAlgn="b"/>
                      <a:r>
                        <a:rPr lang="en-CA" sz="1400" b="1" i="0" u="none" strike="noStrike" dirty="0">
                          <a:solidFill>
                            <a:srgbClr val="000000"/>
                          </a:solidFill>
                          <a:effectLst/>
                          <a:latin typeface="Calibri" panose="020F0502020204030204" pitchFamily="34" charset="0"/>
                        </a:rPr>
                        <a:t>94397.29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400" b="1" i="0" u="none" strike="noStrike" dirty="0">
                          <a:solidFill>
                            <a:srgbClr val="000000"/>
                          </a:solidFill>
                          <a:effectLst/>
                          <a:latin typeface="Calibri" panose="020F0502020204030204" pitchFamily="34" charset="0"/>
                        </a:rPr>
                        <a:t>47578.06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900801"/>
                  </a:ext>
                </a:extLst>
              </a:tr>
            </a:tbl>
          </a:graphicData>
        </a:graphic>
      </p:graphicFrame>
    </p:spTree>
    <p:extLst>
      <p:ext uri="{BB962C8B-B14F-4D97-AF65-F5344CB8AC3E}">
        <p14:creationId xmlns:p14="http://schemas.microsoft.com/office/powerpoint/2010/main" val="3747525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Challenges</a:t>
            </a:r>
          </a:p>
        </p:txBody>
      </p:sp>
      <p:sp>
        <p:nvSpPr>
          <p:cNvPr id="3" name="Content Placeholder 2"/>
          <p:cNvSpPr>
            <a:spLocks noGrp="1"/>
          </p:cNvSpPr>
          <p:nvPr>
            <p:ph idx="1"/>
          </p:nvPr>
        </p:nvSpPr>
        <p:spPr/>
        <p:txBody>
          <a:bodyPr>
            <a:normAutofit fontScale="92500" lnSpcReduction="10000"/>
          </a:bodyPr>
          <a:lstStyle/>
          <a:p>
            <a:pPr marL="0" indent="0">
              <a:buNone/>
            </a:pPr>
            <a:r>
              <a:rPr lang="en-CA" dirty="0"/>
              <a:t>The main challenge has been fuelling capability. </a:t>
            </a:r>
          </a:p>
          <a:p>
            <a:pPr marL="0" indent="0">
              <a:buNone/>
            </a:pPr>
            <a:r>
              <a:rPr lang="en-CA" dirty="0"/>
              <a:t>Fill times on a 340 L tank – about </a:t>
            </a:r>
            <a:r>
              <a:rPr lang="en-CA" dirty="0" smtClean="0"/>
              <a:t>10 </a:t>
            </a:r>
            <a:r>
              <a:rPr lang="en-CA" dirty="0"/>
              <a:t>minutes </a:t>
            </a:r>
            <a:r>
              <a:rPr lang="en-CA" dirty="0" smtClean="0"/>
              <a:t>(12 buses =120 minutes)</a:t>
            </a:r>
            <a:endParaRPr lang="en-CA" dirty="0"/>
          </a:p>
          <a:p>
            <a:pPr marL="0" indent="0">
              <a:buNone/>
            </a:pPr>
            <a:r>
              <a:rPr lang="en-CA" dirty="0"/>
              <a:t>Only 1 bus can access our on site fueling station at a time.</a:t>
            </a:r>
          </a:p>
          <a:p>
            <a:pPr marL="0" indent="0">
              <a:buNone/>
            </a:pPr>
            <a:r>
              <a:rPr lang="en-CA" dirty="0"/>
              <a:t>Our fuel vendor put together an innovative solution to our fueling needs as our fleet was growing. They implemented a change in their POS software to allow fueling at their retail locations at our pricing. This essentially tripled our fueling capability. </a:t>
            </a:r>
          </a:p>
          <a:p>
            <a:pPr marL="0" indent="0">
              <a:buNone/>
            </a:pPr>
            <a:r>
              <a:rPr lang="en-CA" dirty="0"/>
              <a:t>Implementation of newer fueling technology would significantly improve fueling times and operator safety.</a:t>
            </a:r>
          </a:p>
          <a:p>
            <a:pPr marL="0" indent="0">
              <a:buNone/>
            </a:pPr>
            <a:r>
              <a:rPr lang="en-CA" dirty="0"/>
              <a:t>The other challenge has been pricing of the propane bus itself and justification of purchasing a higher priced product.</a:t>
            </a:r>
          </a:p>
        </p:txBody>
      </p:sp>
    </p:spTree>
    <p:extLst>
      <p:ext uri="{BB962C8B-B14F-4D97-AF65-F5344CB8AC3E}">
        <p14:creationId xmlns:p14="http://schemas.microsoft.com/office/powerpoint/2010/main" val="354520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2018 and Beyond</a:t>
            </a:r>
          </a:p>
        </p:txBody>
      </p:sp>
      <p:sp>
        <p:nvSpPr>
          <p:cNvPr id="3" name="Content Placeholder 2"/>
          <p:cNvSpPr>
            <a:spLocks noGrp="1"/>
          </p:cNvSpPr>
          <p:nvPr>
            <p:ph idx="1"/>
          </p:nvPr>
        </p:nvSpPr>
        <p:spPr/>
        <p:txBody>
          <a:bodyPr/>
          <a:lstStyle/>
          <a:p>
            <a:r>
              <a:rPr lang="en-CA" dirty="0"/>
              <a:t>Brandon School Division currently has 12 propane buses in it’s fleet of 43 buses.</a:t>
            </a:r>
          </a:p>
          <a:p>
            <a:r>
              <a:rPr lang="en-CA" dirty="0"/>
              <a:t>We will have 16 propane buses in our fleet of 45 buses for the fall of 2018.</a:t>
            </a:r>
          </a:p>
          <a:p>
            <a:r>
              <a:rPr lang="en-CA" dirty="0"/>
              <a:t>If we continue on our current purchasing program we will be an all propane fleet by 2025.</a:t>
            </a:r>
          </a:p>
          <a:p>
            <a:r>
              <a:rPr lang="en-CA" dirty="0"/>
              <a:t>By the end of the 2019 2020 school year we will have put over 1,000,000 lbs fewer CO2 emissions into the environment than if we had continued with the diesel product.</a:t>
            </a:r>
          </a:p>
        </p:txBody>
      </p:sp>
    </p:spTree>
    <p:extLst>
      <p:ext uri="{BB962C8B-B14F-4D97-AF65-F5344CB8AC3E}">
        <p14:creationId xmlns:p14="http://schemas.microsoft.com/office/powerpoint/2010/main" val="4047649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692696"/>
            <a:ext cx="6556374" cy="4917281"/>
          </a:xfrm>
        </p:spPr>
      </p:pic>
    </p:spTree>
    <p:extLst>
      <p:ext uri="{BB962C8B-B14F-4D97-AF65-F5344CB8AC3E}">
        <p14:creationId xmlns:p14="http://schemas.microsoft.com/office/powerpoint/2010/main" val="367691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4934-7B3E-408A-B75D-947C83458E3F}"/>
              </a:ext>
            </a:extLst>
          </p:cNvPr>
          <p:cNvSpPr>
            <a:spLocks noGrp="1"/>
          </p:cNvSpPr>
          <p:nvPr>
            <p:ph type="title"/>
          </p:nvPr>
        </p:nvSpPr>
        <p:spPr/>
        <p:txBody>
          <a:bodyPr/>
          <a:lstStyle/>
          <a:p>
            <a:r>
              <a:rPr lang="en-US" dirty="0"/>
              <a:t>Brandon School Division</a:t>
            </a:r>
          </a:p>
        </p:txBody>
      </p:sp>
      <p:sp>
        <p:nvSpPr>
          <p:cNvPr id="3" name="Content Placeholder 2">
            <a:extLst>
              <a:ext uri="{FF2B5EF4-FFF2-40B4-BE49-F238E27FC236}">
                <a16:creationId xmlns:a16="http://schemas.microsoft.com/office/drawing/2014/main" id="{21C53724-17EC-4E7A-9F6D-08845E00BEED}"/>
              </a:ext>
            </a:extLst>
          </p:cNvPr>
          <p:cNvSpPr>
            <a:spLocks noGrp="1"/>
          </p:cNvSpPr>
          <p:nvPr>
            <p:ph idx="1"/>
          </p:nvPr>
        </p:nvSpPr>
        <p:spPr>
          <a:xfrm>
            <a:off x="609599" y="1690791"/>
            <a:ext cx="6347714" cy="2060497"/>
          </a:xfrm>
        </p:spPr>
        <p:txBody>
          <a:bodyPr/>
          <a:lstStyle/>
          <a:p>
            <a:r>
              <a:rPr lang="en-US" dirty="0"/>
              <a:t>Mixture of 34 Urban and Rural Routes</a:t>
            </a:r>
          </a:p>
          <a:p>
            <a:r>
              <a:rPr lang="en-US" dirty="0"/>
              <a:t>Growing School District (rapidly approaching 10,000 students)</a:t>
            </a:r>
          </a:p>
          <a:p>
            <a:r>
              <a:rPr lang="en-US" dirty="0"/>
              <a:t>Extreme Weather Conditions from -45 C windchills in winter to over +35 C in June and September</a:t>
            </a:r>
          </a:p>
        </p:txBody>
      </p:sp>
      <p:pic>
        <p:nvPicPr>
          <p:cNvPr id="5" name="Picture 4">
            <a:extLst>
              <a:ext uri="{FF2B5EF4-FFF2-40B4-BE49-F238E27FC236}">
                <a16:creationId xmlns:a16="http://schemas.microsoft.com/office/drawing/2014/main" id="{E98F599B-B99A-4FDB-A6E5-FAEECECD9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083" y="3590993"/>
            <a:ext cx="3708743" cy="3152432"/>
          </a:xfrm>
          <a:prstGeom prst="rect">
            <a:avLst/>
          </a:prstGeom>
        </p:spPr>
      </p:pic>
    </p:spTree>
    <p:extLst>
      <p:ext uri="{BB962C8B-B14F-4D97-AF65-F5344CB8AC3E}">
        <p14:creationId xmlns:p14="http://schemas.microsoft.com/office/powerpoint/2010/main" val="348269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Why Look at Alternative Fuels</a:t>
            </a:r>
            <a:endParaRPr lang="en-CA"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1466454"/>
              </p:ext>
            </p:extLst>
          </p:nvPr>
        </p:nvGraphicFramePr>
        <p:xfrm>
          <a:off x="609600" y="2160588"/>
          <a:ext cx="6348413"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604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Background</a:t>
            </a:r>
          </a:p>
        </p:txBody>
      </p:sp>
      <p:sp>
        <p:nvSpPr>
          <p:cNvPr id="2" name="Content Placeholder 1"/>
          <p:cNvSpPr>
            <a:spLocks noGrp="1"/>
          </p:cNvSpPr>
          <p:nvPr>
            <p:ph idx="1"/>
          </p:nvPr>
        </p:nvSpPr>
        <p:spPr/>
        <p:txBody>
          <a:bodyPr/>
          <a:lstStyle/>
          <a:p>
            <a:r>
              <a:rPr lang="en-CA" dirty="0"/>
              <a:t>Brandon School Division was seeking an alternative to Diesel Technology due to increasing costs and downtime.</a:t>
            </a:r>
          </a:p>
          <a:p>
            <a:r>
              <a:rPr lang="en-CA" dirty="0"/>
              <a:t>Brandon School Division had been contacted in the summer of 2013 by the Pupil Transportation Unit to participate in field trials of a propane powered school bus. </a:t>
            </a:r>
          </a:p>
          <a:p>
            <a:r>
              <a:rPr lang="en-CA" dirty="0"/>
              <a:t>Due to insurance issues the intended trial of running the bus on actual pickup routes did not occur.</a:t>
            </a:r>
          </a:p>
          <a:p>
            <a:r>
              <a:rPr lang="en-CA" dirty="0"/>
              <a:t>Brandon School Division contacted the PTU early December 2013 with a different idea.</a:t>
            </a:r>
          </a:p>
        </p:txBody>
      </p:sp>
    </p:spTree>
    <p:extLst>
      <p:ext uri="{BB962C8B-B14F-4D97-AF65-F5344CB8AC3E}">
        <p14:creationId xmlns:p14="http://schemas.microsoft.com/office/powerpoint/2010/main" val="86485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Background</a:t>
            </a:r>
          </a:p>
        </p:txBody>
      </p:sp>
      <p:sp>
        <p:nvSpPr>
          <p:cNvPr id="2" name="Content Placeholder 1"/>
          <p:cNvSpPr>
            <a:spLocks noGrp="1"/>
          </p:cNvSpPr>
          <p:nvPr>
            <p:ph idx="1"/>
          </p:nvPr>
        </p:nvSpPr>
        <p:spPr/>
        <p:txBody>
          <a:bodyPr/>
          <a:lstStyle/>
          <a:p>
            <a:r>
              <a:rPr lang="en-CA" dirty="0"/>
              <a:t>Brandon School Division offered to run simulated routes with the bus without students on board.</a:t>
            </a:r>
          </a:p>
          <a:p>
            <a:r>
              <a:rPr lang="en-CA" dirty="0"/>
              <a:t>The Pupil Transportation Unit and Fairway Specialty Vehicles responded very quickly to take advantage of the upcoming extreme conditions to put the trial in place.</a:t>
            </a:r>
          </a:p>
          <a:p>
            <a:r>
              <a:rPr lang="en-CA" dirty="0"/>
              <a:t>At no time was the bus plugged in during the trials nor did the bus have a winter front.</a:t>
            </a:r>
          </a:p>
        </p:txBody>
      </p:sp>
    </p:spTree>
    <p:extLst>
      <p:ext uri="{BB962C8B-B14F-4D97-AF65-F5344CB8AC3E}">
        <p14:creationId xmlns:p14="http://schemas.microsoft.com/office/powerpoint/2010/main" val="95459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Propane</a:t>
            </a:r>
          </a:p>
        </p:txBody>
      </p:sp>
      <p:sp>
        <p:nvSpPr>
          <p:cNvPr id="3" name="Content Placeholder 2"/>
          <p:cNvSpPr>
            <a:spLocks noGrp="1"/>
          </p:cNvSpPr>
          <p:nvPr>
            <p:ph idx="1"/>
          </p:nvPr>
        </p:nvSpPr>
        <p:spPr/>
        <p:txBody>
          <a:bodyPr/>
          <a:lstStyle/>
          <a:p>
            <a:r>
              <a:rPr lang="en-US" dirty="0"/>
              <a:t>Why did we focus on Propane</a:t>
            </a:r>
          </a:p>
          <a:p>
            <a:pPr lvl="2"/>
            <a:r>
              <a:rPr lang="en-US" dirty="0"/>
              <a:t>Abundant fueling infrastructure</a:t>
            </a:r>
          </a:p>
          <a:p>
            <a:pPr lvl="2"/>
            <a:r>
              <a:rPr lang="en-US" dirty="0"/>
              <a:t>Inexpensive fueling equipment</a:t>
            </a:r>
          </a:p>
          <a:p>
            <a:pPr lvl="2"/>
            <a:r>
              <a:rPr lang="en-US" dirty="0"/>
              <a:t>Potential for savings</a:t>
            </a:r>
          </a:p>
          <a:p>
            <a:pPr lvl="2"/>
            <a:r>
              <a:rPr lang="en-US" dirty="0"/>
              <a:t>Reliability</a:t>
            </a:r>
          </a:p>
          <a:p>
            <a:pPr lvl="2"/>
            <a:r>
              <a:rPr lang="en-US" dirty="0"/>
              <a:t>Opportunity – there was a will to reintroduce the technology to the province</a:t>
            </a:r>
          </a:p>
          <a:p>
            <a:pPr lvl="2"/>
            <a:r>
              <a:rPr lang="en-US" dirty="0"/>
              <a:t>Reported to have excellent cold weather performance</a:t>
            </a:r>
          </a:p>
          <a:p>
            <a:pPr lvl="2"/>
            <a:r>
              <a:rPr lang="en-US" dirty="0"/>
              <a:t>Low Maintenance costs</a:t>
            </a:r>
          </a:p>
          <a:p>
            <a:pPr lvl="2"/>
            <a:r>
              <a:rPr lang="en-US" dirty="0"/>
              <a:t>Other technologies (Electric, CNG, Hybrid) were not feasible at the time.</a:t>
            </a:r>
          </a:p>
          <a:p>
            <a:pPr lvl="2"/>
            <a:endParaRPr lang="en-US" dirty="0"/>
          </a:p>
        </p:txBody>
      </p:sp>
    </p:spTree>
    <p:extLst>
      <p:ext uri="{BB962C8B-B14F-4D97-AF65-F5344CB8AC3E}">
        <p14:creationId xmlns:p14="http://schemas.microsoft.com/office/powerpoint/2010/main" val="370262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a:t>Observations December 9 2013</a:t>
            </a:r>
            <a:br>
              <a:rPr lang="en-CA" dirty="0"/>
            </a:br>
            <a:endParaRPr lang="en-CA" dirty="0"/>
          </a:p>
        </p:txBody>
      </p:sp>
      <p:sp>
        <p:nvSpPr>
          <p:cNvPr id="2" name="Content Placeholder 1"/>
          <p:cNvSpPr>
            <a:spLocks noGrp="1"/>
          </p:cNvSpPr>
          <p:nvPr>
            <p:ph idx="1"/>
          </p:nvPr>
        </p:nvSpPr>
        <p:spPr/>
        <p:txBody>
          <a:bodyPr/>
          <a:lstStyle/>
          <a:p>
            <a:r>
              <a:rPr lang="en-CA" dirty="0"/>
              <a:t>Simulation of in-city route:</a:t>
            </a:r>
          </a:p>
          <a:p>
            <a:r>
              <a:rPr lang="en-CA" dirty="0"/>
              <a:t>Ambient Temp Start -29C End -26C</a:t>
            </a:r>
          </a:p>
          <a:p>
            <a:r>
              <a:rPr lang="en-CA" dirty="0" err="1"/>
              <a:t>Windchill</a:t>
            </a:r>
            <a:r>
              <a:rPr lang="en-CA" dirty="0"/>
              <a:t> Temp Start -41C End -37C</a:t>
            </a:r>
          </a:p>
          <a:p>
            <a:r>
              <a:rPr lang="en-CA" dirty="0"/>
              <a:t>Simulation run time 9:45 – 11:35</a:t>
            </a:r>
          </a:p>
          <a:p>
            <a:r>
              <a:rPr lang="en-CA" dirty="0"/>
              <a:t>Cabin temp climbed to 21C within 20 minutes</a:t>
            </a:r>
          </a:p>
          <a:p>
            <a:r>
              <a:rPr lang="en-CA" dirty="0"/>
              <a:t>The driver actually turned down the heat.</a:t>
            </a:r>
          </a:p>
          <a:p>
            <a:r>
              <a:rPr lang="en-CA" dirty="0"/>
              <a:t>Cabin heat was uniform throughout the bus</a:t>
            </a:r>
          </a:p>
          <a:p>
            <a:r>
              <a:rPr lang="en-CA" dirty="0"/>
              <a:t>Driver commented that bus has power on uphill grade, uniform heat and handles well</a:t>
            </a:r>
          </a:p>
        </p:txBody>
      </p:sp>
    </p:spTree>
    <p:extLst>
      <p:ext uri="{BB962C8B-B14F-4D97-AF65-F5344CB8AC3E}">
        <p14:creationId xmlns:p14="http://schemas.microsoft.com/office/powerpoint/2010/main" val="59697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a:t>Observations December 11 2013</a:t>
            </a:r>
          </a:p>
        </p:txBody>
      </p:sp>
      <p:sp>
        <p:nvSpPr>
          <p:cNvPr id="2" name="Content Placeholder 1"/>
          <p:cNvSpPr>
            <a:spLocks noGrp="1"/>
          </p:cNvSpPr>
          <p:nvPr>
            <p:ph idx="1"/>
          </p:nvPr>
        </p:nvSpPr>
        <p:spPr/>
        <p:txBody>
          <a:bodyPr/>
          <a:lstStyle/>
          <a:p>
            <a:r>
              <a:rPr lang="en-CA" dirty="0"/>
              <a:t>Simulation of in-city lift bus route:</a:t>
            </a:r>
          </a:p>
          <a:p>
            <a:r>
              <a:rPr lang="en-CA" dirty="0"/>
              <a:t>Ambient Temp Start -31C End -24C</a:t>
            </a:r>
          </a:p>
          <a:p>
            <a:r>
              <a:rPr lang="en-CA" dirty="0" err="1"/>
              <a:t>Windchill</a:t>
            </a:r>
            <a:r>
              <a:rPr lang="en-CA" dirty="0"/>
              <a:t> Temp Start -44C End -34C</a:t>
            </a:r>
          </a:p>
          <a:p>
            <a:r>
              <a:rPr lang="en-CA" dirty="0"/>
              <a:t>Simulation run time 10:00AM – 1:00 PM</a:t>
            </a:r>
          </a:p>
          <a:p>
            <a:r>
              <a:rPr lang="en-CA" dirty="0"/>
              <a:t>Cabin temp climbed to maximum of 26C</a:t>
            </a:r>
          </a:p>
          <a:p>
            <a:r>
              <a:rPr lang="en-CA" dirty="0"/>
              <a:t>This route picks up and drops off 6 students with wheelchairs as well as other students</a:t>
            </a:r>
          </a:p>
          <a:p>
            <a:r>
              <a:rPr lang="en-CA" dirty="0"/>
              <a:t>Cabin heat recovered quickly after simulating loading wheelchair students</a:t>
            </a:r>
          </a:p>
          <a:p>
            <a:pPr marL="109728" indent="0">
              <a:buNone/>
            </a:pPr>
            <a:endParaRPr lang="en-CA" dirty="0"/>
          </a:p>
        </p:txBody>
      </p:sp>
    </p:spTree>
    <p:extLst>
      <p:ext uri="{BB962C8B-B14F-4D97-AF65-F5344CB8AC3E}">
        <p14:creationId xmlns:p14="http://schemas.microsoft.com/office/powerpoint/2010/main" val="353813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a:t>Observations December 14 2013</a:t>
            </a:r>
          </a:p>
        </p:txBody>
      </p:sp>
      <p:sp>
        <p:nvSpPr>
          <p:cNvPr id="2" name="Content Placeholder 1"/>
          <p:cNvSpPr>
            <a:spLocks noGrp="1"/>
          </p:cNvSpPr>
          <p:nvPr>
            <p:ph idx="1"/>
          </p:nvPr>
        </p:nvSpPr>
        <p:spPr/>
        <p:txBody>
          <a:bodyPr/>
          <a:lstStyle/>
          <a:p>
            <a:r>
              <a:rPr lang="en-CA" dirty="0"/>
              <a:t>Simulation of Field Trip</a:t>
            </a:r>
          </a:p>
          <a:p>
            <a:r>
              <a:rPr lang="en-CA" dirty="0"/>
              <a:t>Ambient Temp Start -23C End -23C</a:t>
            </a:r>
          </a:p>
          <a:p>
            <a:r>
              <a:rPr lang="en-CA" dirty="0" err="1"/>
              <a:t>Windchill</a:t>
            </a:r>
            <a:r>
              <a:rPr lang="en-CA" dirty="0"/>
              <a:t> Temp Start -26C End -31C</a:t>
            </a:r>
          </a:p>
          <a:p>
            <a:r>
              <a:rPr lang="en-CA" dirty="0"/>
              <a:t>Simulation run time 10:00 to 12:05</a:t>
            </a:r>
          </a:p>
          <a:p>
            <a:r>
              <a:rPr lang="en-CA" dirty="0"/>
              <a:t>Cabin temp of 25.6C for duration of trip</a:t>
            </a:r>
          </a:p>
          <a:p>
            <a:r>
              <a:rPr lang="en-CA" dirty="0"/>
              <a:t>165 km, 87 L propane, 52.7 L/100KM</a:t>
            </a:r>
          </a:p>
          <a:p>
            <a:endParaRPr lang="en-CA" dirty="0"/>
          </a:p>
        </p:txBody>
      </p:sp>
    </p:spTree>
    <p:extLst>
      <p:ext uri="{BB962C8B-B14F-4D97-AF65-F5344CB8AC3E}">
        <p14:creationId xmlns:p14="http://schemas.microsoft.com/office/powerpoint/2010/main" val="1679877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hase xmlns="a091097b-8ae3-4832-a2b2-51f9a78aeacd">1</Phase>
    <Sujet xmlns="a091097b-8ae3-4832-a2b2-51f9a78aeacd">Annexe - Brandon School Division Report</Sujet>
    <Confidentiel xmlns="a091097b-8ae3-4832-a2b2-51f9a78aeacd">3</Confidentiel>
    <Projet xmlns="a091097b-8ae3-4832-a2b2-51f9a78aeacd">630</Projet>
    <Provenance xmlns="a091097b-8ae3-4832-a2b2-51f9a78aeacd">2</Provenance>
    <Hidden_UploadedAt xmlns="a091097b-8ae3-4832-a2b2-51f9a78aeacd">2023-01-28T02:15:19+00:00</Hidden_UploadedAt>
    <Accés_x0020_restreint xmlns="a091097b-8ae3-4832-a2b2-51f9a78aeacd">false</Accés_x0020_restreint>
    <Précision_x0020_de_x0020_document xmlns="a091097b-8ae3-4832-a2b2-51f9a78aeacd" xsi:nil="true"/>
    <Déposant xmlns="a091097b-8ae3-4832-a2b2-51f9a78aeacd">20</Déposant>
    <Sous-catégorie xmlns="a091097b-8ae3-4832-a2b2-51f9a78aeacd" xsi:nil="true"/>
    <Copie_x0020_papier_x0020_reçue xmlns="a091097b-8ae3-4832-a2b2-51f9a78aeacd">false</Copie_x0020_papier_x0020_reçue>
    <Cote_x0020_de_x0020_déposant xmlns="a091097b-8ae3-4832-a2b2-51f9a78aeacd" xsi:nil="true"/>
    <Inscrit_x0020_au_x0020_plumitif xmlns="a091097b-8ae3-4832-a2b2-51f9a78aeacd">true</Inscrit_x0020_au_x0020_plumitif>
    <Numéro_x0020_plumitif xmlns="a091097b-8ae3-4832-a2b2-51f9a78aeacd">628</Numéro_x0020_plumitif>
    <Hidden_UploadedBy xmlns="a091097b-8ae3-4832-a2b2-51f9a78aeacd" xsi:nil="true"/>
    <Hidden_ApprovedBy xmlns="a091097b-8ae3-4832-a2b2-51f9a78aeacd" xsi:nil="true"/>
    <Statut xmlns="a091097b-8ae3-4832-a2b2-51f9a78aeacd" xsi:nil="true"/>
    <Catégorie_x0020_de_x0020_document xmlns="a091097b-8ae3-4832-a2b2-51f9a78aeacd">11</Catégorie_x0020_de_x0020_document>
    <Date_x0020_de_x0020_confidentialité_x0020_relevée xmlns="a091097b-8ae3-4832-a2b2-51f9a78aeacd" xsi:nil="true"/>
    <Hidden_ApprovedAt xmlns="a091097b-8ae3-4832-a2b2-51f9a78aeacd">2023-01-28T02:15:19+00:00</Hidden_ApprovedAt>
    <Cote_x0020_de_x0020_piéce xmlns="a091097b-8ae3-4832-a2b2-51f9a78aeacd">C-AQP-ACP-0031</Cote_x0020_de_x0020_piéce>
    <Diffusable_x0020_sur_x0020_le_x0020_Web xmlns="a091097b-8ae3-4832-a2b2-51f9a78aeacd">true</Diffusable_x0020_sur_x0020_le_x0020_Web>
    <Date_x0020_de_x0020_réception_x0020_copie_x0020_papier xmlns="a091097b-8ae3-4832-a2b2-51f9a78aeacd" xsi:nil="true"/>
    <Ne_x0020_pas_x0020_envoyer_x0020_d_x0027_alerte xmlns="a091097b-8ae3-4832-a2b2-51f9a78aeacd">true</Ne_x0020_pas_x0020_envoyer_x0020_d_x0027_alerte>
    <_dlc_DocId xmlns="a84ed267-86d5-4fa1-a3cb-2fed497fe84f">W2HFWTQUJJY6-230351488-314</_dlc_DocId>
    <_dlc_DocIdUrl xmlns="a84ed267-86d5-4fa1-a3cb-2fed497fe84f">
      <Url>http://s10mtlweb:8081/630/_layouts/15/DocIdRedir.aspx?ID=W2HFWTQUJJY6-230351488-314</Url>
      <Description>W2HFWTQUJJY6-230351488-314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de projet" ma:contentTypeID="0x010100F6681E3BDF397F418586AC591ADC81BB0034573706BFCB4D4F8372829E5DA9C618" ma:contentTypeVersion="0" ma:contentTypeDescription="" ma:contentTypeScope="" ma:versionID="f1d9cc7aa84cfc4b2996b70e98624ce1">
  <xsd:schema xmlns:xsd="http://www.w3.org/2001/XMLSchema" xmlns:xs="http://www.w3.org/2001/XMLSchema" xmlns:p="http://schemas.microsoft.com/office/2006/metadata/properties" xmlns:ns2="a091097b-8ae3-4832-a2b2-51f9a78aeacd" xmlns:ns3="a84ed267-86d5-4fa1-a3cb-2fed497fe84f" targetNamespace="http://schemas.microsoft.com/office/2006/metadata/properties" ma:root="true" ma:fieldsID="b7e9dbe386427f7c04dd1b10a57eb55d" ns2:_="" ns3:_="">
    <xsd:import namespace="a091097b-8ae3-4832-a2b2-51f9a78aeacd"/>
    <xsd:import namespace="a84ed267-86d5-4fa1-a3cb-2fed497fe84f"/>
    <xsd:element name="properties">
      <xsd:complexType>
        <xsd:sequence>
          <xsd:element name="documentManagement">
            <xsd:complexType>
              <xsd:all>
                <xsd:element ref="ns2:Projet"/>
                <xsd:element ref="ns2:Provenance" minOccurs="0"/>
                <xsd:element ref="ns2:Déposant"/>
                <xsd:element ref="ns2:Catégorie_x0020_de_x0020_document" minOccurs="0"/>
                <xsd:element ref="ns2:Sous-catégorie" minOccurs="0"/>
                <xsd:element ref="ns2:Phase"/>
                <xsd:element ref="ns2:Précision_x0020_de_x0020_document" minOccurs="0"/>
                <xsd:element ref="ns2:Sujet" minOccurs="0"/>
                <xsd:element ref="ns2:Cote_x0020_de_x0020_déposant" minOccurs="0"/>
                <xsd:element ref="ns2:Accés_x0020_restreint" minOccurs="0"/>
                <xsd:element ref="ns2:Cote_x0020_de_x0020_piéce" minOccurs="0"/>
                <xsd:element ref="ns2:Inscrit_x0020_au_x0020_plumitif" minOccurs="0"/>
                <xsd:element ref="ns2:Numéro_x0020_plumitif" minOccurs="0"/>
                <xsd:element ref="ns2:Diffusable_x0020_sur_x0020_le_x0020_Web" minOccurs="0"/>
                <xsd:element ref="ns2:Ne_x0020_pas_x0020_envoyer_x0020_d_x0027_alerte" minOccurs="0"/>
                <xsd:element ref="ns2:Confidentiel"/>
                <xsd:element ref="ns2:Date_x0020_de_x0020_confidentialité_x0020_relevée" minOccurs="0"/>
                <xsd:element ref="ns2:Copie_x0020_papier_x0020_reçue" minOccurs="0"/>
                <xsd:element ref="ns2:Date_x0020_de_x0020_réception_x0020_copie_x0020_papier" minOccurs="0"/>
                <xsd:element ref="ns3:_dlc_DocId" minOccurs="0"/>
                <xsd:element ref="ns3:_dlc_DocIdUrl" minOccurs="0"/>
                <xsd:element ref="ns3:_dlc_DocIdPersistId" minOccurs="0"/>
                <xsd:element ref="ns2:Hidden_UploadedBy" minOccurs="0"/>
                <xsd:element ref="ns2:Hidden_UploadedAt" minOccurs="0"/>
                <xsd:element ref="ns2:Hidden_ApprovedBy" minOccurs="0"/>
                <xsd:element ref="ns2:Hidden_ApprovedAt" minOccurs="0"/>
                <xsd:element ref="ns2:Stat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1097b-8ae3-4832-a2b2-51f9a78aeacd" elementFormDefault="qualified">
    <xsd:import namespace="http://schemas.microsoft.com/office/2006/documentManagement/types"/>
    <xsd:import namespace="http://schemas.microsoft.com/office/infopath/2007/PartnerControls"/>
    <xsd:element name="Projet" ma:index="1" ma:displayName="Projet" ma:list="{CE87CB4F-F3B1-42AD-9CE0-0125D6B4080B}" ma:internalName="Projet" ma:readOnly="false" ma:showField="Num_x00e9_ro_x0020_du_x0020_proj" ma:web="{76ddd5ea-d475-414e-8091-4675c7a4bd1a}">
      <xsd:simpleType>
        <xsd:restriction base="dms:Lookup"/>
      </xsd:simpleType>
    </xsd:element>
    <xsd:element name="Provenance" ma:index="2" nillable="true" ma:displayName="Provenance" ma:list="{3A1A4597-1672-4F84-9DE7-FBA0AEBF9CE3}" ma:internalName="Provenance" ma:showField="Title" ma:web="{76ddd5ea-d475-414e-8091-4675c7a4bd1a}">
      <xsd:simpleType>
        <xsd:restriction base="dms:Lookup"/>
      </xsd:simpleType>
    </xsd:element>
    <xsd:element name="Déposant" ma:index="3" ma:displayName="Déposant" ma:list="{A2D4550E-DC70-4FE1-8010-4C446E5D8D2C}" ma:internalName="D_x00e9_posant" ma:showField="Title" ma:web="{76ddd5ea-d475-414e-8091-4675c7a4bd1a}">
      <xsd:simpleType>
        <xsd:restriction base="dms:Lookup"/>
      </xsd:simpleType>
    </xsd:element>
    <xsd:element name="Catégorie_x0020_de_x0020_document" ma:index="4" nillable="true" ma:displayName="Catégorie de document" ma:list="{F7545102-6201-4483-9929-E858F36BE31E}" ma:internalName="Cat_x00e9_gorie_x0020_de_x0020_document" ma:showField="Title" ma:web="{76ddd5ea-d475-414e-8091-4675c7a4bd1a}">
      <xsd:simpleType>
        <xsd:restriction base="dms:Lookup"/>
      </xsd:simpleType>
    </xsd:element>
    <xsd:element name="Sous-catégorie" ma:index="5" nillable="true" ma:displayName="Sous-catégorie" ma:list="{8F61632E-9A95-48F5-95F9-D05D88255F44}" ma:internalName="Sous_x002d_cat_x00e9_gorie" ma:showField="Title" ma:web="{76ddd5ea-d475-414e-8091-4675c7a4bd1a}">
      <xsd:simpleType>
        <xsd:restriction base="dms:Lookup"/>
      </xsd:simpleType>
    </xsd:element>
    <xsd:element name="Phase" ma:index="6" ma:displayName="Phase" ma:list="{1721197D-7382-4457-968B-EC653058772A}" ma:internalName="Phase" ma:showField="Title" ma:web="{76ddd5ea-d475-414e-8091-4675c7a4bd1a}">
      <xsd:simpleType>
        <xsd:restriction base="dms:Lookup"/>
      </xsd:simpleType>
    </xsd:element>
    <xsd:element name="Précision_x0020_de_x0020_document" ma:index="7" nillable="true" ma:displayName="Précisions de document" ma:hidden="true" ma:list="{CD8F73AF-CF7D-4F56-B7C5-E37D10A86459}" ma:internalName="Pr_x00e9_cision_x0020_de_x0020_document" ma:readOnly="false" ma:showField="Title" ma:web="{76ddd5ea-d475-414e-8091-4675c7a4bd1a}">
      <xsd:simpleType>
        <xsd:restriction base="dms:Lookup"/>
      </xsd:simpleType>
    </xsd:element>
    <xsd:element name="Sujet" ma:index="8" nillable="true" ma:displayName="Sujet" ma:internalName="Sujet">
      <xsd:simpleType>
        <xsd:restriction base="dms:Note">
          <xsd:maxLength value="255"/>
        </xsd:restriction>
      </xsd:simpleType>
    </xsd:element>
    <xsd:element name="Cote_x0020_de_x0020_déposant" ma:index="9" nillable="true" ma:displayName="Cote déposant" ma:internalName="Cote_x0020_de_x0020_d_x00e9_posant">
      <xsd:simpleType>
        <xsd:restriction base="dms:Text">
          <xsd:maxLength value="255"/>
        </xsd:restriction>
      </xsd:simpleType>
    </xsd:element>
    <xsd:element name="Accés_x0020_restreint" ma:index="10" nillable="true" ma:displayName="Accès restreint" ma:default="0" ma:internalName="Acc_x00e9_s_x0020_restreint">
      <xsd:simpleType>
        <xsd:restriction base="dms:Boolean"/>
      </xsd:simpleType>
    </xsd:element>
    <xsd:element name="Cote_x0020_de_x0020_piéce" ma:index="11" nillable="true" ma:displayName="Cote de pièce" ma:internalName="Cote_x0020_de_x0020_pi_x00e9_ce">
      <xsd:simpleType>
        <xsd:restriction base="dms:Text">
          <xsd:maxLength value="255"/>
        </xsd:restriction>
      </xsd:simpleType>
    </xsd:element>
    <xsd:element name="Inscrit_x0020_au_x0020_plumitif" ma:index="12" nillable="true" ma:displayName="Inscrit au plumitif" ma:default="1" ma:internalName="Inscrit_x0020_au_x0020_plumitif">
      <xsd:simpleType>
        <xsd:restriction base="dms:Boolean"/>
      </xsd:simpleType>
    </xsd:element>
    <xsd:element name="Numéro_x0020_plumitif" ma:index="13" nillable="true" ma:displayName="Numéro plumitif" ma:decimals="0" ma:internalName="Num_x00e9_ro_x0020_plumitif">
      <xsd:simpleType>
        <xsd:restriction base="dms:Number">
          <xsd:maxInclusive value="9999"/>
          <xsd:minInclusive value="1"/>
        </xsd:restriction>
      </xsd:simpleType>
    </xsd:element>
    <xsd:element name="Diffusable_x0020_sur_x0020_le_x0020_Web" ma:index="14" nillable="true" ma:displayName="Diffusable sur le Web" ma:default="1" ma:internalName="Diffusable_x0020_sur_x0020_le_x0020_Web">
      <xsd:simpleType>
        <xsd:restriction base="dms:Boolean"/>
      </xsd:simpleType>
    </xsd:element>
    <xsd:element name="Ne_x0020_pas_x0020_envoyer_x0020_d_x0027_alerte" ma:index="15" nillable="true" ma:displayName="Ne pas envoyer d'alerte" ma:default="1" ma:internalName="Ne_x0020_pas_x0020_envoyer_x0020_d_x0027_alerte">
      <xsd:simpleType>
        <xsd:restriction base="dms:Boolean"/>
      </xsd:simpleType>
    </xsd:element>
    <xsd:element name="Confidentiel" ma:index="16" ma:displayName="Confidentiel" ma:list="{79B26B89-E55A-4B03-BEFA-7EE3A90275CF}" ma:internalName="Confidentiel" ma:showField="Title" ma:web="{76ddd5ea-d475-414e-8091-4675c7a4bd1a}">
      <xsd:simpleType>
        <xsd:restriction base="dms:Lookup"/>
      </xsd:simpleType>
    </xsd:element>
    <xsd:element name="Date_x0020_de_x0020_confidentialité_x0020_relevée" ma:index="17" nillable="true" ma:displayName="Date de confidentialité relevée" ma:format="DateOnly" ma:internalName="Date_x0020_de_x0020_confidentialit_x00e9__x0020_relev_x00e9_e">
      <xsd:simpleType>
        <xsd:restriction base="dms:DateTime"/>
      </xsd:simpleType>
    </xsd:element>
    <xsd:element name="Copie_x0020_papier_x0020_reçue" ma:index="18" nillable="true" ma:displayName="Copie papier reçue" ma:default="0" ma:internalName="Copie_x0020_papier_x0020_re_x00e7_ue">
      <xsd:simpleType>
        <xsd:restriction base="dms:Boolean"/>
      </xsd:simpleType>
    </xsd:element>
    <xsd:element name="Date_x0020_de_x0020_réception_x0020_copie_x0020_papier" ma:index="19" nillable="true" ma:displayName="Date de réception copie papier" ma:format="DateOnly" ma:internalName="Date_x0020_de_x0020_r_x00e9_ception_x0020_copie_x0020_papier">
      <xsd:simpleType>
        <xsd:restriction base="dms:DateTime"/>
      </xsd:simpleType>
    </xsd:element>
    <xsd:element name="Hidden_UploadedBy" ma:index="33" nillable="true" ma:displayName="Hidden_UploadedBy" ma:hidden="true" ma:internalName="Hidden_UploadedBy" ma:readOnly="false">
      <xsd:simpleType>
        <xsd:restriction base="dms:Text">
          <xsd:maxLength value="100"/>
        </xsd:restriction>
      </xsd:simpleType>
    </xsd:element>
    <xsd:element name="Hidden_UploadedAt" ma:index="34" nillable="true" ma:displayName="Hidden_UploadedAt" ma:default="[today]" ma:format="DateTime" ma:hidden="true" ma:internalName="Hidden_UploadedAt" ma:readOnly="false">
      <xsd:simpleType>
        <xsd:restriction base="dms:DateTime"/>
      </xsd:simpleType>
    </xsd:element>
    <xsd:element name="Hidden_ApprovedBy" ma:index="35" nillable="true" ma:displayName="Hidden_ApprovedBy" ma:hidden="true" ma:internalName="Hidden_ApprovedBy" ma:readOnly="false">
      <xsd:simpleType>
        <xsd:restriction base="dms:Text">
          <xsd:maxLength value="100"/>
        </xsd:restriction>
      </xsd:simpleType>
    </xsd:element>
    <xsd:element name="Hidden_ApprovedAt" ma:index="36" nillable="true" ma:displayName="Hidden_ApprovedAt" ma:default="[today]" ma:format="DateTime" ma:hidden="true" ma:internalName="Hidden_ApprovedAt" ma:readOnly="false">
      <xsd:simpleType>
        <xsd:restriction base="dms:DateTime"/>
      </xsd:simpleType>
    </xsd:element>
    <xsd:element name="Statut" ma:index="37" nillable="true" ma:displayName="Statut" ma:hidden="true" ma:internalName="Statut" ma:readOnly="false">
      <xsd:simpleType>
        <xsd:restriction base="dms:Text">
          <xsd:maxLength value="10"/>
        </xsd:restriction>
      </xsd:simpleType>
    </xsd:element>
  </xsd:schema>
  <xsd:schema xmlns:xsd="http://www.w3.org/2001/XMLSchema" xmlns:xs="http://www.w3.org/2001/XMLSchema" xmlns:dms="http://schemas.microsoft.com/office/2006/documentManagement/types" xmlns:pc="http://schemas.microsoft.com/office/infopath/2007/PartnerControls" targetNamespace="a84ed267-86d5-4fa1-a3cb-2fed497fe84f" elementFormDefault="qualified">
    <xsd:import namespace="http://schemas.microsoft.com/office/2006/documentManagement/types"/>
    <xsd:import namespace="http://schemas.microsoft.com/office/infopath/2007/PartnerControls"/>
    <xsd:element name="_dlc_DocId" ma:index="22" nillable="true" ma:displayName="Valeur d’ID de document" ma:description="Valeur de l’ID de document affecté à cet élément." ma:internalName="_dlc_DocId" ma:readOnly="true">
      <xsd:simpleType>
        <xsd:restriction base="dms:Text"/>
      </xsd:simpleType>
    </xsd:element>
    <xsd:element name="_dlc_DocIdUrl" ma:index="23"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Conserver l’ID" ma:description="Conserver l’ID lors de l’ajout."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7EE2B9-C9E7-404B-AF9A-EB89A7092C8C}"/>
</file>

<file path=customXml/itemProps2.xml><?xml version="1.0" encoding="utf-8"?>
<ds:datastoreItem xmlns:ds="http://schemas.openxmlformats.org/officeDocument/2006/customXml" ds:itemID="{69B0344B-B49C-4CC0-A555-0F5C9FF086C8}"/>
</file>

<file path=customXml/itemProps3.xml><?xml version="1.0" encoding="utf-8"?>
<ds:datastoreItem xmlns:ds="http://schemas.openxmlformats.org/officeDocument/2006/customXml" ds:itemID="{94FCCD1A-0EDE-4E5C-9C20-14BECB4149D4}"/>
</file>

<file path=customXml/itemProps4.xml><?xml version="1.0" encoding="utf-8"?>
<ds:datastoreItem xmlns:ds="http://schemas.openxmlformats.org/officeDocument/2006/customXml" ds:itemID="{D3C18373-342E-4066-89BD-4E424B2F0317}"/>
</file>

<file path=docProps/app.xml><?xml version="1.0" encoding="utf-8"?>
<Properties xmlns="http://schemas.openxmlformats.org/officeDocument/2006/extended-properties" xmlns:vt="http://schemas.openxmlformats.org/officeDocument/2006/docPropsVTypes">
  <Template/>
  <TotalTime>2163</TotalTime>
  <Words>1008</Words>
  <Application>Microsoft Office PowerPoint</Application>
  <PresentationFormat>On-screen Show (4:3)</PresentationFormat>
  <Paragraphs>159</Paragraphs>
  <Slides>18</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Trebuchet MS</vt:lpstr>
      <vt:lpstr>Wingdings 3</vt:lpstr>
      <vt:lpstr>Facet</vt:lpstr>
      <vt:lpstr>Brandon School Division</vt:lpstr>
      <vt:lpstr>Brandon School Division</vt:lpstr>
      <vt:lpstr>Why Look at Alternative Fuels</vt:lpstr>
      <vt:lpstr>Background</vt:lpstr>
      <vt:lpstr>Background</vt:lpstr>
      <vt:lpstr>Focus on Propane</vt:lpstr>
      <vt:lpstr>Observations December 9 2013 </vt:lpstr>
      <vt:lpstr>Observations December 11 2013</vt:lpstr>
      <vt:lpstr>Observations December 14 2013</vt:lpstr>
      <vt:lpstr>Fuel economy observed for the complete trial</vt:lpstr>
      <vt:lpstr>2015 Update</vt:lpstr>
      <vt:lpstr>Cold Weather Starting</vt:lpstr>
      <vt:lpstr>Cold Weather Start  -34 C actual -44 C windchill</vt:lpstr>
      <vt:lpstr>Propane Advantages</vt:lpstr>
      <vt:lpstr>Operating Costs</vt:lpstr>
      <vt:lpstr>Challenges</vt:lpstr>
      <vt:lpstr>2018 and Beyond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Brandon School Divison</dc:title>
  <dc:subject>Annexe - Brandon School Division Report</dc:subject>
  <dc:creator>Ron Harkness</dc:creator>
  <cp:lastModifiedBy>Ron Harkness</cp:lastModifiedBy>
  <cp:revision>148</cp:revision>
  <cp:lastPrinted>2018-05-29T15:05:48Z</cp:lastPrinted>
  <dcterms:created xsi:type="dcterms:W3CDTF">2014-02-04T16:18:08Z</dcterms:created>
  <dcterms:modified xsi:type="dcterms:W3CDTF">2018-06-04T14:32:19Z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0x010100F6681E3BDF397F418586AC591ADC81BB0034573706BFCB4D4F8372829E5DA9C618</vt:lpwstr>
  </property>
  <property fmtid="{D5CDD505-2E9C-101B-9397-08002B2CF9AE}" pid="4" name="Order">
    <vt:r8>4213100</vt:r8>
  </property>
  <property fmtid="{D5CDD505-2E9C-101B-9397-08002B2CF9AE}" pid="5" name="_dlc_DocIdItemGuid">
    <vt:lpwstr>d49ae653-903d-4567-9eaa-a0ba1f6a73dc</vt:lpwstr>
  </property>
</Properties>
</file>