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256" r:id="rId2"/>
    <p:sldId id="317" r:id="rId3"/>
    <p:sldId id="330" r:id="rId4"/>
    <p:sldId id="327" r:id="rId5"/>
    <p:sldId id="328" r:id="rId6"/>
    <p:sldId id="329" r:id="rId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5887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234" y="-12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F59236D8-1668-4EC2-AD60-9819D99E5C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E3262713-DAC0-4BAF-943D-A8D05AD1B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xmlns="" id="{511248C6-AB32-48D0-AE06-5B0DCEBBAE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xmlns="" id="{075AC4BB-D97D-420F-A1B4-DA14EDBE28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2CAF50-D165-4C84-8EFE-DA4D7F38CC8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26177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920E93E-73E1-4448-BB96-F561687DDC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ECFE1CD-69CA-4298-B62A-647D7486C2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3D27A4C2-C44F-496C-A71F-DBDEF1DA75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1DB07A45-5191-4076-9913-4D09D9A74C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02EA2E89-4064-48B8-A07D-88D2B6751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EFC6F0B-03C3-4A53-8227-2598EE93073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0317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6026B85-525A-4748-81E6-1403C56E8FD6}" type="slidenum">
              <a:rPr lang="en-US" altLang="fr-FR"/>
              <a:pPr>
                <a:spcBef>
                  <a:spcPct val="0"/>
                </a:spcBef>
              </a:pPr>
              <a:t>1</a:t>
            </a:fld>
            <a:endParaRPr lang="en-US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28F053F-3790-4869-B1D8-259C8D09EB36}" type="slidenum">
              <a:rPr lang="en-US" altLang="fr-FR"/>
              <a:pPr>
                <a:spcBef>
                  <a:spcPct val="0"/>
                </a:spcBef>
              </a:pPr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2F89E27-86FD-4C07-8FF8-0C26D8D352F7}" type="slidenum">
              <a:rPr lang="en-US" altLang="fr-FR"/>
              <a:pPr>
                <a:spcBef>
                  <a:spcPct val="0"/>
                </a:spcBef>
              </a:pPr>
              <a:t>3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AD93883-C7DB-47FA-A323-3FCF3B73C4FB}" type="slidenum">
              <a:rPr lang="en-US" altLang="fr-FR"/>
              <a:pPr>
                <a:spcBef>
                  <a:spcPct val="0"/>
                </a:spcBef>
              </a:pPr>
              <a:t>4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5949224-36E3-43E9-A83D-D19D94117187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638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10A1E-EFCA-449F-94F7-0BDB827C4E7A}" type="slidenum">
              <a:rPr lang="en-US" altLang="fr-FR"/>
              <a:pPr>
                <a:spcBef>
                  <a:spcPct val="0"/>
                </a:spcBef>
              </a:pPr>
              <a:t>6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939E7F36-EDA7-436A-BCB7-0544CF749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965D-371F-40D6-89F3-960DADD5602A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D7F2132D-FC0E-490E-95D5-31609C456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E7D63050-ACB4-4684-8DEA-1647EB97C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0BB4-606F-458B-9EF4-0965EAA38F5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08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B9DB-3A43-4A07-9755-11C3042E16BD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B1E92-3FF9-4265-9A9E-58E9535000F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0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15D9-4DC1-47F6-9382-F387898E7416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030AD-DAA4-4AA9-BA62-722201105D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7A91-C20F-41BB-85A0-0E982C9EC9FA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7FB40-C79D-497A-8C4B-28623A053EF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7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22571-11F4-4D00-BB52-F0343BBB5247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1B3F7-5927-4448-9DF1-26E035C7C73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2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36FD-173D-4422-A9ED-C2333C0ECF0D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F728C-89FD-46BB-82B3-A341884E15F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2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63974-61ED-4D77-B767-9553D6BF47E4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30F91-4A62-4CCB-B0D9-84C97B6AD58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5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70F8-A131-4F03-AF28-847911A643E9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7ADD1-0684-44E0-B17D-CAE673945B3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2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4996-C0F1-4EB5-8B1E-F8B372BD3E7C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3036C-FA13-4C4A-AC8B-07D7C123FF9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0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C089-5978-47CB-9677-E2E82EDED8D7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87A05-D67B-48B1-AD75-F261739D58A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D9971-E14C-4E4D-9D06-0314B983F92C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CC8EF-FDF1-404C-9FE7-D46E5060FC8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42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B20F29CC-BB1D-420A-8D00-2C2254D53E6F}" type="datetime1">
              <a:rPr lang="fr-FR" altLang="en-US"/>
              <a:pPr>
                <a:defRPr/>
              </a:pPr>
              <a:t>28/03/2019</a:t>
            </a:fld>
            <a:endParaRPr lang="en-US" alt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8E729546-36B1-4BC0-84CB-A8B7C661AAF0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EA9C2B-3522-4453-89EA-6B1DCBF1C363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/>
            <a:r>
              <a:rPr lang="fr-CA" altLang="fr-FR" sz="4800" smtClean="0"/>
              <a:t>Présentation de la FCEI</a:t>
            </a:r>
            <a:br>
              <a:rPr lang="fr-CA" altLang="fr-FR" sz="4800" smtClean="0"/>
            </a:br>
            <a:r>
              <a:rPr lang="fr-CA" altLang="fr-FR" sz="2000" smtClean="0"/>
              <a:t/>
            </a:r>
            <a:br>
              <a:rPr lang="fr-CA" altLang="fr-FR" sz="2000" smtClean="0"/>
            </a:br>
            <a:r>
              <a:rPr lang="fr-CA" altLang="fr-FR" sz="2000" smtClean="0"/>
              <a:t>Antoine Gosselin, économiste</a:t>
            </a:r>
            <a:br>
              <a:rPr lang="fr-CA" altLang="fr-FR" sz="2000" smtClean="0"/>
            </a:br>
            <a:endParaRPr lang="en-US" altLang="fr-FR" sz="4600" smtClean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D4109C3F-5A11-49C5-A4B4-96F4239CDC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altLang="fr-FR" dirty="0">
                <a:solidFill>
                  <a:schemeClr val="tx2"/>
                </a:solidFill>
                <a:latin typeface="+mj-lt"/>
              </a:rPr>
              <a:t>R-4043-2018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129F2E2-A284-436F-8AC0-15E49AB79C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fr-FR" altLang="en-US" dirty="0"/>
          </a:p>
          <a:p>
            <a:pPr>
              <a:defRPr/>
            </a:pPr>
            <a:r>
              <a:rPr lang="en-US" altLang="en-US" dirty="0"/>
              <a:t>28/03/2019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56D098-DDB9-4DF8-9382-12530D133C5E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34ECFB8D-50E8-446C-9F72-164868535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Participation des petits clients affaires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561975" y="968375"/>
            <a:ext cx="80629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fr-CA" altLang="fr-FR" sz="1800"/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Les petits clients affaires ne participent pas aux programmes d’efficacité énergétique 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Problème bien connu et présent dans plusieurs juridictions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Participation virtuellement nulle des petits clients affaires aux programmes d’efficacité énergétique du Distributeur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L’absence d’accès crée une injustice pour cette clientèle 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Ils paient pour l’efficacité énergétique dans leurs tarifs, mais n’en bénéficient pas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Ces clients paient aussi un interfinancement important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946B9E-89B2-4A3B-B381-70C04DBB4D31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34ECFB8D-50E8-446C-9F72-164868535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Participation des petits clients affaires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561975" y="968375"/>
            <a:ext cx="806291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L’accès de ces clients aux programmes est importante pour le Québec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« On trouve au Québec plus de 53 600 entreprises industrielles, dont la très grande majorité, 99 %, sont de petites et moyennes industries (PMI). […] Les PMI sont la fibre économique du Québec. À long terme, l’amélioration de leur productivité énergétique est intimement liée à l’augmentation de leur capacité concurrentielle. » (Pan directeur, p. 76)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TÉQ fait de l’accompagnement personnalisé des PMI un objectif spécifique de son plan directeur (Plan directeur p. 85)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/>
              <a:t>TÉQ fait du développement de programmes qui répondent aux besoins des clientèles du secteur des bâtiments commerciaux et institutionnels un objectif spécifique de son plan directeur (Plan directeur p. 102)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Des moyens crédibles doivent être mis en œuvre pour stimuler la participation des petits clients affaires</a:t>
            </a:r>
            <a:endParaRPr lang="fr-CA" altLang="fr-FR" sz="18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1697FD-0127-43FF-9315-0699E573F40F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34ECFB8D-50E8-446C-9F72-164868535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Pratiques gagnantes versus OIEÉB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11270" name="TextBox 9">
            <a:extLst>
              <a:ext uri="{FF2B5EF4-FFF2-40B4-BE49-F238E27FC236}">
                <a16:creationId xmlns:a16="http://schemas.microsoft.com/office/drawing/2014/main" xmlns="" id="{2FA130C9-8EB3-4D56-9DA5-4DB1E6D0F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412875"/>
            <a:ext cx="81629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</a:t>
            </a:r>
            <a:r>
              <a:rPr lang="fr-CA" sz="1800" dirty="0">
                <a:cs typeface="Arial" panose="020B0604020202020204" pitchFamily="34" charset="0"/>
              </a:rPr>
              <a:t>Segmenter le marché de manière à présenter une offre faite sur mesure pour chaque segment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>
                <a:cs typeface="Arial" panose="020B0604020202020204" pitchFamily="34" charset="0"/>
              </a:rPr>
              <a:t>Pas de segmentation de marché dans l’OIEÉB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>
                <a:cs typeface="Arial" panose="020B0604020202020204" pitchFamily="34" charset="0"/>
              </a:rPr>
              <a:t> Mettre en place des moyens de promotion et de communications faits sur mesure pour chaque segment de clientèle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Pas de moyens de communications adaptés 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en-CA" altLang="fr-FR" sz="1000" dirty="0">
              <a:cs typeface="Arial" panose="020B0604020202020204" pitchFamily="34" charset="0"/>
            </a:endParaRPr>
          </a:p>
          <a:p>
            <a:pPr marL="344487" lvl="1" indent="0"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</a:t>
            </a:r>
            <a:r>
              <a:rPr lang="fr-CA" sz="1800" dirty="0">
                <a:cs typeface="Arial" panose="020B0604020202020204" pitchFamily="34" charset="0"/>
              </a:rPr>
              <a:t>Amener l’offre au client de manière proactive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>
                <a:cs typeface="Arial" panose="020B0604020202020204" pitchFamily="34" charset="0"/>
              </a:rPr>
              <a:t>Les agents livreurs n’ont pas pris cet aspect en charge historiquement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>
                <a:cs typeface="Arial" panose="020B0604020202020204" pitchFamily="34" charset="0"/>
              </a:rPr>
              <a:t> Offrir une aide financière importante et du financement sans intérêt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>
                <a:cs typeface="Arial" panose="020B0604020202020204" pitchFamily="34" charset="0"/>
              </a:rPr>
              <a:t>Absence d’offre de financement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>
                <a:cs typeface="Arial" panose="020B0604020202020204" pitchFamily="34" charset="0"/>
              </a:rPr>
              <a:t> </a:t>
            </a:r>
            <a:r>
              <a:rPr lang="fr-CA" sz="1800" b="1" dirty="0">
                <a:cs typeface="Arial" panose="020B0604020202020204" pitchFamily="34" charset="0"/>
              </a:rPr>
              <a:t>Cette offre n’est pas adaptée </a:t>
            </a:r>
            <a:r>
              <a:rPr lang="en-CA" sz="1800" b="1" dirty="0">
                <a:cs typeface="Arial" panose="020B0604020202020204" pitchFamily="34" charset="0"/>
              </a:rPr>
              <a:t>aux petits clients affaires et ne rencontre pas les </a:t>
            </a:r>
            <a:r>
              <a:rPr lang="en-CA" sz="1800" b="1" dirty="0" err="1">
                <a:cs typeface="Arial" panose="020B0604020202020204" pitchFamily="34" charset="0"/>
              </a:rPr>
              <a:t>objectifs</a:t>
            </a:r>
            <a:r>
              <a:rPr lang="en-CA" sz="1800" b="1" dirty="0">
                <a:cs typeface="Arial" panose="020B0604020202020204" pitchFamily="34" charset="0"/>
              </a:rPr>
              <a:t> du Plan </a:t>
            </a:r>
            <a:r>
              <a:rPr lang="en-CA" sz="1800" b="1" dirty="0" err="1">
                <a:cs typeface="Arial" panose="020B0604020202020204" pitchFamily="34" charset="0"/>
              </a:rPr>
              <a:t>directeur</a:t>
            </a:r>
            <a:endParaRPr lang="fr-CA" sz="1800" b="1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4CACD1-3CE6-45D4-AFDE-44AFAA92839A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34ECFB8D-50E8-446C-9F72-164868535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Modifications au programme bâtiment d’Hydro-Québec (OIEÉB)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13318" name="TextBox 9">
            <a:extLst>
              <a:ext uri="{FF2B5EF4-FFF2-40B4-BE49-F238E27FC236}">
                <a16:creationId xmlns:a16="http://schemas.microsoft.com/office/drawing/2014/main" xmlns="" id="{124B065A-27DE-4567-BB18-AD546C77B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268413"/>
            <a:ext cx="816292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Deux modifications apportées en novembre 2018: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Simplification des outils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 Possibilité de présenter les demandes de clients de manière agrégée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La FCEI ne croit pas que ces modifications sont susceptibles d’engendrer une recrudescence de la participation des petits clients du secteur affaires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Les agents du marché ne voient pas d’intérêt à desservir les projets de plus de 2 500$</a:t>
            </a: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Coûts importants d’agir comme agent livreur auprès des petits clients</a:t>
            </a:r>
          </a:p>
          <a:p>
            <a:pPr lvl="1" indent="0"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1308100" lvl="2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200" dirty="0">
                <a:cs typeface="Arial" panose="020B0604020202020204" pitchFamily="34" charset="0"/>
              </a:rPr>
              <a:t>Besoin de demandes coordonnées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200" dirty="0">
                <a:cs typeface="Arial" panose="020B0604020202020204" pitchFamily="34" charset="0"/>
              </a:rPr>
              <a:t>Besoin de comprendre le marché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200" dirty="0">
                <a:cs typeface="Arial" panose="020B0604020202020204" pitchFamily="34" charset="0"/>
              </a:rPr>
              <a:t>De développer des outils de communication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200" dirty="0">
                <a:cs typeface="Arial" panose="020B0604020202020204" pitchFamily="34" charset="0"/>
              </a:rPr>
              <a:t>Besoin de démarchage</a:t>
            </a:r>
          </a:p>
          <a:p>
            <a:pPr marL="1308100" lvl="2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marL="1308100" lvl="2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FA1D7D-F157-4E6C-9DFB-32F933A294FF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34ECFB8D-50E8-446C-9F72-164868535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Recommandations de la FCEI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512763" y="1520825"/>
            <a:ext cx="8162925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34290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en-CA" altLang="fr-FR" sz="1800"/>
              <a:t>À l’égard de l’OIEÉB: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fr-CA" altLang="fr-FR" sz="1800"/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Développer des outils de communications et de mise en marché qui pourraient être mis la disposition des agents livreurs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None/>
            </a:pPr>
            <a:endParaRPr lang="fr-CA" altLang="fr-FR" sz="14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Offrir des incitatifs à l’installation au livreur de service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Bonifier les appuis financiers de manière substantielle afin de rendre les mesures plus attrayantes pour les clients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>
                <a:solidFill>
                  <a:srgbClr val="C00000"/>
                </a:solidFill>
              </a:rPr>
              <a:t> </a:t>
            </a:r>
            <a:r>
              <a:rPr lang="fr-CA" altLang="fr-FR" sz="1800"/>
              <a:t>Offrir un financement sans intérêt pour la portion du coût des mesures non couvertes par l’appui financier</a:t>
            </a:r>
            <a:endParaRPr lang="fr-CA" altLang="fr-FR" sz="18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34573706BFCB4D4F8372829E5DA9C618" ma:contentTypeVersion="0" ma:contentTypeDescription="" ma:contentTypeScope="" ma:versionID="f1d9cc7aa84cfc4b2996b70e98624ce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la FCEI</Sujet>
    <Confidentiel xmlns="a091097b-8ae3-4832-a2b2-51f9a78aeacd">3</Confidentiel>
    <Projet xmlns="a091097b-8ae3-4832-a2b2-51f9a78aeacd">630</Projet>
    <Provenance xmlns="a091097b-8ae3-4832-a2b2-51f9a78aeacd">2</Provenance>
    <Hidden_UploadedAt xmlns="a091097b-8ae3-4832-a2b2-51f9a78aeacd">2023-01-28T02:15:50+00:00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803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2023-01-28T02:15:50+00:00</Hidden_ApprovedAt>
    <Cote_x0020_de_x0020_piéce xmlns="a091097b-8ae3-4832-a2b2-51f9a78aeacd">C-FCEI-0027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W2HFWTQUJJY6-230351488-403</_dlc_DocId>
    <_dlc_DocIdUrl xmlns="a84ed267-86d5-4fa1-a3cb-2fed497fe84f">
      <Url>http://s10mtlweb:8081/630/_layouts/15/DocIdRedir.aspx?ID=W2HFWTQUJJY6-230351488-403</Url>
      <Description>W2HFWTQUJJY6-230351488-403</Description>
    </_dlc_DocIdUrl>
  </documentManagement>
</p:properties>
</file>

<file path=customXml/itemProps1.xml><?xml version="1.0" encoding="utf-8"?>
<ds:datastoreItem xmlns:ds="http://schemas.openxmlformats.org/officeDocument/2006/customXml" ds:itemID="{4D246D2C-27E1-4AB2-ACA3-AE768C3E97DD}"/>
</file>

<file path=customXml/itemProps2.xml><?xml version="1.0" encoding="utf-8"?>
<ds:datastoreItem xmlns:ds="http://schemas.openxmlformats.org/officeDocument/2006/customXml" ds:itemID="{073A37FB-9EC5-4141-B75D-993ED1EBF6CE}"/>
</file>

<file path=customXml/itemProps3.xml><?xml version="1.0" encoding="utf-8"?>
<ds:datastoreItem xmlns:ds="http://schemas.openxmlformats.org/officeDocument/2006/customXml" ds:itemID="{046F4BB5-8F9E-47F8-9581-8B9AA52A0EE9}"/>
</file>

<file path=customXml/itemProps4.xml><?xml version="1.0" encoding="utf-8"?>
<ds:datastoreItem xmlns:ds="http://schemas.openxmlformats.org/officeDocument/2006/customXml" ds:itemID="{47480CD0-EECA-42FB-9DD0-BFBC16E17E5C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37912</TotalTime>
  <Words>520</Words>
  <Application>Microsoft Office PowerPoint</Application>
  <PresentationFormat>Affichage à l'écran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Garamond</vt:lpstr>
      <vt:lpstr>Wingdings</vt:lpstr>
      <vt:lpstr>Bordure</vt:lpstr>
      <vt:lpstr>Présentation de la FCEI  Antoine Gosselin, économiste </vt:lpstr>
      <vt:lpstr>Participation des petits clients affaires</vt:lpstr>
      <vt:lpstr>Participation des petits clients affaires</vt:lpstr>
      <vt:lpstr>Pratiques gagnantes versus OIEÉB</vt:lpstr>
      <vt:lpstr>Modifications au programme bâtiment d’Hydro-Québec (OIEÉB)</vt:lpstr>
      <vt:lpstr>Recommandations de la FCEI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de la preuve de la FCEI</dc:subject>
  <dc:creator>user</dc:creator>
  <cp:lastModifiedBy>Laurianne Dupuis</cp:lastModifiedBy>
  <cp:revision>2920</cp:revision>
  <cp:lastPrinted>2013-12-12T13:17:39Z</cp:lastPrinted>
  <dcterms:created xsi:type="dcterms:W3CDTF">2010-09-09T22:58:39Z</dcterms:created>
  <dcterms:modified xsi:type="dcterms:W3CDTF">2019-03-28T13:53:09Z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0x010100F6681E3BDF397F418586AC591ADC81BB0034573706BFCB4D4F8372829E5DA9C618</vt:lpwstr>
  </property>
  <property fmtid="{D5CDD505-2E9C-101B-9397-08002B2CF9AE}" pid="4" name="Order">
    <vt:r8>4292100</vt:r8>
  </property>
  <property fmtid="{D5CDD505-2E9C-101B-9397-08002B2CF9AE}" pid="5" name="_dlc_DocIdItemGuid">
    <vt:lpwstr>ef65fb50-a554-4561-8e88-c96a2a0e261f</vt:lpwstr>
  </property>
</Properties>
</file>