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88" r:id="rId3"/>
    <p:sldId id="263" r:id="rId4"/>
    <p:sldId id="264" r:id="rId5"/>
    <p:sldId id="278" r:id="rId6"/>
    <p:sldId id="266" r:id="rId7"/>
    <p:sldId id="267" r:id="rId8"/>
    <p:sldId id="268" r:id="rId9"/>
    <p:sldId id="269" r:id="rId10"/>
    <p:sldId id="287" r:id="rId11"/>
    <p:sldId id="270" r:id="rId12"/>
    <p:sldId id="271" r:id="rId13"/>
    <p:sldId id="282" r:id="rId14"/>
    <p:sldId id="273" r:id="rId15"/>
    <p:sldId id="274" r:id="rId16"/>
    <p:sldId id="279" r:id="rId17"/>
    <p:sldId id="275" r:id="rId18"/>
    <p:sldId id="281" r:id="rId19"/>
    <p:sldId id="280" r:id="rId20"/>
    <p:sldId id="289" r:id="rId21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475" cy="481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025" tIns="47500" rIns="95025" bIns="475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067" y="0"/>
            <a:ext cx="3170475" cy="481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025" tIns="47500" rIns="95025" bIns="475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025" tIns="47500" rIns="95025" bIns="475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57"/>
            <a:ext cx="3170475" cy="481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025" tIns="47500" rIns="95025" bIns="475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067" y="9120157"/>
            <a:ext cx="3170475" cy="481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025" tIns="47500" rIns="95025" bIns="47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rPr>
              <a:t>‹N°›</a:t>
            </a:fld>
            <a:endParaRPr sz="1200" b="0" i="0" u="none" strike="noStrike" cap="none">
              <a:solidFill>
                <a:srgbClr val="99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404727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4042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842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2131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8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3510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9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9369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9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7360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0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1858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0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442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0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5851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7699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1919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6008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1537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5735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0852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5884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5:notes"/>
          <p:cNvSpPr txBox="1">
            <a:spLocks noGrp="1"/>
          </p:cNvSpPr>
          <p:nvPr>
            <p:ph type="body" idx="1"/>
          </p:nvPr>
        </p:nvSpPr>
        <p:spPr>
          <a:xfrm>
            <a:off x="731520" y="4620007"/>
            <a:ext cx="5852160" cy="3781047"/>
          </a:xfrm>
          <a:prstGeom prst="rect">
            <a:avLst/>
          </a:prstGeom>
        </p:spPr>
        <p:txBody>
          <a:bodyPr spcFirstLastPara="1" wrap="square" lIns="95025" tIns="47500" rIns="95025" bIns="47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976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cxnSp>
        <p:nvCxnSpPr>
          <p:cNvPr id="26" name="Google Shape;26;p2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2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 rot="5400000">
            <a:off x="4650802" y="2307652"/>
            <a:ext cx="5757421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 rot="5400000">
            <a:off x="650302" y="393126"/>
            <a:ext cx="5757420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❑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Font typeface="Noto Sans Symbols"/>
              <a:buChar char="⮚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Noto Sans Symbols"/>
              <a:buChar char="❖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Courier New"/>
              <a:buChar char="o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◦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2"/>
          </p:nvPr>
        </p:nvSpPr>
        <p:spPr>
          <a:xfrm>
            <a:off x="4663440" y="1845736"/>
            <a:ext cx="3703320" cy="4023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2"/>
          </p:nvPr>
        </p:nvSpPr>
        <p:spPr>
          <a:xfrm>
            <a:off x="822960" y="2582334"/>
            <a:ext cx="3703320" cy="328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3"/>
          </p:nvPr>
        </p:nvSpPr>
        <p:spPr>
          <a:xfrm>
            <a:off x="466344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4"/>
          </p:nvPr>
        </p:nvSpPr>
        <p:spPr>
          <a:xfrm>
            <a:off x="4663440" y="2582334"/>
            <a:ext cx="3703320" cy="328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pic>
        <p:nvPicPr>
          <p:cNvPr id="69" name="Google Shape;69;p8"/>
          <p:cNvPicPr preferRelativeResize="0"/>
          <p:nvPr/>
        </p:nvPicPr>
        <p:blipFill rotWithShape="1">
          <a:blip r:embed="rId2">
            <a:alphaModFix/>
          </a:blip>
          <a:srcRect b="13226"/>
          <a:stretch/>
        </p:blipFill>
        <p:spPr>
          <a:xfrm>
            <a:off x="7186754" y="82551"/>
            <a:ext cx="1876191" cy="7313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9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3460237" y="731520"/>
            <a:ext cx="5009393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2"/>
          </p:nvPr>
        </p:nvSpPr>
        <p:spPr>
          <a:xfrm>
            <a:off x="342900" y="2926080"/>
            <a:ext cx="24003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dt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ft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0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>
            <a:spLocks noGrp="1"/>
          </p:cNvSpPr>
          <p:nvPr>
            <p:ph type="pic" idx="2"/>
          </p:nvPr>
        </p:nvSpPr>
        <p:spPr>
          <a:xfrm>
            <a:off x="12" y="0"/>
            <a:ext cx="9143989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457200" tIns="457200" rIns="0" bIns="45700" anchor="t" anchorCtr="0"/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body" idx="1"/>
          </p:nvPr>
        </p:nvSpPr>
        <p:spPr>
          <a:xfrm>
            <a:off x="822959" y="5907024"/>
            <a:ext cx="758952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/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1"/>
          </p:nvPr>
        </p:nvSpPr>
        <p:spPr>
          <a:xfrm rot="5400000">
            <a:off x="2583180" y="85514"/>
            <a:ext cx="4023360" cy="7543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/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cxnSp>
        <p:nvCxnSpPr>
          <p:cNvPr id="17" name="Google Shape;17;p1"/>
          <p:cNvCxnSpPr/>
          <p:nvPr/>
        </p:nvCxnSpPr>
        <p:spPr>
          <a:xfrm>
            <a:off x="895149" y="1737845"/>
            <a:ext cx="74752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ydroquebec.com/residentiel/mieux-consommer/fenetres-chauffage-climatisation/thermostats-electronique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ctrTitle"/>
          </p:nvPr>
        </p:nvSpPr>
        <p:spPr>
          <a:xfrm>
            <a:off x="822960" y="758952"/>
            <a:ext cx="7543800" cy="2486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alibri"/>
              <a:buNone/>
            </a:pPr>
            <a:r>
              <a:rPr lang="en-CA" sz="4000" b="1"/>
              <a:t>L’approbation des programmes </a:t>
            </a:r>
            <a:br>
              <a:rPr lang="en-CA" sz="4000" b="1"/>
            </a:br>
            <a:r>
              <a:rPr lang="en-CA" sz="4000" b="1"/>
              <a:t>et mesures sous la responsabilité </a:t>
            </a:r>
            <a:br>
              <a:rPr lang="en-CA" sz="4000" b="1"/>
            </a:br>
            <a:r>
              <a:rPr lang="en-CA" sz="4000" b="1"/>
              <a:t>des distributeurs</a:t>
            </a:r>
            <a:endParaRPr sz="4000"/>
          </a:p>
        </p:txBody>
      </p:sp>
      <p:sp>
        <p:nvSpPr>
          <p:cNvPr id="107" name="Google Shape;107;p13"/>
          <p:cNvSpPr txBox="1">
            <a:spLocks noGrp="1"/>
          </p:cNvSpPr>
          <p:nvPr>
            <p:ph type="subTitle" idx="1"/>
          </p:nvPr>
        </p:nvSpPr>
        <p:spPr>
          <a:xfrm>
            <a:off x="3215148" y="3352800"/>
            <a:ext cx="5024284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sz="2000" b="1">
                <a:solidFill>
                  <a:schemeClr val="dk1"/>
                </a:solidFill>
              </a:rPr>
              <a:t>R-4043-2018</a:t>
            </a:r>
            <a:br>
              <a:rPr lang="en-CA" sz="2000" b="1">
                <a:solidFill>
                  <a:schemeClr val="dk1"/>
                </a:solidFill>
              </a:rPr>
            </a:br>
            <a:r>
              <a:rPr lang="en-CA" sz="2000" b="1">
                <a:solidFill>
                  <a:schemeClr val="dk1"/>
                </a:solidFill>
              </a:rPr>
              <a:t>RÉGIE DE L’ÉNERGIE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en-CA" sz="2000" b="1">
                <a:solidFill>
                  <a:schemeClr val="dk1"/>
                </a:solidFill>
              </a:rPr>
              <a:t/>
            </a:r>
            <a:br>
              <a:rPr lang="en-CA" sz="2000" b="1">
                <a:solidFill>
                  <a:schemeClr val="dk1"/>
                </a:solidFill>
              </a:rPr>
            </a:br>
            <a:r>
              <a:rPr lang="en-CA" sz="2000" b="1">
                <a:solidFill>
                  <a:schemeClr val="dk1"/>
                </a:solidFill>
              </a:rPr>
              <a:t>RAPPORT D’ANALYSE COMMUN</a:t>
            </a:r>
            <a:br>
              <a:rPr lang="en-CA" sz="2000" b="1">
                <a:solidFill>
                  <a:schemeClr val="dk1"/>
                </a:solidFill>
              </a:rPr>
            </a:br>
            <a:r>
              <a:rPr lang="en-CA" sz="2000" b="1">
                <a:solidFill>
                  <a:schemeClr val="dk1"/>
                </a:solidFill>
              </a:rPr>
              <a:t>JULES BÉLANGER ET PHILIP RAPHALS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en-CA" sz="2000" b="1">
                <a:solidFill>
                  <a:schemeClr val="dk1"/>
                </a:solidFill>
              </a:rPr>
              <a:t>POUR OC ET LE RNCREQ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en-CA" sz="2000" b="1">
                <a:solidFill>
                  <a:schemeClr val="dk1"/>
                </a:solidFill>
              </a:rPr>
              <a:t>2 AVRIL 2019</a:t>
            </a:r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Mesures d’étanchéité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Proposés par les experts du RNCREQ en R-3473-01</a:t>
            </a:r>
          </a:p>
          <a:p>
            <a:pPr lvl="1"/>
            <a:r>
              <a:rPr lang="fr-CA"/>
              <a:t>Rejetté en faveur de mesures plus permanents</a:t>
            </a:r>
          </a:p>
          <a:p>
            <a:r>
              <a:rPr lang="fr-CA"/>
              <a:t>Les réductions de pertes thermiques … </a:t>
            </a:r>
          </a:p>
          <a:p>
            <a:pPr lvl="1"/>
            <a:r>
              <a:rPr lang="fr-CA"/>
              <a:t>… affectent la consommation à la fine pointe</a:t>
            </a:r>
          </a:p>
          <a:p>
            <a:pPr lvl="1"/>
            <a:r>
              <a:rPr lang="fr-CA"/>
              <a:t>… permettent d’éviter des coûts importants reliés à la fine pointe</a:t>
            </a:r>
          </a:p>
          <a:p>
            <a:pPr lvl="1"/>
            <a:r>
              <a:rPr lang="fr-CA"/>
              <a:t>… constituent des gains importants et de faible coût </a:t>
            </a:r>
            <a:br>
              <a:rPr lang="fr-CA"/>
            </a:br>
            <a:r>
              <a:rPr lang="fr-CA"/>
              <a:t>(du </a:t>
            </a:r>
            <a:r>
              <a:rPr lang="fr-CA" i="1"/>
              <a:t>low-hanging fruit)</a:t>
            </a:r>
            <a:endParaRPr lang="fr-CA"/>
          </a:p>
          <a:p>
            <a:pPr lvl="1"/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6392391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CA"/>
              <a:t>Les reductions de GES attribuables aux IEÉ d’HQD</a:t>
            </a:r>
            <a:endParaRPr/>
          </a:p>
        </p:txBody>
      </p:sp>
      <p:sp>
        <p:nvSpPr>
          <p:cNvPr id="209" name="Google Shape;209;p27"/>
          <p:cNvSpPr txBox="1">
            <a:spLocks noGrp="1"/>
          </p:cNvSpPr>
          <p:nvPr>
            <p:ph type="body" idx="1"/>
          </p:nvPr>
        </p:nvSpPr>
        <p:spPr>
          <a:xfrm>
            <a:off x="822959" y="164011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r>
              <a:rPr lang="fr-CA" sz="1800"/>
              <a:t>Selon HQD, en réseau intégré, il n’y a aucune réduction de GES attribuable aux gains en efficacité énergétique </a:t>
            </a:r>
          </a:p>
          <a:p>
            <a:pPr lvl="1"/>
            <a:r>
              <a:rPr lang="fr-CA" sz="1600"/>
              <a:t>« puisque la production d’énergie provient à 99,8 % de source propre et renouvelable »</a:t>
            </a:r>
          </a:p>
          <a:p>
            <a:r>
              <a:rPr lang="fr-CA" sz="1800"/>
              <a:t>Pendant les heures où HQD achète sur les marchés externes:</a:t>
            </a:r>
          </a:p>
          <a:p>
            <a:pPr lvl="1"/>
            <a:r>
              <a:rPr lang="fr-CA" sz="1600"/>
              <a:t>Un kWh non consommé </a:t>
            </a:r>
            <a:r>
              <a:rPr lang="fr-CA" sz="1600">
                <a:sym typeface="Symbol" panose="05050102010706020507" pitchFamily="18" charset="2"/>
              </a:rPr>
              <a:t> un kWh de moins à acheter</a:t>
            </a:r>
          </a:p>
          <a:p>
            <a:pPr lvl="1"/>
            <a:r>
              <a:rPr lang="fr-CA" sz="1600">
                <a:sym typeface="Symbol" panose="05050102010706020507" pitchFamily="18" charset="2"/>
              </a:rPr>
              <a:t>Puisque la production d’électricité dans le Nord-Est ayant un fort contribution aux GES …</a:t>
            </a:r>
          </a:p>
          <a:p>
            <a:pPr lvl="1"/>
            <a:r>
              <a:rPr lang="fr-CA" sz="1600">
                <a:sym typeface="Symbol" panose="05050102010706020507" pitchFamily="18" charset="2"/>
              </a:rPr>
              <a:t> une diminution des émissions de GES</a:t>
            </a:r>
          </a:p>
          <a:p>
            <a:r>
              <a:rPr lang="fr-CA" sz="1800"/>
              <a:t>Pendant les heures où HQD n’achète pas sur les marchés externes:</a:t>
            </a:r>
          </a:p>
          <a:p>
            <a:pPr lvl="1"/>
            <a:r>
              <a:rPr lang="fr-CA" sz="1600"/>
              <a:t>Un kWh non consommé </a:t>
            </a:r>
            <a:r>
              <a:rPr lang="fr-CA" sz="1600">
                <a:sym typeface="Symbol" panose="05050102010706020507" pitchFamily="18" charset="2"/>
              </a:rPr>
              <a:t> un kWh patrimonial inutilisé</a:t>
            </a:r>
          </a:p>
          <a:p>
            <a:pPr lvl="1"/>
            <a:r>
              <a:rPr lang="fr-CA" sz="1600">
                <a:sym typeface="Symbol" panose="05050102010706020507" pitchFamily="18" charset="2"/>
              </a:rPr>
              <a:t> un kWh additionnel disponible pour exportation par HQP</a:t>
            </a:r>
          </a:p>
          <a:p>
            <a:pPr lvl="1"/>
            <a:r>
              <a:rPr lang="fr-CA" sz="1600">
                <a:sym typeface="Symbol" panose="05050102010706020507" pitchFamily="18" charset="2"/>
              </a:rPr>
              <a:t> une importation additionnelle qui déplace la production d’électricité dans le Nord-Est </a:t>
            </a:r>
          </a:p>
          <a:p>
            <a:pPr lvl="1"/>
            <a:r>
              <a:rPr lang="fr-CA" sz="1600">
                <a:sym typeface="Symbol" panose="05050102010706020507" pitchFamily="18" charset="2"/>
              </a:rPr>
              <a:t> une diminution des émissions de GES</a:t>
            </a:r>
          </a:p>
          <a:p>
            <a:r>
              <a:rPr lang="fr-CA" sz="1800">
                <a:sym typeface="Symbol" panose="05050102010706020507" pitchFamily="18" charset="2"/>
              </a:rPr>
              <a:t>Dans tous les cas, la diminution de l’utilisation de l’électricité au Québec mène à une réduction d’émissions de GES</a:t>
            </a:r>
          </a:p>
          <a:p>
            <a:pPr lvl="1"/>
            <a:r>
              <a:rPr lang="fr-CA" sz="1600">
                <a:sym typeface="Symbol" panose="05050102010706020507" pitchFamily="18" charset="2"/>
              </a:rPr>
              <a:t>Selon le taux marginal d’émissions des réseaux d’électricité du Nord-Est</a:t>
            </a:r>
          </a:p>
          <a:p>
            <a:endParaRPr sz="1800"/>
          </a:p>
        </p:txBody>
      </p:sp>
      <p:sp>
        <p:nvSpPr>
          <p:cNvPr id="210" name="Google Shape;210;p27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11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8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/>
              <a:t>Les programmes MFR</a:t>
            </a:r>
            <a:endParaRPr dirty="0"/>
          </a:p>
        </p:txBody>
      </p:sp>
      <p:sp>
        <p:nvSpPr>
          <p:cNvPr id="216" name="Google Shape;216;p28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sz="2000" dirty="0"/>
              <a:t>Gazifère met fin à son programme Supplément pour MFR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800" dirty="0"/>
              <a:t>Difficulté de recruter des participants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800" dirty="0"/>
              <a:t>Mise en place de l’approche intégrée de TEQ (mesure 47.13)</a:t>
            </a:r>
          </a:p>
          <a:p>
            <a:pPr marL="891540" lvl="1" indent="-342900">
              <a:spcBef>
                <a:spcPts val="0"/>
              </a:spcBef>
            </a:pPr>
            <a:endParaRPr lang="fr-CA" sz="1800" dirty="0"/>
          </a:p>
          <a:p>
            <a:pPr marL="434340" indent="-342900">
              <a:spcBef>
                <a:spcPts val="0"/>
              </a:spcBef>
            </a:pPr>
            <a:r>
              <a:rPr lang="fr-CA" sz="2000" dirty="0"/>
              <a:t>Exemple d’Énergir :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800" dirty="0"/>
              <a:t>Maintient de l’offre « </a:t>
            </a:r>
            <a:r>
              <a:rPr lang="fr-CA" sz="1800" i="1" dirty="0"/>
              <a:t>afin d’éviter de laisser un vide dans le marché qui pourrait nuire aux efforts d’efficacité énergétique et aux clients à faible revenu</a:t>
            </a:r>
            <a:r>
              <a:rPr lang="fr-CA" sz="1800" dirty="0"/>
              <a:t> » </a:t>
            </a:r>
            <a:r>
              <a:rPr lang="fr-CA" sz="1000" dirty="0"/>
              <a:t>(A-0022, p. 23)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800" dirty="0"/>
              <a:t>Travail en amont et activités de sensibilisation auprès des acteurs du marché </a:t>
            </a:r>
            <a:r>
              <a:rPr lang="fr-CA" sz="900" dirty="0"/>
              <a:t>(</a:t>
            </a:r>
            <a:r>
              <a:rPr lang="fr-FR" sz="900" dirty="0"/>
              <a:t>R-4079-2018, B-0085 et N.S. 21 mars 2019 p. 129-130)</a:t>
            </a:r>
            <a:endParaRPr lang="fr-CA" sz="1800" dirty="0"/>
          </a:p>
          <a:p>
            <a:pPr marL="1348740" lvl="2" indent="-342900">
              <a:spcBef>
                <a:spcPts val="0"/>
              </a:spcBef>
            </a:pPr>
            <a:r>
              <a:rPr lang="fr-CA" sz="1400" dirty="0"/>
              <a:t>Coopération des propriétaires immobiliers du Québec (CORPIQ)</a:t>
            </a:r>
          </a:p>
          <a:p>
            <a:pPr marL="1348740" lvl="2" indent="-342900">
              <a:spcBef>
                <a:spcPts val="0"/>
              </a:spcBef>
            </a:pPr>
            <a:r>
              <a:rPr lang="fr-CA" sz="1400" dirty="0"/>
              <a:t>Confédération québécoise des coopérations d’habitations (CQCH)</a:t>
            </a:r>
          </a:p>
          <a:p>
            <a:pPr marL="1348740" lvl="2" indent="-342900">
              <a:spcBef>
                <a:spcPts val="0"/>
              </a:spcBef>
            </a:pPr>
            <a:r>
              <a:rPr lang="fr-CA" sz="1400" dirty="0"/>
              <a:t>Réseau québécois des OSBL (RQOH)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800" dirty="0"/>
              <a:t>3 fois plus de participants en 2017-2018</a:t>
            </a:r>
          </a:p>
          <a:p>
            <a:pPr marL="891540" lvl="1" indent="-342900">
              <a:spcBef>
                <a:spcPts val="0"/>
              </a:spcBef>
            </a:pPr>
            <a:endParaRPr lang="fr-CA" sz="1000" dirty="0"/>
          </a:p>
          <a:p>
            <a:pPr marL="434340" indent="-342900">
              <a:spcBef>
                <a:spcPts val="0"/>
              </a:spcBef>
            </a:pPr>
            <a:r>
              <a:rPr lang="fr-CA" sz="2000" dirty="0"/>
              <a:t>Recommandation du rapport d’évaluation </a:t>
            </a:r>
            <a:r>
              <a:rPr lang="fr-CA" sz="2000" dirty="0" err="1"/>
              <a:t>Dunsky</a:t>
            </a:r>
            <a:r>
              <a:rPr lang="fr-CA" sz="2000" dirty="0"/>
              <a:t> en 2015 sur les programmes d’Énergir :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600" dirty="0"/>
              <a:t>Mettre sur pied une approche intégrée mais « en parallèle, maintenir et améliorer les programmes de supplément pour ménages à faible revenu »</a:t>
            </a:r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dirty="0"/>
          </a:p>
        </p:txBody>
      </p:sp>
      <p:sp>
        <p:nvSpPr>
          <p:cNvPr id="217" name="Google Shape;217;p28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12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8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/>
              <a:t>Les programmes MFR</a:t>
            </a:r>
            <a:endParaRPr dirty="0"/>
          </a:p>
        </p:txBody>
      </p:sp>
      <p:sp>
        <p:nvSpPr>
          <p:cNvPr id="216" name="Google Shape;216;p28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dirty="0"/>
              <a:t>Recommandation : poursuite du programme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Similaire à ce que fait Gazifière pour le volet 2 d’</a:t>
            </a:r>
            <a:r>
              <a:rPr lang="fr-CA" dirty="0" err="1"/>
              <a:t>Éconologis</a:t>
            </a:r>
            <a:r>
              <a:rPr lang="fr-CA" dirty="0"/>
              <a:t> : ne pas créer de vide </a:t>
            </a:r>
            <a:r>
              <a:rPr lang="fr-CA" sz="1000" dirty="0"/>
              <a:t>(N.S. 25 mars 2019, p. 21)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Incertitude sur l’approche intégrée de TEQ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S’inspirer des initiatives d’Énergir</a:t>
            </a:r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Rôle des distributeurs d’énergie dans l’approche intégrée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Identification et qualification des MFR se fait déjà via les programmes d’aide financière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Transfert accompagné à envisager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Expertise des distributeurs</a:t>
            </a:r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dirty="0"/>
          </a:p>
        </p:txBody>
      </p:sp>
      <p:sp>
        <p:nvSpPr>
          <p:cNvPr id="217" name="Google Shape;217;p28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5942141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0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 err="1"/>
              <a:t>Chauffe</a:t>
            </a:r>
            <a:r>
              <a:rPr lang="en-CA" dirty="0"/>
              <a:t>-eau sans reservoir </a:t>
            </a:r>
            <a:br>
              <a:rPr lang="en-CA" dirty="0"/>
            </a:br>
            <a:r>
              <a:rPr lang="en-CA" dirty="0"/>
              <a:t>à condensation</a:t>
            </a:r>
            <a:endParaRPr dirty="0"/>
          </a:p>
        </p:txBody>
      </p:sp>
      <p:sp>
        <p:nvSpPr>
          <p:cNvPr id="230" name="Google Shape;230;p30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dirty="0"/>
              <a:t>Offre financière qui diffère entre Énergir (400 $) et Gazifère (500 $)</a:t>
            </a:r>
          </a:p>
          <a:p>
            <a:pPr marL="434340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Harmonisation pour le consommateur</a:t>
            </a:r>
          </a:p>
          <a:p>
            <a:pPr marL="434340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Comment fixer les aides financières ?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 err="1"/>
              <a:t>Dunsky</a:t>
            </a:r>
            <a:r>
              <a:rPr lang="fr-CA" dirty="0"/>
              <a:t> </a:t>
            </a:r>
            <a:r>
              <a:rPr lang="fr-CA" sz="1000" dirty="0"/>
              <a:t>(N.S. 25 mars 2019, p. 67): </a:t>
            </a:r>
          </a:p>
          <a:p>
            <a:pPr marL="1348740" lvl="2" indent="-342900">
              <a:spcBef>
                <a:spcPts val="0"/>
              </a:spcBef>
            </a:pPr>
            <a:r>
              <a:rPr lang="fr-CA" dirty="0"/>
              <a:t>« Pas de méthodologie précise »</a:t>
            </a:r>
          </a:p>
          <a:p>
            <a:pPr marL="1348740" lvl="2" indent="-342900">
              <a:spcBef>
                <a:spcPts val="0"/>
              </a:spcBef>
            </a:pPr>
            <a:r>
              <a:rPr lang="fr-FR" dirty="0"/>
              <a:t>« Souvent c’est basé sur ce qu’on peut voir dans l’industrie dans d’autres juridictions qui ont permis, donc les aides financières requises pour atteindre un certain niveau de pénétration. »</a:t>
            </a:r>
          </a:p>
          <a:p>
            <a:pPr marL="1348740" lvl="2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Évaluation du projet pilote de Gazifère dans le DT 2019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Vérification de la rentabilité du programme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Ajustements des paramètres au besoin</a:t>
            </a:r>
          </a:p>
          <a:p>
            <a:pPr marL="9144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endParaRPr dirty="0"/>
          </a:p>
        </p:txBody>
      </p:sp>
      <p:sp>
        <p:nvSpPr>
          <p:cNvPr id="231" name="Google Shape;231;p30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14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1"/>
          <p:cNvSpPr txBox="1">
            <a:spLocks noGrp="1"/>
          </p:cNvSpPr>
          <p:nvPr>
            <p:ph type="title"/>
          </p:nvPr>
        </p:nvSpPr>
        <p:spPr>
          <a:xfrm>
            <a:off x="822960" y="939799"/>
            <a:ext cx="7543800" cy="646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 err="1"/>
              <a:t>Soutien</a:t>
            </a:r>
            <a:r>
              <a:rPr lang="en-CA" dirty="0"/>
              <a:t> aux </a:t>
            </a:r>
            <a:r>
              <a:rPr lang="en-CA" dirty="0" err="1"/>
              <a:t>projets</a:t>
            </a:r>
            <a:r>
              <a:rPr lang="en-CA" dirty="0"/>
              <a:t> DUD</a:t>
            </a:r>
            <a:endParaRPr dirty="0"/>
          </a:p>
        </p:txBody>
      </p:sp>
      <p:sp>
        <p:nvSpPr>
          <p:cNvPr id="237" name="Google Shape;237;p31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dirty="0"/>
              <a:t>Le programme : 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	« </a:t>
            </a:r>
            <a:r>
              <a:rPr lang="fr-FR" dirty="0"/>
              <a:t>vise à la réalisation de projets majeurs et innovateurs afin d'encourager la création d'écoquartiers »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TCTR global de -4.6 c/kWh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Délais chroniques dans la mise en œuvre des projets : aucune réduction de GWh depuis sa mise en place</a:t>
            </a:r>
          </a:p>
          <a:p>
            <a:pPr marL="891540" lvl="1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r>
              <a:rPr lang="fr-FR" dirty="0"/>
              <a:t>Préoccupation principale : dédoublement de l’offre avec TEQ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Mesure 3. </a:t>
            </a:r>
            <a:r>
              <a:rPr lang="fr-FR" i="1" dirty="0"/>
              <a:t>Soutenir les promoteurs immobiliers pour planifier et réaliser des projets (écoquartier, revitalisation, requalification</a:t>
            </a:r>
            <a:r>
              <a:rPr lang="fr-FR" dirty="0"/>
              <a:t>)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Autres mesures du plan pour améliorer l’efficacité énergétique des bâtiments</a:t>
            </a:r>
          </a:p>
          <a:p>
            <a:pPr marL="891540" lvl="1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endParaRPr dirty="0"/>
          </a:p>
        </p:txBody>
      </p:sp>
      <p:sp>
        <p:nvSpPr>
          <p:cNvPr id="238" name="Google Shape;238;p3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15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1"/>
          <p:cNvSpPr txBox="1">
            <a:spLocks noGrp="1"/>
          </p:cNvSpPr>
          <p:nvPr>
            <p:ph type="title"/>
          </p:nvPr>
        </p:nvSpPr>
        <p:spPr>
          <a:xfrm>
            <a:off x="822960" y="939799"/>
            <a:ext cx="7543800" cy="646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 err="1"/>
              <a:t>Soutien</a:t>
            </a:r>
            <a:r>
              <a:rPr lang="en-CA" dirty="0"/>
              <a:t> aux </a:t>
            </a:r>
            <a:r>
              <a:rPr lang="en-CA" dirty="0" err="1"/>
              <a:t>projets</a:t>
            </a:r>
            <a:r>
              <a:rPr lang="en-CA" dirty="0"/>
              <a:t> DUD</a:t>
            </a:r>
            <a:endParaRPr dirty="0"/>
          </a:p>
        </p:txBody>
      </p:sp>
      <p:sp>
        <p:nvSpPr>
          <p:cNvPr id="237" name="Google Shape;237;p31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dirty="0"/>
              <a:t>OC-RNCREQ ne demande pas le retrait programme :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	HQD s’assure de la rentabilité </a:t>
            </a:r>
            <a:r>
              <a:rPr lang="fr-CA" i="1" dirty="0"/>
              <a:t>par projet </a:t>
            </a:r>
            <a:r>
              <a:rPr lang="fr-CA" sz="1000" dirty="0"/>
              <a:t>(N.S. 25 mars 2019, p. 121)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Intérêt renouvelé des promoteurs pour 2019 </a:t>
            </a:r>
            <a:r>
              <a:rPr lang="fr-FR" sz="1000" dirty="0"/>
              <a:t>(C-HQD-0037, p. 5)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Expertise d’HQD et mesure 3 prévue en 2020-2021</a:t>
            </a:r>
          </a:p>
          <a:p>
            <a:pPr marL="891540" lvl="1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r>
              <a:rPr lang="fr-FR" dirty="0"/>
              <a:t>… mais réitère les besoins d’harmoniser l’offre. </a:t>
            </a:r>
          </a:p>
          <a:p>
            <a:pPr marL="434340" indent="-342900">
              <a:spcBef>
                <a:spcPts val="0"/>
              </a:spcBef>
            </a:pPr>
            <a:r>
              <a:rPr lang="fr-FR" dirty="0"/>
              <a:t>Ouverture d’HQD et de TEQ :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HQD : « </a:t>
            </a:r>
            <a:r>
              <a:rPr lang="fr-FR" i="1" dirty="0"/>
              <a:t>lorsque TEQ sera prêt à partager les objectifs de son programme à venir, le Distributeur sera disponible pour optimiser l’offre dans le marché des promoteurs.</a:t>
            </a:r>
            <a:r>
              <a:rPr lang="fr-FR" dirty="0"/>
              <a:t> »</a:t>
            </a:r>
          </a:p>
          <a:p>
            <a:pPr marL="891540" lvl="1" indent="-342900">
              <a:spcBef>
                <a:spcPts val="0"/>
              </a:spcBef>
            </a:pPr>
            <a:r>
              <a:rPr lang="fr-FR" dirty="0"/>
              <a:t>TEQ : « </a:t>
            </a:r>
            <a:r>
              <a:rPr lang="fr-FR" i="1" dirty="0"/>
              <a:t>Des discussions avec HQD seront nécessaires pour s’assurer de la complémentarité des mesures. Le développement de la mesure 3 de TEQ n’est pas débuté.</a:t>
            </a:r>
            <a:r>
              <a:rPr lang="fr-FR" dirty="0"/>
              <a:t> »</a:t>
            </a:r>
          </a:p>
          <a:p>
            <a:pPr marL="548640" lvl="1" indent="0">
              <a:spcBef>
                <a:spcPts val="0"/>
              </a:spcBef>
              <a:buNone/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endParaRPr lang="fr-FR" dirty="0"/>
          </a:p>
          <a:p>
            <a:pPr marL="434340" indent="-342900">
              <a:spcBef>
                <a:spcPts val="0"/>
              </a:spcBef>
            </a:pPr>
            <a:endParaRPr dirty="0"/>
          </a:p>
        </p:txBody>
      </p:sp>
      <p:sp>
        <p:nvSpPr>
          <p:cNvPr id="238" name="Google Shape;238;p3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1156541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2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/>
              <a:t>Thermostats </a:t>
            </a:r>
            <a:r>
              <a:rPr lang="en-CA" dirty="0" err="1"/>
              <a:t>intelligents</a:t>
            </a:r>
            <a:endParaRPr dirty="0"/>
          </a:p>
        </p:txBody>
      </p:sp>
      <p:sp>
        <p:nvSpPr>
          <p:cNvPr id="244" name="Google Shape;244;p32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dirty="0"/>
              <a:t>Énergir : 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Offre financière pour les thermostats intelligents ET programmables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Taux d’opportunisme faible + potentiel encore important pour les thermostats programmables </a:t>
            </a:r>
            <a:r>
              <a:rPr lang="fr-CA" sz="1000" dirty="0"/>
              <a:t>(C-Énergir-0015)</a:t>
            </a:r>
          </a:p>
          <a:p>
            <a:pPr marL="548640" lvl="1" indent="0">
              <a:spcBef>
                <a:spcPts val="0"/>
              </a:spcBef>
              <a:buNone/>
            </a:pPr>
            <a:endParaRPr lang="fr-CA" sz="1000" dirty="0"/>
          </a:p>
          <a:p>
            <a:pPr marL="891540" lvl="1" indent="-342900">
              <a:spcBef>
                <a:spcPts val="0"/>
              </a:spcBef>
            </a:pPr>
            <a:endParaRPr lang="fr-CA" sz="1000" dirty="0"/>
          </a:p>
          <a:p>
            <a:pPr marL="891540" lvl="1" indent="-342900">
              <a:spcBef>
                <a:spcPts val="0"/>
              </a:spcBef>
            </a:pPr>
            <a:endParaRPr lang="fr-CA" sz="1000" dirty="0"/>
          </a:p>
          <a:p>
            <a:pPr marL="891540" lvl="1" indent="-342900">
              <a:spcBef>
                <a:spcPts val="0"/>
              </a:spcBef>
            </a:pPr>
            <a:endParaRPr lang="fr-CA" sz="1000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Gazifère :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Nouvelle offre financière pour les thermostats intelligents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Thermostats programmables : marché transformé, norme établie chez les constructeurs </a:t>
            </a:r>
            <a:r>
              <a:rPr lang="fr-CA" sz="1000" dirty="0"/>
              <a:t>(N.S. 25 mars 2019, p. 59-60)</a:t>
            </a:r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891540" lvl="1" indent="-342900">
              <a:spcBef>
                <a:spcPts val="0"/>
              </a:spcBef>
            </a:pPr>
            <a:endParaRPr sz="1000" dirty="0"/>
          </a:p>
        </p:txBody>
      </p:sp>
      <p:sp>
        <p:nvSpPr>
          <p:cNvPr id="245" name="Google Shape;245;p3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17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2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/>
              <a:t>Thermostats </a:t>
            </a:r>
            <a:r>
              <a:rPr lang="en-CA" dirty="0" err="1"/>
              <a:t>intelligents</a:t>
            </a:r>
            <a:endParaRPr dirty="0"/>
          </a:p>
        </p:txBody>
      </p:sp>
      <p:sp>
        <p:nvSpPr>
          <p:cNvPr id="244" name="Google Shape;244;p32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0"/>
              </a:spcBef>
            </a:pPr>
            <a:r>
              <a:rPr lang="fr-CA" sz="2000" dirty="0"/>
              <a:t>HQD : 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600" dirty="0"/>
              <a:t>Aucune offre financière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600" dirty="0"/>
              <a:t>Marché des thermostats électroniques transformé</a:t>
            </a:r>
          </a:p>
          <a:p>
            <a:pPr marL="891540" lvl="1" indent="-342900">
              <a:spcBef>
                <a:spcPts val="0"/>
              </a:spcBef>
            </a:pPr>
            <a:r>
              <a:rPr lang="fr-CA" sz="1600" dirty="0">
                <a:solidFill>
                  <a:schemeClr val="tx1"/>
                </a:solidFill>
              </a:rPr>
              <a:t>Sur les thermostats intelligents : « </a:t>
            </a:r>
            <a:r>
              <a:rPr lang="fr-FR" sz="1600" i="1" dirty="0">
                <a:solidFill>
                  <a:schemeClr val="tx1"/>
                </a:solidFill>
              </a:rPr>
              <a:t>Il y a très peu d’économies d’énergie. C’est vraiment limité. Donc, le surcoût versus l’économie additionnelle d’un programmable versus électronique ne justifie pas pour le Distributeur de donner un appui financier.</a:t>
            </a:r>
            <a:r>
              <a:rPr lang="fr-FR" sz="1600" dirty="0">
                <a:solidFill>
                  <a:schemeClr val="tx1"/>
                </a:solidFill>
              </a:rPr>
              <a:t> » </a:t>
            </a:r>
            <a:r>
              <a:rPr lang="fr-FR" sz="1100" dirty="0">
                <a:solidFill>
                  <a:schemeClr val="tx1"/>
                </a:solidFill>
              </a:rPr>
              <a:t>(A-0140, p. 49-50)</a:t>
            </a:r>
          </a:p>
          <a:p>
            <a:pPr marL="891540" lvl="1" indent="-342900">
              <a:spcBef>
                <a:spcPts val="0"/>
              </a:spcBef>
            </a:pPr>
            <a:endParaRPr lang="fr-CA" sz="1600" dirty="0"/>
          </a:p>
          <a:p>
            <a:pPr marL="434340" indent="-342900">
              <a:spcBef>
                <a:spcPts val="0"/>
              </a:spcBef>
            </a:pPr>
            <a:r>
              <a:rPr lang="fr-CA" sz="1800" dirty="0"/>
              <a:t>Site Internet d’HQD : « </a:t>
            </a:r>
            <a:r>
              <a:rPr lang="fr-FR" sz="1800" i="1" dirty="0"/>
              <a:t>Pourquoi remplacer votre thermostat programmable par un thermostat intelligent ? Les bonnes raisons abondent, mais soulignons qu’il s’agit d’une technologie de dernière génération et que ces thermostats sont relativement coûteux.</a:t>
            </a:r>
            <a:r>
              <a:rPr lang="fr-FR" sz="1800" dirty="0"/>
              <a:t> »</a:t>
            </a:r>
            <a:r>
              <a:rPr lang="fr-FR" sz="1800" baseline="30000" dirty="0"/>
              <a:t>1</a:t>
            </a:r>
          </a:p>
          <a:p>
            <a:pPr marL="91440" indent="0">
              <a:spcBef>
                <a:spcPts val="0"/>
              </a:spcBef>
              <a:buNone/>
            </a:pPr>
            <a:endParaRPr lang="fr-FR" sz="2000" baseline="30000" dirty="0"/>
          </a:p>
          <a:p>
            <a:pPr marL="434340" indent="-342900">
              <a:spcBef>
                <a:spcPts val="0"/>
              </a:spcBef>
            </a:pPr>
            <a:r>
              <a:rPr lang="fr-CA" sz="1800" dirty="0"/>
              <a:t>Avantages selon HQD : </a:t>
            </a:r>
          </a:p>
          <a:p>
            <a:pPr marL="891540" lvl="1" indent="-342900">
              <a:spcBef>
                <a:spcPts val="0"/>
              </a:spcBef>
            </a:pPr>
            <a:r>
              <a:rPr lang="fr-FR" sz="1600" dirty="0"/>
              <a:t>Apprentissage des comportements</a:t>
            </a:r>
          </a:p>
          <a:p>
            <a:pPr marL="891540" lvl="1" indent="-342900">
              <a:spcBef>
                <a:spcPts val="0"/>
              </a:spcBef>
            </a:pPr>
            <a:r>
              <a:rPr lang="fr-FR" sz="1600" dirty="0"/>
              <a:t>Adaptation aux changements d’horaire fréquents</a:t>
            </a:r>
          </a:p>
          <a:p>
            <a:pPr marL="891540" lvl="1" indent="-342900">
              <a:spcBef>
                <a:spcPts val="0"/>
              </a:spcBef>
            </a:pPr>
            <a:r>
              <a:rPr lang="fr-FR" sz="1600" dirty="0"/>
              <a:t>Facile à programmer</a:t>
            </a:r>
          </a:p>
          <a:p>
            <a:pPr marL="891540" lvl="1" indent="-342900">
              <a:spcBef>
                <a:spcPts val="0"/>
              </a:spcBef>
            </a:pPr>
            <a:r>
              <a:rPr lang="fr-FR" sz="1600" dirty="0"/>
              <a:t>Alerte par courriels</a:t>
            </a:r>
          </a:p>
          <a:p>
            <a:pPr marL="891540" lvl="1" indent="-342900">
              <a:spcBef>
                <a:spcPts val="0"/>
              </a:spcBef>
            </a:pPr>
            <a:r>
              <a:rPr lang="fr-FR" sz="1600" dirty="0"/>
              <a:t>Profil énergétique</a:t>
            </a:r>
          </a:p>
          <a:p>
            <a:pPr marL="891540" lvl="1" indent="-342900">
              <a:spcBef>
                <a:spcPts val="0"/>
              </a:spcBef>
            </a:pPr>
            <a:r>
              <a:rPr lang="fr-FR" sz="1600" dirty="0"/>
              <a:t>Contrôle à distance</a:t>
            </a:r>
            <a:endParaRPr lang="en-CA" sz="1000" dirty="0"/>
          </a:p>
          <a:p>
            <a:pPr marL="891540" lvl="1" indent="-342900">
              <a:spcBef>
                <a:spcPts val="0"/>
              </a:spcBef>
            </a:pPr>
            <a:endParaRPr lang="en-CA" sz="1000" dirty="0"/>
          </a:p>
          <a:p>
            <a:pPr marL="548640" lvl="1" indent="0">
              <a:spcBef>
                <a:spcPts val="0"/>
              </a:spcBef>
              <a:buNone/>
            </a:pPr>
            <a:r>
              <a:rPr lang="en-CA" sz="1000" baseline="300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</a:t>
            </a:r>
            <a:r>
              <a:rPr lang="en-CA" sz="10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http://www.hydroquebec.com/residentiel/mieux-consommer/fenetres-chauffage-climatisation/thermostats-electroniques.html</a:t>
            </a:r>
            <a:endParaRPr sz="1000" dirty="0"/>
          </a:p>
        </p:txBody>
      </p:sp>
      <p:sp>
        <p:nvSpPr>
          <p:cNvPr id="245" name="Google Shape;245;p3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5737412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2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/>
              <a:t>Les </a:t>
            </a:r>
            <a:r>
              <a:rPr lang="en-CA" dirty="0" err="1"/>
              <a:t>appareils</a:t>
            </a:r>
            <a:r>
              <a:rPr lang="en-CA" dirty="0"/>
              <a:t> </a:t>
            </a:r>
            <a:r>
              <a:rPr lang="en-CA" dirty="0" err="1"/>
              <a:t>intelligents</a:t>
            </a:r>
            <a:endParaRPr dirty="0"/>
          </a:p>
        </p:txBody>
      </p:sp>
      <p:sp>
        <p:nvSpPr>
          <p:cNvPr id="244" name="Google Shape;244;p32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lvl="0" indent="-342900">
              <a:spcBef>
                <a:spcPts val="0"/>
              </a:spcBef>
            </a:pPr>
            <a:r>
              <a:rPr lang="fr-CA" dirty="0"/>
              <a:t>Au-delà du thermostat : systèmes de ventilation et de chauffage, éclairage, électroménagers, prises de courant, systèmes de contrôle intégré</a:t>
            </a:r>
          </a:p>
          <a:p>
            <a:pPr marL="434340" lvl="0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Avantages :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Apprentissage des comportements et automatisation : moins d’actions requises pour le consommateur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Contrôle à distance</a:t>
            </a:r>
          </a:p>
          <a:p>
            <a:pPr marL="891540" lvl="1" indent="-342900">
              <a:spcBef>
                <a:spcPts val="0"/>
              </a:spcBef>
            </a:pPr>
            <a:r>
              <a:rPr lang="fr-CA" dirty="0"/>
              <a:t>Récolte des données de consommation : « feedback » pour le consommateur</a:t>
            </a:r>
          </a:p>
          <a:p>
            <a:pPr marL="434340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r>
              <a:rPr lang="fr-CA" dirty="0"/>
              <a:t>Exemple : </a:t>
            </a:r>
            <a:r>
              <a:rPr lang="fr-CA" dirty="0" err="1"/>
              <a:t>PowerSmart</a:t>
            </a:r>
            <a:r>
              <a:rPr lang="fr-CA" dirty="0"/>
              <a:t> de BC Hydro</a:t>
            </a:r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434340" indent="-342900">
              <a:spcBef>
                <a:spcPts val="0"/>
              </a:spcBef>
            </a:pPr>
            <a:endParaRPr dirty="0"/>
          </a:p>
        </p:txBody>
      </p:sp>
      <p:sp>
        <p:nvSpPr>
          <p:cNvPr id="245" name="Google Shape;245;p3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2021619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 dirty="0" err="1"/>
              <a:t>Constat</a:t>
            </a:r>
            <a:r>
              <a:rPr lang="en-CA" dirty="0"/>
              <a:t> </a:t>
            </a:r>
            <a:r>
              <a:rPr lang="en-CA" dirty="0" err="1"/>
              <a:t>général</a:t>
            </a:r>
            <a:endParaRPr dirty="0"/>
          </a:p>
        </p:txBody>
      </p:sp>
      <p:sp>
        <p:nvSpPr>
          <p:cNvPr id="156" name="Google Shape;156;p20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6868" indent="-342900"/>
            <a:r>
              <a:rPr lang="fr-CA" sz="2000" b="1" dirty="0"/>
              <a:t>Énergir :</a:t>
            </a:r>
          </a:p>
          <a:p>
            <a:pPr marL="544068" lvl="1" indent="-342900"/>
            <a:r>
              <a:rPr lang="fr-CA" sz="1800" dirty="0"/>
              <a:t>Économies d’énergie 2018-2023 vs 2012-2017: </a:t>
            </a:r>
            <a:r>
              <a:rPr lang="fr-CA" sz="1800" b="1" dirty="0"/>
              <a:t>+ 33,8 % </a:t>
            </a:r>
          </a:p>
          <a:p>
            <a:pPr marL="544068" lvl="1" indent="-342900"/>
            <a:r>
              <a:rPr lang="fr-CA" sz="1800" dirty="0"/>
              <a:t>Croissance des économies d’énergie au cours du Plan directeur</a:t>
            </a:r>
          </a:p>
          <a:p>
            <a:pPr marL="544068" lvl="1" indent="-342900"/>
            <a:r>
              <a:rPr lang="fr-CA" sz="1800" dirty="0"/>
              <a:t>« Énergir souhaite contribuer activement à l’atteinte des cibles » </a:t>
            </a:r>
            <a:br>
              <a:rPr lang="fr-CA" sz="1800" dirty="0"/>
            </a:br>
            <a:r>
              <a:rPr lang="fr-CA" sz="900" dirty="0"/>
              <a:t>(C-Énergir-0015, p. 2)</a:t>
            </a:r>
          </a:p>
          <a:p>
            <a:pPr marL="86868" indent="-342900"/>
            <a:r>
              <a:rPr lang="fr-CA" sz="2000" b="1" dirty="0"/>
              <a:t>Gazifère :</a:t>
            </a:r>
          </a:p>
          <a:p>
            <a:pPr marL="544068" lvl="1" indent="-342900"/>
            <a:r>
              <a:rPr lang="fr-CA" sz="1800" dirty="0"/>
              <a:t>Économies d’énergie 2018-2023 vs 2012-2017 : </a:t>
            </a:r>
            <a:r>
              <a:rPr lang="fr-CA" sz="1800" b="1" dirty="0"/>
              <a:t>+ 161,6 %</a:t>
            </a:r>
          </a:p>
          <a:p>
            <a:pPr marL="544068" lvl="1" indent="-342900"/>
            <a:r>
              <a:rPr lang="fr-CA" sz="1800" dirty="0"/>
              <a:t>Offre renouvelée</a:t>
            </a:r>
          </a:p>
          <a:p>
            <a:pPr marL="544068" lvl="1" indent="-342900"/>
            <a:r>
              <a:rPr lang="fr-CA" sz="1800" dirty="0"/>
              <a:t>Peu d’historique, certains résultats préliminaires encourageants</a:t>
            </a:r>
          </a:p>
          <a:p>
            <a:pPr marL="86868" indent="-342900"/>
            <a:r>
              <a:rPr lang="fr-CA" sz="2000" b="1" dirty="0"/>
              <a:t>HQD :</a:t>
            </a:r>
          </a:p>
          <a:p>
            <a:pPr marL="544068" lvl="1" indent="-342900"/>
            <a:r>
              <a:rPr lang="fr-CA" sz="1800" dirty="0"/>
              <a:t>Économies d’énergie 2018-2023 vs 2012-2017 : </a:t>
            </a:r>
            <a:r>
              <a:rPr lang="fr-CA" sz="1800" b="1" dirty="0"/>
              <a:t>- 21,5 %</a:t>
            </a:r>
          </a:p>
          <a:p>
            <a:pPr marL="544068" lvl="1" indent="-342900"/>
            <a:r>
              <a:rPr lang="fr-CA" sz="1800" dirty="0"/>
              <a:t>Statu quo sur la durée du Plan directeur</a:t>
            </a:r>
          </a:p>
          <a:p>
            <a:pPr marL="544068" lvl="1" indent="-342900"/>
            <a:r>
              <a:rPr lang="fr-CA" sz="1800" dirty="0"/>
              <a:t>Virage sensibilisation et présence de coûts évités faibles</a:t>
            </a:r>
          </a:p>
          <a:p>
            <a:pPr marL="544068" lvl="1" indent="-342900"/>
            <a:endParaRPr lang="fr-CA" sz="1800" dirty="0"/>
          </a:p>
          <a:p>
            <a:pPr marL="544068" lvl="1" indent="-342900"/>
            <a:endParaRPr lang="fr-CA" sz="1600" dirty="0"/>
          </a:p>
          <a:p>
            <a:pPr marL="544068" lvl="1" indent="-342900"/>
            <a:endParaRPr lang="fr-CA" dirty="0"/>
          </a:p>
          <a:p>
            <a:pPr marL="544068" lvl="1" indent="-342900"/>
            <a:endParaRPr dirty="0"/>
          </a:p>
        </p:txBody>
      </p:sp>
      <p:sp>
        <p:nvSpPr>
          <p:cNvPr id="157" name="Google Shape;157;p20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9987024"/>
      </p:ext>
    </p:extLst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Mise à jour des Potentiels technique et technico-économique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2000" dirty="0"/>
              <a:t>Les documents de référence sont périmés</a:t>
            </a:r>
          </a:p>
          <a:p>
            <a:pPr lvl="1"/>
            <a:r>
              <a:rPr lang="fr-CA" sz="1800" dirty="0"/>
              <a:t>Potentiel technico-économique (PTÉ)</a:t>
            </a:r>
          </a:p>
          <a:p>
            <a:pPr lvl="2"/>
            <a:r>
              <a:rPr lang="fr-CA" dirty="0"/>
              <a:t>La dernière révision date de 2011 (C-RNCREQ-0030)</a:t>
            </a:r>
          </a:p>
          <a:p>
            <a:pPr lvl="2"/>
            <a:r>
              <a:rPr lang="fr-CA" dirty="0"/>
              <a:t>Le PTÉ dépend directement des coûts évités</a:t>
            </a:r>
          </a:p>
          <a:p>
            <a:pPr lvl="3"/>
            <a:r>
              <a:rPr lang="fr-CA" dirty="0"/>
              <a:t>La structure et l’ampleur des coûts évités risque de changer de façon importante d’ici quelques années</a:t>
            </a:r>
          </a:p>
          <a:p>
            <a:pPr lvl="2"/>
            <a:r>
              <a:rPr lang="fr-CA" dirty="0"/>
              <a:t>Le PTÉ dépend également du Potentiel technique</a:t>
            </a:r>
          </a:p>
          <a:p>
            <a:pPr lvl="1"/>
            <a:r>
              <a:rPr lang="fr-CA" sz="1800" dirty="0"/>
              <a:t>Potentiel technique</a:t>
            </a:r>
          </a:p>
          <a:p>
            <a:pPr lvl="2"/>
            <a:r>
              <a:rPr lang="fr-CA" dirty="0"/>
              <a:t>Aucun document-synthèse </a:t>
            </a:r>
            <a:r>
              <a:rPr lang="fr-CA" dirty="0" err="1"/>
              <a:t>répéré</a:t>
            </a:r>
            <a:r>
              <a:rPr lang="fr-CA" dirty="0"/>
              <a:t> sur le potentiel technique </a:t>
            </a:r>
          </a:p>
          <a:p>
            <a:pPr lvl="2"/>
            <a:r>
              <a:rPr lang="fr-CA" dirty="0"/>
              <a:t>Plusieurs mesures n’existait pas il y a 10 ans (p. ex., thermostat intelligent)</a:t>
            </a:r>
          </a:p>
          <a:p>
            <a:r>
              <a:rPr lang="fr-CA" sz="2000" dirty="0"/>
              <a:t>Sans connaître le PTÉ, il est impossible d’affirmer que les programmes d’efficacité énergétique sont optimaux</a:t>
            </a:r>
          </a:p>
          <a:p>
            <a:r>
              <a:rPr lang="fr-CA" sz="2000" dirty="0"/>
              <a:t>Recommandation</a:t>
            </a:r>
          </a:p>
          <a:p>
            <a:pPr lvl="1"/>
            <a:r>
              <a:rPr lang="fr-CA" sz="1800" dirty="0"/>
              <a:t>Initier une révision du Potentiel technique dès maintenant</a:t>
            </a:r>
          </a:p>
          <a:p>
            <a:pPr lvl="1"/>
            <a:r>
              <a:rPr lang="fr-CA" sz="1800" dirty="0"/>
              <a:t>Initier une révision du PTÉ une fois établie la méthode horaire </a:t>
            </a:r>
            <a:br>
              <a:rPr lang="fr-CA" sz="1800" dirty="0"/>
            </a:br>
            <a:r>
              <a:rPr lang="fr-CA" sz="1800" dirty="0"/>
              <a:t>de coûts évités</a:t>
            </a:r>
          </a:p>
          <a:p>
            <a:endParaRPr lang="fr-CA" sz="2000" dirty="0"/>
          </a:p>
          <a:p>
            <a:pPr lvl="1"/>
            <a:endParaRPr lang="fr-CA" sz="1800" dirty="0"/>
          </a:p>
          <a:p>
            <a:endParaRPr lang="fr-CA" sz="2000" dirty="0"/>
          </a:p>
          <a:p>
            <a:endParaRPr lang="fr-CA" sz="2000" dirty="0"/>
          </a:p>
          <a:p>
            <a:endParaRPr lang="fr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9386606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/>
              <a:t>Les Interventions en EÉ</a:t>
            </a:r>
            <a:endParaRPr/>
          </a:p>
        </p:txBody>
      </p:sp>
      <p:sp>
        <p:nvSpPr>
          <p:cNvPr id="156" name="Google Shape;156;p20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6868" indent="-342900"/>
            <a:r>
              <a:rPr lang="en-CA" dirty="0"/>
              <a:t>Les budgets EÉ </a:t>
            </a:r>
            <a:r>
              <a:rPr lang="en-CA" dirty="0" err="1"/>
              <a:t>d’HQD</a:t>
            </a:r>
            <a:r>
              <a:rPr lang="en-CA" dirty="0"/>
              <a:t> </a:t>
            </a:r>
            <a:r>
              <a:rPr lang="en-CA" dirty="0" err="1"/>
              <a:t>ont</a:t>
            </a:r>
            <a:r>
              <a:rPr lang="en-CA" dirty="0"/>
              <a:t> </a:t>
            </a:r>
            <a:r>
              <a:rPr lang="en-CA" dirty="0" err="1"/>
              <a:t>diminué</a:t>
            </a:r>
            <a:r>
              <a:rPr lang="en-CA" dirty="0"/>
              <a:t> </a:t>
            </a:r>
            <a:r>
              <a:rPr lang="en-CA" dirty="0" err="1"/>
              <a:t>substantiellement</a:t>
            </a:r>
            <a:r>
              <a:rPr lang="en-CA" dirty="0"/>
              <a:t> dans les </a:t>
            </a:r>
            <a:r>
              <a:rPr lang="en-CA" dirty="0" err="1"/>
              <a:t>dernières</a:t>
            </a:r>
            <a:r>
              <a:rPr lang="en-CA" dirty="0"/>
              <a:t> </a:t>
            </a:r>
            <a:r>
              <a:rPr lang="en-CA" dirty="0" err="1"/>
              <a:t>années</a:t>
            </a:r>
            <a:endParaRPr dirty="0"/>
          </a:p>
        </p:txBody>
      </p:sp>
      <p:sp>
        <p:nvSpPr>
          <p:cNvPr id="157" name="Google Shape;157;p20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3</a:t>
            </a:fld>
            <a:endParaRPr/>
          </a:p>
        </p:txBody>
      </p:sp>
      <p:pic>
        <p:nvPicPr>
          <p:cNvPr id="158" name="Google Shape;158;p20"/>
          <p:cNvPicPr preferRelativeResize="0"/>
          <p:nvPr/>
        </p:nvPicPr>
        <p:blipFill rotWithShape="1">
          <a:blip r:embed="rId3">
            <a:alphaModFix/>
          </a:blip>
          <a:srcRect t="14607"/>
          <a:stretch/>
        </p:blipFill>
        <p:spPr>
          <a:xfrm>
            <a:off x="1597992" y="2616451"/>
            <a:ext cx="6215149" cy="3467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/>
              <a:t>Mise en contexte</a:t>
            </a:r>
            <a:endParaRPr/>
          </a:p>
        </p:txBody>
      </p:sp>
      <p:sp>
        <p:nvSpPr>
          <p:cNvPr id="164" name="Google Shape;164;p21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❑"/>
            </a:pPr>
            <a:r>
              <a:rPr lang="en-CA"/>
              <a:t>Les IEÉ des dernières années sont à un niveau beaucoup moindre que pendant le PGEÉ </a:t>
            </a:r>
            <a:r>
              <a:rPr lang="fr-CA"/>
              <a:t>2003-15</a:t>
            </a:r>
          </a:p>
          <a:p>
            <a:pPr marL="384048" lvl="1" indent="-182880">
              <a:spcBef>
                <a:spcPts val="400"/>
              </a:spcBef>
            </a:pPr>
            <a:r>
              <a:rPr lang="fr-CA"/>
              <a:t>Généré économies de 8,8 TWh</a:t>
            </a:r>
          </a:p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❑"/>
            </a:pPr>
            <a:endParaRPr/>
          </a:p>
          <a:p>
            <a:pPr marL="9144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400"/>
              <a:buFont typeface="Noto Sans Symbols"/>
              <a:buNone/>
            </a:pPr>
            <a:endParaRPr/>
          </a:p>
        </p:txBody>
      </p:sp>
      <p:sp>
        <p:nvSpPr>
          <p:cNvPr id="165" name="Google Shape;165;p2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4</a:t>
            </a:fld>
            <a:endParaRPr/>
          </a:p>
        </p:txBody>
      </p:sp>
      <p:pic>
        <p:nvPicPr>
          <p:cNvPr id="166" name="Google Shape;166;p21"/>
          <p:cNvPicPr preferRelativeResize="0"/>
          <p:nvPr/>
        </p:nvPicPr>
        <p:blipFill rotWithShape="1">
          <a:blip r:embed="rId3">
            <a:alphaModFix/>
          </a:blip>
          <a:srcRect t="22373" b="4584"/>
          <a:stretch/>
        </p:blipFill>
        <p:spPr>
          <a:xfrm>
            <a:off x="1882624" y="2833941"/>
            <a:ext cx="6034729" cy="3408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Évolution récente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730644"/>
            <a:ext cx="7836947" cy="4729142"/>
          </a:xfrm>
        </p:spPr>
        <p:txBody>
          <a:bodyPr/>
          <a:lstStyle/>
          <a:p>
            <a:pPr marL="91440" lvl="0" indent="-152400">
              <a:spcBef>
                <a:spcPts val="0"/>
              </a:spcBef>
            </a:pPr>
            <a:r>
              <a:rPr lang="fr-CA" sz="2200" dirty="0"/>
              <a:t>Réorientation vers la gestion de la demande de puissance (GDP)</a:t>
            </a:r>
          </a:p>
          <a:p>
            <a:pPr marL="384048" lvl="1" indent="-182880">
              <a:spcBef>
                <a:spcPts val="400"/>
              </a:spcBef>
            </a:pPr>
            <a:r>
              <a:rPr lang="fr-CA" dirty="0"/>
              <a:t>Important pour réduire les coûts de service</a:t>
            </a:r>
          </a:p>
          <a:p>
            <a:pPr marL="384048" lvl="1" indent="-182880">
              <a:spcBef>
                <a:spcPts val="600"/>
              </a:spcBef>
            </a:pPr>
            <a:r>
              <a:rPr lang="fr-CA" dirty="0"/>
              <a:t>Pertinence pour la mission de TEQ moins évident</a:t>
            </a:r>
          </a:p>
          <a:p>
            <a:pPr marL="566928" lvl="2" indent="-182880">
              <a:spcBef>
                <a:spcPts val="600"/>
              </a:spcBef>
            </a:pPr>
            <a:r>
              <a:rPr lang="fr-CA" dirty="0"/>
              <a:t>Pas d’économies d’énergie</a:t>
            </a:r>
          </a:p>
          <a:p>
            <a:pPr marL="91440" indent="-152400">
              <a:spcBef>
                <a:spcPts val="1000"/>
              </a:spcBef>
            </a:pPr>
            <a:r>
              <a:rPr lang="fr-CA" sz="2200" dirty="0"/>
              <a:t>Virage vers la sensibilisation</a:t>
            </a:r>
          </a:p>
          <a:p>
            <a:pPr marL="384048" lvl="1" indent="-182880">
              <a:spcBef>
                <a:spcPts val="600"/>
              </a:spcBef>
            </a:pPr>
            <a:r>
              <a:rPr lang="fr-CA" dirty="0"/>
              <a:t>Peu d’appui financier pour le </a:t>
            </a:r>
            <a:br>
              <a:rPr lang="fr-CA" dirty="0"/>
            </a:br>
            <a:r>
              <a:rPr lang="fr-CA" dirty="0"/>
              <a:t>secteur résidentiel</a:t>
            </a:r>
          </a:p>
          <a:p>
            <a:pPr marL="91440" lvl="0" indent="-152400">
              <a:spcBef>
                <a:spcPts val="1000"/>
              </a:spcBef>
            </a:pPr>
            <a:r>
              <a:rPr lang="fr-CA" sz="2200" dirty="0"/>
              <a:t>Budget 2019 (R-4057-2018) </a:t>
            </a:r>
            <a:br>
              <a:rPr lang="fr-CA" sz="2200" dirty="0"/>
            </a:br>
            <a:r>
              <a:rPr lang="fr-CA" sz="2200" dirty="0"/>
              <a:t>plus élevé que 2018</a:t>
            </a:r>
          </a:p>
          <a:p>
            <a:pPr marL="384048" lvl="1" indent="-182880">
              <a:spcBef>
                <a:spcPts val="400"/>
              </a:spcBef>
            </a:pPr>
            <a:r>
              <a:rPr lang="fr-CA" dirty="0"/>
              <a:t>Mais gains moins élevés</a:t>
            </a:r>
          </a:p>
          <a:p>
            <a:pPr marL="457200" lvl="1" indent="-530352"/>
            <a:endParaRPr lang="fr-CA" dirty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mtClean="0"/>
              <a:t>5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722" y="2887646"/>
            <a:ext cx="4602292" cy="267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269768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/>
              <a:t>Coûts évités</a:t>
            </a:r>
            <a:endParaRPr/>
          </a:p>
        </p:txBody>
      </p:sp>
      <p:sp>
        <p:nvSpPr>
          <p:cNvPr id="180" name="Google Shape;180;p23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ans Symbols"/>
              <a:buChar char="❑"/>
            </a:pPr>
            <a:r>
              <a:rPr lang="en-CA" sz="2000" dirty="0"/>
              <a:t>HQD </a:t>
            </a:r>
            <a:r>
              <a:rPr lang="en-CA" sz="2000" dirty="0" err="1"/>
              <a:t>justifie</a:t>
            </a:r>
            <a:r>
              <a:rPr lang="en-CA" sz="2000" dirty="0"/>
              <a:t> la </a:t>
            </a:r>
            <a:r>
              <a:rPr lang="en-CA" sz="2000" dirty="0" err="1"/>
              <a:t>baisse</a:t>
            </a:r>
            <a:r>
              <a:rPr lang="en-CA" sz="2000" dirty="0"/>
              <a:t> de </a:t>
            </a:r>
            <a:r>
              <a:rPr lang="en-CA" sz="2000" dirty="0" err="1"/>
              <a:t>ses</a:t>
            </a:r>
            <a:r>
              <a:rPr lang="en-CA" sz="2000" dirty="0"/>
              <a:t> efforts </a:t>
            </a:r>
            <a:r>
              <a:rPr lang="en-CA" sz="2000" dirty="0" err="1"/>
              <a:t>en</a:t>
            </a:r>
            <a:r>
              <a:rPr lang="en-CA" sz="2000" dirty="0"/>
              <a:t> EÉ </a:t>
            </a:r>
            <a:r>
              <a:rPr lang="en-CA" sz="2000" dirty="0" err="1"/>
              <a:t>en</a:t>
            </a:r>
            <a:r>
              <a:rPr lang="en-CA" sz="2000" dirty="0"/>
              <a:t> </a:t>
            </a:r>
            <a:r>
              <a:rPr lang="en-CA" sz="2000" dirty="0" err="1"/>
              <a:t>invoquant</a:t>
            </a:r>
            <a:r>
              <a:rPr lang="en-CA" sz="2000" dirty="0"/>
              <a:t> la </a:t>
            </a:r>
            <a:r>
              <a:rPr lang="en-CA" sz="2000" dirty="0" err="1"/>
              <a:t>baisse</a:t>
            </a:r>
            <a:r>
              <a:rPr lang="en-CA" sz="2000" dirty="0"/>
              <a:t> </a:t>
            </a:r>
            <a:br>
              <a:rPr lang="en-CA" sz="2000" dirty="0"/>
            </a:br>
            <a:r>
              <a:rPr lang="en-CA" sz="2000" dirty="0"/>
              <a:t>de </a:t>
            </a:r>
            <a:r>
              <a:rPr lang="en-CA" sz="2000" dirty="0" err="1"/>
              <a:t>ses</a:t>
            </a:r>
            <a:r>
              <a:rPr lang="en-CA" sz="2000" dirty="0"/>
              <a:t> </a:t>
            </a:r>
            <a:r>
              <a:rPr lang="en-CA" sz="2000" dirty="0" err="1"/>
              <a:t>coûts</a:t>
            </a:r>
            <a:r>
              <a:rPr lang="en-CA" sz="2000" dirty="0"/>
              <a:t> </a:t>
            </a:r>
            <a:r>
              <a:rPr lang="en-CA" sz="2000" dirty="0" err="1"/>
              <a:t>évités</a:t>
            </a:r>
            <a:endParaRPr lang="en-CA" sz="20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000" dirty="0"/>
          </a:p>
          <a:p>
            <a:pPr marL="91440" indent="-127000">
              <a:spcBef>
                <a:spcPts val="0"/>
              </a:spcBef>
              <a:buSzPts val="2000"/>
            </a:pPr>
            <a:r>
              <a:rPr lang="en-CA" sz="2000" dirty="0"/>
              <a:t>R-4057-2018: Rapport </a:t>
            </a:r>
            <a:r>
              <a:rPr lang="en-CA" sz="2000" dirty="0" err="1"/>
              <a:t>d’expert</a:t>
            </a:r>
            <a:r>
              <a:rPr lang="en-CA" sz="2000" dirty="0"/>
              <a:t> </a:t>
            </a:r>
            <a:r>
              <a:rPr lang="en-CA" sz="2000" dirty="0" err="1"/>
              <a:t>démontre</a:t>
            </a:r>
            <a:r>
              <a:rPr lang="en-CA" sz="2000" dirty="0"/>
              <a:t> que les </a:t>
            </a:r>
            <a:r>
              <a:rPr lang="en-CA" sz="2000" dirty="0" err="1"/>
              <a:t>coûts</a:t>
            </a:r>
            <a:r>
              <a:rPr lang="en-CA" sz="2000" dirty="0"/>
              <a:t> </a:t>
            </a:r>
            <a:r>
              <a:rPr lang="en-CA" sz="2000" dirty="0" err="1"/>
              <a:t>évités</a:t>
            </a:r>
            <a:r>
              <a:rPr lang="en-CA" sz="2000" dirty="0"/>
              <a:t> </a:t>
            </a:r>
            <a:r>
              <a:rPr lang="en-CA" sz="2000" dirty="0" err="1"/>
              <a:t>sont</a:t>
            </a:r>
            <a:r>
              <a:rPr lang="en-CA" sz="2000" dirty="0"/>
              <a:t> </a:t>
            </a:r>
            <a:r>
              <a:rPr lang="en-CA" sz="2000" dirty="0" err="1"/>
              <a:t>substantiellement</a:t>
            </a:r>
            <a:r>
              <a:rPr lang="en-CA" sz="2000" dirty="0"/>
              <a:t> plus </a:t>
            </a:r>
            <a:r>
              <a:rPr lang="en-CA" sz="2000" dirty="0" err="1"/>
              <a:t>élevés</a:t>
            </a:r>
            <a:r>
              <a:rPr lang="en-CA" sz="2000" dirty="0"/>
              <a:t> </a:t>
            </a:r>
            <a:r>
              <a:rPr lang="en-CA" sz="2000" dirty="0" err="1"/>
              <a:t>lors</a:t>
            </a:r>
            <a:r>
              <a:rPr lang="en-CA" sz="2000" dirty="0"/>
              <a:t> des </a:t>
            </a:r>
            <a:r>
              <a:rPr lang="en-CA" sz="2000" dirty="0" err="1"/>
              <a:t>heures</a:t>
            </a:r>
            <a:r>
              <a:rPr lang="en-CA" sz="2000" dirty="0"/>
              <a:t> de fine pointe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endParaRPr lang="fr-CA" sz="1050" dirty="0"/>
          </a:p>
          <a:p>
            <a:pPr marL="91440" indent="-127000">
              <a:spcBef>
                <a:spcPts val="0"/>
              </a:spcBef>
              <a:buSzPts val="2000"/>
            </a:pPr>
            <a:r>
              <a:rPr lang="fr-CA" sz="2000" dirty="0"/>
              <a:t>Coûts évités horaires ($/MWh):</a:t>
            </a:r>
          </a:p>
          <a:p>
            <a:pPr marL="91440" indent="-127000">
              <a:spcBef>
                <a:spcPts val="0"/>
              </a:spcBef>
              <a:buSzPts val="2000"/>
            </a:pPr>
            <a:endParaRPr lang="fr-CA" sz="2000" dirty="0"/>
          </a:p>
          <a:p>
            <a:pPr marL="91440" indent="-127000">
              <a:spcBef>
                <a:spcPts val="0"/>
              </a:spcBef>
              <a:buSzPts val="2000"/>
            </a:pPr>
            <a:endParaRPr lang="fr-CA" sz="2000" dirty="0"/>
          </a:p>
          <a:p>
            <a:pPr marL="91440" indent="-127000">
              <a:spcBef>
                <a:spcPts val="0"/>
              </a:spcBef>
              <a:buSzPts val="2000"/>
            </a:pPr>
            <a:endParaRPr lang="fr-CA" sz="2000" dirty="0"/>
          </a:p>
          <a:p>
            <a:pPr marL="91440" indent="-127000">
              <a:spcBef>
                <a:spcPts val="0"/>
              </a:spcBef>
              <a:buSzPts val="2000"/>
            </a:pPr>
            <a:endParaRPr lang="fr-CA" sz="2000" dirty="0"/>
          </a:p>
          <a:p>
            <a:pPr marL="91440" indent="-127000">
              <a:spcBef>
                <a:spcPts val="0"/>
              </a:spcBef>
              <a:buSzPts val="2000"/>
            </a:pPr>
            <a:endParaRPr lang="fr-CA" sz="1000" dirty="0"/>
          </a:p>
          <a:p>
            <a:pPr marL="0" indent="-256032">
              <a:spcBef>
                <a:spcPts val="400"/>
              </a:spcBef>
              <a:buSzPts val="1800"/>
            </a:pPr>
            <a:r>
              <a:rPr lang="fr-CA" sz="2200" dirty="0"/>
              <a:t>Valeurs moyennes (en excluant 2014)</a:t>
            </a:r>
          </a:p>
          <a:p>
            <a:pPr marL="384048" lvl="1" indent="-182880">
              <a:spcBef>
                <a:spcPts val="400"/>
              </a:spcBef>
              <a:buSzPts val="1800"/>
            </a:pPr>
            <a:r>
              <a:rPr lang="fr-CA" sz="1800" dirty="0"/>
              <a:t>92,2 $/MWh pendant les 300 heures de plus grande charge, et</a:t>
            </a:r>
            <a:br>
              <a:rPr lang="fr-CA" sz="1800" dirty="0"/>
            </a:br>
            <a:r>
              <a:rPr lang="fr-CA" sz="1800" dirty="0"/>
              <a:t>35,5 $/MWh pour les autres heures, ou</a:t>
            </a:r>
          </a:p>
          <a:p>
            <a:pPr marL="384048" lvl="1" indent="-182880">
              <a:spcBef>
                <a:spcPts val="400"/>
              </a:spcBef>
              <a:buSzPts val="1800"/>
            </a:pPr>
            <a:endParaRPr lang="fr-CA" sz="800" dirty="0"/>
          </a:p>
          <a:p>
            <a:pPr marL="384048" lvl="1" indent="-182880">
              <a:spcBef>
                <a:spcPts val="600"/>
              </a:spcBef>
              <a:buSzPts val="1800"/>
            </a:pPr>
            <a:r>
              <a:rPr lang="fr-CA" sz="1800" dirty="0"/>
              <a:t>123,0 $/</a:t>
            </a:r>
            <a:r>
              <a:rPr lang="fr-CA" sz="1800" dirty="0" err="1"/>
              <a:t>MWh</a:t>
            </a:r>
            <a:r>
              <a:rPr lang="fr-CA" sz="1800" dirty="0"/>
              <a:t> pendant les 100 heures de plus grande charge, et</a:t>
            </a:r>
            <a:br>
              <a:rPr lang="fr-CA" sz="1800" dirty="0"/>
            </a:br>
            <a:r>
              <a:rPr lang="fr-CA" sz="1800" dirty="0"/>
              <a:t>36,4 $/</a:t>
            </a:r>
            <a:r>
              <a:rPr lang="fr-CA" sz="1800" dirty="0" err="1"/>
              <a:t>MWh</a:t>
            </a:r>
            <a:r>
              <a:rPr lang="fr-CA" sz="1800" dirty="0"/>
              <a:t> pour les autres heures.</a:t>
            </a:r>
          </a:p>
          <a:p>
            <a:pPr marL="91440" indent="-127000">
              <a:spcBef>
                <a:spcPts val="0"/>
              </a:spcBef>
              <a:buSzPts val="2000"/>
            </a:pPr>
            <a:r>
              <a:rPr lang="fr-CA" sz="2000" dirty="0"/>
              <a:t/>
            </a:r>
            <a:br>
              <a:rPr lang="fr-CA" sz="2000" dirty="0"/>
            </a:br>
            <a:endParaRPr lang="en-CA" sz="1800" dirty="0"/>
          </a:p>
          <a:p>
            <a:pPr marL="0" indent="0">
              <a:spcBef>
                <a:spcPts val="0"/>
              </a:spcBef>
              <a:buSzPts val="2000"/>
              <a:buNone/>
            </a:pPr>
            <a:endParaRPr lang="en-CA" sz="2000" dirty="0"/>
          </a:p>
          <a:p>
            <a:pPr marL="9144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None/>
            </a:pPr>
            <a:endParaRPr sz="2000" dirty="0"/>
          </a:p>
        </p:txBody>
      </p:sp>
      <p:sp>
        <p:nvSpPr>
          <p:cNvPr id="181" name="Google Shape;181;p23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6</a:t>
            </a:fld>
            <a:endParaRPr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357291"/>
              </p:ext>
            </p:extLst>
          </p:nvPr>
        </p:nvGraphicFramePr>
        <p:xfrm>
          <a:off x="1380371" y="3565487"/>
          <a:ext cx="64289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300h de plus grande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$102.8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$315.2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$113.0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$65.8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$80.5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100h de plus grande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$138.8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$385.4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$143.8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$108.2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$106.4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lvl="0" indent="-139700">
              <a:spcBef>
                <a:spcPts val="1000"/>
              </a:spcBef>
              <a:buSzPts val="2200"/>
            </a:pPr>
            <a:r>
              <a:rPr lang="fr-CA" sz="1800" dirty="0"/>
              <a:t>Décision D-2019-027</a:t>
            </a:r>
          </a:p>
          <a:p>
            <a:pPr marL="384048" lvl="1" indent="-182880">
              <a:spcBef>
                <a:spcPts val="400"/>
              </a:spcBef>
              <a:buSzPts val="1800"/>
            </a:pPr>
            <a:r>
              <a:rPr lang="fr-CA" sz="1600" dirty="0"/>
              <a:t>[329] </a:t>
            </a:r>
            <a:r>
              <a:rPr lang="fr-CA" sz="1600" b="1" dirty="0"/>
              <a:t>Conséquemment, la Régie ordonne au Distributeur de présenter, dès le prochain dossier du plan d’approvisionnement, une proposition de coûts évités </a:t>
            </a:r>
            <a:br>
              <a:rPr lang="fr-CA" sz="1600" b="1" dirty="0"/>
            </a:br>
            <a:r>
              <a:rPr lang="fr-CA" sz="1600" b="1" dirty="0"/>
              <a:t>en énergie de court terme pour les 100 heures et les 300 heures de plus grandes charges. </a:t>
            </a:r>
          </a:p>
          <a:p>
            <a:pPr marL="384048" lvl="1" indent="-182880">
              <a:spcBef>
                <a:spcPts val="600"/>
              </a:spcBef>
              <a:buSzPts val="1800"/>
            </a:pPr>
            <a:r>
              <a:rPr lang="fr-CA" sz="1600" dirty="0"/>
              <a:t>[330] </a:t>
            </a:r>
            <a:r>
              <a:rPr lang="fr-CA" sz="1600" b="1" dirty="0"/>
              <a:t>Finalement, la Régie approuve les coûts évités en énergie de court terme proposés par le Distributeur. </a:t>
            </a:r>
            <a:endParaRPr lang="fr-CA" sz="1600" dirty="0"/>
          </a:p>
          <a:p>
            <a:pPr marL="91440" indent="-139700">
              <a:spcBef>
                <a:spcPts val="1000"/>
              </a:spcBef>
              <a:buSzPts val="2200"/>
            </a:pPr>
            <a:r>
              <a:rPr lang="en-CA" sz="1800" dirty="0"/>
              <a:t>Si la Régie </a:t>
            </a:r>
            <a:r>
              <a:rPr lang="en-CA" sz="1800" dirty="0" err="1"/>
              <a:t>reconnaît</a:t>
            </a:r>
            <a:r>
              <a:rPr lang="en-CA" sz="1800" dirty="0"/>
              <a:t> que les </a:t>
            </a:r>
            <a:r>
              <a:rPr lang="en-CA" sz="1800" dirty="0" err="1"/>
              <a:t>coûts</a:t>
            </a:r>
            <a:r>
              <a:rPr lang="en-CA" sz="1800" dirty="0"/>
              <a:t> </a:t>
            </a:r>
            <a:r>
              <a:rPr lang="en-CA" sz="1800" dirty="0" err="1"/>
              <a:t>évités</a:t>
            </a:r>
            <a:r>
              <a:rPr lang="en-CA" sz="1800" dirty="0"/>
              <a:t> </a:t>
            </a:r>
            <a:r>
              <a:rPr lang="en-CA" sz="1800" dirty="0" err="1"/>
              <a:t>varient</a:t>
            </a:r>
            <a:r>
              <a:rPr lang="en-CA" sz="1800" dirty="0"/>
              <a:t> </a:t>
            </a:r>
            <a:r>
              <a:rPr lang="en-CA" sz="1800" dirty="0" err="1"/>
              <a:t>d’heure</a:t>
            </a:r>
            <a:r>
              <a:rPr lang="en-CA" sz="1800" dirty="0"/>
              <a:t> </a:t>
            </a:r>
            <a:r>
              <a:rPr lang="en-CA" sz="1800" dirty="0" err="1"/>
              <a:t>en</a:t>
            </a:r>
            <a:r>
              <a:rPr lang="en-CA" sz="1800" dirty="0"/>
              <a:t> </a:t>
            </a:r>
            <a:r>
              <a:rPr lang="en-CA" sz="1800" dirty="0" err="1"/>
              <a:t>heure</a:t>
            </a:r>
            <a:r>
              <a:rPr lang="en-CA" sz="1800" dirty="0"/>
              <a:t>, </a:t>
            </a:r>
            <a:r>
              <a:rPr lang="en-CA" sz="1800" dirty="0" err="1"/>
              <a:t>cela</a:t>
            </a:r>
            <a:r>
              <a:rPr lang="en-CA" sz="1800" dirty="0"/>
              <a:t> </a:t>
            </a:r>
            <a:r>
              <a:rPr lang="en-CA" sz="1800" dirty="0" err="1"/>
              <a:t>remettrait</a:t>
            </a:r>
            <a:r>
              <a:rPr lang="en-CA" sz="1800" dirty="0"/>
              <a:t> </a:t>
            </a:r>
            <a:r>
              <a:rPr lang="en-CA" sz="1800" dirty="0" err="1"/>
              <a:t>inévitablement</a:t>
            </a:r>
            <a:r>
              <a:rPr lang="en-CA" sz="1800" dirty="0"/>
              <a:t> </a:t>
            </a:r>
            <a:r>
              <a:rPr lang="en-CA" sz="1800" dirty="0" err="1"/>
              <a:t>en</a:t>
            </a:r>
            <a:r>
              <a:rPr lang="en-CA" sz="1800" dirty="0"/>
              <a:t> question les </a:t>
            </a:r>
            <a:r>
              <a:rPr lang="en-CA" sz="1800" dirty="0" err="1"/>
              <a:t>coûts</a:t>
            </a:r>
            <a:r>
              <a:rPr lang="en-CA" sz="1800" dirty="0"/>
              <a:t> </a:t>
            </a:r>
            <a:r>
              <a:rPr lang="en-CA" sz="1800" dirty="0" err="1"/>
              <a:t>évités</a:t>
            </a:r>
            <a:r>
              <a:rPr lang="en-CA" sz="1800" dirty="0"/>
              <a:t> </a:t>
            </a:r>
            <a:r>
              <a:rPr lang="en-CA" sz="1800" dirty="0" err="1"/>
              <a:t>utilisés</a:t>
            </a:r>
            <a:r>
              <a:rPr lang="en-CA" sz="1800" dirty="0"/>
              <a:t> </a:t>
            </a:r>
            <a:r>
              <a:rPr lang="en-CA" sz="1800" dirty="0" err="1"/>
              <a:t>afin</a:t>
            </a:r>
            <a:r>
              <a:rPr lang="en-CA" sz="1800" dirty="0"/>
              <a:t> de juger la </a:t>
            </a:r>
            <a:r>
              <a:rPr lang="en-CA" sz="1800" dirty="0" err="1"/>
              <a:t>rentabilité</a:t>
            </a:r>
            <a:r>
              <a:rPr lang="en-CA" sz="1800" dirty="0"/>
              <a:t> de </a:t>
            </a:r>
            <a:r>
              <a:rPr lang="en-CA" sz="1800" dirty="0" err="1"/>
              <a:t>mesures</a:t>
            </a:r>
            <a:r>
              <a:rPr lang="en-CA" sz="1800" dirty="0"/>
              <a:t> </a:t>
            </a:r>
            <a:r>
              <a:rPr lang="en-CA" sz="1800" dirty="0" err="1"/>
              <a:t>en</a:t>
            </a:r>
            <a:r>
              <a:rPr lang="en-CA" sz="1800" dirty="0"/>
              <a:t> EÉ</a:t>
            </a:r>
            <a:endParaRPr sz="1800" dirty="0"/>
          </a:p>
          <a:p>
            <a:pPr marL="91440" indent="-139700">
              <a:spcBef>
                <a:spcPts val="1000"/>
              </a:spcBef>
              <a:buSzPts val="2200"/>
            </a:pPr>
            <a:r>
              <a:rPr lang="en-CA" sz="1800" dirty="0"/>
              <a:t>Pour les </a:t>
            </a:r>
            <a:r>
              <a:rPr lang="en-CA" sz="1800" dirty="0" err="1"/>
              <a:t>mesures</a:t>
            </a:r>
            <a:r>
              <a:rPr lang="en-CA" sz="1800" dirty="0"/>
              <a:t> </a:t>
            </a:r>
            <a:r>
              <a:rPr lang="en-CA" sz="1800" dirty="0" err="1"/>
              <a:t>où</a:t>
            </a:r>
            <a:r>
              <a:rPr lang="en-CA" sz="1800" dirty="0"/>
              <a:t> </a:t>
            </a:r>
            <a:r>
              <a:rPr lang="en-CA" sz="1800" dirty="0" err="1"/>
              <a:t>l’impact</a:t>
            </a:r>
            <a:r>
              <a:rPr lang="en-CA" sz="1800" dirty="0"/>
              <a:t> </a:t>
            </a:r>
            <a:r>
              <a:rPr lang="en-CA" sz="1800" dirty="0" err="1"/>
              <a:t>énergétique</a:t>
            </a:r>
            <a:r>
              <a:rPr lang="en-CA" sz="1800" dirty="0"/>
              <a:t> sera important pendant les </a:t>
            </a:r>
            <a:r>
              <a:rPr lang="en-CA" sz="1800" dirty="0" err="1"/>
              <a:t>heures</a:t>
            </a:r>
            <a:r>
              <a:rPr lang="en-CA" sz="1800" dirty="0"/>
              <a:t> de la fine pointe (p. ex. les </a:t>
            </a:r>
            <a:r>
              <a:rPr lang="en-CA" sz="1800" dirty="0" err="1"/>
              <a:t>mesures</a:t>
            </a:r>
            <a:r>
              <a:rPr lang="en-CA" sz="1800" dirty="0"/>
              <a:t> </a:t>
            </a:r>
            <a:r>
              <a:rPr lang="en-CA" sz="1800" dirty="0" err="1"/>
              <a:t>touchant</a:t>
            </a:r>
            <a:r>
              <a:rPr lang="en-CA" sz="1800" dirty="0"/>
              <a:t> </a:t>
            </a:r>
            <a:r>
              <a:rPr lang="en-CA" sz="1800" dirty="0" err="1"/>
              <a:t>l’enveloppe</a:t>
            </a:r>
            <a:r>
              <a:rPr lang="en-CA" sz="1800" dirty="0"/>
              <a:t> </a:t>
            </a:r>
            <a:r>
              <a:rPr lang="en-CA" sz="1800" dirty="0" err="1"/>
              <a:t>thermique</a:t>
            </a:r>
            <a:r>
              <a:rPr lang="en-CA" sz="1800" dirty="0"/>
              <a:t> des </a:t>
            </a:r>
            <a:r>
              <a:rPr lang="en-CA" sz="1800" dirty="0" err="1"/>
              <a:t>bâtiments</a:t>
            </a:r>
            <a:r>
              <a:rPr lang="en-CA" sz="1800" dirty="0"/>
              <a:t>), le </a:t>
            </a:r>
            <a:r>
              <a:rPr lang="en-CA" sz="1800" dirty="0" err="1"/>
              <a:t>coût</a:t>
            </a:r>
            <a:r>
              <a:rPr lang="en-CA" sz="1800" dirty="0"/>
              <a:t> </a:t>
            </a:r>
            <a:r>
              <a:rPr lang="en-CA" sz="1800" dirty="0" err="1"/>
              <a:t>évité</a:t>
            </a:r>
            <a:r>
              <a:rPr lang="en-CA" sz="1800" dirty="0"/>
              <a:t> sera </a:t>
            </a:r>
            <a:r>
              <a:rPr lang="en-CA" sz="1800" dirty="0" err="1"/>
              <a:t>sensiblement</a:t>
            </a:r>
            <a:r>
              <a:rPr lang="en-CA" sz="1800" dirty="0"/>
              <a:t> plus </a:t>
            </a:r>
            <a:r>
              <a:rPr lang="en-CA" sz="1800" dirty="0" err="1"/>
              <a:t>élevé</a:t>
            </a:r>
            <a:r>
              <a:rPr lang="en-CA" sz="1800" dirty="0"/>
              <a:t> que </a:t>
            </a:r>
            <a:r>
              <a:rPr lang="en-CA" sz="1800" dirty="0" err="1"/>
              <a:t>selon</a:t>
            </a:r>
            <a:r>
              <a:rPr lang="en-CA" sz="1800" dirty="0"/>
              <a:t> la </a:t>
            </a:r>
            <a:r>
              <a:rPr lang="en-CA" sz="1800" dirty="0" err="1"/>
              <a:t>méthode</a:t>
            </a:r>
            <a:r>
              <a:rPr lang="en-CA" sz="1800" dirty="0"/>
              <a:t> </a:t>
            </a:r>
            <a:r>
              <a:rPr lang="en-CA" sz="1800" dirty="0" err="1"/>
              <a:t>utilisée</a:t>
            </a:r>
            <a:r>
              <a:rPr lang="en-CA" sz="1800" dirty="0"/>
              <a:t> </a:t>
            </a:r>
            <a:r>
              <a:rPr lang="en-CA" sz="1800" dirty="0" err="1"/>
              <a:t>actuellement</a:t>
            </a:r>
            <a:endParaRPr lang="en-CA" sz="1800" dirty="0"/>
          </a:p>
          <a:p>
            <a:pPr marL="91440" indent="-127000">
              <a:spcBef>
                <a:spcPts val="0"/>
              </a:spcBef>
              <a:buSzPts val="2000"/>
            </a:pPr>
            <a:endParaRPr sz="1800" dirty="0"/>
          </a:p>
        </p:txBody>
      </p:sp>
      <p:sp>
        <p:nvSpPr>
          <p:cNvPr id="187" name="Google Shape;187;p24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/>
              <a:t>… Coûts évités</a:t>
            </a:r>
            <a:endParaRPr/>
          </a:p>
        </p:txBody>
      </p:sp>
      <p:sp>
        <p:nvSpPr>
          <p:cNvPr id="188" name="Google Shape;188;p24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7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CA"/>
              <a:t>Virage vers la sensibilisation</a:t>
            </a:r>
            <a:endParaRPr/>
          </a:p>
        </p:txBody>
      </p:sp>
      <p:sp>
        <p:nvSpPr>
          <p:cNvPr id="195" name="Google Shape;195;p25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❑"/>
            </a:pPr>
            <a:r>
              <a:rPr lang="en-CA" sz="2000" dirty="0" err="1"/>
              <a:t>Réduction</a:t>
            </a:r>
            <a:r>
              <a:rPr lang="en-CA" sz="2000" dirty="0"/>
              <a:t> </a:t>
            </a:r>
            <a:r>
              <a:rPr lang="en-CA" sz="2000" dirty="0" err="1"/>
              <a:t>importante</a:t>
            </a:r>
            <a:r>
              <a:rPr lang="en-CA" sz="2000" dirty="0"/>
              <a:t> du </a:t>
            </a:r>
            <a:r>
              <a:rPr lang="en-CA" sz="2000" dirty="0" err="1"/>
              <a:t>pourcentage</a:t>
            </a:r>
            <a:r>
              <a:rPr lang="en-CA" sz="2000" dirty="0"/>
              <a:t> budget </a:t>
            </a:r>
            <a:r>
              <a:rPr lang="en-CA" sz="2000" dirty="0" err="1"/>
              <a:t>versé</a:t>
            </a:r>
            <a:r>
              <a:rPr lang="en-CA" sz="2000" dirty="0"/>
              <a:t> aux clients </a:t>
            </a:r>
            <a:r>
              <a:rPr lang="en-CA" sz="2000" dirty="0" err="1"/>
              <a:t>en</a:t>
            </a:r>
            <a:r>
              <a:rPr lang="en-CA" sz="2000" dirty="0"/>
              <a:t> </a:t>
            </a:r>
            <a:r>
              <a:rPr lang="en-CA" sz="2000" dirty="0" err="1"/>
              <a:t>appuis</a:t>
            </a:r>
            <a:r>
              <a:rPr lang="en-CA" sz="2000" dirty="0"/>
              <a:t> financiers</a:t>
            </a:r>
            <a:endParaRPr sz="2000"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⮚"/>
            </a:pPr>
            <a:r>
              <a:rPr lang="en-CA" sz="2000" dirty="0" err="1"/>
              <a:t>Questionnement</a:t>
            </a:r>
            <a:r>
              <a:rPr lang="en-CA" sz="2000" dirty="0"/>
              <a:t> de la Régie sur </a:t>
            </a:r>
            <a:r>
              <a:rPr lang="en-CA" sz="2000" dirty="0" err="1"/>
              <a:t>l’efficacité</a:t>
            </a:r>
            <a:r>
              <a:rPr lang="en-CA" sz="2000" dirty="0"/>
              <a:t> des efforts de </a:t>
            </a:r>
            <a:r>
              <a:rPr lang="en-CA" sz="2000" dirty="0" err="1"/>
              <a:t>sensibilisation</a:t>
            </a:r>
            <a:endParaRPr sz="2000" dirty="0"/>
          </a:p>
          <a:p>
            <a:pPr marL="91440" lvl="0" indent="-1524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400"/>
              <a:buFont typeface="Noto Sans Symbols"/>
              <a:buChar char="❑"/>
            </a:pPr>
            <a:r>
              <a:rPr lang="en-CA" sz="2000" dirty="0" err="1"/>
              <a:t>Deux</a:t>
            </a:r>
            <a:r>
              <a:rPr lang="en-CA" sz="2000" dirty="0"/>
              <a:t> </a:t>
            </a:r>
            <a:r>
              <a:rPr lang="en-CA" sz="2000" dirty="0" err="1"/>
              <a:t>débats</a:t>
            </a:r>
            <a:r>
              <a:rPr lang="en-CA" sz="2000" dirty="0"/>
              <a:t> </a:t>
            </a:r>
            <a:r>
              <a:rPr lang="en-CA" sz="2000" dirty="0" err="1"/>
              <a:t>distincts</a:t>
            </a:r>
            <a:r>
              <a:rPr lang="en-CA" sz="2000" dirty="0"/>
              <a:t>:</a:t>
            </a:r>
            <a:endParaRPr sz="2000" dirty="0"/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⮚"/>
            </a:pPr>
            <a:r>
              <a:rPr lang="en-CA" sz="1800" dirty="0"/>
              <a:t>Est-</a:t>
            </a:r>
            <a:r>
              <a:rPr lang="en-CA" sz="1800" dirty="0" err="1"/>
              <a:t>ce</a:t>
            </a:r>
            <a:r>
              <a:rPr lang="en-CA" sz="1800" dirty="0"/>
              <a:t> les gains </a:t>
            </a:r>
            <a:r>
              <a:rPr lang="en-CA" sz="1800" dirty="0" err="1"/>
              <a:t>attribués</a:t>
            </a:r>
            <a:r>
              <a:rPr lang="en-CA" sz="1800" dirty="0"/>
              <a:t> aux efforts de </a:t>
            </a:r>
            <a:r>
              <a:rPr lang="en-CA" sz="1800" dirty="0" err="1"/>
              <a:t>sensibilisation</a:t>
            </a:r>
            <a:r>
              <a:rPr lang="en-CA" sz="1800" dirty="0"/>
              <a:t> </a:t>
            </a:r>
            <a:r>
              <a:rPr lang="en-CA" sz="1800" dirty="0" err="1"/>
              <a:t>sont</a:t>
            </a:r>
            <a:r>
              <a:rPr lang="en-CA" sz="1800" dirty="0"/>
              <a:t> </a:t>
            </a:r>
            <a:r>
              <a:rPr lang="en-CA" sz="1800" dirty="0" err="1"/>
              <a:t>justifiés</a:t>
            </a:r>
            <a:r>
              <a:rPr lang="en-CA" sz="1800" dirty="0"/>
              <a:t> ?</a:t>
            </a:r>
            <a:endParaRPr sz="1800" dirty="0"/>
          </a:p>
          <a:p>
            <a:pPr marL="384048" lvl="1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⮚"/>
            </a:pPr>
            <a:r>
              <a:rPr lang="en-CA" sz="1800" dirty="0"/>
              <a:t>Est-</a:t>
            </a:r>
            <a:r>
              <a:rPr lang="en-CA" sz="1800" dirty="0" err="1"/>
              <a:t>ce</a:t>
            </a:r>
            <a:r>
              <a:rPr lang="en-CA" sz="1800" dirty="0"/>
              <a:t> que les IEÉ </a:t>
            </a:r>
            <a:r>
              <a:rPr lang="en-CA" sz="1800" dirty="0" err="1"/>
              <a:t>devraient</a:t>
            </a:r>
            <a:r>
              <a:rPr lang="en-CA" sz="1800" dirty="0"/>
              <a:t> se limiter aux efforts de </a:t>
            </a:r>
            <a:r>
              <a:rPr lang="en-CA" sz="1800" dirty="0" err="1"/>
              <a:t>sensibilisation</a:t>
            </a:r>
            <a:r>
              <a:rPr lang="en-CA" sz="1800" dirty="0"/>
              <a:t>?</a:t>
            </a:r>
          </a:p>
          <a:p>
            <a:pPr marL="0" indent="-256032">
              <a:buSzPts val="2000"/>
              <a:buChar char="⮚"/>
            </a:pPr>
            <a:r>
              <a:rPr lang="en-CA" sz="2000" dirty="0" err="1"/>
              <a:t>Même</a:t>
            </a:r>
            <a:r>
              <a:rPr lang="en-CA" sz="2000" dirty="0"/>
              <a:t> </a:t>
            </a:r>
            <a:r>
              <a:rPr lang="en-CA" sz="2000" dirty="0" err="1"/>
              <a:t>si</a:t>
            </a:r>
            <a:r>
              <a:rPr lang="en-CA" sz="2000" dirty="0"/>
              <a:t> les gains </a:t>
            </a:r>
            <a:r>
              <a:rPr lang="en-CA" sz="2000" dirty="0" err="1"/>
              <a:t>attribués</a:t>
            </a:r>
            <a:r>
              <a:rPr lang="en-CA" sz="2000" dirty="0"/>
              <a:t> à la </a:t>
            </a:r>
            <a:r>
              <a:rPr lang="en-CA" sz="2000" dirty="0" err="1"/>
              <a:t>sensibilisation</a:t>
            </a:r>
            <a:r>
              <a:rPr lang="en-CA" sz="2000" dirty="0"/>
              <a:t> </a:t>
            </a:r>
            <a:r>
              <a:rPr lang="en-CA" sz="2000" dirty="0" err="1"/>
              <a:t>s’avèrent</a:t>
            </a:r>
            <a:r>
              <a:rPr lang="en-CA" sz="2000" dirty="0"/>
              <a:t> </a:t>
            </a:r>
            <a:r>
              <a:rPr lang="en-CA" sz="2000" dirty="0" err="1"/>
              <a:t>justifiés</a:t>
            </a:r>
            <a:r>
              <a:rPr lang="en-CA" sz="2000" dirty="0"/>
              <a:t>, </a:t>
            </a:r>
            <a:r>
              <a:rPr lang="en-CA" sz="2000" dirty="0" err="1"/>
              <a:t>cela</a:t>
            </a:r>
            <a:r>
              <a:rPr lang="en-CA" sz="2000" dirty="0"/>
              <a:t> ne </a:t>
            </a:r>
            <a:r>
              <a:rPr lang="en-CA" sz="2000" dirty="0" err="1"/>
              <a:t>répond</a:t>
            </a:r>
            <a:r>
              <a:rPr lang="en-CA" sz="2000" dirty="0"/>
              <a:t> pas à la question:</a:t>
            </a:r>
          </a:p>
          <a:p>
            <a:pPr marL="658368" lvl="2" indent="0">
              <a:buNone/>
            </a:pPr>
            <a:r>
              <a:rPr lang="en-CA" sz="1800" dirty="0"/>
              <a:t>Est-</a:t>
            </a:r>
            <a:r>
              <a:rPr lang="en-CA" sz="1800" dirty="0" err="1"/>
              <a:t>ce</a:t>
            </a:r>
            <a:r>
              <a:rPr lang="en-CA" sz="1800" dirty="0"/>
              <a:t> que des gains </a:t>
            </a:r>
            <a:r>
              <a:rPr lang="en-CA" sz="1800" dirty="0" err="1"/>
              <a:t>additionnels</a:t>
            </a:r>
            <a:r>
              <a:rPr lang="en-CA" sz="1800" dirty="0"/>
              <a:t> </a:t>
            </a:r>
            <a:r>
              <a:rPr lang="en-CA" sz="1800" dirty="0" err="1"/>
              <a:t>pourraient</a:t>
            </a:r>
            <a:r>
              <a:rPr lang="en-CA" sz="1800" dirty="0"/>
              <a:t> </a:t>
            </a:r>
            <a:r>
              <a:rPr lang="en-CA" sz="1800" dirty="0" err="1"/>
              <a:t>être</a:t>
            </a:r>
            <a:r>
              <a:rPr lang="en-CA" sz="1800" dirty="0"/>
              <a:t> </a:t>
            </a:r>
            <a:r>
              <a:rPr lang="en-CA" sz="1800" dirty="0" err="1"/>
              <a:t>obtenus</a:t>
            </a:r>
            <a:r>
              <a:rPr lang="en-CA" sz="1800" dirty="0"/>
              <a:t>, de </a:t>
            </a:r>
            <a:r>
              <a:rPr lang="en-CA" sz="1800" dirty="0" err="1"/>
              <a:t>façon</a:t>
            </a:r>
            <a:r>
              <a:rPr lang="en-CA" sz="1800" dirty="0"/>
              <a:t> rentable, </a:t>
            </a:r>
            <a:r>
              <a:rPr lang="en-CA" sz="1800" dirty="0" err="1"/>
              <a:t>en</a:t>
            </a:r>
            <a:r>
              <a:rPr lang="en-CA" sz="1800" dirty="0"/>
              <a:t> </a:t>
            </a:r>
            <a:r>
              <a:rPr lang="en-CA" sz="1800" dirty="0" err="1"/>
              <a:t>ajoutant</a:t>
            </a:r>
            <a:r>
              <a:rPr lang="en-CA" sz="1800" dirty="0"/>
              <a:t> des </a:t>
            </a:r>
            <a:r>
              <a:rPr lang="en-CA" sz="1800" dirty="0" err="1"/>
              <a:t>appuis</a:t>
            </a:r>
            <a:r>
              <a:rPr lang="en-CA" sz="1800" dirty="0"/>
              <a:t> financiers?</a:t>
            </a:r>
            <a:endParaRPr sz="1800" dirty="0"/>
          </a:p>
        </p:txBody>
      </p:sp>
      <p:sp>
        <p:nvSpPr>
          <p:cNvPr id="196" name="Google Shape;196;p25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8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6"/>
          <p:cNvSpPr txBox="1"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SzPts val="4800"/>
            </a:pPr>
            <a:r>
              <a:rPr lang="fr-CA"/>
              <a:t>Bonifier le programme 47.8</a:t>
            </a:r>
            <a:endParaRPr dirty="0"/>
          </a:p>
        </p:txBody>
      </p:sp>
      <p:sp>
        <p:nvSpPr>
          <p:cNvPr id="202" name="Google Shape;202;p26"/>
          <p:cNvSpPr txBox="1">
            <a:spLocks noGrp="1"/>
          </p:cNvSpPr>
          <p:nvPr>
            <p:ph type="body" idx="1"/>
          </p:nvPr>
        </p:nvSpPr>
        <p:spPr>
          <a:xfrm>
            <a:off x="822959" y="1730644"/>
            <a:ext cx="7543801" cy="472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r>
              <a:rPr lang="fr-CA" sz="2000" dirty="0">
                <a:solidFill>
                  <a:schemeClr val="tx1"/>
                </a:solidFill>
              </a:rPr>
              <a:t>Volet </a:t>
            </a:r>
            <a:r>
              <a:rPr lang="fr-CA" sz="2000" i="1" dirty="0">
                <a:solidFill>
                  <a:schemeClr val="tx1"/>
                </a:solidFill>
              </a:rPr>
              <a:t>Fenêtres et portes-fenêtres</a:t>
            </a:r>
          </a:p>
          <a:p>
            <a:pPr lvl="1"/>
            <a:r>
              <a:rPr lang="fr-CA" sz="1800" dirty="0">
                <a:solidFill>
                  <a:schemeClr val="tx1"/>
                </a:solidFill>
              </a:rPr>
              <a:t>Élargir pour inclure l’ensemble des éléments touchant l’enveloppe thermique des bâtiments</a:t>
            </a:r>
          </a:p>
          <a:p>
            <a:pPr lvl="2"/>
            <a:r>
              <a:rPr lang="fr-CA" dirty="0"/>
              <a:t>Appuis financiers pour la rénovation touchant l’enveloppe thermique </a:t>
            </a:r>
          </a:p>
          <a:p>
            <a:pPr lvl="3"/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complémentarité</a:t>
            </a:r>
            <a:r>
              <a:rPr lang="en-CA" dirty="0"/>
              <a:t> avec </a:t>
            </a:r>
            <a:r>
              <a:rPr lang="en-CA" dirty="0" err="1"/>
              <a:t>Rénoclimat</a:t>
            </a:r>
            <a:endParaRPr lang="fr-CA" dirty="0"/>
          </a:p>
          <a:p>
            <a:pPr lvl="2"/>
            <a:r>
              <a:rPr lang="fr-CA" dirty="0"/>
              <a:t>Appuis financiers pour des mesures d’étanchéité (pellicules plastiques pour fenêtre, coupe-froid)</a:t>
            </a:r>
          </a:p>
          <a:p>
            <a:pPr lvl="3"/>
            <a:r>
              <a:rPr lang="fr-CA" dirty="0"/>
              <a:t>Offert depuis très longtemps par </a:t>
            </a:r>
            <a:r>
              <a:rPr lang="fr-CA" dirty="0" err="1"/>
              <a:t>Weatherization</a:t>
            </a:r>
            <a:r>
              <a:rPr lang="fr-CA" dirty="0"/>
              <a:t> Assistance Program (WAP) aux États-Unis</a:t>
            </a:r>
          </a:p>
          <a:p>
            <a:pPr lvl="3"/>
            <a:r>
              <a:rPr lang="fr-CA" dirty="0"/>
              <a:t>Rabais instantanés offerts par Fortis BC (Canadian Tire, Home </a:t>
            </a:r>
            <a:r>
              <a:rPr lang="fr-CA" dirty="0" err="1"/>
              <a:t>Depot</a:t>
            </a:r>
            <a:r>
              <a:rPr lang="fr-CA" dirty="0"/>
              <a:t>, etc.)</a:t>
            </a:r>
          </a:p>
          <a:p>
            <a:pPr lvl="3"/>
            <a:r>
              <a:rPr lang="fr-CA" dirty="0"/>
              <a:t>Programmes de production de cadres isolants (windowdressers.org)</a:t>
            </a:r>
          </a:p>
          <a:p>
            <a:pPr lvl="4"/>
            <a:r>
              <a:rPr lang="fr-CA" dirty="0"/>
              <a:t>Cadre en pin avec pellicule les deux côtés</a:t>
            </a:r>
          </a:p>
          <a:p>
            <a:pPr lvl="4"/>
            <a:r>
              <a:rPr lang="fr-CA" dirty="0"/>
              <a:t>Faits sur mesure, en ateliers communautaires</a:t>
            </a:r>
          </a:p>
          <a:p>
            <a:pPr lvl="4"/>
            <a:r>
              <a:rPr lang="fr-CA" dirty="0"/>
              <a:t>Durée de vie de 5 à 10 ans</a:t>
            </a:r>
          </a:p>
          <a:p>
            <a:pPr lvl="4"/>
            <a:r>
              <a:rPr lang="fr-CA" dirty="0"/>
              <a:t>Gratuits pour les MFR</a:t>
            </a:r>
          </a:p>
          <a:p>
            <a:pPr lvl="3"/>
            <a:endParaRPr lang="fr-CA" dirty="0"/>
          </a:p>
          <a:p>
            <a:pPr marL="434340" indent="-342900">
              <a:spcBef>
                <a:spcPts val="0"/>
              </a:spcBef>
            </a:pPr>
            <a:endParaRPr lang="fr-CA" i="1" dirty="0"/>
          </a:p>
          <a:p>
            <a:pPr marL="891540" lvl="1" indent="-342900">
              <a:spcBef>
                <a:spcPts val="0"/>
              </a:spcBef>
            </a:pPr>
            <a:endParaRPr lang="fr-CA" dirty="0"/>
          </a:p>
          <a:p>
            <a:pPr marL="9144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endParaRPr dirty="0"/>
          </a:p>
        </p:txBody>
      </p:sp>
      <p:sp>
        <p:nvSpPr>
          <p:cNvPr id="203" name="Google Shape;203;p26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9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34573706BFCB4D4F8372829E5DA9C618" ma:contentTypeVersion="0" ma:contentTypeDescription="" ma:contentTypeScope="" ma:versionID="f1d9cc7aa84cfc4b2996b70e98624ce1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PowerPoint intitulée « L'approbation des programmes et mesures sous la responsabilité des distributeur » (rapport d'analyse commun pour OC et le RNCREQ)</Sujet>
    <Confidentiel xmlns="a091097b-8ae3-4832-a2b2-51f9a78aeacd">3</Confidentiel>
    <Projet xmlns="a091097b-8ae3-4832-a2b2-51f9a78aeacd">630</Projet>
    <Provenance xmlns="a091097b-8ae3-4832-a2b2-51f9a78aeacd">2</Provenance>
    <Hidden_UploadedAt xmlns="a091097b-8ae3-4832-a2b2-51f9a78aeacd">2023-01-28T02:17:03+00:00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104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836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2023-01-28T02:17:03+00:00</Hidden_ApprovedAt>
    <Cote_x0020_de_x0020_piéce xmlns="a091097b-8ae3-4832-a2b2-51f9a78aeacd">C-OC-0032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true</Ne_x0020_pas_x0020_envoyer_x0020_d_x0027_alerte>
    <_dlc_DocId xmlns="a84ed267-86d5-4fa1-a3cb-2fed497fe84f">W2HFWTQUJJY6-230351488-626</_dlc_DocId>
    <_dlc_DocIdUrl xmlns="a84ed267-86d5-4fa1-a3cb-2fed497fe84f">
      <Url>http://s10mtlweb:8081/630/_layouts/15/DocIdRedir.aspx?ID=W2HFWTQUJJY6-230351488-626</Url>
      <Description>W2HFWTQUJJY6-230351488-626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152A4C8-FF87-47C2-8B74-AAF41A4E26A0}"/>
</file>

<file path=customXml/itemProps2.xml><?xml version="1.0" encoding="utf-8"?>
<ds:datastoreItem xmlns:ds="http://schemas.openxmlformats.org/officeDocument/2006/customXml" ds:itemID="{EB390C8D-B41A-4D8D-894D-237B35707170}"/>
</file>

<file path=customXml/itemProps3.xml><?xml version="1.0" encoding="utf-8"?>
<ds:datastoreItem xmlns:ds="http://schemas.openxmlformats.org/officeDocument/2006/customXml" ds:itemID="{AA31DF16-A5C5-43E5-BDDB-6141CFAE4848}"/>
</file>

<file path=customXml/itemProps4.xml><?xml version="1.0" encoding="utf-8"?>
<ds:datastoreItem xmlns:ds="http://schemas.openxmlformats.org/officeDocument/2006/customXml" ds:itemID="{85EF5958-5638-4B89-AA05-D8D6EAAA5DF2}"/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1036</Words>
  <Application>Microsoft Office PowerPoint</Application>
  <PresentationFormat>Affichage à l'écran (4:3)</PresentationFormat>
  <Paragraphs>257</Paragraphs>
  <Slides>20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Noto Sans Symbols</vt:lpstr>
      <vt:lpstr>Symbol</vt:lpstr>
      <vt:lpstr>Verdana</vt:lpstr>
      <vt:lpstr>Retrospect</vt:lpstr>
      <vt:lpstr>L’approbation des programmes  et mesures sous la responsabilité  des distributeurs</vt:lpstr>
      <vt:lpstr>Constat général</vt:lpstr>
      <vt:lpstr>Les Interventions en EÉ</vt:lpstr>
      <vt:lpstr>Mise en contexte</vt:lpstr>
      <vt:lpstr>Évolution récente</vt:lpstr>
      <vt:lpstr>Coûts évités</vt:lpstr>
      <vt:lpstr>… Coûts évités</vt:lpstr>
      <vt:lpstr>Virage vers la sensibilisation</vt:lpstr>
      <vt:lpstr>Bonifier le programme 47.8</vt:lpstr>
      <vt:lpstr>Mesures d’étanchéité</vt:lpstr>
      <vt:lpstr>Les reductions de GES attribuables aux IEÉ d’HQD</vt:lpstr>
      <vt:lpstr>Les programmes MFR</vt:lpstr>
      <vt:lpstr>Les programmes MFR</vt:lpstr>
      <vt:lpstr>Chauffe-eau sans reservoir  à condensation</vt:lpstr>
      <vt:lpstr>Soutien aux projets DUD</vt:lpstr>
      <vt:lpstr>Soutien aux projets DUD</vt:lpstr>
      <vt:lpstr>Thermostats intelligents</vt:lpstr>
      <vt:lpstr>Thermostats intelligents</vt:lpstr>
      <vt:lpstr>Les appareils intelligents</vt:lpstr>
      <vt:lpstr>Mise à jour des Potentiels technique et technico-économique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L’approbation des programmes  et mesures sous la responsabilité  des distributeurs</dc:title>
  <dc:subject>Présentation PowerPoint intitulée « L'approbation des programmes et mesures sous la responsabilité des distributeur » (rapport d'analyse commun pour OC et le RNCREQ)</dc:subject>
  <dc:creator>raphals</dc:creator>
  <cp:lastModifiedBy>Sylvie Brisson</cp:lastModifiedBy>
  <cp:revision>87</cp:revision>
  <dcterms:modified xsi:type="dcterms:W3CDTF">2019-04-02T11:49:14Z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0x010100F6681E3BDF397F418586AC591ADC81BB0034573706BFCB4D4F8372829E5DA9C618</vt:lpwstr>
  </property>
  <property fmtid="{D5CDD505-2E9C-101B-9397-08002B2CF9AE}" pid="4" name="Order">
    <vt:r8>4302400</vt:r8>
  </property>
  <property fmtid="{D5CDD505-2E9C-101B-9397-08002B2CF9AE}" pid="5" name="_dlc_DocIdItemGuid">
    <vt:lpwstr>2a36641a-bc50-44f4-aea1-f80558f9bf02</vt:lpwstr>
  </property>
</Properties>
</file>