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32.xml" ContentType="application/vnd.openxmlformats-officedocument.presentationml.tags+xml"/>
  <Override PartName="/ppt/tags/tag17.xml" ContentType="application/vnd.openxmlformats-officedocument.presentationml.tags+xml"/>
  <Override PartName="/ppt/tags/tag15.xml" ContentType="application/vnd.openxmlformats-officedocument.presentationml.tags+xml"/>
  <Override PartName="/ppt/tags/tag18.xml" ContentType="application/vnd.openxmlformats-officedocument.presentationml.tags+xml"/>
  <Override PartName="/ppt/tags/tag16.xml" ContentType="application/vnd.openxmlformats-officedocument.presentationml.tags+xml"/>
  <Override PartName="/ppt/tags/tag14.xml" ContentType="application/vnd.openxmlformats-officedocument.presentationml.tags+xml"/>
  <Override PartName="/ppt/tags/tag20.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19.xml" ContentType="application/vnd.openxmlformats-officedocument.presentationml.tags+xml"/>
  <Override PartName="/ppt/tags/tag9.xml" ContentType="application/vnd.openxmlformats-officedocument.presentationml.tags+xml"/>
  <Override PartName="/ppt/tags/tag12.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3.xml" ContentType="application/vnd.openxmlformats-officedocument.presentationml.tags+xml"/>
  <Override PartName="/ppt/tags/tag25.xml" ContentType="application/vnd.openxmlformats-officedocument.presentationml.tags+xml"/>
  <Override PartName="/ppt/tags/tag27.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31.xml" ContentType="application/vnd.openxmlformats-officedocument.presentationml.tags+xml"/>
  <Override PartName="/ppt/tags/tag55.xml" ContentType="application/vnd.openxmlformats-officedocument.presentationml.tags+xml"/>
  <Override PartName="/ppt/tags/tag54.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26.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73" r:id="rId4"/>
    <p:sldId id="282" r:id="rId5"/>
    <p:sldId id="274" r:id="rId6"/>
    <p:sldId id="279" r:id="rId7"/>
    <p:sldId id="280" r:id="rId8"/>
    <p:sldId id="283" r:id="rId9"/>
    <p:sldId id="281" r:id="rId10"/>
    <p:sldId id="258" r:id="rId11"/>
    <p:sldId id="259" r:id="rId12"/>
    <p:sldId id="272" r:id="rId13"/>
    <p:sldId id="284" r:id="rId14"/>
    <p:sldId id="28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trand Schepper" initials="B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9" d="100"/>
          <a:sy n="49" d="100"/>
        </p:scale>
        <p:origin x="-1037" y="-6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FB0006-85B2-4209-B273-A92406562ACF}" type="datetimeFigureOut">
              <a:rPr lang="fr-CA" smtClean="0"/>
              <a:t>2019-03-28</a:t>
            </a:fld>
            <a:endParaRPr lang="fr-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F6F39-6C70-4AA8-B36B-E1CB22EA3DB1}" type="slidenum">
              <a:rPr lang="fr-CA" smtClean="0"/>
              <a:t>‹#›</a:t>
            </a:fld>
            <a:endParaRPr lang="fr-CA"/>
          </a:p>
        </p:txBody>
      </p:sp>
    </p:spTree>
    <p:extLst>
      <p:ext uri="{BB962C8B-B14F-4D97-AF65-F5344CB8AC3E}">
        <p14:creationId xmlns:p14="http://schemas.microsoft.com/office/powerpoint/2010/main" val="32335691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8DF63-7295-4F91-A928-E66074404BE8}" type="datetimeFigureOut">
              <a:rPr lang="fr-CA" smtClean="0"/>
              <a:t>2019-03-28</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86E9A-9B85-4220-AE77-EE4EE75ED59C}" type="slidenum">
              <a:rPr lang="fr-CA" smtClean="0"/>
              <a:t>‹#›</a:t>
            </a:fld>
            <a:endParaRPr lang="fr-CA"/>
          </a:p>
        </p:txBody>
      </p:sp>
    </p:spTree>
    <p:extLst>
      <p:ext uri="{BB962C8B-B14F-4D97-AF65-F5344CB8AC3E}">
        <p14:creationId xmlns:p14="http://schemas.microsoft.com/office/powerpoint/2010/main" val="176287996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Footer Placeholder 3"/>
          <p:cNvSpPr>
            <a:spLocks noGrp="1"/>
          </p:cNvSpPr>
          <p:nvPr>
            <p:ph type="ftr" sz="quarter" idx="10"/>
          </p:nvPr>
        </p:nvSpPr>
        <p:spPr/>
        <p:txBody>
          <a:bodyPr/>
          <a:lstStyle/>
          <a:p>
            <a:endParaRPr lang="fr-CA"/>
          </a:p>
        </p:txBody>
      </p:sp>
      <p:sp>
        <p:nvSpPr>
          <p:cNvPr id="5" name="Slide Number Placeholder 4"/>
          <p:cNvSpPr>
            <a:spLocks noGrp="1"/>
          </p:cNvSpPr>
          <p:nvPr>
            <p:ph type="sldNum" sz="quarter" idx="11"/>
          </p:nvPr>
        </p:nvSpPr>
        <p:spPr/>
        <p:txBody>
          <a:bodyPr/>
          <a:lstStyle/>
          <a:p>
            <a:fld id="{94286E9A-9B85-4220-AE77-EE4EE75ED59C}" type="slidenum">
              <a:rPr lang="fr-CA" smtClean="0"/>
              <a:t>1</a:t>
            </a:fld>
            <a:endParaRPr lang="fr-CA"/>
          </a:p>
        </p:txBody>
      </p:sp>
    </p:spTree>
    <p:extLst>
      <p:ext uri="{BB962C8B-B14F-4D97-AF65-F5344CB8AC3E}">
        <p14:creationId xmlns:p14="http://schemas.microsoft.com/office/powerpoint/2010/main" val="379721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94286E9A-9B85-4220-AE77-EE4EE75ED59C}" type="slidenum">
              <a:rPr lang="fr-CA" smtClean="0"/>
              <a:t>2</a:t>
            </a:fld>
            <a:endParaRPr lang="fr-CA"/>
          </a:p>
        </p:txBody>
      </p:sp>
      <p:sp>
        <p:nvSpPr>
          <p:cNvPr id="5" name="Footer Placeholder 4"/>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685798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5C34DA-492C-4A9E-B81D-7F8420780D1A}"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3794043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575E5-9BDF-43CC-81FE-FD9056B2159C}"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249198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FFE725-61D3-463A-8C91-74682518E033}"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a:t>
            </a:fld>
            <a:endParaRPr lang="fr-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218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0DF744F-A703-45C6-A355-2E0A3D2006F7}"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130151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99A330-F606-4CD6-B446-997EA93B9A4B}"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a:t>
            </a:fld>
            <a:endParaRPr lang="fr-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8995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88FC15-3945-4113-9F12-CE5BFBDF3A8D}"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1770052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F0276B-56E7-4BA9-B2EC-7652790E2C42}"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401197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B6A0D0-643F-4D0D-B698-9362B9C3DAF1}"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17742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6F39B-9A5E-493D-8C1C-0C85B2CA023D}"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143822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951AB-50C3-4AC2-BE79-8212E138FE92}" type="datetime1">
              <a:rPr lang="fr-CA" smtClean="0"/>
              <a:t>2019-03-28</a:t>
            </a:fld>
            <a:endParaRPr lang="fr-CA"/>
          </a:p>
        </p:txBody>
      </p:sp>
      <p:sp>
        <p:nvSpPr>
          <p:cNvPr id="5" name="Footer Placeholder 4"/>
          <p:cNvSpPr>
            <a:spLocks noGrp="1"/>
          </p:cNvSpPr>
          <p:nvPr>
            <p:ph type="ftr" sz="quarter" idx="11"/>
          </p:nvPr>
        </p:nvSpPr>
        <p:spPr/>
        <p:txBody>
          <a:bodyPr/>
          <a:lstStyle/>
          <a:p>
            <a:endParaRPr lang="fr-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350246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A10524-A3CF-45AE-8836-315ABB4888FF}"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292059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8EC23F-C55A-4DA5-BE3B-091D5812994E}" type="datetime1">
              <a:rPr lang="fr-CA" smtClean="0"/>
              <a:t>2019-03-28</a:t>
            </a:fld>
            <a:endParaRPr lang="fr-CA"/>
          </a:p>
        </p:txBody>
      </p:sp>
      <p:sp>
        <p:nvSpPr>
          <p:cNvPr id="8" name="Footer Placeholder 7"/>
          <p:cNvSpPr>
            <a:spLocks noGrp="1"/>
          </p:cNvSpPr>
          <p:nvPr>
            <p:ph type="ftr" sz="quarter" idx="11"/>
          </p:nvPr>
        </p:nvSpPr>
        <p:spPr/>
        <p:txBody>
          <a:bodyPr/>
          <a:lstStyle/>
          <a:p>
            <a:endParaRPr lang="fr-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124980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C7B04-F20E-4A2E-B156-7CEB11B24020}" type="datetime1">
              <a:rPr lang="fr-CA" smtClean="0"/>
              <a:t>2019-03-28</a:t>
            </a:fld>
            <a:endParaRPr lang="fr-CA"/>
          </a:p>
        </p:txBody>
      </p:sp>
      <p:sp>
        <p:nvSpPr>
          <p:cNvPr id="4" name="Footer Placeholder 3"/>
          <p:cNvSpPr>
            <a:spLocks noGrp="1"/>
          </p:cNvSpPr>
          <p:nvPr>
            <p:ph type="ftr" sz="quarter" idx="11"/>
          </p:nvPr>
        </p:nvSpPr>
        <p:spPr/>
        <p:txBody>
          <a:bodyPr/>
          <a:lstStyle/>
          <a:p>
            <a:endParaRPr lang="fr-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24410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72401-D299-411A-AD9B-27EB91BA36F0}" type="datetime1">
              <a:rPr lang="fr-CA" smtClean="0"/>
              <a:t>2019-03-28</a:t>
            </a:fld>
            <a:endParaRPr lang="fr-CA"/>
          </a:p>
        </p:txBody>
      </p:sp>
      <p:sp>
        <p:nvSpPr>
          <p:cNvPr id="3" name="Footer Placeholder 2"/>
          <p:cNvSpPr>
            <a:spLocks noGrp="1"/>
          </p:cNvSpPr>
          <p:nvPr>
            <p:ph type="ftr" sz="quarter" idx="11"/>
          </p:nvPr>
        </p:nvSpPr>
        <p:spPr/>
        <p:txBody>
          <a:bodyPr/>
          <a:lstStyle/>
          <a:p>
            <a:endParaRPr lang="fr-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65817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9DA9D-FF94-4ACE-94CD-3DB803757E9C}"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254449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8AB9A-D237-4C98-A336-7FC8C95BF536}" type="datetime1">
              <a:rPr lang="fr-CA" smtClean="0"/>
              <a:t>2019-03-28</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a:t>
            </a:fld>
            <a:endParaRPr lang="fr-CA"/>
          </a:p>
        </p:txBody>
      </p:sp>
    </p:spTree>
    <p:extLst>
      <p:ext uri="{BB962C8B-B14F-4D97-AF65-F5344CB8AC3E}">
        <p14:creationId xmlns:p14="http://schemas.microsoft.com/office/powerpoint/2010/main" val="53312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C53082F-115A-4CD7-8086-FD4EF94192D9}" type="datetime1">
              <a:rPr lang="fr-CA" smtClean="0"/>
              <a:t>2019-03-28</a:t>
            </a:fld>
            <a:endParaRPr lang="fr-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F3F546-C265-4891-BA7A-877EB6DC8C71}" type="slidenum">
              <a:rPr lang="fr-CA" smtClean="0"/>
              <a:t>‹#›</a:t>
            </a:fld>
            <a:endParaRPr lang="fr-CA"/>
          </a:p>
        </p:txBody>
      </p:sp>
    </p:spTree>
    <p:extLst>
      <p:ext uri="{BB962C8B-B14F-4D97-AF65-F5344CB8AC3E}">
        <p14:creationId xmlns:p14="http://schemas.microsoft.com/office/powerpoint/2010/main" val="1015412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microsoft.com/office/2007/relationships/hdphoto" Target="../media/hdphoto1.wdp"/><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7" Type="http://schemas.microsoft.com/office/2007/relationships/hdphoto" Target="../media/hdphoto1.wdp"/><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7" Type="http://schemas.microsoft.com/office/2007/relationships/hdphoto" Target="../media/hdphoto1.wdp"/><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7" Type="http://schemas.microsoft.com/office/2007/relationships/hdphoto" Target="../media/hdphoto1.wdp"/><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3" Type="http://schemas.openxmlformats.org/officeDocument/2006/relationships/tags" Target="../tags/tag51.xml"/><Relationship Id="rId7" Type="http://schemas.microsoft.com/office/2007/relationships/hdphoto" Target="../media/hdphoto1.wdp"/><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52.xml"/></Relationships>
</file>

<file path=ppt/slides/_rels/slide1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microsoft.com/office/2007/relationships/hdphoto" Target="../media/hdphoto1.wdp"/><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7" Type="http://schemas.microsoft.com/office/2007/relationships/hdphoto" Target="../media/hdphoto1.wdp"/><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7" Type="http://schemas.microsoft.com/office/2007/relationships/hdphoto" Target="../media/hdphoto1.wdp"/><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7" Type="http://schemas.microsoft.com/office/2007/relationships/hdphoto" Target="../media/hdphoto1.wdp"/><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tags" Target="../tags/tag27.xml"/><Relationship Id="rId7" Type="http://schemas.microsoft.com/office/2007/relationships/hdphoto" Target="../media/hdphoto1.wdp"/><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7" Type="http://schemas.microsoft.com/office/2007/relationships/hdphoto" Target="../media/hdphoto1.wdp"/><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7" Type="http://schemas.microsoft.com/office/2007/relationships/hdphoto" Target="../media/hdphoto1.wdp"/><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5800" y="1052737"/>
            <a:ext cx="8062664" cy="2160240"/>
          </a:xfrm>
        </p:spPr>
        <p:txBody>
          <a:bodyPr>
            <a:noAutofit/>
          </a:bodyPr>
          <a:lstStyle/>
          <a:p>
            <a:r>
              <a:rPr lang="fr-CA" sz="2200" b="1" dirty="0">
                <a:solidFill>
                  <a:schemeClr val="tx1"/>
                </a:solidFill>
              </a:rPr>
              <a:t>R</a:t>
            </a:r>
            <a:r>
              <a:rPr lang="fr-CA" sz="2200" b="1" dirty="0" smtClean="0">
                <a:solidFill>
                  <a:schemeClr val="tx1"/>
                </a:solidFill>
              </a:rPr>
              <a:t>égie de l’énergie</a:t>
            </a:r>
            <a:br>
              <a:rPr lang="fr-CA" sz="2200" b="1" dirty="0" smtClean="0">
                <a:solidFill>
                  <a:schemeClr val="tx1"/>
                </a:solidFill>
              </a:rPr>
            </a:br>
            <a:r>
              <a:rPr lang="fr-CA" sz="2200" b="1" dirty="0" smtClean="0">
                <a:solidFill>
                  <a:schemeClr val="tx1"/>
                </a:solidFill>
              </a:rPr>
              <a:t>R-4043-2018</a:t>
            </a:r>
            <a:br>
              <a:rPr lang="fr-CA" sz="2200" b="1" dirty="0" smtClean="0">
                <a:solidFill>
                  <a:schemeClr val="tx1"/>
                </a:solidFill>
              </a:rPr>
            </a:br>
            <a:r>
              <a:rPr lang="fr-CA" sz="2200" b="1" dirty="0" smtClean="0">
                <a:solidFill>
                  <a:schemeClr val="tx1"/>
                </a:solidFill>
              </a:rPr>
              <a:t>TEQ – </a:t>
            </a:r>
            <a:r>
              <a:rPr lang="fr-CA" sz="2200" b="1" dirty="0">
                <a:solidFill>
                  <a:schemeClr val="tx1"/>
                </a:solidFill>
              </a:rPr>
              <a:t>Demande relative au Plan directeur en transition, innovation et efficacité énergétiques du Québec </a:t>
            </a:r>
            <a:r>
              <a:rPr lang="fr-CA" sz="2200" b="1" dirty="0" smtClean="0">
                <a:solidFill>
                  <a:schemeClr val="tx1"/>
                </a:solidFill>
              </a:rPr>
              <a:t>       2018-2023  Aspect 2</a:t>
            </a:r>
            <a:endParaRPr lang="fr-CA" sz="2200" b="1" dirty="0">
              <a:solidFill>
                <a:schemeClr val="tx1"/>
              </a:solidFill>
            </a:endParaRPr>
          </a:p>
        </p:txBody>
      </p:sp>
      <p:sp>
        <p:nvSpPr>
          <p:cNvPr id="3" name="Sous-titre 2"/>
          <p:cNvSpPr>
            <a:spLocks noGrp="1"/>
          </p:cNvSpPr>
          <p:nvPr>
            <p:ph type="subTitle" idx="1"/>
            <p:custDataLst>
              <p:tags r:id="rId2"/>
            </p:custDataLst>
          </p:nvPr>
        </p:nvSpPr>
        <p:spPr>
          <a:xfrm>
            <a:off x="1979712" y="4077072"/>
            <a:ext cx="6600451" cy="1826591"/>
          </a:xfrm>
        </p:spPr>
        <p:txBody>
          <a:bodyPr>
            <a:noAutofit/>
          </a:bodyPr>
          <a:lstStyle/>
          <a:p>
            <a:r>
              <a:rPr lang="fr-CA" sz="2400" b="1" dirty="0" smtClean="0">
                <a:solidFill>
                  <a:schemeClr val="tx1"/>
                </a:solidFill>
              </a:rPr>
              <a:t>Présentation des rapports d’analyse du ROEÉ</a:t>
            </a:r>
          </a:p>
          <a:p>
            <a:r>
              <a:rPr lang="fr-CA" sz="2400" b="1" dirty="0" smtClean="0">
                <a:solidFill>
                  <a:schemeClr val="tx1"/>
                </a:solidFill>
              </a:rPr>
              <a:t>Par Jean-Pierre Finet et Bertrand Schepper</a:t>
            </a:r>
          </a:p>
          <a:p>
            <a:endParaRPr lang="fr-CA" sz="1400" b="1" dirty="0" smtClean="0">
              <a:solidFill>
                <a:schemeClr val="tx1"/>
              </a:solidFill>
            </a:endParaRPr>
          </a:p>
          <a:p>
            <a:r>
              <a:rPr lang="fr-CA" b="1" dirty="0" smtClean="0">
                <a:solidFill>
                  <a:schemeClr val="tx1"/>
                </a:solidFill>
              </a:rPr>
              <a:t>Le 28 mars 2019</a:t>
            </a:r>
            <a:endParaRPr lang="fr-CA" b="1" dirty="0">
              <a:solidFill>
                <a:schemeClr val="tx1"/>
              </a:solidFill>
            </a:endParaRPr>
          </a:p>
        </p:txBody>
      </p:sp>
      <p:pic>
        <p:nvPicPr>
          <p:cNvPr id="4" name="Picture 3"/>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2032651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7704" y="980728"/>
            <a:ext cx="6589199" cy="1280890"/>
          </a:xfrm>
        </p:spPr>
        <p:txBody>
          <a:bodyPr>
            <a:normAutofit/>
          </a:bodyPr>
          <a:lstStyle/>
          <a:p>
            <a:r>
              <a:rPr lang="fr-CA" sz="2400" b="1" dirty="0" smtClean="0">
                <a:solidFill>
                  <a:schemeClr val="accent5">
                    <a:lumMod val="50000"/>
                  </a:schemeClr>
                </a:solidFill>
                <a:latin typeface="Century Gothic" panose="020B0502020202020204" pitchFamily="34" charset="0"/>
              </a:rPr>
              <a:t>ÉNERGIR - DIAGNOSTIC </a:t>
            </a:r>
            <a:r>
              <a:rPr lang="fr-CA" sz="2400" b="1" dirty="0">
                <a:solidFill>
                  <a:schemeClr val="accent5">
                    <a:lumMod val="50000"/>
                  </a:schemeClr>
                </a:solidFill>
                <a:latin typeface="Century Gothic" panose="020B0502020202020204" pitchFamily="34" charset="0"/>
              </a:rPr>
              <a:t>ET MISE EN OEUVRE EFFICACES </a:t>
            </a:r>
          </a:p>
        </p:txBody>
      </p:sp>
      <p:sp>
        <p:nvSpPr>
          <p:cNvPr id="3" name="Espace réservé du contenu 2"/>
          <p:cNvSpPr>
            <a:spLocks noGrp="1"/>
          </p:cNvSpPr>
          <p:nvPr>
            <p:ph idx="1"/>
            <p:custDataLst>
              <p:tags r:id="rId2"/>
            </p:custDataLst>
          </p:nvPr>
        </p:nvSpPr>
        <p:spPr>
          <a:xfrm>
            <a:off x="971600" y="1476768"/>
            <a:ext cx="7562801" cy="5400600"/>
          </a:xfrm>
        </p:spPr>
        <p:txBody>
          <a:bodyPr>
            <a:noAutofit/>
          </a:bodyPr>
          <a:lstStyle/>
          <a:p>
            <a:endParaRPr lang="fr-CA" sz="2400" dirty="0" smtClean="0"/>
          </a:p>
          <a:p>
            <a:r>
              <a:rPr lang="fr-CA" sz="2400" dirty="0" smtClean="0"/>
              <a:t>Le ROEÉ approuve la fusion </a:t>
            </a:r>
            <a:r>
              <a:rPr lang="fr-CA" sz="2400" dirty="0"/>
              <a:t>des programmes d’études de faisabilité </a:t>
            </a:r>
            <a:r>
              <a:rPr lang="fr-CA" sz="2400" dirty="0" smtClean="0"/>
              <a:t>et d’encouragement </a:t>
            </a:r>
            <a:r>
              <a:rPr lang="fr-CA" sz="2400" dirty="0"/>
              <a:t>à </a:t>
            </a:r>
            <a:r>
              <a:rPr lang="fr-CA" sz="2400" dirty="0" smtClean="0"/>
              <a:t>l’implantation </a:t>
            </a:r>
            <a:endParaRPr lang="fr-CA" sz="2400" dirty="0" smtClean="0">
              <a:solidFill>
                <a:srgbClr val="FF0000"/>
              </a:solidFill>
            </a:endParaRPr>
          </a:p>
          <a:p>
            <a:r>
              <a:rPr lang="fr-CA" sz="2400" dirty="0" smtClean="0"/>
              <a:t>Le ROEÉ s’inquiète de la croissance du coût par mètre cube de gaz économisé</a:t>
            </a:r>
          </a:p>
          <a:p>
            <a:r>
              <a:rPr lang="fr-CA" sz="2400" dirty="0" smtClean="0"/>
              <a:t>Le ROEÉ est rassuré quant au possible double comptage des économies entre les 2 volets du programme</a:t>
            </a:r>
          </a:p>
          <a:p>
            <a:endParaRPr lang="fr-CA" sz="2400" dirty="0" smtClean="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10</a:t>
            </a:fld>
            <a:endParaRPr lang="fr-CA"/>
          </a:p>
        </p:txBody>
      </p:sp>
    </p:spTree>
    <p:extLst>
      <p:ext uri="{BB962C8B-B14F-4D97-AF65-F5344CB8AC3E}">
        <p14:creationId xmlns:p14="http://schemas.microsoft.com/office/powerpoint/2010/main" val="3772336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693977" y="980728"/>
            <a:ext cx="6589199" cy="1280890"/>
          </a:xfrm>
        </p:spPr>
        <p:txBody>
          <a:bodyPr>
            <a:normAutofit/>
          </a:bodyPr>
          <a:lstStyle/>
          <a:p>
            <a:r>
              <a:rPr lang="fr-CA" sz="2400" b="1" dirty="0" smtClean="0">
                <a:solidFill>
                  <a:schemeClr val="accent5">
                    <a:lumMod val="50000"/>
                  </a:schemeClr>
                </a:solidFill>
              </a:rPr>
              <a:t>HYDRO-QUÉBEC – CHAUFFE-EAU À TROIS ÉLÉMENTS</a:t>
            </a:r>
            <a:endParaRPr lang="fr-CA" sz="2400" b="1" dirty="0">
              <a:solidFill>
                <a:schemeClr val="accent5">
                  <a:lumMod val="50000"/>
                </a:schemeClr>
              </a:solidFill>
            </a:endParaRPr>
          </a:p>
        </p:txBody>
      </p:sp>
      <p:sp>
        <p:nvSpPr>
          <p:cNvPr id="3" name="Espace réservé du contenu 2"/>
          <p:cNvSpPr>
            <a:spLocks noGrp="1"/>
          </p:cNvSpPr>
          <p:nvPr>
            <p:ph idx="1"/>
            <p:custDataLst>
              <p:tags r:id="rId2"/>
            </p:custDataLst>
          </p:nvPr>
        </p:nvSpPr>
        <p:spPr>
          <a:xfrm>
            <a:off x="457200" y="1600200"/>
            <a:ext cx="8507288" cy="4853136"/>
          </a:xfrm>
        </p:spPr>
        <p:txBody>
          <a:bodyPr>
            <a:normAutofit/>
          </a:bodyPr>
          <a:lstStyle/>
          <a:p>
            <a:pPr marL="0" indent="0">
              <a:buNone/>
            </a:pPr>
            <a:endParaRPr lang="fr-CA" sz="2400" dirty="0" smtClean="0">
              <a:solidFill>
                <a:srgbClr val="FF0000"/>
              </a:solidFill>
            </a:endParaRPr>
          </a:p>
          <a:p>
            <a:r>
              <a:rPr lang="fr-CA" sz="2400" dirty="0" smtClean="0"/>
              <a:t>Fin au </a:t>
            </a:r>
            <a:r>
              <a:rPr lang="fr-CA" sz="2400" dirty="0"/>
              <a:t>soutien promotionnel et financier à l’intention des </a:t>
            </a:r>
            <a:r>
              <a:rPr lang="fr-CA" sz="2400" dirty="0" smtClean="0"/>
              <a:t>installateurs</a:t>
            </a:r>
          </a:p>
          <a:p>
            <a:r>
              <a:rPr lang="fr-CA" sz="2400" dirty="0" smtClean="0"/>
              <a:t>Incitatif de 100$ à l’intention des acheteurs</a:t>
            </a:r>
          </a:p>
          <a:p>
            <a:r>
              <a:rPr lang="fr-CA" sz="2400" dirty="0" smtClean="0"/>
              <a:t>Aucun effort déployé pour pénétrer le marché de la nouvelle construction</a:t>
            </a:r>
          </a:p>
          <a:p>
            <a:pPr lvl="1"/>
            <a:r>
              <a:rPr lang="fr-CA" sz="2200" dirty="0" smtClean="0"/>
              <a:t>Nombre restreint de décideurs pour un marché potentiel d’environ 15000 unités individuelles/an</a:t>
            </a:r>
          </a:p>
          <a:p>
            <a:pPr lvl="1"/>
            <a:r>
              <a:rPr lang="fr-CA" sz="2200" dirty="0" smtClean="0"/>
              <a:t>« </a:t>
            </a:r>
            <a:r>
              <a:rPr lang="fr-CA" sz="2200" dirty="0" err="1" smtClean="0"/>
              <a:t>Low-hanging</a:t>
            </a:r>
            <a:r>
              <a:rPr lang="fr-CA" sz="2200" dirty="0" smtClean="0"/>
              <a:t> fruit »</a:t>
            </a:r>
          </a:p>
          <a:p>
            <a:pPr lvl="1"/>
            <a:r>
              <a:rPr lang="fr-CA" sz="2200" dirty="0" smtClean="0"/>
              <a:t>HQ devrait offrir l’incitatif aussi aux constructeurs d’habitation</a:t>
            </a:r>
          </a:p>
          <a:p>
            <a:endParaRPr lang="fr-CA" sz="2400" dirty="0" smtClean="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11</a:t>
            </a:fld>
            <a:endParaRPr lang="fr-CA"/>
          </a:p>
        </p:txBody>
      </p:sp>
    </p:spTree>
    <p:extLst>
      <p:ext uri="{BB962C8B-B14F-4D97-AF65-F5344CB8AC3E}">
        <p14:creationId xmlns:p14="http://schemas.microsoft.com/office/powerpoint/2010/main" val="1194886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744049" y="1052736"/>
            <a:ext cx="6589199" cy="1280890"/>
          </a:xfrm>
        </p:spPr>
        <p:txBody>
          <a:bodyPr>
            <a:normAutofit fontScale="90000"/>
          </a:bodyPr>
          <a:lstStyle/>
          <a:p>
            <a:r>
              <a:rPr lang="fr-CA" sz="2700" b="1" dirty="0" smtClean="0">
                <a:solidFill>
                  <a:schemeClr val="accent5">
                    <a:lumMod val="50000"/>
                  </a:schemeClr>
                </a:solidFill>
              </a:rPr>
              <a:t>HYDRO-QUÉBEC - SYSTÈMES </a:t>
            </a:r>
            <a:r>
              <a:rPr lang="fr-CA" sz="2700" b="1" dirty="0">
                <a:solidFill>
                  <a:schemeClr val="accent5">
                    <a:lumMod val="50000"/>
                  </a:schemeClr>
                </a:solidFill>
              </a:rPr>
              <a:t>INDUSTRIELS – VOLET SYSTÈMES DE GESTION DE L’ÉNERGIE </a:t>
            </a:r>
            <a:r>
              <a:rPr lang="fr-CA" sz="2700" b="1" dirty="0" smtClean="0">
                <a:solidFill>
                  <a:schemeClr val="accent5">
                    <a:lumMod val="50000"/>
                  </a:schemeClr>
                </a:solidFill>
              </a:rPr>
              <a:t>ÉLECTRIQUE</a:t>
            </a:r>
            <a:endParaRPr lang="fr-CA" b="1" dirty="0">
              <a:solidFill>
                <a:schemeClr val="accent5">
                  <a:lumMod val="50000"/>
                </a:schemeClr>
              </a:solidFill>
            </a:endParaRPr>
          </a:p>
        </p:txBody>
      </p:sp>
      <p:sp>
        <p:nvSpPr>
          <p:cNvPr id="3" name="Content Placeholder 2"/>
          <p:cNvSpPr>
            <a:spLocks noGrp="1"/>
          </p:cNvSpPr>
          <p:nvPr>
            <p:ph idx="1"/>
            <p:custDataLst>
              <p:tags r:id="rId2"/>
            </p:custDataLst>
          </p:nvPr>
        </p:nvSpPr>
        <p:spPr>
          <a:xfrm>
            <a:off x="1331640" y="1556792"/>
            <a:ext cx="7202761" cy="5301208"/>
          </a:xfrm>
        </p:spPr>
        <p:txBody>
          <a:bodyPr>
            <a:normAutofit/>
          </a:bodyPr>
          <a:lstStyle/>
          <a:p>
            <a:endParaRPr lang="fr-CA" sz="2400" dirty="0" smtClean="0"/>
          </a:p>
          <a:p>
            <a:endParaRPr lang="fr-CA" sz="2400" dirty="0"/>
          </a:p>
          <a:p>
            <a:r>
              <a:rPr lang="fr-CA" sz="2400" dirty="0" smtClean="0"/>
              <a:t>Besoin de collaborer avec </a:t>
            </a:r>
            <a:r>
              <a:rPr lang="fr-CA" sz="2400" dirty="0" err="1" smtClean="0"/>
              <a:t>Énergir</a:t>
            </a:r>
            <a:r>
              <a:rPr lang="fr-CA" sz="2400" dirty="0" smtClean="0"/>
              <a:t> et TÉQ dans la mise en commun d’une offre intégrée au bénéfice de la clientèle industrielle</a:t>
            </a:r>
          </a:p>
          <a:p>
            <a:pPr marL="457200" lvl="1" indent="0">
              <a:buNone/>
            </a:pPr>
            <a:endParaRPr lang="fr-CA" dirty="0"/>
          </a:p>
          <a:p>
            <a:endParaRPr lang="fr-CA"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3" y="116633"/>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12</a:t>
            </a:fld>
            <a:endParaRPr lang="fr-CA"/>
          </a:p>
        </p:txBody>
      </p:sp>
    </p:spTree>
    <p:extLst>
      <p:ext uri="{BB962C8B-B14F-4D97-AF65-F5344CB8AC3E}">
        <p14:creationId xmlns:p14="http://schemas.microsoft.com/office/powerpoint/2010/main" val="355040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763688" y="980728"/>
            <a:ext cx="6589199" cy="1280890"/>
          </a:xfrm>
        </p:spPr>
        <p:txBody>
          <a:bodyPr/>
          <a:lstStyle/>
          <a:p>
            <a:r>
              <a:rPr lang="fr-CA" b="1" dirty="0" smtClean="0">
                <a:solidFill>
                  <a:schemeClr val="accent5">
                    <a:lumMod val="50000"/>
                  </a:schemeClr>
                </a:solidFill>
              </a:rPr>
              <a:t>TEQ- GUICHET UNIQUE SGÉ</a:t>
            </a:r>
            <a:r>
              <a:rPr lang="fr-CA" b="1" dirty="0"/>
              <a:t/>
            </a:r>
            <a:br>
              <a:rPr lang="fr-CA" b="1" dirty="0"/>
            </a:br>
            <a:endParaRPr lang="fr-CA" dirty="0"/>
          </a:p>
        </p:txBody>
      </p:sp>
      <p:sp>
        <p:nvSpPr>
          <p:cNvPr id="3" name="Content Placeholder 2"/>
          <p:cNvSpPr>
            <a:spLocks noGrp="1"/>
          </p:cNvSpPr>
          <p:nvPr>
            <p:ph idx="1"/>
            <p:custDataLst>
              <p:tags r:id="rId2"/>
            </p:custDataLst>
          </p:nvPr>
        </p:nvSpPr>
        <p:spPr/>
        <p:txBody>
          <a:bodyPr/>
          <a:lstStyle/>
          <a:p>
            <a:r>
              <a:rPr lang="fr-CA" sz="2400" dirty="0" smtClean="0"/>
              <a:t>Considérant les besoins pour les programmes de SGÉ, le ROEÉ propose que TEQ étudie et éventuellement supervise la mise en place d’un guichet unique pour la livraison des programmes de SGÉ</a:t>
            </a:r>
          </a:p>
          <a:p>
            <a:pPr lvl="1"/>
            <a:r>
              <a:rPr lang="fr-CA" sz="2000" dirty="0" smtClean="0"/>
              <a:t>1 seule évaluation pour tous les types d’énergie</a:t>
            </a:r>
          </a:p>
          <a:p>
            <a:pPr lvl="1"/>
            <a:r>
              <a:rPr lang="fr-CA" sz="2000" dirty="0" smtClean="0"/>
              <a:t>1 seule subvention </a:t>
            </a:r>
            <a:endParaRPr lang="fr-CA" sz="2000" dirty="0"/>
          </a:p>
        </p:txBody>
      </p:sp>
      <p:sp>
        <p:nvSpPr>
          <p:cNvPr id="4" name="Slide Number Placeholder 3"/>
          <p:cNvSpPr>
            <a:spLocks noGrp="1"/>
          </p:cNvSpPr>
          <p:nvPr>
            <p:ph type="sldNum" sz="quarter" idx="12"/>
            <p:custDataLst>
              <p:tags r:id="rId3"/>
            </p:custDataLst>
          </p:nvPr>
        </p:nvSpPr>
        <p:spPr/>
        <p:txBody>
          <a:bodyPr/>
          <a:lstStyle/>
          <a:p>
            <a:fld id="{D5F3F546-C265-4891-BA7A-877EB6DC8C71}" type="slidenum">
              <a:rPr lang="fr-CA" smtClean="0"/>
              <a:t>13</a:t>
            </a:fld>
            <a:endParaRPr lang="fr-CA"/>
          </a:p>
        </p:txBody>
      </p:sp>
      <p:pic>
        <p:nvPicPr>
          <p:cNvPr id="5" name="Picture 4"/>
          <p:cNvPicPr>
            <a:picLocks noChangeAspect="1"/>
          </p:cNvPicPr>
          <p:nvPr>
            <p:custDataLst>
              <p:tags r:id="rId4"/>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3" y="116633"/>
            <a:ext cx="1981200" cy="1066800"/>
          </a:xfrm>
          <a:prstGeom prst="rect">
            <a:avLst/>
          </a:prstGeom>
        </p:spPr>
      </p:pic>
    </p:spTree>
    <p:extLst>
      <p:ext uri="{BB962C8B-B14F-4D97-AF65-F5344CB8AC3E}">
        <p14:creationId xmlns:p14="http://schemas.microsoft.com/office/powerpoint/2010/main" val="14407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normAutofit/>
          </a:bodyPr>
          <a:lstStyle/>
          <a:p>
            <a:r>
              <a:rPr lang="fr-CA" sz="3200" dirty="0" smtClean="0"/>
              <a:t>Des questions ? </a:t>
            </a:r>
            <a:endParaRPr lang="fr-CA" sz="3200" dirty="0"/>
          </a:p>
        </p:txBody>
      </p:sp>
      <p:sp>
        <p:nvSpPr>
          <p:cNvPr id="4" name="Slide Number Placeholder 3"/>
          <p:cNvSpPr>
            <a:spLocks noGrp="1"/>
          </p:cNvSpPr>
          <p:nvPr>
            <p:ph type="sldNum" sz="quarter" idx="12"/>
            <p:custDataLst>
              <p:tags r:id="rId2"/>
            </p:custDataLst>
          </p:nvPr>
        </p:nvSpPr>
        <p:spPr/>
        <p:txBody>
          <a:bodyPr/>
          <a:lstStyle/>
          <a:p>
            <a:fld id="{D5F3F546-C265-4891-BA7A-877EB6DC8C71}" type="slidenum">
              <a:rPr lang="fr-CA" smtClean="0"/>
              <a:t>14</a:t>
            </a:fld>
            <a:endParaRPr lang="fr-CA"/>
          </a:p>
        </p:txBody>
      </p:sp>
      <p:pic>
        <p:nvPicPr>
          <p:cNvPr id="5" name="Picture 4"/>
          <p:cNvPicPr>
            <a:picLocks noChangeAspect="1"/>
          </p:cNvPicPr>
          <p:nvPr>
            <p:custDataLst>
              <p:tags r:id="rId3"/>
            </p:custDataLst>
          </p:nvPr>
        </p:nvPicPr>
        <p:blipFill>
          <a:blip r:embed="rId5">
            <a:duotone>
              <a:prstClr val="black"/>
              <a:schemeClr val="accent5">
                <a:lumMod val="75000"/>
                <a:tint val="45000"/>
                <a:satMod val="400000"/>
              </a:schemeClr>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3738767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75656" y="980728"/>
            <a:ext cx="7058744" cy="1280890"/>
          </a:xfrm>
        </p:spPr>
        <p:txBody>
          <a:bodyPr/>
          <a:lstStyle/>
          <a:p>
            <a:r>
              <a:rPr lang="fr-CA" b="1" dirty="0" smtClean="0">
                <a:solidFill>
                  <a:schemeClr val="tx1"/>
                </a:solidFill>
              </a:rPr>
              <a:t>PRINCIPAUX ENJEUX TRAITÉS</a:t>
            </a:r>
            <a:endParaRPr lang="fr-CA" b="1" dirty="0">
              <a:solidFill>
                <a:schemeClr val="tx1"/>
              </a:solidFill>
            </a:endParaRPr>
          </a:p>
        </p:txBody>
      </p:sp>
      <p:sp>
        <p:nvSpPr>
          <p:cNvPr id="3" name="Espace réservé du contenu 2"/>
          <p:cNvSpPr>
            <a:spLocks noGrp="1"/>
          </p:cNvSpPr>
          <p:nvPr>
            <p:ph idx="1"/>
            <p:custDataLst>
              <p:tags r:id="rId2"/>
            </p:custDataLst>
          </p:nvPr>
        </p:nvSpPr>
        <p:spPr>
          <a:xfrm>
            <a:off x="1331640" y="1444131"/>
            <a:ext cx="7704856" cy="4649165"/>
          </a:xfrm>
        </p:spPr>
        <p:txBody>
          <a:bodyPr>
            <a:normAutofit fontScale="92500" lnSpcReduction="20000"/>
          </a:bodyPr>
          <a:lstStyle/>
          <a:p>
            <a:pPr marL="0" indent="0">
              <a:buNone/>
            </a:pPr>
            <a:r>
              <a:rPr lang="fr-CA" sz="2200" b="1" dirty="0" smtClean="0">
                <a:solidFill>
                  <a:srgbClr val="FF0000"/>
                </a:solidFill>
              </a:rPr>
              <a:t> </a:t>
            </a:r>
            <a:endParaRPr lang="fr-CA" sz="2400" b="1" dirty="0">
              <a:solidFill>
                <a:srgbClr val="FF0000"/>
              </a:solidFill>
            </a:endParaRPr>
          </a:p>
          <a:p>
            <a:r>
              <a:rPr lang="fr-CA" sz="2400" b="1" dirty="0" smtClean="0"/>
              <a:t>ÉNERGIR</a:t>
            </a:r>
            <a:endParaRPr lang="fr-CA" sz="2400" b="1" dirty="0"/>
          </a:p>
          <a:p>
            <a:pPr lvl="1"/>
            <a:r>
              <a:rPr lang="fr-CA" sz="2400" b="1" dirty="0"/>
              <a:t>ÉLARGISSEMENT DU </a:t>
            </a:r>
            <a:r>
              <a:rPr lang="fr-CA" sz="2400" b="1" dirty="0" smtClean="0"/>
              <a:t>PROGRAMME ÉNERGIE RENOUVELABLE </a:t>
            </a:r>
          </a:p>
          <a:p>
            <a:pPr lvl="1"/>
            <a:r>
              <a:rPr lang="fr-CA" sz="2400" b="1" dirty="0" smtClean="0"/>
              <a:t>SYSTÈME DE GESTION DE L’ÉNERGIE</a:t>
            </a:r>
          </a:p>
          <a:p>
            <a:pPr lvl="1"/>
            <a:r>
              <a:rPr lang="fr-CA" sz="2400" b="1" dirty="0" smtClean="0"/>
              <a:t>DIAGNOSTIC ET MISE EN ŒUVRE EFFICACE</a:t>
            </a:r>
          </a:p>
          <a:p>
            <a:r>
              <a:rPr lang="fr-CA" sz="2600" b="1" dirty="0" smtClean="0"/>
              <a:t>HYDRO-QUÉBEC</a:t>
            </a:r>
          </a:p>
          <a:p>
            <a:pPr lvl="1"/>
            <a:r>
              <a:rPr lang="fr-CA" sz="2400" b="1" dirty="0" smtClean="0"/>
              <a:t>CHAUFFE-EAU À TROIS ÉLÉMENTS</a:t>
            </a:r>
          </a:p>
          <a:p>
            <a:pPr lvl="1"/>
            <a:r>
              <a:rPr lang="fr-CA" sz="2400" b="1" dirty="0"/>
              <a:t>SYSTÈMES INDUSTRIELS –VOLET SYSTÈMES DE GESTION DE L’ÉNERGIE </a:t>
            </a:r>
            <a:r>
              <a:rPr lang="fr-CA" sz="2400" b="1" dirty="0" smtClean="0"/>
              <a:t>ÉLECTRIQUE</a:t>
            </a:r>
          </a:p>
          <a:p>
            <a:r>
              <a:rPr lang="fr-CA" sz="2600" b="1" dirty="0" smtClean="0"/>
              <a:t>TEQ</a:t>
            </a:r>
          </a:p>
          <a:p>
            <a:pPr lvl="1"/>
            <a:r>
              <a:rPr lang="fr-CA" sz="2400" b="1" dirty="0" smtClean="0"/>
              <a:t>GUICHET UNIQUE SGÉ</a:t>
            </a:r>
          </a:p>
        </p:txBody>
      </p:sp>
      <p:sp>
        <p:nvSpPr>
          <p:cNvPr id="6" name="TextBox 5"/>
          <p:cNvSpPr txBox="1"/>
          <p:nvPr>
            <p:custDataLst>
              <p:tags r:id="rId3"/>
            </p:custDataLst>
          </p:nvPr>
        </p:nvSpPr>
        <p:spPr>
          <a:xfrm>
            <a:off x="6876256" y="6093296"/>
            <a:ext cx="184731" cy="369332"/>
          </a:xfrm>
          <a:prstGeom prst="rect">
            <a:avLst/>
          </a:prstGeom>
          <a:noFill/>
        </p:spPr>
        <p:txBody>
          <a:bodyPr wrap="none" rtlCol="0">
            <a:spAutoFit/>
          </a:bodyPr>
          <a:lstStyle/>
          <a:p>
            <a:endParaRPr lang="fr-CA" dirty="0"/>
          </a:p>
        </p:txBody>
      </p:sp>
      <p:pic>
        <p:nvPicPr>
          <p:cNvPr id="7" name="Picture 6"/>
          <p:cNvPicPr>
            <a:picLocks noChangeAspect="1"/>
          </p:cNvPicPr>
          <p:nvPr>
            <p:custDataLst>
              <p:tags r:id="rId4"/>
            </p:custDataLst>
          </p:nvPr>
        </p:nvPicPr>
        <p:blipFill>
          <a:blip r:embed="rId8">
            <a:duotone>
              <a:prstClr val="black"/>
              <a:schemeClr val="accent5">
                <a:lumMod val="75000"/>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tretch>
            <a:fillRect/>
          </a:stretch>
        </p:blipFill>
        <p:spPr>
          <a:xfrm rot="995681">
            <a:off x="7201636" y="90710"/>
            <a:ext cx="1981200" cy="1066800"/>
          </a:xfrm>
          <a:prstGeom prst="rect">
            <a:avLst/>
          </a:prstGeom>
        </p:spPr>
      </p:pic>
      <p:sp>
        <p:nvSpPr>
          <p:cNvPr id="8" name="Slide Number Placeholder 7"/>
          <p:cNvSpPr>
            <a:spLocks noGrp="1"/>
          </p:cNvSpPr>
          <p:nvPr>
            <p:ph type="sldNum" sz="quarter" idx="12"/>
            <p:custDataLst>
              <p:tags r:id="rId5"/>
            </p:custDataLst>
          </p:nvPr>
        </p:nvSpPr>
        <p:spPr/>
        <p:txBody>
          <a:bodyPr/>
          <a:lstStyle/>
          <a:p>
            <a:fld id="{D5F3F546-C265-4891-BA7A-877EB6DC8C71}" type="slidenum">
              <a:rPr lang="fr-CA" smtClean="0"/>
              <a:t>2</a:t>
            </a:fld>
            <a:endParaRPr lang="fr-CA"/>
          </a:p>
        </p:txBody>
      </p:sp>
    </p:spTree>
    <p:extLst>
      <p:ext uri="{BB962C8B-B14F-4D97-AF65-F5344CB8AC3E}">
        <p14:creationId xmlns:p14="http://schemas.microsoft.com/office/powerpoint/2010/main" val="3455975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35696" y="803686"/>
            <a:ext cx="6589199" cy="1280890"/>
          </a:xfrm>
        </p:spPr>
        <p:txBody>
          <a:bodyPr/>
          <a:lstStyle/>
          <a:p>
            <a:pPr lvl="1"/>
            <a:r>
              <a:rPr lang="fr-CA" sz="2400" b="1" dirty="0" smtClean="0">
                <a:solidFill>
                  <a:schemeClr val="accent5">
                    <a:lumMod val="50000"/>
                  </a:schemeClr>
                </a:solidFill>
              </a:rPr>
              <a:t>ÉNERGIR - ÉLARGISSEMENT </a:t>
            </a:r>
            <a:r>
              <a:rPr lang="fr-CA" sz="2400" b="1" dirty="0">
                <a:solidFill>
                  <a:schemeClr val="accent5">
                    <a:lumMod val="50000"/>
                  </a:schemeClr>
                </a:solidFill>
              </a:rPr>
              <a:t>DU PROGRAMME ÉNERGIE RENOUVELABLE </a:t>
            </a:r>
          </a:p>
        </p:txBody>
      </p:sp>
      <p:sp>
        <p:nvSpPr>
          <p:cNvPr id="3" name="Espace réservé du contenu 2"/>
          <p:cNvSpPr>
            <a:spLocks noGrp="1"/>
          </p:cNvSpPr>
          <p:nvPr>
            <p:ph idx="1"/>
            <p:custDataLst>
              <p:tags r:id="rId2"/>
            </p:custDataLst>
          </p:nvPr>
        </p:nvSpPr>
        <p:spPr>
          <a:xfrm>
            <a:off x="1547664" y="1444131"/>
            <a:ext cx="6986736" cy="4426438"/>
          </a:xfrm>
        </p:spPr>
        <p:txBody>
          <a:bodyPr>
            <a:noAutofit/>
          </a:bodyPr>
          <a:lstStyle/>
          <a:p>
            <a:pPr marL="0" indent="0">
              <a:buNone/>
            </a:pPr>
            <a:endParaRPr lang="fr-CA" sz="2400" b="1" i="1" dirty="0" smtClean="0"/>
          </a:p>
          <a:p>
            <a:r>
              <a:rPr lang="fr-CA" sz="2400" dirty="0" smtClean="0"/>
              <a:t>PE 234 PRÉCHAUFFAGE SOLAIRE DE L’AIR</a:t>
            </a:r>
          </a:p>
          <a:p>
            <a:pPr marL="0" indent="0">
              <a:buNone/>
            </a:pPr>
            <a:endParaRPr lang="fr-CA" sz="2400" dirty="0" smtClean="0"/>
          </a:p>
          <a:p>
            <a:pPr lvl="1"/>
            <a:r>
              <a:rPr lang="fr-CA" sz="2200" dirty="0" smtClean="0"/>
              <a:t>Coût évité de chauffage</a:t>
            </a:r>
          </a:p>
          <a:p>
            <a:endParaRPr lang="fr-CA" sz="2400" dirty="0" smtClean="0"/>
          </a:p>
          <a:p>
            <a:r>
              <a:rPr lang="fr-CA" sz="2400" dirty="0" smtClean="0"/>
              <a:t>ÉLARGISSEMENT PROPOSÉ AUX PROCÉDÉS ET À L’EAU</a:t>
            </a:r>
          </a:p>
          <a:p>
            <a:pPr marL="0" indent="0">
              <a:buNone/>
            </a:pPr>
            <a:endParaRPr lang="fr-CA" sz="2400" dirty="0" smtClean="0"/>
          </a:p>
          <a:p>
            <a:pPr lvl="1"/>
            <a:r>
              <a:rPr lang="fr-CA" sz="2200" dirty="0" smtClean="0"/>
              <a:t>Maintien des mêmes modalités</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3</a:t>
            </a:fld>
            <a:endParaRPr lang="fr-CA"/>
          </a:p>
        </p:txBody>
      </p:sp>
    </p:spTree>
    <p:extLst>
      <p:ext uri="{BB962C8B-B14F-4D97-AF65-F5344CB8AC3E}">
        <p14:creationId xmlns:p14="http://schemas.microsoft.com/office/powerpoint/2010/main" val="253689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677526" y="980728"/>
            <a:ext cx="6589199" cy="1280890"/>
          </a:xfrm>
        </p:spPr>
        <p:txBody>
          <a:bodyPr>
            <a:normAutofit/>
          </a:bodyPr>
          <a:lstStyle/>
          <a:p>
            <a:r>
              <a:rPr lang="fr-CA" sz="2400" b="1" dirty="0">
                <a:solidFill>
                  <a:schemeClr val="accent5">
                    <a:lumMod val="50000"/>
                  </a:schemeClr>
                </a:solidFill>
              </a:rPr>
              <a:t>ÉNERGIR - ÉLARGISSEMENT DU PROGRAMME ÉNERGIE RENOUVELABLE </a:t>
            </a:r>
            <a:endParaRPr lang="fr-CA" sz="2400" dirty="0">
              <a:solidFill>
                <a:schemeClr val="accent5">
                  <a:lumMod val="50000"/>
                </a:schemeClr>
              </a:solidFill>
            </a:endParaRPr>
          </a:p>
        </p:txBody>
      </p:sp>
      <p:sp>
        <p:nvSpPr>
          <p:cNvPr id="3" name="Content Placeholder 2"/>
          <p:cNvSpPr>
            <a:spLocks noGrp="1"/>
          </p:cNvSpPr>
          <p:nvPr>
            <p:ph idx="1"/>
            <p:custDataLst>
              <p:tags r:id="rId2"/>
            </p:custDataLst>
          </p:nvPr>
        </p:nvSpPr>
        <p:spPr/>
        <p:txBody>
          <a:bodyPr/>
          <a:lstStyle/>
          <a:p>
            <a:r>
              <a:rPr lang="fr-CA" sz="2400" dirty="0"/>
              <a:t>DÉSACCORD DU </a:t>
            </a:r>
            <a:r>
              <a:rPr lang="fr-CA" sz="2400" dirty="0" smtClean="0"/>
              <a:t>ROEÉ </a:t>
            </a:r>
            <a:endParaRPr lang="fr-CA" sz="2400" dirty="0"/>
          </a:p>
          <a:p>
            <a:pPr lvl="1"/>
            <a:r>
              <a:rPr lang="fr-CA" sz="2200" dirty="0"/>
              <a:t>Mesures exclues du PTÉ</a:t>
            </a:r>
          </a:p>
          <a:p>
            <a:pPr lvl="1"/>
            <a:r>
              <a:rPr lang="fr-CA" sz="2200" dirty="0"/>
              <a:t>Coût évité de base (30% plus faible)</a:t>
            </a:r>
          </a:p>
          <a:p>
            <a:pPr lvl="1"/>
            <a:r>
              <a:rPr lang="fr-CA" sz="2200" dirty="0"/>
              <a:t>Utiliser plutôt le programme Innovation</a:t>
            </a:r>
          </a:p>
          <a:p>
            <a:endParaRPr lang="fr-CA" dirty="0"/>
          </a:p>
        </p:txBody>
      </p:sp>
      <p:sp>
        <p:nvSpPr>
          <p:cNvPr id="4" name="Slide Number Placeholder 3"/>
          <p:cNvSpPr>
            <a:spLocks noGrp="1"/>
          </p:cNvSpPr>
          <p:nvPr>
            <p:ph type="sldNum" sz="quarter" idx="12"/>
            <p:custDataLst>
              <p:tags r:id="rId3"/>
            </p:custDataLst>
          </p:nvPr>
        </p:nvSpPr>
        <p:spPr/>
        <p:txBody>
          <a:bodyPr/>
          <a:lstStyle/>
          <a:p>
            <a:fld id="{D5F3F546-C265-4891-BA7A-877EB6DC8C71}" type="slidenum">
              <a:rPr lang="fr-CA" smtClean="0"/>
              <a:t>4</a:t>
            </a:fld>
            <a:endParaRPr lang="fr-CA"/>
          </a:p>
        </p:txBody>
      </p:sp>
      <p:pic>
        <p:nvPicPr>
          <p:cNvPr id="5" name="Picture 4"/>
          <p:cNvPicPr>
            <a:picLocks noChangeAspect="1"/>
          </p:cNvPicPr>
          <p:nvPr>
            <p:custDataLst>
              <p:tags r:id="rId4"/>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22715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9712" y="803686"/>
            <a:ext cx="6589199" cy="1280890"/>
          </a:xfrm>
        </p:spPr>
        <p:txBody>
          <a:bodyPr/>
          <a:lstStyle/>
          <a:p>
            <a:pPr lvl="1"/>
            <a:r>
              <a:rPr lang="fr-CA" sz="2400" b="1" dirty="0" smtClean="0">
                <a:solidFill>
                  <a:schemeClr val="accent5">
                    <a:lumMod val="50000"/>
                  </a:schemeClr>
                </a:solidFill>
              </a:rPr>
              <a:t>ÉNERGIR - SYSTÈME </a:t>
            </a:r>
            <a:r>
              <a:rPr lang="fr-CA" sz="2400" b="1" dirty="0">
                <a:solidFill>
                  <a:schemeClr val="accent5">
                    <a:lumMod val="50000"/>
                  </a:schemeClr>
                </a:solidFill>
              </a:rPr>
              <a:t>DE GESTION DE L’ÉNERGIE</a:t>
            </a:r>
          </a:p>
        </p:txBody>
      </p:sp>
      <p:sp>
        <p:nvSpPr>
          <p:cNvPr id="3" name="Espace réservé du contenu 2"/>
          <p:cNvSpPr>
            <a:spLocks noGrp="1"/>
          </p:cNvSpPr>
          <p:nvPr>
            <p:ph idx="1"/>
            <p:custDataLst>
              <p:tags r:id="rId2"/>
            </p:custDataLst>
          </p:nvPr>
        </p:nvSpPr>
        <p:spPr>
          <a:xfrm>
            <a:off x="1331640" y="1484784"/>
            <a:ext cx="7560840" cy="4426438"/>
          </a:xfrm>
        </p:spPr>
        <p:txBody>
          <a:bodyPr>
            <a:normAutofit/>
          </a:bodyPr>
          <a:lstStyle/>
          <a:p>
            <a:endParaRPr lang="fr-CA" sz="2400" dirty="0" smtClean="0"/>
          </a:p>
          <a:p>
            <a:r>
              <a:rPr lang="fr-CA" sz="2400" dirty="0" smtClean="0"/>
              <a:t>Position Énergir : Nouvelle initiative</a:t>
            </a:r>
          </a:p>
          <a:p>
            <a:pPr lvl="1"/>
            <a:r>
              <a:rPr lang="fr-CA" sz="2200" dirty="0" smtClean="0"/>
              <a:t>Potentiel considérable d’économie d’énergie (51,4 Mm3)</a:t>
            </a:r>
          </a:p>
          <a:p>
            <a:pPr lvl="1"/>
            <a:r>
              <a:rPr lang="fr-CA" sz="2200" dirty="0" smtClean="0"/>
              <a:t>Taux d’opportunisme initialement proposé de 0%</a:t>
            </a:r>
          </a:p>
          <a:p>
            <a:pPr lvl="2"/>
            <a:r>
              <a:rPr lang="fr-CA" sz="2000" dirty="0" smtClean="0"/>
              <a:t>« Démarche trop </a:t>
            </a:r>
            <a:r>
              <a:rPr lang="fr-CA" sz="2000" dirty="0"/>
              <a:t>peu connue des clients </a:t>
            </a:r>
            <a:r>
              <a:rPr lang="fr-CA" sz="2000" dirty="0" smtClean="0"/>
              <a:t>et actuellement </a:t>
            </a:r>
            <a:r>
              <a:rPr lang="fr-CA" sz="2000" dirty="0"/>
              <a:t>peu ou pas </a:t>
            </a:r>
            <a:r>
              <a:rPr lang="fr-CA" sz="2000" dirty="0" smtClean="0"/>
              <a:t>implantée »</a:t>
            </a:r>
          </a:p>
          <a:p>
            <a:pPr lvl="1"/>
            <a:r>
              <a:rPr lang="fr-CA" sz="2200" dirty="0" smtClean="0"/>
              <a:t>Aucune référence à la norme ISO 50 0001</a:t>
            </a:r>
          </a:p>
          <a:p>
            <a:pPr lvl="2"/>
            <a:r>
              <a:rPr lang="fr-CA" sz="2000" dirty="0" smtClean="0"/>
              <a:t>« Contrainte importante »</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5</a:t>
            </a:fld>
            <a:endParaRPr lang="fr-CA"/>
          </a:p>
        </p:txBody>
      </p:sp>
    </p:spTree>
    <p:extLst>
      <p:ext uri="{BB962C8B-B14F-4D97-AF65-F5344CB8AC3E}">
        <p14:creationId xmlns:p14="http://schemas.microsoft.com/office/powerpoint/2010/main" val="2302832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07704" y="803686"/>
            <a:ext cx="6589199" cy="1280890"/>
          </a:xfrm>
        </p:spPr>
        <p:txBody>
          <a:bodyPr/>
          <a:lstStyle/>
          <a:p>
            <a:r>
              <a:rPr lang="fr-CA" sz="2400" b="1" kern="0" dirty="0" smtClean="0">
                <a:solidFill>
                  <a:srgbClr val="766F54"/>
                </a:solidFill>
              </a:rPr>
              <a:t>ÉNERGIR - SYSTÈME </a:t>
            </a:r>
            <a:r>
              <a:rPr lang="fr-CA" sz="2400" b="1" kern="0" dirty="0">
                <a:solidFill>
                  <a:srgbClr val="766F54"/>
                </a:solidFill>
              </a:rPr>
              <a:t>DE GESTION DE </a:t>
            </a:r>
            <a:r>
              <a:rPr lang="fr-CA" sz="2400" b="1" kern="0" dirty="0" smtClean="0">
                <a:solidFill>
                  <a:srgbClr val="766F54"/>
                </a:solidFill>
              </a:rPr>
              <a:t>L’ÉNERGIE</a:t>
            </a:r>
            <a:endParaRPr lang="fr-CA" b="1" dirty="0"/>
          </a:p>
        </p:txBody>
      </p:sp>
      <p:sp>
        <p:nvSpPr>
          <p:cNvPr id="3" name="Content Placeholder 2"/>
          <p:cNvSpPr>
            <a:spLocks noGrp="1"/>
          </p:cNvSpPr>
          <p:nvPr>
            <p:ph idx="1"/>
            <p:custDataLst>
              <p:tags r:id="rId2"/>
            </p:custDataLst>
          </p:nvPr>
        </p:nvSpPr>
        <p:spPr>
          <a:xfrm>
            <a:off x="1331641" y="1844824"/>
            <a:ext cx="7202760" cy="4066398"/>
          </a:xfrm>
        </p:spPr>
        <p:txBody>
          <a:bodyPr>
            <a:normAutofit lnSpcReduction="10000"/>
          </a:bodyPr>
          <a:lstStyle/>
          <a:p>
            <a:pPr lvl="1"/>
            <a:r>
              <a:rPr lang="fr-CA" sz="2400" dirty="0"/>
              <a:t>Désaccord du ROEÉ</a:t>
            </a:r>
          </a:p>
          <a:p>
            <a:pPr lvl="2"/>
            <a:r>
              <a:rPr lang="fr-CA" sz="2200" dirty="0"/>
              <a:t>Taux d’opportunisme proposé de 20</a:t>
            </a:r>
            <a:r>
              <a:rPr lang="fr-CA" sz="2200" dirty="0" smtClean="0"/>
              <a:t>%</a:t>
            </a:r>
          </a:p>
          <a:p>
            <a:pPr lvl="3"/>
            <a:r>
              <a:rPr lang="fr-CA" sz="2000" dirty="0" smtClean="0"/>
              <a:t>Multiples offres du même ordre dans le marché depuis plusieurs années</a:t>
            </a:r>
          </a:p>
          <a:p>
            <a:pPr lvl="4"/>
            <a:r>
              <a:rPr lang="fr-CA" sz="2000" dirty="0" smtClean="0"/>
              <a:t>Hydro-Québec </a:t>
            </a:r>
            <a:r>
              <a:rPr lang="fr-CA" sz="2000" i="1" dirty="0" smtClean="0"/>
              <a:t>Systèmes d’information sur la gestion de l’énergie </a:t>
            </a:r>
            <a:r>
              <a:rPr lang="fr-CA" sz="2000" dirty="0" smtClean="0"/>
              <a:t>(SIGE)</a:t>
            </a:r>
          </a:p>
          <a:p>
            <a:pPr lvl="4"/>
            <a:r>
              <a:rPr lang="fr-CA" sz="2000" dirty="0" smtClean="0"/>
              <a:t>Transition énergétique Québec, </a:t>
            </a:r>
            <a:r>
              <a:rPr lang="fr-CA" sz="2000" i="1" dirty="0" err="1" smtClean="0"/>
              <a:t>Écoperformance</a:t>
            </a:r>
            <a:endParaRPr lang="fr-CA" sz="2000" i="1" dirty="0" smtClean="0"/>
          </a:p>
          <a:p>
            <a:pPr lvl="4"/>
            <a:r>
              <a:rPr lang="fr-CA" sz="2000" dirty="0" smtClean="0"/>
              <a:t>Ressources naturelles Canada, </a:t>
            </a:r>
            <a:r>
              <a:rPr lang="fr-CA" sz="2000" i="1" dirty="0" smtClean="0"/>
              <a:t>Partenariat en économie d’énergie dans l’industrie canadienne </a:t>
            </a:r>
            <a:r>
              <a:rPr lang="fr-CA" sz="2000" dirty="0" smtClean="0"/>
              <a:t>(PEEIC)</a:t>
            </a:r>
          </a:p>
          <a:p>
            <a:pPr lvl="4"/>
            <a:endParaRPr lang="fr-CA" sz="2000" dirty="0"/>
          </a:p>
          <a:p>
            <a:pPr marL="0" indent="0">
              <a:buNone/>
            </a:pPr>
            <a:endParaRPr lang="fr-CA"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6</a:t>
            </a:fld>
            <a:endParaRPr lang="fr-CA"/>
          </a:p>
        </p:txBody>
      </p:sp>
    </p:spTree>
    <p:extLst>
      <p:ext uri="{BB962C8B-B14F-4D97-AF65-F5344CB8AC3E}">
        <p14:creationId xmlns:p14="http://schemas.microsoft.com/office/powerpoint/2010/main" val="1792598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07704" y="803686"/>
            <a:ext cx="6589199" cy="1280890"/>
          </a:xfrm>
        </p:spPr>
        <p:txBody>
          <a:bodyPr/>
          <a:lstStyle/>
          <a:p>
            <a:r>
              <a:rPr lang="fr-CA" sz="2400" b="1" kern="0" dirty="0" smtClean="0">
                <a:solidFill>
                  <a:srgbClr val="766F54"/>
                </a:solidFill>
              </a:rPr>
              <a:t>ÉNERGIR - SYSTÈME </a:t>
            </a:r>
            <a:r>
              <a:rPr lang="fr-CA" sz="2400" b="1" kern="0" dirty="0">
                <a:solidFill>
                  <a:srgbClr val="766F54"/>
                </a:solidFill>
              </a:rPr>
              <a:t>DE GESTION DE </a:t>
            </a:r>
            <a:r>
              <a:rPr lang="fr-CA" sz="2400" b="1" kern="0" dirty="0" smtClean="0">
                <a:solidFill>
                  <a:srgbClr val="766F54"/>
                </a:solidFill>
              </a:rPr>
              <a:t>L’ÉNERGIE</a:t>
            </a:r>
            <a:endParaRPr lang="fr-CA" b="1" dirty="0"/>
          </a:p>
        </p:txBody>
      </p:sp>
      <p:sp>
        <p:nvSpPr>
          <p:cNvPr id="3" name="Content Placeholder 2"/>
          <p:cNvSpPr>
            <a:spLocks noGrp="1"/>
          </p:cNvSpPr>
          <p:nvPr>
            <p:ph idx="1"/>
            <p:custDataLst>
              <p:tags r:id="rId2"/>
            </p:custDataLst>
          </p:nvPr>
        </p:nvSpPr>
        <p:spPr>
          <a:xfrm>
            <a:off x="1331640" y="1628800"/>
            <a:ext cx="7704855" cy="4896544"/>
          </a:xfrm>
        </p:spPr>
        <p:txBody>
          <a:bodyPr>
            <a:normAutofit/>
          </a:bodyPr>
          <a:lstStyle/>
          <a:p>
            <a:pPr lvl="1"/>
            <a:endParaRPr lang="fr-CA" sz="2800" dirty="0" smtClean="0"/>
          </a:p>
          <a:p>
            <a:pPr lvl="2"/>
            <a:r>
              <a:rPr lang="fr-CA" sz="2200" dirty="0" smtClean="0"/>
              <a:t>Plusieurs </a:t>
            </a:r>
            <a:r>
              <a:rPr lang="fr-CA" sz="2200" dirty="0"/>
              <a:t>entreprises établies au Québec ont déjà implanté un tel </a:t>
            </a:r>
            <a:r>
              <a:rPr lang="fr-CA" sz="2200" dirty="0" smtClean="0"/>
              <a:t>système</a:t>
            </a:r>
          </a:p>
          <a:p>
            <a:pPr lvl="3"/>
            <a:r>
              <a:rPr lang="fr-CA" sz="2000" dirty="0" smtClean="0"/>
              <a:t>Une de celles-ci a même implanté la norme </a:t>
            </a:r>
          </a:p>
          <a:p>
            <a:pPr marL="1371600" lvl="3" indent="0">
              <a:buNone/>
            </a:pPr>
            <a:r>
              <a:rPr lang="fr-CA" sz="2000" dirty="0" smtClean="0"/>
              <a:t>ISO 50001</a:t>
            </a:r>
            <a:endParaRPr lang="fr-CA" sz="2400" dirty="0"/>
          </a:p>
          <a:p>
            <a:pPr lvl="1"/>
            <a:r>
              <a:rPr lang="fr-CA" sz="2400" dirty="0" smtClean="0"/>
              <a:t>Réplique Énergir </a:t>
            </a:r>
            <a:endParaRPr lang="fr-CA" sz="2000" dirty="0" smtClean="0"/>
          </a:p>
          <a:p>
            <a:pPr lvl="4"/>
            <a:r>
              <a:rPr lang="fr-CA" sz="2000" dirty="0" smtClean="0">
                <a:solidFill>
                  <a:schemeClr val="accent6">
                    <a:lumMod val="50000"/>
                  </a:schemeClr>
                </a:solidFill>
              </a:rPr>
              <a:t>Taux d’opportunisme révisé à 5% subsidiairement par Énergir sur la base de ce seul client à avoir reçu la certification ISO 50001</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pPr/>
              <a:t>7</a:t>
            </a:fld>
            <a:endParaRPr lang="fr-CA"/>
          </a:p>
        </p:txBody>
      </p:sp>
    </p:spTree>
    <p:extLst>
      <p:ext uri="{BB962C8B-B14F-4D97-AF65-F5344CB8AC3E}">
        <p14:creationId xmlns:p14="http://schemas.microsoft.com/office/powerpoint/2010/main" val="27704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sz="2400" b="1" kern="0" dirty="0">
                <a:solidFill>
                  <a:srgbClr val="766F54"/>
                </a:solidFill>
              </a:rPr>
              <a:t>ÉNERGIR - SYSTÈME DE GESTION DE L’ÉNERGIE</a:t>
            </a:r>
            <a:endParaRPr lang="fr-CA" sz="2400" dirty="0"/>
          </a:p>
        </p:txBody>
      </p:sp>
      <p:sp>
        <p:nvSpPr>
          <p:cNvPr id="3" name="Content Placeholder 2"/>
          <p:cNvSpPr>
            <a:spLocks noGrp="1"/>
          </p:cNvSpPr>
          <p:nvPr>
            <p:ph idx="1"/>
            <p:custDataLst>
              <p:tags r:id="rId2"/>
            </p:custDataLst>
          </p:nvPr>
        </p:nvSpPr>
        <p:spPr>
          <a:xfrm>
            <a:off x="1835697" y="1772816"/>
            <a:ext cx="6698704" cy="4138406"/>
          </a:xfrm>
        </p:spPr>
        <p:txBody>
          <a:bodyPr>
            <a:normAutofit fontScale="92500" lnSpcReduction="10000"/>
          </a:bodyPr>
          <a:lstStyle/>
          <a:p>
            <a:pPr lvl="1"/>
            <a:r>
              <a:rPr lang="fr-CA" sz="2400" dirty="0" smtClean="0"/>
              <a:t>Refus </a:t>
            </a:r>
            <a:r>
              <a:rPr lang="fr-CA" sz="2400" dirty="0"/>
              <a:t>initial de promouvoir la norme ISO </a:t>
            </a:r>
            <a:r>
              <a:rPr lang="fr-CA" sz="2400" dirty="0" smtClean="0"/>
              <a:t>50001</a:t>
            </a:r>
          </a:p>
          <a:p>
            <a:pPr lvl="2"/>
            <a:r>
              <a:rPr lang="fr-CA" sz="2200" dirty="0" smtClean="0"/>
              <a:t>Position du ROEÉ</a:t>
            </a:r>
            <a:endParaRPr lang="fr-CA" sz="2200" dirty="0"/>
          </a:p>
          <a:p>
            <a:pPr lvl="3"/>
            <a:r>
              <a:rPr lang="fr-CA" sz="2000" dirty="0"/>
              <a:t>Toutes les autres </a:t>
            </a:r>
            <a:r>
              <a:rPr lang="fr-CA" sz="2000" dirty="0" smtClean="0"/>
              <a:t>programmes s’appuient sur ou </a:t>
            </a:r>
            <a:r>
              <a:rPr lang="fr-CA" sz="2000" dirty="0"/>
              <a:t>promeuvent la norme ISO 50 001</a:t>
            </a:r>
          </a:p>
          <a:p>
            <a:pPr lvl="3"/>
            <a:r>
              <a:rPr lang="fr-CA" sz="2000" dirty="0"/>
              <a:t>La certification ISO </a:t>
            </a:r>
            <a:r>
              <a:rPr lang="fr-CA" sz="2000" dirty="0" smtClean="0"/>
              <a:t>50001 </a:t>
            </a:r>
            <a:r>
              <a:rPr lang="fr-CA" sz="2000" dirty="0"/>
              <a:t>pourrait représenter des économies additionnelles de 25</a:t>
            </a:r>
            <a:r>
              <a:rPr lang="fr-CA" sz="2000" dirty="0" smtClean="0"/>
              <a:t>%</a:t>
            </a:r>
          </a:p>
          <a:p>
            <a:pPr lvl="2"/>
            <a:r>
              <a:rPr lang="fr-CA" sz="2200" dirty="0" smtClean="0"/>
              <a:t>Réplique Énergir</a:t>
            </a:r>
            <a:endParaRPr lang="fr-CA" sz="2200" dirty="0"/>
          </a:p>
          <a:p>
            <a:pPr lvl="3"/>
            <a:r>
              <a:rPr lang="fr-CA" sz="2000" dirty="0"/>
              <a:t>Acceptation subséquente par Énergir de promouvoir la norme ISO 50 001 sans toutefois la rendre obligatoire</a:t>
            </a:r>
          </a:p>
          <a:p>
            <a:pPr marL="0" indent="0">
              <a:buNone/>
            </a:pPr>
            <a:endParaRPr lang="fr-CA" dirty="0"/>
          </a:p>
          <a:p>
            <a:endParaRPr lang="fr-CA" dirty="0"/>
          </a:p>
        </p:txBody>
      </p:sp>
      <p:sp>
        <p:nvSpPr>
          <p:cNvPr id="4" name="Slide Number Placeholder 3"/>
          <p:cNvSpPr>
            <a:spLocks noGrp="1"/>
          </p:cNvSpPr>
          <p:nvPr>
            <p:ph type="sldNum" sz="quarter" idx="12"/>
            <p:custDataLst>
              <p:tags r:id="rId3"/>
            </p:custDataLst>
          </p:nvPr>
        </p:nvSpPr>
        <p:spPr/>
        <p:txBody>
          <a:bodyPr/>
          <a:lstStyle/>
          <a:p>
            <a:fld id="{D5F3F546-C265-4891-BA7A-877EB6DC8C71}" type="slidenum">
              <a:rPr lang="fr-CA" smtClean="0"/>
              <a:t>8</a:t>
            </a:fld>
            <a:endParaRPr lang="fr-CA"/>
          </a:p>
        </p:txBody>
      </p:sp>
      <p:pic>
        <p:nvPicPr>
          <p:cNvPr id="5" name="Picture 4"/>
          <p:cNvPicPr>
            <a:picLocks noChangeAspect="1"/>
          </p:cNvPicPr>
          <p:nvPr>
            <p:custDataLst>
              <p:tags r:id="rId4"/>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420238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07704" y="803686"/>
            <a:ext cx="6589199" cy="1280890"/>
          </a:xfrm>
        </p:spPr>
        <p:txBody>
          <a:bodyPr/>
          <a:lstStyle/>
          <a:p>
            <a:r>
              <a:rPr lang="fr-CA" sz="2400" b="1" kern="0" dirty="0" smtClean="0">
                <a:solidFill>
                  <a:srgbClr val="766F54"/>
                </a:solidFill>
              </a:rPr>
              <a:t>ÉNERGIR - SYSTÈME </a:t>
            </a:r>
            <a:r>
              <a:rPr lang="fr-CA" sz="2400" b="1" kern="0" dirty="0">
                <a:solidFill>
                  <a:srgbClr val="766F54"/>
                </a:solidFill>
              </a:rPr>
              <a:t>DE GESTION DE </a:t>
            </a:r>
            <a:r>
              <a:rPr lang="fr-CA" sz="2400" b="1" kern="0" dirty="0" smtClean="0">
                <a:solidFill>
                  <a:srgbClr val="766F54"/>
                </a:solidFill>
              </a:rPr>
              <a:t>L’ÉNERGIE</a:t>
            </a:r>
            <a:endParaRPr lang="fr-CA" b="1" dirty="0"/>
          </a:p>
        </p:txBody>
      </p:sp>
      <p:sp>
        <p:nvSpPr>
          <p:cNvPr id="3" name="Content Placeholder 2"/>
          <p:cNvSpPr>
            <a:spLocks noGrp="1"/>
          </p:cNvSpPr>
          <p:nvPr>
            <p:ph idx="1"/>
            <p:custDataLst>
              <p:tags r:id="rId2"/>
            </p:custDataLst>
          </p:nvPr>
        </p:nvSpPr>
        <p:spPr>
          <a:xfrm>
            <a:off x="1331641" y="1844824"/>
            <a:ext cx="7202760" cy="4066398"/>
          </a:xfrm>
        </p:spPr>
        <p:txBody>
          <a:bodyPr>
            <a:normAutofit/>
          </a:bodyPr>
          <a:lstStyle/>
          <a:p>
            <a:r>
              <a:rPr lang="fr-CA" sz="2600" dirty="0" smtClean="0"/>
              <a:t>Absence de cohésion de l’offre malgré l’existence du Plan directeur</a:t>
            </a:r>
            <a:endParaRPr lang="fr-CA" sz="2600" dirty="0"/>
          </a:p>
          <a:p>
            <a:pPr lvl="2"/>
            <a:r>
              <a:rPr lang="fr-CA" sz="2200" dirty="0" smtClean="0"/>
              <a:t>Une majorité d’industries utilisent plusieurs sources d’énergie</a:t>
            </a:r>
          </a:p>
          <a:p>
            <a:pPr lvl="2"/>
            <a:r>
              <a:rPr lang="fr-CA" sz="2200" dirty="0" smtClean="0"/>
              <a:t>Il est anormal et non souhaitable qu’un industriel doive transiger avec les multiples promoteurs en fonction des sources d’énergie utilisées</a:t>
            </a:r>
          </a:p>
          <a:p>
            <a:pPr lvl="2"/>
            <a:r>
              <a:rPr lang="fr-CA" sz="2200" dirty="0" smtClean="0"/>
              <a:t>Il est souhaitable que la clientèle puisse bénéficier d’une offre unifiée</a:t>
            </a:r>
            <a:endParaRPr lang="fr-CA" sz="2000" dirty="0">
              <a:solidFill>
                <a:srgbClr val="FF0000"/>
              </a:solidFill>
            </a:endParaRPr>
          </a:p>
          <a:p>
            <a:pPr marL="0" indent="0">
              <a:buNone/>
            </a:pPr>
            <a:endParaRPr lang="fr-CA"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pPr/>
              <a:t>9</a:t>
            </a:fld>
            <a:endParaRPr lang="fr-CA"/>
          </a:p>
        </p:txBody>
      </p:sp>
    </p:spTree>
    <p:extLst>
      <p:ext uri="{BB962C8B-B14F-4D97-AF65-F5344CB8AC3E}">
        <p14:creationId xmlns:p14="http://schemas.microsoft.com/office/powerpoint/2010/main" val="39274849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34573706BFCB4D4F8372829E5DA9C618" ma:contentTypeVersion="0" ma:contentTypeDescription="" ma:contentTypeScope="" ma:versionID="f1d9cc7aa84cfc4b2996b70e98624ce1">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 preuve du ROEÉ</Sujet>
    <Confidentiel xmlns="a091097b-8ae3-4832-a2b2-51f9a78aeacd">3</Confidentiel>
    <Projet xmlns="a091097b-8ae3-4832-a2b2-51f9a78aeacd">630</Projet>
    <Provenance xmlns="a091097b-8ae3-4832-a2b2-51f9a78aeacd">2</Provenance>
    <Hidden_UploadedAt xmlns="a091097b-8ae3-4832-a2b2-51f9a78aeacd">2023-01-28T02:17:33+00:00</Hidden_UploadedAt>
    <Accés_x0020_restreint xmlns="a091097b-8ae3-4832-a2b2-51f9a78aeacd">false</Accés_x0020_restreint>
    <Précision_x0020_de_x0020_document xmlns="a091097b-8ae3-4832-a2b2-51f9a78aeacd" xsi:nil="true"/>
    <Déposant xmlns="a091097b-8ae3-4832-a2b2-51f9a78aeacd">124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802</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2023-01-28T02:17:33+00:00</Hidden_ApprovedAt>
    <Cote_x0020_de_x0020_piéce xmlns="a091097b-8ae3-4832-a2b2-51f9a78aeacd">C-ROEÉ-0047</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W2HFWTQUJJY6-230351488-708</_dlc_DocId>
    <_dlc_DocIdUrl xmlns="a84ed267-86d5-4fa1-a3cb-2fed497fe84f">
      <Url>http://s10mtlweb:8081/630/_layouts/15/DocIdRedir.aspx?ID=W2HFWTQUJJY6-230351488-708</Url>
      <Description>W2HFWTQUJJY6-230351488-708</Description>
    </_dlc_DocIdUrl>
  </documentManagement>
</p:properties>
</file>

<file path=customXml/itemProps1.xml><?xml version="1.0" encoding="utf-8"?>
<ds:datastoreItem xmlns:ds="http://schemas.openxmlformats.org/officeDocument/2006/customXml" ds:itemID="{BF30F089-1E4A-4DEA-B69E-720CD6BFA8A4}"/>
</file>

<file path=customXml/itemProps2.xml><?xml version="1.0" encoding="utf-8"?>
<ds:datastoreItem xmlns:ds="http://schemas.openxmlformats.org/officeDocument/2006/customXml" ds:itemID="{652C2C4C-89AF-4B1C-BDBA-94D2499754F9}"/>
</file>

<file path=customXml/itemProps3.xml><?xml version="1.0" encoding="utf-8"?>
<ds:datastoreItem xmlns:ds="http://schemas.openxmlformats.org/officeDocument/2006/customXml" ds:itemID="{C897ADB1-0139-40FE-8AB2-4E1E56BC350E}"/>
</file>

<file path=customXml/itemProps4.xml><?xml version="1.0" encoding="utf-8"?>
<ds:datastoreItem xmlns:ds="http://schemas.openxmlformats.org/officeDocument/2006/customXml" ds:itemID="{32F8A51A-DD4B-4767-87D2-FC483F8F638D}"/>
</file>

<file path=docProps/app.xml><?xml version="1.0" encoding="utf-8"?>
<Properties xmlns="http://schemas.openxmlformats.org/officeDocument/2006/extended-properties" xmlns:vt="http://schemas.openxmlformats.org/officeDocument/2006/docPropsVTypes">
  <Template>Wisp</Template>
  <TotalTime>2980</TotalTime>
  <Words>538</Words>
  <Application>Microsoft Office PowerPoint</Application>
  <PresentationFormat>On-screen Show (4:3)</PresentationFormat>
  <Paragraphs>101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Régie de l’énergie R-4043-2018 TEQ – Demande relative au Plan directeur en transition, innovation et efficacité énergétiques du Québec        2018-2023  Aspect 2</vt:lpstr>
      <vt:lpstr>PRINCIPAUX ENJEUX TRAITÉS</vt:lpstr>
      <vt:lpstr>ÉNERGIR - ÉLARGISSEMENT DU PROGRAMME ÉNERGIE RENOUVELABLE </vt:lpstr>
      <vt:lpstr>ÉNERGIR - ÉLARGISSEMENT DU PROGRAMME ÉNERGIE RENOUVELABLE </vt:lpstr>
      <vt:lpstr>ÉNERGIR - SYSTÈME DE GESTION DE L’ÉNERGIE</vt:lpstr>
      <vt:lpstr>ÉNERGIR - SYSTÈME DE GESTION DE L’ÉNERGIE</vt:lpstr>
      <vt:lpstr>ÉNERGIR - SYSTÈME DE GESTION DE L’ÉNERGIE</vt:lpstr>
      <vt:lpstr>ÉNERGIR - SYSTÈME DE GESTION DE L’ÉNERGIE</vt:lpstr>
      <vt:lpstr>ÉNERGIR - SYSTÈME DE GESTION DE L’ÉNERGIE</vt:lpstr>
      <vt:lpstr>ÉNERGIR - DIAGNOSTIC ET MISE EN OEUVRE EFFICACES </vt:lpstr>
      <vt:lpstr>HYDRO-QUÉBEC – CHAUFFE-EAU À TROIS ÉLÉMENTS</vt:lpstr>
      <vt:lpstr>HYDRO-QUÉBEC - SYSTÈMES INDUSTRIELS – VOLET SYSTÈMES DE GESTION DE L’ÉNERGIE ÉLECTRIQUE</vt:lpstr>
      <vt:lpstr>TEQ- GUICHET UNIQUE SGÉ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Présentation de la preuve du ROEÉ</dc:subject>
  <dc:creator>Solénove Admin</dc:creator>
  <cp:lastModifiedBy>Franklin Gertler Administrator</cp:lastModifiedBy>
  <cp:revision>85</cp:revision>
  <dcterms:created xsi:type="dcterms:W3CDTF">2018-12-09T21:32:27Z</dcterms:created>
  <dcterms:modified xsi:type="dcterms:W3CDTF">2019-03-28T13:55:17Z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0x010100F6681E3BDF397F418586AC591ADC81BB0034573706BFCB4D4F8372829E5DA9C618</vt:lpwstr>
  </property>
  <property fmtid="{D5CDD505-2E9C-101B-9397-08002B2CF9AE}" pid="4" name="Order">
    <vt:r8>4292200</vt:r8>
  </property>
  <property fmtid="{D5CDD505-2E9C-101B-9397-08002B2CF9AE}" pid="5" name="_dlc_DocIdItemGuid">
    <vt:lpwstr>4ded7e83-01fc-4b28-a0c6-cabc3ece1628</vt:lpwstr>
  </property>
</Properties>
</file>