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8.xml" ContentType="application/vnd.openxmlformats-officedocument.presentationml.tags+xml"/>
  <Override PartName="/ppt/tags/tag17.xml" ContentType="application/vnd.openxmlformats-officedocument.presentationml.tags+xml"/>
  <Override PartName="/ppt/tags/tag20.xml" ContentType="application/vnd.openxmlformats-officedocument.presentationml.tags+xml"/>
  <Override PartName="/ppt/tags/tag16.xml" ContentType="application/vnd.openxmlformats-officedocument.presentationml.tag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13.xml" ContentType="application/vnd.openxmlformats-officedocument.presentationml.tags+xml"/>
  <Override PartName="/ppt/tags/tag12.xml" ContentType="application/vnd.openxmlformats-officedocument.presentationml.tags+xml"/>
  <Override PartName="/ppt/tags/tag11.xml" ContentType="application/vnd.openxmlformats-officedocument.presentationml.tag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ppt/tags/tag8.xml" ContentType="application/vnd.openxmlformats-officedocument.presentationml.tags+xml"/>
  <Override PartName="/ppt/tags/tag7.xml" ContentType="application/vnd.openxmlformats-officedocument.presentationml.tag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9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26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67" r:id="rId1"/>
  </p:sldMasterIdLst>
  <p:notesMasterIdLst>
    <p:notesMasterId r:id="rId12"/>
  </p:notesMasterIdLst>
  <p:handoutMasterIdLst>
    <p:handoutMasterId r:id="rId13"/>
  </p:handoutMasterIdLst>
  <p:sldIdLst>
    <p:sldId id="263" r:id="rId2"/>
    <p:sldId id="730" r:id="rId3"/>
    <p:sldId id="264" r:id="rId4"/>
    <p:sldId id="701" r:id="rId5"/>
    <p:sldId id="726" r:id="rId6"/>
    <p:sldId id="727" r:id="rId7"/>
    <p:sldId id="728" r:id="rId8"/>
    <p:sldId id="732" r:id="rId9"/>
    <p:sldId id="731" r:id="rId10"/>
    <p:sldId id="729" r:id="rId11"/>
  </p:sldIdLst>
  <p:sldSz cx="12192000" cy="6858000"/>
  <p:notesSz cx="7102475" cy="93884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 Paul raymond" initials="MPr" lastIdx="1" clrIdx="0">
    <p:extLst>
      <p:ext uri="{19B8F6BF-5375-455C-9EA6-DF929625EA0E}">
        <p15:presenceInfo xmlns:p15="http://schemas.microsoft.com/office/powerpoint/2012/main" userId="547e8ec9fbbc06e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5" autoAdjust="0"/>
    <p:restoredTop sz="99822" autoAdjust="0"/>
  </p:normalViewPr>
  <p:slideViewPr>
    <p:cSldViewPr snapToGrid="0">
      <p:cViewPr varScale="1">
        <p:scale>
          <a:sx n="102" d="100"/>
          <a:sy n="102" d="100"/>
        </p:scale>
        <p:origin x="78" y="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Relationship Id="rId22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40" cy="469423"/>
          </a:xfrm>
          <a:prstGeom prst="rect">
            <a:avLst/>
          </a:prstGeom>
        </p:spPr>
        <p:txBody>
          <a:bodyPr vert="horz" lIns="94227" tIns="47113" rIns="94227" bIns="47113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093" y="1"/>
            <a:ext cx="3077740" cy="469423"/>
          </a:xfrm>
          <a:prstGeom prst="rect">
            <a:avLst/>
          </a:prstGeom>
        </p:spPr>
        <p:txBody>
          <a:bodyPr vert="horz" lIns="94227" tIns="47113" rIns="94227" bIns="47113" rtlCol="0"/>
          <a:lstStyle>
            <a:lvl1pPr algn="r">
              <a:defRPr sz="1200"/>
            </a:lvl1pPr>
          </a:lstStyle>
          <a:p>
            <a:fld id="{9891B21A-ECC8-4EEA-904C-D0A157BA1977}" type="datetimeFigureOut">
              <a:rPr lang="fr-CA" smtClean="0"/>
              <a:t>2021-08-27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40" cy="469423"/>
          </a:xfrm>
          <a:prstGeom prst="rect">
            <a:avLst/>
          </a:prstGeom>
        </p:spPr>
        <p:txBody>
          <a:bodyPr vert="horz" lIns="94227" tIns="47113" rIns="94227" bIns="47113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40" cy="469423"/>
          </a:xfrm>
          <a:prstGeom prst="rect">
            <a:avLst/>
          </a:prstGeom>
        </p:spPr>
        <p:txBody>
          <a:bodyPr vert="horz" lIns="94227" tIns="47113" rIns="94227" bIns="47113" rtlCol="0" anchor="b"/>
          <a:lstStyle>
            <a:lvl1pPr algn="r">
              <a:defRPr sz="1200"/>
            </a:lvl1pPr>
          </a:lstStyle>
          <a:p>
            <a:fld id="{3BF0439A-76B2-40EA-872B-484329418438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38009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40" cy="469423"/>
          </a:xfrm>
          <a:prstGeom prst="rect">
            <a:avLst/>
          </a:prstGeom>
        </p:spPr>
        <p:txBody>
          <a:bodyPr vert="horz" lIns="94227" tIns="47113" rIns="94227" bIns="47113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40" cy="469423"/>
          </a:xfrm>
          <a:prstGeom prst="rect">
            <a:avLst/>
          </a:prstGeom>
        </p:spPr>
        <p:txBody>
          <a:bodyPr vert="horz" lIns="94227" tIns="47113" rIns="94227" bIns="47113" rtlCol="0"/>
          <a:lstStyle>
            <a:lvl1pPr algn="r">
              <a:defRPr sz="1200"/>
            </a:lvl1pPr>
          </a:lstStyle>
          <a:p>
            <a:fld id="{54ED4DF6-A981-4ACE-9F1B-2BED91CBBFB3}" type="datetimeFigureOut">
              <a:rPr lang="fr-CA" smtClean="0"/>
              <a:t>2021-08-27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7" tIns="47113" rIns="94227" bIns="47113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248" y="4459527"/>
            <a:ext cx="5681980" cy="4224813"/>
          </a:xfrm>
          <a:prstGeom prst="rect">
            <a:avLst/>
          </a:prstGeom>
        </p:spPr>
        <p:txBody>
          <a:bodyPr vert="horz" lIns="94227" tIns="47113" rIns="94227" bIns="47113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40" cy="469423"/>
          </a:xfrm>
          <a:prstGeom prst="rect">
            <a:avLst/>
          </a:prstGeom>
        </p:spPr>
        <p:txBody>
          <a:bodyPr vert="horz" lIns="94227" tIns="47113" rIns="94227" bIns="47113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40" cy="469423"/>
          </a:xfrm>
          <a:prstGeom prst="rect">
            <a:avLst/>
          </a:prstGeom>
        </p:spPr>
        <p:txBody>
          <a:bodyPr vert="horz" lIns="94227" tIns="47113" rIns="94227" bIns="47113" rtlCol="0" anchor="b"/>
          <a:lstStyle>
            <a:lvl1pPr algn="r">
              <a:defRPr sz="1200"/>
            </a:lvl1pPr>
          </a:lstStyle>
          <a:p>
            <a:fld id="{6D07B0B6-A36C-40AE-A0B5-CEF97896626F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32522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A575CD-BF9A-4764-8CE4-BEDDE7FDB5B3}" type="datetime1">
              <a:rPr lang="fr-CA" smtClean="0"/>
              <a:t>2021-08-27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A4B8C-894B-4C66-A07C-47773015B8AA}" type="slidenum">
              <a:rPr lang="fr-CA" smtClean="0"/>
              <a:pPr>
                <a:defRPr/>
              </a:pPr>
              <a:t>‹N°›</a:t>
            </a:fld>
            <a:endParaRPr lang="fr-C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02128-37B2-43E7-A2FB-83784FF69A62}" type="datetime1">
              <a:rPr lang="fr-CA" smtClean="0"/>
              <a:t>2021-08-27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98B8B-7B3E-44C0-AF70-3D70C09456BF}" type="slidenum">
              <a:rPr lang="fr-CA" smtClean="0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656BD1-3F6A-448F-B09A-480C76EACA86}" type="datetime1">
              <a:rPr lang="fr-CA" smtClean="0"/>
              <a:t>2021-08-27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AF6A2-CBC9-4B22-8D6B-E86C264FE762}" type="slidenum">
              <a:rPr lang="fr-CA" smtClean="0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DF846E-AA47-4E01-9CF4-C3697C76D1E8}" type="datetime1">
              <a:rPr lang="fr-CA" smtClean="0"/>
              <a:t>2021-08-27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755F8-16FF-4135-A9EC-57B9AD1CAA14}" type="slidenum">
              <a:rPr lang="fr-CA" smtClean="0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60CC4-E619-4397-80A8-405C8FD9A78B}" type="datetime1">
              <a:rPr lang="fr-CA" smtClean="0"/>
              <a:t>2021-08-27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735F7-F5BF-417D-B97F-DFCF2D5049AF}" type="slidenum">
              <a:rPr lang="fr-CA" smtClean="0"/>
              <a:pPr>
                <a:defRPr/>
              </a:pPr>
              <a:t>‹N°›</a:t>
            </a:fld>
            <a:endParaRPr lang="fr-CA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9F52A8-DB46-4A17-856D-250E9589ABF8}" type="datetime1">
              <a:rPr lang="fr-CA" smtClean="0"/>
              <a:t>2021-08-27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48FE3-AD7F-421F-99FD-2EDE85196746}" type="slidenum">
              <a:rPr lang="fr-CA" smtClean="0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0D6D30-2313-413E-9330-FD42F37DAD36}" type="datetime1">
              <a:rPr lang="fr-CA" smtClean="0"/>
              <a:t>2021-08-27</a:t>
            </a:fld>
            <a:endParaRPr lang="fr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8777C-8558-4001-B6AC-CAB11DB86729}" type="slidenum">
              <a:rPr lang="fr-CA" smtClean="0"/>
              <a:pPr>
                <a:defRPr/>
              </a:pPr>
              <a:t>‹N°›</a:t>
            </a:fld>
            <a:endParaRPr lang="fr-CA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D8F667-BC2E-440D-BEB6-0E92D842CB10}" type="datetime1">
              <a:rPr lang="fr-CA" smtClean="0"/>
              <a:t>2021-08-27</a:t>
            </a:fld>
            <a:endParaRPr lang="fr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E93EF-0E36-460E-BE49-B8CB6979DFF3}" type="slidenum">
              <a:rPr lang="fr-CA" smtClean="0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5B1CE9-E250-4F18-A4F2-D022B87A4C06}" type="datetime1">
              <a:rPr lang="fr-CA" smtClean="0"/>
              <a:t>2021-08-27</a:t>
            </a:fld>
            <a:endParaRPr lang="fr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E7AEDE-E3B9-4D30-A3F4-86385AFF4652}" type="datetime1">
              <a:rPr lang="fr-CA" smtClean="0"/>
              <a:t>2021-08-27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8CB6C-AF7E-431F-ABA8-2F2EB1F1EA01}" type="slidenum">
              <a:rPr lang="fr-CA" smtClean="0"/>
              <a:pPr>
                <a:defRPr/>
              </a:pPr>
              <a:t>‹N°›</a:t>
            </a:fld>
            <a:endParaRPr lang="fr-CA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F80EF8-0D17-477F-B250-E45761764571}" type="datetime1">
              <a:rPr lang="fr-CA" smtClean="0"/>
              <a:t>2021-08-27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0B21C-FCA8-49F2-920E-8AF540764C84}" type="slidenum">
              <a:rPr lang="fr-CA" smtClean="0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724502-DB1C-4412-95D9-A512478016BF}" type="datetime1">
              <a:rPr lang="fr-CA" smtClean="0"/>
              <a:t>2021-08-27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788B331-A12B-4136-8261-3B3390F0DF14}" type="slidenum">
              <a:rPr lang="fr-CA" smtClean="0"/>
              <a:pPr>
                <a:defRPr/>
              </a:pPr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hyperlink" Target="https://www.hydroquebec.com/data/chaines-de-blocs/pdf/dap-2019-01-consolide-2019-10-01.pdf" TargetMode="Externa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CA" dirty="0">
                <a:latin typeface="Verdana" pitchFamily="34" charset="0"/>
                <a:cs typeface="Arial" charset="0"/>
              </a:rPr>
              <a:t>Régie de l’Énergie</a:t>
            </a:r>
            <a:br>
              <a:rPr lang="en-CA" dirty="0">
                <a:latin typeface="Verdana" pitchFamily="34" charset="0"/>
                <a:cs typeface="Arial" charset="0"/>
              </a:rPr>
            </a:br>
            <a:r>
              <a:rPr lang="en-CA" dirty="0">
                <a:latin typeface="Verdana" pitchFamily="34" charset="0"/>
                <a:cs typeface="Arial" charset="0"/>
              </a:rPr>
              <a:t>R-4045-2018 - PHASE 3</a:t>
            </a:r>
            <a:br>
              <a:rPr lang="en-CA" dirty="0">
                <a:latin typeface="Verdana" pitchFamily="34" charset="0"/>
                <a:cs typeface="Arial" charset="0"/>
              </a:rPr>
            </a:br>
            <a:endParaRPr lang="fr-CA" sz="3000" dirty="0">
              <a:latin typeface="Verdana" pitchFamily="34" charset="0"/>
              <a:cs typeface="Arial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CA" sz="2400" dirty="0">
                <a:latin typeface="Verdana" pitchFamily="34" charset="0"/>
                <a:cs typeface="Arial" charset="0"/>
              </a:rPr>
              <a:t>Présentation de la </a:t>
            </a:r>
            <a:r>
              <a:rPr lang="en-CA" sz="2400" dirty="0" err="1">
                <a:latin typeface="Verdana" pitchFamily="34" charset="0"/>
                <a:cs typeface="Arial" charset="0"/>
              </a:rPr>
              <a:t>preuve</a:t>
            </a:r>
            <a:r>
              <a:rPr lang="en-CA" sz="2400" dirty="0">
                <a:latin typeface="Verdana" pitchFamily="34" charset="0"/>
                <a:cs typeface="Arial" charset="0"/>
              </a:rPr>
              <a:t> AHQ-ARQ</a:t>
            </a:r>
            <a:endParaRPr lang="en-CA" sz="2400" u="sng" dirty="0">
              <a:latin typeface="Verdan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sz="2400" dirty="0">
                <a:latin typeface="Verdana" pitchFamily="34" charset="0"/>
                <a:cs typeface="Arial" charset="0"/>
              </a:rPr>
              <a:t>Marcel Paul Raymond</a:t>
            </a:r>
          </a:p>
          <a:p>
            <a:pPr eaLnBrk="1" hangingPunct="1">
              <a:lnSpc>
                <a:spcPct val="90000"/>
              </a:lnSpc>
            </a:pPr>
            <a:endParaRPr lang="en-CA" sz="2400" dirty="0">
              <a:latin typeface="Verdan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dirty="0">
                <a:latin typeface="Verdana" pitchFamily="34" charset="0"/>
                <a:cs typeface="Arial" charset="0"/>
              </a:rPr>
              <a:t>27 </a:t>
            </a:r>
            <a:r>
              <a:rPr lang="en-CA" dirty="0" err="1">
                <a:latin typeface="Verdana" pitchFamily="34" charset="0"/>
                <a:cs typeface="Arial" charset="0"/>
              </a:rPr>
              <a:t>août</a:t>
            </a:r>
            <a:r>
              <a:rPr lang="en-CA" dirty="0">
                <a:latin typeface="Verdana" pitchFamily="34" charset="0"/>
                <a:cs typeface="Arial" charset="0"/>
              </a:rPr>
              <a:t> 2021</a:t>
            </a:r>
            <a:endParaRPr lang="en-CA" sz="2400" dirty="0">
              <a:latin typeface="Verdan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CA" sz="2400" dirty="0">
              <a:latin typeface="Verdan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fr-CA" sz="2400" dirty="0">
              <a:latin typeface="Verdana" pitchFamily="34" charset="0"/>
              <a:cs typeface="Arial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C689495C-C264-4D0F-AAC4-B7B7A6C37739}" type="slidenum">
              <a:rPr lang="fr-CA" smtClean="0"/>
              <a:pPr>
                <a:defRPr/>
              </a:pPr>
              <a:t>1</a:t>
            </a:fld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10</a:t>
            </a:fld>
            <a:endParaRPr lang="fr-CA" dirty="0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  <p:custDataLst>
              <p:tags r:id="rId3"/>
            </p:custDataLst>
          </p:nvPr>
        </p:nvSpPr>
        <p:spPr>
          <a:xfrm>
            <a:off x="201881" y="486888"/>
            <a:ext cx="11990119" cy="985652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/>
              <a:t>2. Ordonnance de </a:t>
            </a:r>
            <a:r>
              <a:rPr lang="en-CA" dirty="0" err="1"/>
              <a:t>suivi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736270" y="1567544"/>
            <a:ext cx="10319657" cy="51301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fr-CA" u="sng" dirty="0"/>
              <a:t>Conclusion no. 4</a:t>
            </a:r>
          </a:p>
          <a:p>
            <a:pPr marL="0" indent="0" algn="just">
              <a:lnSpc>
                <a:spcPct val="90000"/>
              </a:lnSpc>
              <a:buNone/>
            </a:pPr>
            <a:endParaRPr lang="fr-CA" u="sng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fr-CA" dirty="0">
                <a:solidFill>
                  <a:srgbClr val="FF0000"/>
                </a:solidFill>
              </a:rPr>
              <a:t>Statuer que le forum approprié pour le dépôt et l’étude du suivi pour la </a:t>
            </a:r>
            <a:r>
              <a:rPr lang="fr-CA" u="sng" dirty="0">
                <a:solidFill>
                  <a:srgbClr val="FF0000"/>
                </a:solidFill>
              </a:rPr>
              <a:t>réévaluation du volume du Bloc dédié</a:t>
            </a:r>
            <a:r>
              <a:rPr lang="fr-CA" dirty="0">
                <a:solidFill>
                  <a:srgbClr val="FF0000"/>
                </a:solidFill>
              </a:rPr>
              <a:t> ordonné par le Régie dans sa décision D-2019-052 serait les dossiers du </a:t>
            </a:r>
            <a:r>
              <a:rPr lang="fr-CA" u="sng" dirty="0">
                <a:solidFill>
                  <a:srgbClr val="FF0000"/>
                </a:solidFill>
              </a:rPr>
              <a:t>Plan d’approvisionnement du Distributeur et ses états d’avancement.</a:t>
            </a:r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eaLnBrk="1" hangingPunct="1">
              <a:lnSpc>
                <a:spcPct val="90000"/>
              </a:lnSpc>
            </a:pPr>
            <a:endParaRPr lang="fr-CA" sz="2800" dirty="0"/>
          </a:p>
          <a:p>
            <a:pPr>
              <a:lnSpc>
                <a:spcPct val="90000"/>
              </a:lnSpc>
            </a:pPr>
            <a:endParaRPr lang="fr-CA" sz="2800" dirty="0"/>
          </a:p>
          <a:p>
            <a:pPr marL="0" indent="0">
              <a:lnSpc>
                <a:spcPct val="90000"/>
              </a:lnSpc>
              <a:buNone/>
            </a:pPr>
            <a:endParaRPr lang="fr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3442720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2</a:t>
            </a:fld>
            <a:endParaRPr lang="fr-CA" dirty="0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  <p:custDataLst>
              <p:tags r:id="rId3"/>
            </p:custDataLst>
          </p:nvPr>
        </p:nvSpPr>
        <p:spPr>
          <a:xfrm>
            <a:off x="201881" y="304800"/>
            <a:ext cx="11990119" cy="1216025"/>
          </a:xfrm>
        </p:spPr>
        <p:txBody>
          <a:bodyPr/>
          <a:lstStyle/>
          <a:p>
            <a:pPr eaLnBrk="1" hangingPunct="1"/>
            <a:r>
              <a:rPr lang="en-CA" dirty="0" err="1"/>
              <a:t>Intérêt</a:t>
            </a:r>
            <a:r>
              <a:rPr lang="en-CA" dirty="0"/>
              <a:t> de </a:t>
            </a:r>
            <a:r>
              <a:rPr lang="en-CA" dirty="0" err="1"/>
              <a:t>l’AHQ</a:t>
            </a:r>
            <a:r>
              <a:rPr lang="en-CA" dirty="0"/>
              <a:t>-ARQ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1021278" y="1752600"/>
            <a:ext cx="10058400" cy="4267200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endParaRPr lang="en-CA" dirty="0"/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fr-CA" sz="2800" dirty="0"/>
              <a:t>En continuité avec son intervention dans les phases 1 et 2 du présent dossier, l’AHQ-ARQ veut s’assurer que les mégawatts restants du bloc dédié de 300 MW soient utilisés efficacement afin de pouvoir disposer des </a:t>
            </a:r>
            <a:r>
              <a:rPr lang="fr-CA" sz="2800" u="sng" dirty="0"/>
              <a:t>surplus en énergie prévus</a:t>
            </a:r>
            <a:r>
              <a:rPr lang="fr-CA" sz="2800" dirty="0"/>
              <a:t> par le Distributeur et ce, au bénéfice de l’ensemble de la clientèle.</a:t>
            </a: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700" b="1" dirty="0"/>
          </a:p>
          <a:p>
            <a:pPr>
              <a:lnSpc>
                <a:spcPct val="90000"/>
              </a:lnSpc>
            </a:pPr>
            <a:endParaRPr lang="fr-CA" sz="2800" b="1" dirty="0"/>
          </a:p>
          <a:p>
            <a:pPr marL="0" indent="0">
              <a:lnSpc>
                <a:spcPct val="90000"/>
              </a:lnSpc>
              <a:buNone/>
            </a:pPr>
            <a:endParaRPr lang="fr-CA" sz="2800" dirty="0"/>
          </a:p>
          <a:p>
            <a:pPr eaLnBrk="1" hangingPunct="1">
              <a:lnSpc>
                <a:spcPct val="90000"/>
              </a:lnSpc>
            </a:pPr>
            <a:endParaRPr lang="fr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eaLnBrk="1" hangingPunct="1">
              <a:lnSpc>
                <a:spcPct val="90000"/>
              </a:lnSpc>
            </a:pP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1220173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3</a:t>
            </a:fld>
            <a:endParaRPr lang="fr-CA" dirty="0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  <p:custDataLst>
              <p:tags r:id="rId3"/>
            </p:custDataLst>
          </p:nvPr>
        </p:nvSpPr>
        <p:spPr>
          <a:xfrm>
            <a:off x="201881" y="304800"/>
            <a:ext cx="11990119" cy="1216025"/>
          </a:xfrm>
        </p:spPr>
        <p:txBody>
          <a:bodyPr/>
          <a:lstStyle/>
          <a:p>
            <a:pPr eaLnBrk="1" hangingPunct="1"/>
            <a:r>
              <a:rPr lang="en-CA" dirty="0" err="1"/>
              <a:t>Sujets</a:t>
            </a:r>
            <a:r>
              <a:rPr lang="en-CA" dirty="0"/>
              <a:t> de la Phase 3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1021278" y="1752600"/>
            <a:ext cx="10058400" cy="4267200"/>
          </a:xfrm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endParaRPr lang="en-CA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en-CA" sz="2600" b="1" dirty="0" err="1"/>
              <a:t>Décision</a:t>
            </a:r>
            <a:r>
              <a:rPr lang="en-CA" sz="2600" b="1" dirty="0"/>
              <a:t> </a:t>
            </a:r>
            <a:r>
              <a:rPr lang="en-CA" sz="2600" b="1" dirty="0" err="1"/>
              <a:t>procédurale</a:t>
            </a:r>
            <a:r>
              <a:rPr lang="en-CA" sz="2600" b="1" dirty="0"/>
              <a:t> D-2021-057:</a:t>
            </a:r>
            <a:endParaRPr lang="fr-CA" sz="2200" b="1" dirty="0"/>
          </a:p>
          <a:p>
            <a:pPr algn="l"/>
            <a:endParaRPr lang="fr-CA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CA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« [11] Dans ses décisions D-2021-007</a:t>
            </a:r>
            <a:r>
              <a:rPr lang="fr-CA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fr-CA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et D-2021-036, la Régie indique que la phase 3 du dossier porte sur </a:t>
            </a:r>
            <a:r>
              <a:rPr lang="fr-CA" sz="2800" b="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les deux sujets suivants</a:t>
            </a:r>
            <a:r>
              <a:rPr lang="fr-CA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: </a:t>
            </a:r>
          </a:p>
          <a:p>
            <a:pPr algn="just"/>
            <a:endParaRPr lang="fr-CA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fr-CA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la manière dont le solde du Bloc dédié doit être alloué; </a:t>
            </a:r>
          </a:p>
          <a:p>
            <a:pPr algn="just"/>
            <a:endParaRPr lang="fr-CA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fr-CA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le traitement à accorder à l’ordonnance de suivi demandé au Distributeur relatif à la réévaluation du volume du Bloc dédié à l’usage cryptographique. »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700" b="1" dirty="0"/>
          </a:p>
          <a:p>
            <a:pPr>
              <a:lnSpc>
                <a:spcPct val="90000"/>
              </a:lnSpc>
            </a:pPr>
            <a:endParaRPr lang="fr-CA" sz="2800" b="1" dirty="0"/>
          </a:p>
          <a:p>
            <a:pPr marL="0" indent="0">
              <a:lnSpc>
                <a:spcPct val="90000"/>
              </a:lnSpc>
              <a:buNone/>
            </a:pPr>
            <a:endParaRPr lang="fr-CA" sz="2800" dirty="0"/>
          </a:p>
          <a:p>
            <a:pPr eaLnBrk="1" hangingPunct="1">
              <a:lnSpc>
                <a:spcPct val="90000"/>
              </a:lnSpc>
            </a:pPr>
            <a:endParaRPr lang="fr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eaLnBrk="1" hangingPunct="1">
              <a:lnSpc>
                <a:spcPct val="90000"/>
              </a:lnSpc>
            </a:pPr>
            <a:endParaRPr lang="fr-CA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4</a:t>
            </a:fld>
            <a:endParaRPr lang="fr-CA" dirty="0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  <p:custDataLst>
              <p:tags r:id="rId3"/>
            </p:custDataLst>
          </p:nvPr>
        </p:nvSpPr>
        <p:spPr>
          <a:xfrm>
            <a:off x="201881" y="486888"/>
            <a:ext cx="11990119" cy="985652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/>
              <a:t>1. Attribution du </a:t>
            </a:r>
            <a:r>
              <a:rPr lang="en-CA" dirty="0" err="1"/>
              <a:t>Solde</a:t>
            </a:r>
            <a:r>
              <a:rPr lang="en-CA" dirty="0"/>
              <a:t> du Bloc </a:t>
            </a:r>
            <a:r>
              <a:rPr lang="en-CA" dirty="0" err="1"/>
              <a:t>dédié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736270" y="1567544"/>
            <a:ext cx="10319657" cy="51301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fr-CA" u="sng" dirty="0"/>
              <a:t>Conclusion no. 1</a:t>
            </a:r>
          </a:p>
          <a:p>
            <a:pPr marL="0" indent="0" algn="just">
              <a:lnSpc>
                <a:spcPct val="90000"/>
              </a:lnSpc>
              <a:buNone/>
            </a:pPr>
            <a:endParaRPr lang="fr-CA" u="sng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fr-CA" dirty="0">
                <a:solidFill>
                  <a:srgbClr val="FF0000"/>
                </a:solidFill>
              </a:rPr>
              <a:t>Prendre acte que le Distributeur est en mesure d’approvisionner le Solde du Bloc dédié sans que cela ne devance le besoin pour un nouvel approvisionnement de long terme.</a:t>
            </a:r>
          </a:p>
          <a:p>
            <a:pPr marL="0" indent="0">
              <a:lnSpc>
                <a:spcPct val="90000"/>
              </a:lnSpc>
              <a:buNone/>
            </a:pPr>
            <a:endParaRPr lang="fr-CA" dirty="0"/>
          </a:p>
          <a:p>
            <a:pPr marL="0" indent="0">
              <a:lnSpc>
                <a:spcPct val="90000"/>
              </a:lnSpc>
              <a:buNone/>
            </a:pPr>
            <a:endParaRPr lang="fr-CA" dirty="0"/>
          </a:p>
          <a:p>
            <a:pPr>
              <a:lnSpc>
                <a:spcPct val="90000"/>
              </a:lnSpc>
            </a:pPr>
            <a:endParaRPr lang="fr-CA" dirty="0"/>
          </a:p>
          <a:p>
            <a:pPr>
              <a:lnSpc>
                <a:spcPct val="90000"/>
              </a:lnSpc>
            </a:pPr>
            <a:endParaRPr lang="fr-CA" dirty="0"/>
          </a:p>
          <a:p>
            <a:pPr>
              <a:lnSpc>
                <a:spcPct val="90000"/>
              </a:lnSpc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eaLnBrk="1" hangingPunct="1">
              <a:lnSpc>
                <a:spcPct val="90000"/>
              </a:lnSpc>
            </a:pPr>
            <a:endParaRPr lang="fr-CA" sz="2800" dirty="0"/>
          </a:p>
          <a:p>
            <a:pPr>
              <a:lnSpc>
                <a:spcPct val="90000"/>
              </a:lnSpc>
            </a:pPr>
            <a:endParaRPr lang="fr-CA" sz="2800" dirty="0"/>
          </a:p>
          <a:p>
            <a:pPr marL="0" indent="0">
              <a:lnSpc>
                <a:spcPct val="90000"/>
              </a:lnSpc>
              <a:buNone/>
            </a:pPr>
            <a:endParaRPr lang="fr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1220253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5</a:t>
            </a:fld>
            <a:endParaRPr lang="fr-CA" dirty="0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  <p:custDataLst>
              <p:tags r:id="rId3"/>
            </p:custDataLst>
          </p:nvPr>
        </p:nvSpPr>
        <p:spPr>
          <a:xfrm>
            <a:off x="201881" y="486888"/>
            <a:ext cx="11990119" cy="985652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/>
              <a:t>1. Attribution du </a:t>
            </a:r>
            <a:r>
              <a:rPr lang="en-CA" dirty="0" err="1"/>
              <a:t>Solde</a:t>
            </a:r>
            <a:r>
              <a:rPr lang="en-CA" dirty="0"/>
              <a:t> du Bloc </a:t>
            </a:r>
            <a:r>
              <a:rPr lang="en-CA" dirty="0" err="1"/>
              <a:t>dédié</a:t>
            </a:r>
            <a:r>
              <a:rPr lang="en-CA" dirty="0"/>
              <a:t> (suite)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736270" y="1567544"/>
            <a:ext cx="10319657" cy="513014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fr-CA" u="sng" dirty="0"/>
              <a:t>Conclusion no. 2</a:t>
            </a:r>
          </a:p>
          <a:p>
            <a:pPr marL="0" indent="0" algn="just">
              <a:lnSpc>
                <a:spcPct val="90000"/>
              </a:lnSpc>
              <a:buNone/>
            </a:pPr>
            <a:endParaRPr lang="fr-CA" u="sng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fr-CA" dirty="0">
                <a:solidFill>
                  <a:srgbClr val="FF0000"/>
                </a:solidFill>
              </a:rPr>
              <a:t>Statuer que toutes les demandes dûment complétées pour l’attribution du Solde du Bloc dédié dans le cadre de la procédure de guichet unique au cours des </a:t>
            </a:r>
            <a:r>
              <a:rPr lang="fr-CA" u="sng" dirty="0">
                <a:solidFill>
                  <a:srgbClr val="FF0000"/>
                </a:solidFill>
              </a:rPr>
              <a:t>24 premières heures</a:t>
            </a:r>
            <a:r>
              <a:rPr lang="fr-CA" dirty="0">
                <a:solidFill>
                  <a:srgbClr val="FF0000"/>
                </a:solidFill>
              </a:rPr>
              <a:t> suivant l’ouverture du guichet unique soient considérées </a:t>
            </a:r>
            <a:r>
              <a:rPr lang="fr-CA" u="sng" dirty="0">
                <a:solidFill>
                  <a:srgbClr val="FF0000"/>
                </a:solidFill>
              </a:rPr>
              <a:t>simultanées</a:t>
            </a:r>
            <a:r>
              <a:rPr lang="fr-CA" dirty="0">
                <a:solidFill>
                  <a:srgbClr val="FF0000"/>
                </a:solidFill>
              </a:rPr>
              <a:t> et que, </a:t>
            </a:r>
            <a:r>
              <a:rPr lang="fr-CA" u="sng" dirty="0">
                <a:solidFill>
                  <a:srgbClr val="FF0000"/>
                </a:solidFill>
              </a:rPr>
              <a:t>si nécessaire</a:t>
            </a:r>
            <a:r>
              <a:rPr lang="fr-CA" dirty="0">
                <a:solidFill>
                  <a:srgbClr val="FF0000"/>
                </a:solidFill>
              </a:rPr>
              <a:t>, le Distributeur devra procéder à un </a:t>
            </a:r>
            <a:r>
              <a:rPr lang="fr-CA" u="sng" dirty="0">
                <a:solidFill>
                  <a:srgbClr val="FF0000"/>
                </a:solidFill>
              </a:rPr>
              <a:t>tirage au sort</a:t>
            </a:r>
            <a:r>
              <a:rPr lang="fr-CA" dirty="0">
                <a:solidFill>
                  <a:srgbClr val="FF0000"/>
                </a:solidFill>
              </a:rPr>
              <a:t> dans le cas où les mégawatts demandés débordent du Solde du Bloc dédié et qu’une liste d’attente doive être constituée.</a:t>
            </a:r>
          </a:p>
          <a:p>
            <a:pPr marL="0" indent="0">
              <a:lnSpc>
                <a:spcPct val="90000"/>
              </a:lnSpc>
              <a:buNone/>
            </a:pPr>
            <a:endParaRPr lang="fr-CA" dirty="0"/>
          </a:p>
          <a:p>
            <a:pPr>
              <a:lnSpc>
                <a:spcPct val="90000"/>
              </a:lnSpc>
            </a:pPr>
            <a:r>
              <a:rPr lang="fr-CA" dirty="0"/>
              <a:t>Lors de l’audience du 26 août 2021, rien ne vient modifier les éléments à la base de cette recommandation. La ‘course contre la montre’ demeure. (p. ex. NS 26 août 2021, pp. 48-51, 156-158)</a:t>
            </a:r>
          </a:p>
          <a:p>
            <a:pPr marL="0" indent="0">
              <a:lnSpc>
                <a:spcPct val="90000"/>
              </a:lnSpc>
              <a:buNone/>
            </a:pPr>
            <a:endParaRPr lang="fr-CA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fr-CA" dirty="0"/>
              <a:t> Recommandation maintenue</a:t>
            </a:r>
          </a:p>
          <a:p>
            <a:pPr>
              <a:lnSpc>
                <a:spcPct val="90000"/>
              </a:lnSpc>
            </a:pPr>
            <a:endParaRPr lang="fr-CA" dirty="0"/>
          </a:p>
          <a:p>
            <a:pPr>
              <a:lnSpc>
                <a:spcPct val="90000"/>
              </a:lnSpc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eaLnBrk="1" hangingPunct="1">
              <a:lnSpc>
                <a:spcPct val="90000"/>
              </a:lnSpc>
            </a:pPr>
            <a:endParaRPr lang="fr-CA" sz="2800" dirty="0"/>
          </a:p>
          <a:p>
            <a:pPr>
              <a:lnSpc>
                <a:spcPct val="90000"/>
              </a:lnSpc>
            </a:pPr>
            <a:endParaRPr lang="fr-CA" sz="2800" dirty="0"/>
          </a:p>
          <a:p>
            <a:pPr marL="0" indent="0">
              <a:lnSpc>
                <a:spcPct val="90000"/>
              </a:lnSpc>
              <a:buNone/>
            </a:pPr>
            <a:endParaRPr lang="fr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292374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6</a:t>
            </a:fld>
            <a:endParaRPr lang="fr-CA" dirty="0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  <p:custDataLst>
              <p:tags r:id="rId3"/>
            </p:custDataLst>
          </p:nvPr>
        </p:nvSpPr>
        <p:spPr>
          <a:xfrm>
            <a:off x="201881" y="486888"/>
            <a:ext cx="11990119" cy="985652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/>
              <a:t>1. Attribution du </a:t>
            </a:r>
            <a:r>
              <a:rPr lang="en-CA" dirty="0" err="1"/>
              <a:t>Solde</a:t>
            </a:r>
            <a:r>
              <a:rPr lang="en-CA" dirty="0"/>
              <a:t> du Bloc </a:t>
            </a:r>
            <a:r>
              <a:rPr lang="en-CA" dirty="0" err="1"/>
              <a:t>dédié</a:t>
            </a:r>
            <a:r>
              <a:rPr lang="en-CA" dirty="0"/>
              <a:t> (suite)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736270" y="1567544"/>
            <a:ext cx="10319657" cy="51301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fr-CA" u="sng" dirty="0"/>
              <a:t>Conclusion no. 3</a:t>
            </a:r>
          </a:p>
          <a:p>
            <a:pPr marL="0" indent="0" algn="just">
              <a:lnSpc>
                <a:spcPct val="90000"/>
              </a:lnSpc>
              <a:buNone/>
            </a:pPr>
            <a:endParaRPr lang="fr-CA" u="sng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fr-CA" dirty="0">
                <a:solidFill>
                  <a:srgbClr val="FF0000"/>
                </a:solidFill>
              </a:rPr>
              <a:t>Approuver l’approche proposée par le Distributeur selon laquelle, dans l’éventualité où une partie des 32,6 MW reliés à l’Appel de propositions était </a:t>
            </a:r>
            <a:r>
              <a:rPr lang="fr-CA" u="sng" dirty="0">
                <a:solidFill>
                  <a:srgbClr val="FF0000"/>
                </a:solidFill>
              </a:rPr>
              <a:t>abandonnée</a:t>
            </a:r>
            <a:r>
              <a:rPr lang="fr-CA" dirty="0">
                <a:solidFill>
                  <a:srgbClr val="FF0000"/>
                </a:solidFill>
              </a:rPr>
              <a:t> par un ou des clients </a:t>
            </a:r>
            <a:r>
              <a:rPr lang="fr-CA" u="sng" dirty="0">
                <a:solidFill>
                  <a:srgbClr val="FF0000"/>
                </a:solidFill>
              </a:rPr>
              <a:t>préalablement à la signature de leur entente de raccordement</a:t>
            </a:r>
            <a:r>
              <a:rPr lang="fr-CA" dirty="0">
                <a:solidFill>
                  <a:srgbClr val="FF0000"/>
                </a:solidFill>
              </a:rPr>
              <a:t>, elle viendrait s’ajouter au Solde du Bloc dédié.</a:t>
            </a:r>
          </a:p>
          <a:p>
            <a:pPr>
              <a:lnSpc>
                <a:spcPct val="90000"/>
              </a:lnSpc>
            </a:pPr>
            <a:endParaRPr lang="fr-CA" dirty="0"/>
          </a:p>
          <a:p>
            <a:pPr>
              <a:lnSpc>
                <a:spcPct val="90000"/>
              </a:lnSpc>
            </a:pPr>
            <a:endParaRPr lang="fr-CA" dirty="0"/>
          </a:p>
          <a:p>
            <a:pPr>
              <a:lnSpc>
                <a:spcPct val="90000"/>
              </a:lnSpc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eaLnBrk="1" hangingPunct="1">
              <a:lnSpc>
                <a:spcPct val="90000"/>
              </a:lnSpc>
            </a:pPr>
            <a:endParaRPr lang="fr-CA" sz="2800" dirty="0"/>
          </a:p>
          <a:p>
            <a:pPr>
              <a:lnSpc>
                <a:spcPct val="90000"/>
              </a:lnSpc>
            </a:pPr>
            <a:endParaRPr lang="fr-CA" sz="2800" dirty="0"/>
          </a:p>
          <a:p>
            <a:pPr marL="0" indent="0">
              <a:lnSpc>
                <a:spcPct val="90000"/>
              </a:lnSpc>
              <a:buNone/>
            </a:pPr>
            <a:endParaRPr lang="fr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2518275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7</a:t>
            </a:fld>
            <a:endParaRPr lang="fr-CA" dirty="0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  <p:custDataLst>
              <p:tags r:id="rId3"/>
            </p:custDataLst>
          </p:nvPr>
        </p:nvSpPr>
        <p:spPr>
          <a:xfrm>
            <a:off x="201881" y="486888"/>
            <a:ext cx="11990119" cy="985652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/>
              <a:t>1. Attribution du </a:t>
            </a:r>
            <a:r>
              <a:rPr lang="en-CA" dirty="0" err="1"/>
              <a:t>Solde</a:t>
            </a:r>
            <a:r>
              <a:rPr lang="en-CA" dirty="0"/>
              <a:t> du Bloc </a:t>
            </a:r>
            <a:r>
              <a:rPr lang="en-CA" dirty="0" err="1"/>
              <a:t>dédié</a:t>
            </a:r>
            <a:r>
              <a:rPr lang="en-CA" dirty="0"/>
              <a:t> (suite)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736270" y="1567544"/>
            <a:ext cx="10319657" cy="513014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fr-CA" u="sng" dirty="0"/>
              <a:t>Protection contre les demandes frivoles</a:t>
            </a:r>
          </a:p>
          <a:p>
            <a:pPr marL="0" indent="0" algn="just">
              <a:lnSpc>
                <a:spcPct val="90000"/>
              </a:lnSpc>
              <a:buNone/>
            </a:pPr>
            <a:endParaRPr lang="fr-CA" u="sng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fr-CA" dirty="0"/>
              <a:t>« </a:t>
            </a:r>
            <a:r>
              <a:rPr lang="fr-CA" i="1" dirty="0"/>
              <a:t>Lors de l’audience, l’AHQ-ARQ compte poser des questions au Distributeur afin de bien comprendre les mécanismes de protection en place et, au besoin, de formuler des recommandations à la Régie. </a:t>
            </a:r>
            <a:r>
              <a:rPr lang="fr-CA" dirty="0"/>
              <a:t>» (C-AHQ-ARQ-0059, p. 13)</a:t>
            </a:r>
          </a:p>
          <a:p>
            <a:pPr marL="0" indent="0" algn="just">
              <a:lnSpc>
                <a:spcPct val="90000"/>
              </a:lnSpc>
              <a:buNone/>
            </a:pPr>
            <a:endParaRPr lang="fr-CA" dirty="0"/>
          </a:p>
          <a:p>
            <a:pPr algn="just">
              <a:lnSpc>
                <a:spcPct val="90000"/>
              </a:lnSpc>
            </a:pPr>
            <a:r>
              <a:rPr lang="fr-CA" u="sng" dirty="0"/>
              <a:t>Aucun dépôt </a:t>
            </a:r>
            <a:r>
              <a:rPr lang="fr-CA" dirty="0"/>
              <a:t>au moment de la soumission des demandes des clients (via le formulaire web) (NS 26 août 2021, p. 143) </a:t>
            </a:r>
          </a:p>
          <a:p>
            <a:pPr lvl="1" algn="just">
              <a:lnSpc>
                <a:spcPct val="90000"/>
              </a:lnSpc>
            </a:pPr>
            <a:r>
              <a:rPr lang="fr-CA" dirty="0"/>
              <a:t>qui pourrait notamment décourager les demandes frivoles, p. ex. pour plus de MW que nécessaire.</a:t>
            </a:r>
          </a:p>
          <a:p>
            <a:pPr algn="just">
              <a:lnSpc>
                <a:spcPct val="90000"/>
              </a:lnSpc>
            </a:pPr>
            <a:r>
              <a:rPr lang="fr-CA" dirty="0"/>
              <a:t>Des dépôts ou garanties pourraient être exigés dans certains cas mais après plusieurs mois (NS 26 août 2021, pp. 55-57).</a:t>
            </a:r>
          </a:p>
          <a:p>
            <a:pPr algn="just">
              <a:lnSpc>
                <a:spcPct val="90000"/>
              </a:lnSpc>
            </a:pPr>
            <a:r>
              <a:rPr lang="fr-CA" dirty="0"/>
              <a:t>L’AHQ-ARQ n’est pas convaincue que les types de dépôts et garanties mentionnés par le Distributeur empêchent le dépôt de demandes pour des puissances non requises (p. ex. B-0295, p. 6, réponse 2.5).</a:t>
            </a:r>
          </a:p>
          <a:p>
            <a:pPr>
              <a:lnSpc>
                <a:spcPct val="90000"/>
              </a:lnSpc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eaLnBrk="1" hangingPunct="1">
              <a:lnSpc>
                <a:spcPct val="90000"/>
              </a:lnSpc>
            </a:pPr>
            <a:endParaRPr lang="fr-CA" sz="2800" dirty="0"/>
          </a:p>
          <a:p>
            <a:pPr>
              <a:lnSpc>
                <a:spcPct val="90000"/>
              </a:lnSpc>
            </a:pPr>
            <a:endParaRPr lang="fr-CA" sz="2800" dirty="0"/>
          </a:p>
          <a:p>
            <a:pPr marL="0" indent="0">
              <a:lnSpc>
                <a:spcPct val="90000"/>
              </a:lnSpc>
              <a:buNone/>
            </a:pPr>
            <a:endParaRPr lang="fr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3530493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8</a:t>
            </a:fld>
            <a:endParaRPr lang="fr-CA" dirty="0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  <p:custDataLst>
              <p:tags r:id="rId3"/>
            </p:custDataLst>
          </p:nvPr>
        </p:nvSpPr>
        <p:spPr>
          <a:xfrm>
            <a:off x="201881" y="486888"/>
            <a:ext cx="11990119" cy="985652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/>
              <a:t>1. Attribution du </a:t>
            </a:r>
            <a:r>
              <a:rPr lang="en-CA" dirty="0" err="1"/>
              <a:t>Solde</a:t>
            </a:r>
            <a:r>
              <a:rPr lang="en-CA" dirty="0"/>
              <a:t> du Bloc </a:t>
            </a:r>
            <a:r>
              <a:rPr lang="en-CA" dirty="0" err="1"/>
              <a:t>dédié</a:t>
            </a:r>
            <a:r>
              <a:rPr lang="en-CA" dirty="0"/>
              <a:t> (suite)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736270" y="1567544"/>
            <a:ext cx="10319657" cy="51301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fr-CA" u="sng" dirty="0"/>
              <a:t>Protection contre les demandes frivoles (suite)</a:t>
            </a:r>
          </a:p>
          <a:p>
            <a:pPr marL="0" indent="0" algn="just">
              <a:lnSpc>
                <a:spcPct val="90000"/>
              </a:lnSpc>
              <a:buNone/>
            </a:pPr>
            <a:endParaRPr lang="fr-CA" u="sng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fr-CA" dirty="0"/>
              <a:t>Dans l’appel de propositions 2019-01: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fr-CA" dirty="0">
                <a:hlinkClick r:id="rId6"/>
              </a:rPr>
              <a:t>https://www.hydroquebec.com/data/chaines-de-blocs/pdf/dap-2019-01-consolide-2019-10-01.pdf</a:t>
            </a:r>
            <a:endParaRPr lang="fr-CA" dirty="0"/>
          </a:p>
          <a:p>
            <a:pPr marL="0" indent="0" algn="just">
              <a:lnSpc>
                <a:spcPct val="90000"/>
              </a:lnSpc>
              <a:buNone/>
            </a:pPr>
            <a:endParaRPr lang="fr-CA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fr-CA" dirty="0"/>
              <a:t>« </a:t>
            </a:r>
            <a:r>
              <a:rPr lang="fr-CA" b="1" i="1" dirty="0"/>
              <a:t>2.3 Garantie de soumission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fr-CA" i="1" dirty="0"/>
              <a:t>Le soumissionnaire doit joindre à sa soumission, au moment de son dépôt, une </a:t>
            </a:r>
            <a:r>
              <a:rPr lang="fr-CA" i="1" u="sng" dirty="0"/>
              <a:t>garantie de soumission </a:t>
            </a:r>
            <a:r>
              <a:rPr lang="fr-CA" i="1" dirty="0"/>
              <a:t>au montant de </a:t>
            </a:r>
            <a:r>
              <a:rPr lang="fr-CA" i="1" u="sng" dirty="0"/>
              <a:t>10 $/kW</a:t>
            </a:r>
            <a:r>
              <a:rPr lang="fr-CA" i="1" dirty="0"/>
              <a:t> en fonction de la puissance contractuelle (la « garantie de soumission »). </a:t>
            </a:r>
            <a:r>
              <a:rPr lang="fr-CA" dirty="0"/>
              <a:t>»</a:t>
            </a:r>
          </a:p>
          <a:p>
            <a:pPr marL="0" indent="0" algn="just">
              <a:lnSpc>
                <a:spcPct val="90000"/>
              </a:lnSpc>
              <a:buNone/>
            </a:pPr>
            <a:endParaRPr lang="fr-CA" dirty="0"/>
          </a:p>
          <a:p>
            <a:pPr algn="just">
              <a:lnSpc>
                <a:spcPct val="90000"/>
              </a:lnSpc>
            </a:pPr>
            <a:r>
              <a:rPr lang="fr-CA" dirty="0"/>
              <a:t>Remboursable sous certaines conditions.</a:t>
            </a:r>
          </a:p>
          <a:p>
            <a:pPr marL="0" indent="0">
              <a:lnSpc>
                <a:spcPct val="90000"/>
              </a:lnSpc>
              <a:buNone/>
            </a:pPr>
            <a:endParaRPr lang="fr-CA" dirty="0"/>
          </a:p>
          <a:p>
            <a:pPr>
              <a:lnSpc>
                <a:spcPct val="90000"/>
              </a:lnSpc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eaLnBrk="1" hangingPunct="1">
              <a:lnSpc>
                <a:spcPct val="90000"/>
              </a:lnSpc>
            </a:pPr>
            <a:endParaRPr lang="fr-CA" sz="2800" dirty="0"/>
          </a:p>
          <a:p>
            <a:pPr>
              <a:lnSpc>
                <a:spcPct val="90000"/>
              </a:lnSpc>
            </a:pPr>
            <a:endParaRPr lang="fr-CA" sz="2800" dirty="0"/>
          </a:p>
          <a:p>
            <a:pPr marL="0" indent="0">
              <a:lnSpc>
                <a:spcPct val="90000"/>
              </a:lnSpc>
              <a:buNone/>
            </a:pPr>
            <a:endParaRPr lang="fr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2999239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9</a:t>
            </a:fld>
            <a:endParaRPr lang="fr-CA" dirty="0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  <p:custDataLst>
              <p:tags r:id="rId3"/>
            </p:custDataLst>
          </p:nvPr>
        </p:nvSpPr>
        <p:spPr>
          <a:xfrm>
            <a:off x="201881" y="486888"/>
            <a:ext cx="11990119" cy="985652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/>
              <a:t>1. Attribution du </a:t>
            </a:r>
            <a:r>
              <a:rPr lang="en-CA" dirty="0" err="1"/>
              <a:t>Solde</a:t>
            </a:r>
            <a:r>
              <a:rPr lang="en-CA" dirty="0"/>
              <a:t> du Bloc </a:t>
            </a:r>
            <a:r>
              <a:rPr lang="en-CA" dirty="0" err="1"/>
              <a:t>dédié</a:t>
            </a:r>
            <a:r>
              <a:rPr lang="en-CA" dirty="0"/>
              <a:t> (suite)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736270" y="1567544"/>
            <a:ext cx="10319657" cy="51301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fr-CA" u="sng" dirty="0"/>
              <a:t>Conclusion no. 5 (Nouvelle)</a:t>
            </a:r>
          </a:p>
          <a:p>
            <a:pPr marL="0" indent="0" algn="just">
              <a:lnSpc>
                <a:spcPct val="90000"/>
              </a:lnSpc>
              <a:buNone/>
            </a:pPr>
            <a:endParaRPr lang="fr-CA" u="sng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fr-CA" dirty="0">
                <a:solidFill>
                  <a:srgbClr val="FF0000"/>
                </a:solidFill>
              </a:rPr>
              <a:t>Imposer au demandeur, dès le moment où il est retenu comme un candidat pour le Solde du Bloc dédié*, des </a:t>
            </a:r>
            <a:r>
              <a:rPr lang="fr-CA" u="sng" dirty="0">
                <a:solidFill>
                  <a:srgbClr val="FF0000"/>
                </a:solidFill>
              </a:rPr>
              <a:t>frais de réservation</a:t>
            </a:r>
            <a:r>
              <a:rPr lang="fr-CA" dirty="0">
                <a:solidFill>
                  <a:srgbClr val="FF0000"/>
                </a:solidFill>
              </a:rPr>
              <a:t> au montant de </a:t>
            </a:r>
            <a:r>
              <a:rPr lang="fr-CA" u="sng" dirty="0">
                <a:solidFill>
                  <a:srgbClr val="FF0000"/>
                </a:solidFill>
              </a:rPr>
              <a:t>10 $/kW</a:t>
            </a:r>
            <a:r>
              <a:rPr lang="fr-CA" dirty="0">
                <a:solidFill>
                  <a:srgbClr val="FF0000"/>
                </a:solidFill>
              </a:rPr>
              <a:t> en fonction de la puissance demandée (les « frais de réservation »).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fr-CA" dirty="0">
                <a:solidFill>
                  <a:srgbClr val="FF0000"/>
                </a:solidFill>
              </a:rPr>
              <a:t>Le Distributeur remettrait au client une partie des frais de réservation dans le cas où une partie équivalente de la puissance demandée est engagée.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fr-CA" dirty="0">
                <a:solidFill>
                  <a:srgbClr val="FF0000"/>
                </a:solidFill>
              </a:rPr>
              <a:t>* Soit directement à la suite de la soumission du formulaire web de demande ou plus tard en provenance de la liste d’attente.</a:t>
            </a:r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eaLnBrk="1" hangingPunct="1">
              <a:lnSpc>
                <a:spcPct val="90000"/>
              </a:lnSpc>
            </a:pPr>
            <a:endParaRPr lang="fr-CA" sz="2800" dirty="0"/>
          </a:p>
          <a:p>
            <a:pPr>
              <a:lnSpc>
                <a:spcPct val="90000"/>
              </a:lnSpc>
            </a:pPr>
            <a:endParaRPr lang="fr-CA" sz="2800" dirty="0"/>
          </a:p>
          <a:p>
            <a:pPr marL="0" indent="0">
              <a:lnSpc>
                <a:spcPct val="90000"/>
              </a:lnSpc>
              <a:buNone/>
            </a:pPr>
            <a:endParaRPr lang="fr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34980938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F366247D0527524EB929071ED93C362F" ma:contentTypeVersion="0" ma:contentTypeDescription="" ma:contentTypeScope="" ma:versionID="089a310d362a16178b9e4cce17655688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055f972f17b26ffe5f1d34a45a954b47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3</Phase>
    <Sujet xmlns="a091097b-8ae3-4832-a2b2-51f9a78aeacd">Présentation de la preuve de l'AHQ-ARQ</Sujet>
    <Confidentiel xmlns="a091097b-8ae3-4832-a2b2-51f9a78aeacd">3</Confidentiel>
    <Projet xmlns="a091097b-8ae3-4832-a2b2-51f9a78aeacd">510</Projet>
    <Provenance xmlns="a091097b-8ae3-4832-a2b2-51f9a78aeacd">2</Provenance>
    <Hidden_UploadedAt xmlns="a091097b-8ae3-4832-a2b2-51f9a78aeacd">2023-02-01T01:35:08+00:00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10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1818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2023-02-01T01:35:08+00:00</Hidden_ApprovedAt>
    <Cote_x0020_de_x0020_piéce xmlns="a091097b-8ae3-4832-a2b2-51f9a78aeacd">C-AHQ-ARQ-0061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false</Ne_x0020_pas_x0020_envoyer_x0020_d_x0027_alerte>
    <_dlc_DocId xmlns="a84ed267-86d5-4fa1-a3cb-2fed497fe84f">W2HFWTQUJJY6-392372918-1843</_dlc_DocId>
    <_dlc_DocIdUrl xmlns="a84ed267-86d5-4fa1-a3cb-2fed497fe84f">
      <Url>http://s10mtlweb:8081/510/_layouts/15/DocIdRedir.aspx?ID=W2HFWTQUJJY6-392372918-1843</Url>
      <Description>W2HFWTQUJJY6-392372918-1843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F92FD31-652F-4A1E-B940-D9C31B54FCEF}"/>
</file>

<file path=customXml/itemProps2.xml><?xml version="1.0" encoding="utf-8"?>
<ds:datastoreItem xmlns:ds="http://schemas.openxmlformats.org/officeDocument/2006/customXml" ds:itemID="{03F75246-2846-40C0-A06D-6A3AD1985F06}"/>
</file>

<file path=customXml/itemProps3.xml><?xml version="1.0" encoding="utf-8"?>
<ds:datastoreItem xmlns:ds="http://schemas.openxmlformats.org/officeDocument/2006/customXml" ds:itemID="{22B9D66D-7F09-4173-B98C-6F7AA3F730A6}"/>
</file>

<file path=customXml/itemProps4.xml><?xml version="1.0" encoding="utf-8"?>
<ds:datastoreItem xmlns:ds="http://schemas.openxmlformats.org/officeDocument/2006/customXml" ds:itemID="{F455F656-B66C-4946-BF4F-7B1DFA17F203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27523</TotalTime>
  <Words>820</Words>
  <Application>Microsoft Office PowerPoint</Application>
  <PresentationFormat>Grand écran</PresentationFormat>
  <Paragraphs>219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</vt:lpstr>
      <vt:lpstr>Clarté</vt:lpstr>
      <vt:lpstr>Régie de l’Énergie R-4045-2018 - PHASE 3 </vt:lpstr>
      <vt:lpstr>Intérêt de l’AHQ-ARQ</vt:lpstr>
      <vt:lpstr>Sujets de la Phase 3</vt:lpstr>
      <vt:lpstr>1. Attribution du Solde du Bloc dédié</vt:lpstr>
      <vt:lpstr>1. Attribution du Solde du Bloc dédié (suite)</vt:lpstr>
      <vt:lpstr>1. Attribution du Solde du Bloc dédié (suite)</vt:lpstr>
      <vt:lpstr>1. Attribution du Solde du Bloc dédié (suite)</vt:lpstr>
      <vt:lpstr>1. Attribution du Solde du Bloc dédié (suite)</vt:lpstr>
      <vt:lpstr>1. Attribution du Solde du Bloc dédié (suite)</vt:lpstr>
      <vt:lpstr>2. Ordonnance de suivi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Présentation de la preuve de l'AHQ-ARQ</dc:subject>
  <dc:creator>Normand Blondeau</dc:creator>
  <cp:lastModifiedBy>Scadrin</cp:lastModifiedBy>
  <cp:revision>1319</cp:revision>
  <cp:lastPrinted>2021-08-27T00:35:12Z</cp:lastPrinted>
  <dcterms:created xsi:type="dcterms:W3CDTF">2014-06-19T10:27:30Z</dcterms:created>
  <dcterms:modified xsi:type="dcterms:W3CDTF">2021-08-27T15:50:35Z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0x010100F6681E3BDF397F418586AC591ADC81BB00F366247D0527524EB929071ED93C362F</vt:lpwstr>
  </property>
  <property fmtid="{D5CDD505-2E9C-101B-9397-08002B2CF9AE}" pid="4" name="Order">
    <vt:r8>5986400</vt:r8>
  </property>
  <property fmtid="{D5CDD505-2E9C-101B-9397-08002B2CF9AE}" pid="5" name="_dlc_DocIdItemGuid">
    <vt:lpwstr>d485e258-be41-43f4-ac77-cbb179dfcc42</vt:lpwstr>
  </property>
</Properties>
</file>