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entation.xml" ContentType="application/vnd.openxmlformats-officedocument.presentationml.presentation.main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notesSlides/notesSlide1.xml" ContentType="application/vnd.openxmlformats-officedocument.presentationml.notesSlide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1.xml" ContentType="application/vnd.openxmlformats-officedocument.theme+xml"/>
  <Override PartName="/ppt/commentAuthors.xml" ContentType="application/vnd.openxmlformats-officedocument.presentationml.commentAuthor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ags/tag3.xml" ContentType="application/vnd.openxmlformats-officedocument.presentationml.tag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  <Override PartName="/customXml/itemProps4.xml" ContentType="application/vnd.openxmlformats-officedocument.customXml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5">
  <p:sldMasterIdLst>
    <p:sldMasterId id="2147484139" r:id="rId1"/>
  </p:sldMasterIdLst>
  <p:notesMasterIdLst>
    <p:notesMasterId r:id="rId29"/>
  </p:notesMasterIdLst>
  <p:handoutMasterIdLst>
    <p:handoutMasterId r:id="rId30"/>
  </p:handoutMasterIdLst>
  <p:sldIdLst>
    <p:sldId id="256" r:id="rId2"/>
    <p:sldId id="289" r:id="rId3"/>
    <p:sldId id="291" r:id="rId4"/>
    <p:sldId id="293" r:id="rId5"/>
    <p:sldId id="294" r:id="rId6"/>
    <p:sldId id="296" r:id="rId7"/>
    <p:sldId id="297" r:id="rId8"/>
    <p:sldId id="299" r:id="rId9"/>
    <p:sldId id="300" r:id="rId10"/>
    <p:sldId id="290" r:id="rId11"/>
    <p:sldId id="305" r:id="rId12"/>
    <p:sldId id="307" r:id="rId13"/>
    <p:sldId id="308" r:id="rId14"/>
    <p:sldId id="319" r:id="rId15"/>
    <p:sldId id="306" r:id="rId16"/>
    <p:sldId id="313" r:id="rId17"/>
    <p:sldId id="314" r:id="rId18"/>
    <p:sldId id="315" r:id="rId19"/>
    <p:sldId id="317" r:id="rId20"/>
    <p:sldId id="316" r:id="rId21"/>
    <p:sldId id="320" r:id="rId22"/>
    <p:sldId id="292" r:id="rId23"/>
    <p:sldId id="298" r:id="rId24"/>
    <p:sldId id="301" r:id="rId25"/>
    <p:sldId id="302" r:id="rId26"/>
    <p:sldId id="303" r:id="rId27"/>
    <p:sldId id="304" r:id="rId28"/>
  </p:sldIdLst>
  <p:sldSz cx="9144000" cy="6858000" type="screen4x3"/>
  <p:notesSz cx="70104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3600" kern="1200">
        <a:solidFill>
          <a:srgbClr val="990000"/>
        </a:solidFill>
        <a:latin typeface="Verdana" panose="020B0604030504040204" pitchFamily="34" charset="0"/>
        <a:ea typeface="+mn-ea"/>
        <a:cs typeface="Times New Roman" panose="02020603050405020304" pitchFamily="18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3600" kern="1200">
        <a:solidFill>
          <a:srgbClr val="990000"/>
        </a:solidFill>
        <a:latin typeface="Verdana" panose="020B0604030504040204" pitchFamily="34" charset="0"/>
        <a:ea typeface="+mn-ea"/>
        <a:cs typeface="Times New Roman" panose="02020603050405020304" pitchFamily="18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3600" kern="1200">
        <a:solidFill>
          <a:srgbClr val="990000"/>
        </a:solidFill>
        <a:latin typeface="Verdana" panose="020B0604030504040204" pitchFamily="34" charset="0"/>
        <a:ea typeface="+mn-ea"/>
        <a:cs typeface="Times New Roman" panose="02020603050405020304" pitchFamily="18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3600" kern="1200">
        <a:solidFill>
          <a:srgbClr val="990000"/>
        </a:solidFill>
        <a:latin typeface="Verdana" panose="020B0604030504040204" pitchFamily="34" charset="0"/>
        <a:ea typeface="+mn-ea"/>
        <a:cs typeface="Times New Roman" panose="02020603050405020304" pitchFamily="18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3600" kern="1200">
        <a:solidFill>
          <a:srgbClr val="990000"/>
        </a:solidFill>
        <a:latin typeface="Verdana" panose="020B0604030504040204" pitchFamily="34" charset="0"/>
        <a:ea typeface="+mn-ea"/>
        <a:cs typeface="Times New Roman" panose="02020603050405020304" pitchFamily="18" charset="0"/>
      </a:defRPr>
    </a:lvl5pPr>
    <a:lvl6pPr marL="2286000" algn="l" defTabSz="914400" rtl="0" eaLnBrk="1" latinLnBrk="0" hangingPunct="1">
      <a:defRPr kumimoji="1" sz="3600" kern="1200">
        <a:solidFill>
          <a:srgbClr val="990000"/>
        </a:solidFill>
        <a:latin typeface="Verdana" panose="020B0604030504040204" pitchFamily="34" charset="0"/>
        <a:ea typeface="+mn-ea"/>
        <a:cs typeface="Times New Roman" panose="02020603050405020304" pitchFamily="18" charset="0"/>
      </a:defRPr>
    </a:lvl6pPr>
    <a:lvl7pPr marL="2743200" algn="l" defTabSz="914400" rtl="0" eaLnBrk="1" latinLnBrk="0" hangingPunct="1">
      <a:defRPr kumimoji="1" sz="3600" kern="1200">
        <a:solidFill>
          <a:srgbClr val="990000"/>
        </a:solidFill>
        <a:latin typeface="Verdana" panose="020B0604030504040204" pitchFamily="34" charset="0"/>
        <a:ea typeface="+mn-ea"/>
        <a:cs typeface="Times New Roman" panose="02020603050405020304" pitchFamily="18" charset="0"/>
      </a:defRPr>
    </a:lvl7pPr>
    <a:lvl8pPr marL="3200400" algn="l" defTabSz="914400" rtl="0" eaLnBrk="1" latinLnBrk="0" hangingPunct="1">
      <a:defRPr kumimoji="1" sz="3600" kern="1200">
        <a:solidFill>
          <a:srgbClr val="990000"/>
        </a:solidFill>
        <a:latin typeface="Verdana" panose="020B0604030504040204" pitchFamily="34" charset="0"/>
        <a:ea typeface="+mn-ea"/>
        <a:cs typeface="Times New Roman" panose="02020603050405020304" pitchFamily="18" charset="0"/>
      </a:defRPr>
    </a:lvl8pPr>
    <a:lvl9pPr marL="3657600" algn="l" defTabSz="914400" rtl="0" eaLnBrk="1" latinLnBrk="0" hangingPunct="1">
      <a:defRPr kumimoji="1" sz="3600" kern="1200">
        <a:solidFill>
          <a:srgbClr val="990000"/>
        </a:solidFill>
        <a:latin typeface="Verdana" panose="020B0604030504040204" pitchFamily="34" charset="0"/>
        <a:ea typeface="+mn-ea"/>
        <a:cs typeface="Times New Roman" panose="02020603050405020304" pitchFamily="18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Prunelle Thibault-Bedard" initials="PT" lastIdx="8" clrIdx="0">
    <p:extLst>
      <p:ext uri="{19B8F6BF-5375-455C-9EA6-DF929625EA0E}">
        <p15:presenceInfo xmlns:p15="http://schemas.microsoft.com/office/powerpoint/2012/main" userId="b9ae663b4f6c6983" providerId="Windows Live"/>
      </p:ext>
    </p:extLst>
  </p:cmAuthor>
  <p:cmAuthor id="2" name="Philip Raphals" initials="PR" lastIdx="6" clrIdx="1">
    <p:extLst>
      <p:ext uri="{19B8F6BF-5375-455C-9EA6-DF929625EA0E}">
        <p15:presenceInfo xmlns:p15="http://schemas.microsoft.com/office/powerpoint/2012/main" userId="Philip Raphals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383" autoAdjust="0"/>
    <p:restoredTop sz="84365" autoAdjust="0"/>
  </p:normalViewPr>
  <p:slideViewPr>
    <p:cSldViewPr snapToGrid="0">
      <p:cViewPr varScale="1">
        <p:scale>
          <a:sx n="89" d="100"/>
          <a:sy n="89" d="100"/>
        </p:scale>
        <p:origin x="1912" y="16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46716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50" d="100"/>
        <a:sy n="5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customXml" Target="../customXml/item4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38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37" Type="http://schemas.openxmlformats.org/officeDocument/2006/relationships/customXml" Target="../customXml/item2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customXml" Target="../customXml/item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handoutMaster" Target="handoutMasters/handoutMaster1.xml"/><Relationship Id="rId35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3038372" cy="465774"/>
          </a:xfrm>
          <a:prstGeom prst="rect">
            <a:avLst/>
          </a:prstGeom>
        </p:spPr>
        <p:txBody>
          <a:bodyPr vert="horz" lIns="91600" tIns="45800" rIns="91600" bIns="45800" rtlCol="0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441" y="1"/>
            <a:ext cx="3038372" cy="465774"/>
          </a:xfrm>
          <a:prstGeom prst="rect">
            <a:avLst/>
          </a:prstGeom>
        </p:spPr>
        <p:txBody>
          <a:bodyPr vert="horz" lIns="91600" tIns="45800" rIns="91600" bIns="45800" rtlCol="0"/>
          <a:lstStyle>
            <a:lvl1pPr algn="r">
              <a:defRPr sz="1200"/>
            </a:lvl1pPr>
          </a:lstStyle>
          <a:p>
            <a:fld id="{81899EE1-278E-4C85-9B00-1ABD226C738E}" type="datetimeFigureOut">
              <a:rPr lang="fr-CA" smtClean="0"/>
              <a:pPr/>
              <a:t>2020-10-27</a:t>
            </a:fld>
            <a:endParaRPr lang="fr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30628"/>
            <a:ext cx="3038372" cy="465773"/>
          </a:xfrm>
          <a:prstGeom prst="rect">
            <a:avLst/>
          </a:prstGeom>
        </p:spPr>
        <p:txBody>
          <a:bodyPr vert="horz" lIns="91600" tIns="45800" rIns="91600" bIns="45800" rtlCol="0" anchor="b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441" y="8830628"/>
            <a:ext cx="3038372" cy="465773"/>
          </a:xfrm>
          <a:prstGeom prst="rect">
            <a:avLst/>
          </a:prstGeom>
        </p:spPr>
        <p:txBody>
          <a:bodyPr vert="horz" lIns="91600" tIns="45800" rIns="91600" bIns="45800" rtlCol="0" anchor="b"/>
          <a:lstStyle>
            <a:lvl1pPr algn="r">
              <a:defRPr sz="1200"/>
            </a:lvl1pPr>
          </a:lstStyle>
          <a:p>
            <a:fld id="{653425EB-A07E-4976-B5F5-6C0A6C04D50F}" type="slidenum">
              <a:rPr lang="fr-CA" smtClean="0"/>
              <a:pPr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41601512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372" cy="465774"/>
          </a:xfrm>
          <a:prstGeom prst="rect">
            <a:avLst/>
          </a:prstGeom>
        </p:spPr>
        <p:txBody>
          <a:bodyPr vert="horz" lIns="91600" tIns="45800" rIns="91600" bIns="45800" rtlCol="0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440" y="0"/>
            <a:ext cx="3038372" cy="465774"/>
          </a:xfrm>
          <a:prstGeom prst="rect">
            <a:avLst/>
          </a:prstGeom>
        </p:spPr>
        <p:txBody>
          <a:bodyPr vert="horz" lIns="91600" tIns="45800" rIns="91600" bIns="45800" rtlCol="0"/>
          <a:lstStyle>
            <a:lvl1pPr algn="r">
              <a:defRPr sz="1200"/>
            </a:lvl1pPr>
          </a:lstStyle>
          <a:p>
            <a:fld id="{A6028820-505B-4342-A26D-691815EB2D76}" type="datetimeFigureOut">
              <a:rPr lang="fr-CA" smtClean="0"/>
              <a:pPr/>
              <a:t>2020-10-27</a:t>
            </a:fld>
            <a:endParaRPr lang="fr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2875" y="1162050"/>
            <a:ext cx="4184650" cy="31384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600" tIns="45800" rIns="91600" bIns="45800" rtlCol="0" anchor="ctr"/>
          <a:lstStyle/>
          <a:p>
            <a:endParaRPr lang="fr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340"/>
            <a:ext cx="5608320" cy="3661014"/>
          </a:xfrm>
          <a:prstGeom prst="rect">
            <a:avLst/>
          </a:prstGeom>
        </p:spPr>
        <p:txBody>
          <a:bodyPr vert="horz" lIns="91600" tIns="45800" rIns="91600" bIns="4580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fr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30628"/>
            <a:ext cx="3038372" cy="465773"/>
          </a:xfrm>
          <a:prstGeom prst="rect">
            <a:avLst/>
          </a:prstGeom>
        </p:spPr>
        <p:txBody>
          <a:bodyPr vert="horz" lIns="91600" tIns="45800" rIns="91600" bIns="45800" rtlCol="0" anchor="b"/>
          <a:lstStyle>
            <a:lvl1pPr algn="l">
              <a:defRPr sz="1200"/>
            </a:lvl1pPr>
          </a:lstStyle>
          <a:p>
            <a:endParaRPr lang="fr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440" y="8830628"/>
            <a:ext cx="3038372" cy="465773"/>
          </a:xfrm>
          <a:prstGeom prst="rect">
            <a:avLst/>
          </a:prstGeom>
        </p:spPr>
        <p:txBody>
          <a:bodyPr vert="horz" lIns="91600" tIns="45800" rIns="91600" bIns="45800" rtlCol="0" anchor="b"/>
          <a:lstStyle>
            <a:lvl1pPr algn="r">
              <a:defRPr sz="1200"/>
            </a:lvl1pPr>
          </a:lstStyle>
          <a:p>
            <a:fld id="{2530687F-A4D8-4E6D-A674-AD4348DCFF8A}" type="slidenum">
              <a:rPr lang="fr-CA" smtClean="0"/>
              <a:pPr/>
              <a:t>‹#›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5168094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A" dirty="0"/>
              <a:t>Rajouter</a:t>
            </a:r>
            <a:r>
              <a:rPr lang="fr-CA" baseline="0" dirty="0"/>
              <a:t> en plaidoirie: mention de 50 kW à l’art. 3 du décret pas contraignant</a:t>
            </a:r>
            <a:endParaRPr lang="fr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30687F-A4D8-4E6D-A674-AD4348DCFF8A}" type="slidenum">
              <a:rPr lang="fr-CA" smtClean="0"/>
              <a:pPr/>
              <a:t>5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1386218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A" dirty="0"/>
              <a:t>C-CREE-016: </a:t>
            </a:r>
            <a:r>
              <a:rPr lang="fr-CA" dirty="0" err="1"/>
              <a:t>rencense</a:t>
            </a:r>
            <a:r>
              <a:rPr lang="fr-CA" dirty="0"/>
              <a:t> les pénalités</a:t>
            </a:r>
            <a:r>
              <a:rPr lang="fr-CA" baseline="0" dirty="0"/>
              <a:t> – pas de tarif dissuasif; propose tarification au coût marginal</a:t>
            </a:r>
            <a:endParaRPr lang="fr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530687F-A4D8-4E6D-A674-AD4348DCFF8A}" type="slidenum">
              <a:rPr lang="fr-CA" smtClean="0"/>
              <a:pPr/>
              <a:t>8</a:t>
            </a:fld>
            <a:endParaRPr lang="fr-CA"/>
          </a:p>
        </p:txBody>
      </p:sp>
    </p:spTree>
    <p:extLst>
      <p:ext uri="{BB962C8B-B14F-4D97-AF65-F5344CB8AC3E}">
        <p14:creationId xmlns:p14="http://schemas.microsoft.com/office/powerpoint/2010/main" val="32033990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A2CBB5-9617-4798-B5F4-8C64EC03A672}" type="slidenum">
              <a:rPr lang="en-CA" altLang="fr-FR" smtClean="0"/>
              <a:pPr/>
              <a:t>‹#›</a:t>
            </a:fld>
            <a:endParaRPr lang="en-CA" altLang="fr-FR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140461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D17FCB2-1C20-4EA9-A869-33C16D92D2C1}" type="slidenum">
              <a:rPr lang="en-CA" altLang="fr-FR" smtClean="0"/>
              <a:pPr/>
              <a:t>‹#›</a:t>
            </a:fld>
            <a:endParaRPr lang="en-CA" altLang="fr-FR"/>
          </a:p>
        </p:txBody>
      </p:sp>
    </p:spTree>
    <p:extLst>
      <p:ext uri="{BB962C8B-B14F-4D97-AF65-F5344CB8AC3E}">
        <p14:creationId xmlns:p14="http://schemas.microsoft.com/office/powerpoint/2010/main" val="4963024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F2D8A3F-1FF9-464B-B197-1D3BCE7FC168}" type="slidenum">
              <a:rPr lang="en-CA" altLang="fr-FR" smtClean="0"/>
              <a:pPr/>
              <a:t>‹#›</a:t>
            </a:fld>
            <a:endParaRPr lang="en-CA" altLang="fr-FR"/>
          </a:p>
        </p:txBody>
      </p:sp>
    </p:spTree>
    <p:extLst>
      <p:ext uri="{BB962C8B-B14F-4D97-AF65-F5344CB8AC3E}">
        <p14:creationId xmlns:p14="http://schemas.microsoft.com/office/powerpoint/2010/main" val="26731720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265941"/>
            <a:ext cx="7543800" cy="1320052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59" y="1730644"/>
            <a:ext cx="7543801" cy="4729142"/>
          </a:xfrm>
        </p:spPr>
        <p:txBody>
          <a:bodyPr>
            <a:normAutofit/>
          </a:bodyPr>
          <a:lstStyle>
            <a:lvl1pPr marL="91440" indent="-91440">
              <a:spcBef>
                <a:spcPts val="600"/>
              </a:spcBef>
              <a:buFont typeface="Wingdings" panose="05000000000000000000" pitchFamily="2" charset="2"/>
              <a:buChar char="q"/>
              <a:defRPr sz="2400" baseline="0"/>
            </a:lvl1pPr>
            <a:lvl2pPr marL="384048" indent="-182880">
              <a:buFont typeface="Wingdings" panose="05000000000000000000" pitchFamily="2" charset="2"/>
              <a:buChar char="Ø"/>
              <a:defRPr sz="2000"/>
            </a:lvl2pPr>
            <a:lvl3pPr marL="566928" indent="-182880">
              <a:buFont typeface="Wingdings" panose="05000000000000000000" pitchFamily="2" charset="2"/>
              <a:buChar char="v"/>
              <a:defRPr sz="1800" baseline="0"/>
            </a:lvl3pPr>
            <a:lvl4pPr marL="749808" indent="-182880">
              <a:buFont typeface="Courier New" panose="02070309020205020404" pitchFamily="49" charset="0"/>
              <a:buChar char="o"/>
              <a:defRPr sz="1600"/>
            </a:lvl4pPr>
            <a:lvl5pPr>
              <a:defRPr sz="16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 Second level</a:t>
            </a:r>
          </a:p>
          <a:p>
            <a:pPr lvl="2"/>
            <a:r>
              <a:rPr lang="en-US" dirty="0"/>
              <a:t> Third level</a:t>
            </a:r>
          </a:p>
          <a:p>
            <a:pPr lvl="3"/>
            <a:r>
              <a:rPr lang="en-US" dirty="0"/>
              <a:t> Fourth level</a:t>
            </a:r>
          </a:p>
          <a:p>
            <a:pPr lvl="4"/>
            <a:r>
              <a:rPr lang="en-US" dirty="0"/>
              <a:t> 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26E04-A4DC-4EA0-A09D-5A07E6B0F871}" type="slidenum">
              <a:rPr lang="en-CA" altLang="fr-FR" smtClean="0"/>
              <a:pPr/>
              <a:t>‹#›</a:t>
            </a:fld>
            <a:endParaRPr lang="en-CA" altLang="fr-FR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3227"/>
          <a:stretch/>
        </p:blipFill>
        <p:spPr bwMode="auto">
          <a:xfrm>
            <a:off x="7186754" y="82551"/>
            <a:ext cx="1876191" cy="731373"/>
          </a:xfrm>
          <a:prstGeom prst="rect">
            <a:avLst/>
          </a:prstGeom>
          <a:noFill/>
          <a:ln>
            <a:noFill/>
          </a:ln>
          <a:effectLst/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8" name="Content Placeholder 13"/>
          <p:cNvSpPr>
            <a:spLocks noGrp="1"/>
          </p:cNvSpPr>
          <p:nvPr>
            <p:ph sz="quarter" idx="14"/>
          </p:nvPr>
        </p:nvSpPr>
        <p:spPr>
          <a:xfrm>
            <a:off x="822959" y="272960"/>
            <a:ext cx="4310063" cy="579437"/>
          </a:xfrm>
        </p:spPr>
        <p:txBody>
          <a:bodyPr/>
          <a:lstStyle>
            <a:lvl1pPr marL="137160" indent="0">
              <a:buNone/>
              <a:defRPr/>
            </a:lvl1pPr>
          </a:lstStyle>
          <a:p>
            <a:pPr lvl="0"/>
            <a:r>
              <a:rPr lang="en-US" dirty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95479211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C1AC0-215C-4C22-A7D1-D70D180FD47A}" type="slidenum">
              <a:rPr lang="en-CA" altLang="fr-FR" smtClean="0"/>
              <a:pPr/>
              <a:t>‹#›</a:t>
            </a:fld>
            <a:endParaRPr lang="en-CA" altLang="fr-FR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3227"/>
          <a:stretch/>
        </p:blipFill>
        <p:spPr bwMode="auto">
          <a:xfrm>
            <a:off x="7186754" y="82551"/>
            <a:ext cx="1876191" cy="731373"/>
          </a:xfrm>
          <a:prstGeom prst="rect">
            <a:avLst/>
          </a:prstGeom>
          <a:noFill/>
          <a:ln>
            <a:noFill/>
          </a:ln>
          <a:effectLst/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5147781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DE596-4E36-4373-B933-881CA046A424}" type="slidenum">
              <a:rPr lang="en-CA" altLang="fr-FR" smtClean="0"/>
              <a:pPr/>
              <a:t>‹#›</a:t>
            </a:fld>
            <a:endParaRPr lang="en-CA" altLang="fr-FR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3227"/>
          <a:stretch/>
        </p:blipFill>
        <p:spPr bwMode="auto">
          <a:xfrm>
            <a:off x="7186754" y="82551"/>
            <a:ext cx="1876191" cy="731373"/>
          </a:xfrm>
          <a:prstGeom prst="rect">
            <a:avLst/>
          </a:prstGeom>
          <a:noFill/>
          <a:ln>
            <a:noFill/>
          </a:ln>
          <a:effectLst/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9286681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49A244-F94F-4AF9-A860-1FEE0FDD758F}" type="slidenum">
              <a:rPr lang="en-CA" altLang="fr-FR" smtClean="0"/>
              <a:pPr/>
              <a:t>‹#›</a:t>
            </a:fld>
            <a:endParaRPr lang="en-CA" altLang="fr-FR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3227"/>
          <a:stretch/>
        </p:blipFill>
        <p:spPr bwMode="auto">
          <a:xfrm>
            <a:off x="7186754" y="82551"/>
            <a:ext cx="1876191" cy="731373"/>
          </a:xfrm>
          <a:prstGeom prst="rect">
            <a:avLst/>
          </a:prstGeom>
          <a:noFill/>
          <a:ln>
            <a:noFill/>
          </a:ln>
          <a:effectLst/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9921798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FB5597-DE97-410F-B79A-751CCEAC97ED}" type="slidenum">
              <a:rPr lang="en-CA" altLang="fr-FR" smtClean="0"/>
              <a:pPr/>
              <a:t>‹#›</a:t>
            </a:fld>
            <a:endParaRPr lang="en-CA" altLang="fr-FR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3227"/>
          <a:stretch/>
        </p:blipFill>
        <p:spPr bwMode="auto">
          <a:xfrm>
            <a:off x="7186754" y="82551"/>
            <a:ext cx="1876191" cy="731373"/>
          </a:xfrm>
          <a:prstGeom prst="rect">
            <a:avLst/>
          </a:prstGeom>
          <a:noFill/>
          <a:ln>
            <a:noFill/>
          </a:ln>
          <a:effectLst/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8190000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A84016-3106-46AB-BFE2-645B4680A4DE}" type="slidenum">
              <a:rPr lang="en-CA" altLang="fr-FR" smtClean="0"/>
              <a:pPr/>
              <a:t>‹#›</a:t>
            </a:fld>
            <a:endParaRPr lang="en-CA" altLang="fr-FR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3227"/>
          <a:stretch/>
        </p:blipFill>
        <p:spPr bwMode="auto">
          <a:xfrm>
            <a:off x="7186754" y="82551"/>
            <a:ext cx="1876191" cy="731373"/>
          </a:xfrm>
          <a:prstGeom prst="rect">
            <a:avLst/>
          </a:prstGeom>
          <a:noFill/>
          <a:ln>
            <a:noFill/>
          </a:ln>
          <a:effectLst/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9355305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7B0BC221-94FD-447B-8104-1C400B190054}" type="slidenum">
              <a:rPr lang="en-CA" altLang="fr-FR" smtClean="0"/>
              <a:pPr/>
              <a:t>‹#›</a:t>
            </a:fld>
            <a:endParaRPr lang="en-CA" altLang="fr-FR"/>
          </a:p>
        </p:txBody>
      </p:sp>
    </p:spTree>
    <p:extLst>
      <p:ext uri="{BB962C8B-B14F-4D97-AF65-F5344CB8AC3E}">
        <p14:creationId xmlns:p14="http://schemas.microsoft.com/office/powerpoint/2010/main" val="28897174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984A10-B621-4B8B-9A8C-A357B794778A}" type="slidenum">
              <a:rPr lang="en-CA" altLang="fr-FR" smtClean="0"/>
              <a:pPr/>
              <a:t>‹#›</a:t>
            </a:fld>
            <a:endParaRPr lang="en-CA" altLang="fr-FR"/>
          </a:p>
        </p:txBody>
      </p:sp>
    </p:spTree>
    <p:extLst>
      <p:ext uri="{BB962C8B-B14F-4D97-AF65-F5344CB8AC3E}">
        <p14:creationId xmlns:p14="http://schemas.microsoft.com/office/powerpoint/2010/main" val="22621180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1D8CB182-C0E3-4192-940A-673091530315}" type="slidenum">
              <a:rPr lang="en-CA" altLang="fr-FR" smtClean="0"/>
              <a:pPr/>
              <a:t>‹#›</a:t>
            </a:fld>
            <a:endParaRPr lang="en-CA" altLang="fr-FR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65980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40" r:id="rId1"/>
    <p:sldLayoutId id="2147484141" r:id="rId2"/>
    <p:sldLayoutId id="2147484142" r:id="rId3"/>
    <p:sldLayoutId id="2147484143" r:id="rId4"/>
    <p:sldLayoutId id="2147484144" r:id="rId5"/>
    <p:sldLayoutId id="2147484145" r:id="rId6"/>
    <p:sldLayoutId id="2147484146" r:id="rId7"/>
    <p:sldLayoutId id="2147484147" r:id="rId8"/>
    <p:sldLayoutId id="2147484148" r:id="rId9"/>
    <p:sldLayoutId id="2147484149" r:id="rId10"/>
    <p:sldLayoutId id="2147484150" r:id="rId11"/>
  </p:sldLayoutIdLst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  <p:hf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tags" Target="../tags/tag3.xml"/><Relationship Id="rId2" Type="http://schemas.openxmlformats.org/officeDocument/2006/relationships/tags" Target="../tags/tag2.xml"/><Relationship Id="rId1" Type="http://schemas.openxmlformats.org/officeDocument/2006/relationships/tags" Target="../tags/tag1.xml"/><Relationship Id="rId4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em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emf"/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em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emf"/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  <p:custDataLst>
              <p:tags r:id="rId1"/>
            </p:custDataLst>
          </p:nvPr>
        </p:nvSpPr>
        <p:spPr>
          <a:xfrm>
            <a:off x="822960" y="758952"/>
            <a:ext cx="7543800" cy="2486865"/>
          </a:xfrm>
        </p:spPr>
        <p:txBody>
          <a:bodyPr>
            <a:normAutofit/>
          </a:bodyPr>
          <a:lstStyle/>
          <a:p>
            <a:r>
              <a:rPr lang="en-CA" sz="4000" dirty="0"/>
              <a:t>Les </a:t>
            </a:r>
            <a:r>
              <a:rPr lang="en-CA" sz="4000" dirty="0" err="1"/>
              <a:t>coûts</a:t>
            </a:r>
            <a:r>
              <a:rPr lang="en-CA" sz="4000" dirty="0"/>
              <a:t> </a:t>
            </a:r>
            <a:r>
              <a:rPr lang="en-CA" sz="4000" dirty="0" err="1"/>
              <a:t>d’approvisionnement</a:t>
            </a:r>
            <a:r>
              <a:rPr lang="en-CA" sz="4000" dirty="0"/>
              <a:t> </a:t>
            </a:r>
            <a:br>
              <a:rPr lang="en-CA" sz="4000" dirty="0"/>
            </a:br>
            <a:r>
              <a:rPr lang="en-CA" sz="4000" dirty="0"/>
              <a:t>des tariffs CB</a:t>
            </a:r>
            <a:endParaRPr lang="fr-CA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  <p:custDataLst>
              <p:tags r:id="rId2"/>
            </p:custDataLst>
          </p:nvPr>
        </p:nvSpPr>
        <p:spPr>
          <a:xfrm>
            <a:off x="3215148" y="3352800"/>
            <a:ext cx="4352465" cy="1752600"/>
          </a:xfrm>
        </p:spPr>
        <p:txBody>
          <a:bodyPr>
            <a:noAutofit/>
          </a:bodyPr>
          <a:lstStyle/>
          <a:p>
            <a:r>
              <a:rPr lang="en-CA" sz="2000" b="1" dirty="0">
                <a:solidFill>
                  <a:schemeClr val="tx1"/>
                </a:solidFill>
              </a:rPr>
              <a:t>R-4045-2018, </a:t>
            </a:r>
            <a:r>
              <a:rPr lang="en-CA" sz="2000" b="1" dirty="0" err="1">
                <a:solidFill>
                  <a:schemeClr val="tx1"/>
                </a:solidFill>
              </a:rPr>
              <a:t>étape</a:t>
            </a:r>
            <a:r>
              <a:rPr lang="en-CA" sz="2000" b="1" dirty="0">
                <a:solidFill>
                  <a:schemeClr val="tx1"/>
                </a:solidFill>
              </a:rPr>
              <a:t> 3</a:t>
            </a:r>
            <a:br>
              <a:rPr lang="en-CA" sz="2000" b="1" dirty="0">
                <a:solidFill>
                  <a:schemeClr val="tx1"/>
                </a:solidFill>
              </a:rPr>
            </a:br>
            <a:r>
              <a:rPr lang="en-CA" sz="2000" b="1" dirty="0">
                <a:solidFill>
                  <a:schemeClr val="tx1"/>
                </a:solidFill>
              </a:rPr>
              <a:t>RÉGIE DE L’ÉNERGIE</a:t>
            </a:r>
          </a:p>
          <a:p>
            <a:br>
              <a:rPr lang="en-CA" sz="2000" b="1" dirty="0">
                <a:solidFill>
                  <a:schemeClr val="tx1"/>
                </a:solidFill>
              </a:rPr>
            </a:br>
            <a:r>
              <a:rPr lang="en-CA" sz="2000" b="1" dirty="0">
                <a:solidFill>
                  <a:schemeClr val="tx1"/>
                </a:solidFill>
              </a:rPr>
              <a:t>Rapport </a:t>
            </a:r>
            <a:r>
              <a:rPr lang="en-CA" sz="2000" b="1" dirty="0" err="1">
                <a:solidFill>
                  <a:schemeClr val="tx1"/>
                </a:solidFill>
              </a:rPr>
              <a:t>d’expert</a:t>
            </a:r>
            <a:r>
              <a:rPr lang="en-CA" sz="2000" b="1" dirty="0">
                <a:solidFill>
                  <a:schemeClr val="tx1"/>
                </a:solidFill>
              </a:rPr>
              <a:t> </a:t>
            </a:r>
            <a:br>
              <a:rPr lang="en-CA" sz="2000" b="1" dirty="0">
                <a:solidFill>
                  <a:schemeClr val="tx1"/>
                </a:solidFill>
              </a:rPr>
            </a:br>
            <a:r>
              <a:rPr lang="en-CA" sz="2000" b="1" dirty="0">
                <a:solidFill>
                  <a:schemeClr val="tx1"/>
                </a:solidFill>
              </a:rPr>
              <a:t>de Philip Raphals</a:t>
            </a:r>
          </a:p>
          <a:p>
            <a:r>
              <a:rPr lang="en-CA" sz="2000" b="1" dirty="0">
                <a:solidFill>
                  <a:schemeClr val="tx1"/>
                </a:solidFill>
              </a:rPr>
              <a:t>pour le RNCREQ</a:t>
            </a:r>
          </a:p>
          <a:p>
            <a:r>
              <a:rPr lang="en-CA" sz="2000" b="1" dirty="0">
                <a:solidFill>
                  <a:schemeClr val="tx1"/>
                </a:solidFill>
              </a:rPr>
              <a:t>26 </a:t>
            </a:r>
            <a:r>
              <a:rPr lang="en-CA" sz="2000" b="1" dirty="0" err="1">
                <a:solidFill>
                  <a:schemeClr val="tx1"/>
                </a:solidFill>
              </a:rPr>
              <a:t>octobre</a:t>
            </a:r>
            <a:r>
              <a:rPr lang="en-CA" sz="2000" b="1" dirty="0">
                <a:solidFill>
                  <a:schemeClr val="tx1"/>
                </a:solidFill>
              </a:rPr>
              <a:t> 2020</a:t>
            </a:r>
            <a:endParaRPr lang="fr-CA" sz="2000" b="1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  <p:custDataLst>
              <p:tags r:id="rId3"/>
            </p:custDataLst>
          </p:nvPr>
        </p:nvSpPr>
        <p:spPr/>
        <p:txBody>
          <a:bodyPr/>
          <a:lstStyle/>
          <a:p>
            <a:fld id="{B9A2CBB5-9617-4798-B5F4-8C64EC03A672}" type="slidenum">
              <a:rPr lang="en-CA" altLang="fr-FR" smtClean="0"/>
              <a:pPr/>
              <a:t>1</a:t>
            </a:fld>
            <a:endParaRPr lang="en-CA" altLang="fr-FR"/>
          </a:p>
        </p:txBody>
      </p:sp>
    </p:spTree>
    <p:extLst>
      <p:ext uri="{BB962C8B-B14F-4D97-AF65-F5344CB8AC3E}">
        <p14:creationId xmlns:p14="http://schemas.microsoft.com/office/powerpoint/2010/main" val="36353821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CA" sz="4400" dirty="0"/>
              <a:t>Les co</a:t>
            </a:r>
            <a:r>
              <a:rPr lang="fr-CA" sz="4400" dirty="0" err="1"/>
              <a:t>ûts</a:t>
            </a:r>
            <a:r>
              <a:rPr lang="fr-CA" sz="4400" dirty="0"/>
              <a:t> d’approvisionnement des tarifs CB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A" dirty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C1AC0-215C-4C22-A7D1-D70D180FD47A}" type="slidenum">
              <a:rPr lang="en-CA" altLang="fr-FR" smtClean="0"/>
              <a:pPr/>
              <a:t>10</a:t>
            </a:fld>
            <a:endParaRPr lang="en-CA" altLang="fr-FR"/>
          </a:p>
        </p:txBody>
      </p:sp>
    </p:spTree>
    <p:extLst>
      <p:ext uri="{BB962C8B-B14F-4D97-AF65-F5344CB8AC3E}">
        <p14:creationId xmlns:p14="http://schemas.microsoft.com/office/powerpoint/2010/main" val="10105353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1531" y="228980"/>
            <a:ext cx="7740937" cy="1320052"/>
          </a:xfrm>
        </p:spPr>
        <p:txBody>
          <a:bodyPr>
            <a:normAutofit/>
          </a:bodyPr>
          <a:lstStyle/>
          <a:p>
            <a:r>
              <a:rPr lang="fr-CA" sz="3200" dirty="0"/>
              <a:t>L’évolution des achats de court terme (énergie)</a:t>
            </a:r>
          </a:p>
        </p:txBody>
      </p:sp>
      <p:pic>
        <p:nvPicPr>
          <p:cNvPr id="9" name="Content Placeholder 8"/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r="21303" b="18915"/>
          <a:stretch/>
        </p:blipFill>
        <p:spPr>
          <a:xfrm>
            <a:off x="501904" y="1797495"/>
            <a:ext cx="3169383" cy="2033658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26E04-A4DC-4EA0-A09D-5A07E6B0F871}" type="slidenum">
              <a:rPr lang="en-CA" altLang="fr-FR" smtClean="0"/>
              <a:pPr/>
              <a:t>11</a:t>
            </a:fld>
            <a:endParaRPr lang="en-CA" altLang="fr-FR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fr-CA" u="sng" dirty="0"/>
              <a:t>Coûts d’approvisionnement tarifs CB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3"/>
          <a:srcRect b="20604"/>
          <a:stretch/>
        </p:blipFill>
        <p:spPr>
          <a:xfrm>
            <a:off x="4661690" y="1928758"/>
            <a:ext cx="3442949" cy="180750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411362" y="3840232"/>
            <a:ext cx="4066014" cy="2300515"/>
          </a:xfrm>
          <a:prstGeom prst="rect">
            <a:avLst/>
          </a:prstGeom>
        </p:spPr>
      </p:pic>
      <p:sp>
        <p:nvSpPr>
          <p:cNvPr id="12" name="TextBox 11"/>
          <p:cNvSpPr txBox="1"/>
          <p:nvPr/>
        </p:nvSpPr>
        <p:spPr>
          <a:xfrm>
            <a:off x="995215" y="2017747"/>
            <a:ext cx="109138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600" dirty="0"/>
              <a:t>2020</a:t>
            </a:r>
            <a:endParaRPr lang="en-CA" sz="1600" dirty="0"/>
          </a:p>
        </p:txBody>
      </p:sp>
      <p:sp>
        <p:nvSpPr>
          <p:cNvPr id="13" name="TextBox 12"/>
          <p:cNvSpPr txBox="1"/>
          <p:nvPr/>
        </p:nvSpPr>
        <p:spPr>
          <a:xfrm>
            <a:off x="5316997" y="1997854"/>
            <a:ext cx="82591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600" dirty="0"/>
              <a:t>2029</a:t>
            </a:r>
            <a:endParaRPr lang="en-CA" sz="1600" dirty="0"/>
          </a:p>
        </p:txBody>
      </p:sp>
      <p:sp>
        <p:nvSpPr>
          <p:cNvPr id="16" name="TextBox 15"/>
          <p:cNvSpPr txBox="1"/>
          <p:nvPr/>
        </p:nvSpPr>
        <p:spPr>
          <a:xfrm>
            <a:off x="1279391" y="3013303"/>
            <a:ext cx="253180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400" dirty="0"/>
              <a:t>1978h (22 % de l’année)</a:t>
            </a:r>
            <a:endParaRPr lang="en-CA" sz="1400" dirty="0"/>
          </a:p>
        </p:txBody>
      </p:sp>
      <p:sp>
        <p:nvSpPr>
          <p:cNvPr id="18" name="TextBox 17"/>
          <p:cNvSpPr txBox="1"/>
          <p:nvPr/>
        </p:nvSpPr>
        <p:spPr>
          <a:xfrm>
            <a:off x="6142907" y="2807495"/>
            <a:ext cx="253180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400" dirty="0"/>
              <a:t>4870h (56 % de l’année)</a:t>
            </a:r>
            <a:endParaRPr lang="en-CA" sz="1400" dirty="0"/>
          </a:p>
        </p:txBody>
      </p:sp>
      <p:sp>
        <p:nvSpPr>
          <p:cNvPr id="3" name="Rectangle 2"/>
          <p:cNvSpPr/>
          <p:nvPr/>
        </p:nvSpPr>
        <p:spPr>
          <a:xfrm>
            <a:off x="432731" y="4373735"/>
            <a:ext cx="397863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buFont typeface="Wingdings" panose="05000000000000000000" pitchFamily="2" charset="2"/>
              <a:buChar char="q"/>
            </a:pPr>
            <a:r>
              <a:rPr lang="fr-CA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Le pourcentage d’heures avec achats de court terme (ACT) augmente sans cesse</a:t>
            </a:r>
          </a:p>
          <a:p>
            <a:pPr marL="342900" indent="-342900">
              <a:buFont typeface="Wingdings" panose="05000000000000000000" pitchFamily="2" charset="2"/>
              <a:buChar char="q"/>
            </a:pPr>
            <a:r>
              <a:rPr lang="fr-CA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Le volume maximal aussi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171189" y="3709774"/>
            <a:ext cx="109138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1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Graphique 1</a:t>
            </a:r>
            <a:endParaRPr lang="en-CA" sz="11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5051527" y="3687832"/>
            <a:ext cx="109138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1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Graphique 2</a:t>
            </a:r>
            <a:endParaRPr lang="en-CA" sz="11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4862283" y="6109837"/>
            <a:ext cx="109138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100" b="1" dirty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Graphique 3</a:t>
            </a:r>
            <a:endParaRPr lang="en-CA" sz="1100" b="1" dirty="0">
              <a:solidFill>
                <a:schemeClr val="tx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6903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CA" sz="3200" dirty="0"/>
              <a:t>Coûts à la marge d’un kWh, hiver 2017-18</a:t>
            </a:r>
            <a:endParaRPr lang="en-CA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26E04-A4DC-4EA0-A09D-5A07E6B0F871}" type="slidenum">
              <a:rPr lang="en-CA" altLang="fr-FR" smtClean="0"/>
              <a:pPr/>
              <a:t>12</a:t>
            </a:fld>
            <a:endParaRPr lang="en-CA" altLang="fr-FR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fr-CA" u="sng" dirty="0"/>
              <a:t>Coûts d’approvisionnement tarifs CB</a:t>
            </a:r>
          </a:p>
          <a:p>
            <a:endParaRPr lang="en-CA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679622" y="1866571"/>
            <a:ext cx="2991906" cy="4729142"/>
          </a:xfrm>
        </p:spPr>
        <p:txBody>
          <a:bodyPr>
            <a:normAutofit/>
          </a:bodyPr>
          <a:lstStyle/>
          <a:p>
            <a:r>
              <a:rPr lang="fr-CA" sz="2000" dirty="0"/>
              <a:t>Coût à la marge (« coût évité réel ») défini comme:</a:t>
            </a:r>
          </a:p>
          <a:p>
            <a:pPr lvl="1"/>
            <a:r>
              <a:rPr lang="fr-CA" sz="1800" dirty="0"/>
              <a:t>Pour une heure avec </a:t>
            </a:r>
            <a:br>
              <a:rPr lang="fr-CA" sz="1800" dirty="0"/>
            </a:br>
            <a:r>
              <a:rPr lang="fr-CA" sz="1800" dirty="0"/>
              <a:t>Achats de court terme :</a:t>
            </a:r>
            <a:br>
              <a:rPr lang="fr-CA" sz="1800" dirty="0"/>
            </a:br>
            <a:r>
              <a:rPr lang="fr-CA" sz="1800" dirty="0"/>
              <a:t>= le prix moyen des ACT pendant l’heure</a:t>
            </a:r>
          </a:p>
          <a:p>
            <a:pPr lvl="1"/>
            <a:r>
              <a:rPr lang="fr-CA" sz="1800" dirty="0"/>
              <a:t>Pour une heure sans </a:t>
            </a:r>
            <a:br>
              <a:rPr lang="fr-CA" sz="1800" dirty="0"/>
            </a:br>
            <a:r>
              <a:rPr lang="fr-CA" sz="1800" dirty="0"/>
              <a:t>Achats de court terme :</a:t>
            </a:r>
          </a:p>
          <a:p>
            <a:pPr marL="361950" lvl="1" indent="0">
              <a:buNone/>
            </a:pPr>
            <a:r>
              <a:rPr lang="fr-CA" sz="1800" dirty="0"/>
              <a:t>= le prix de l’électricité patrimoniale</a:t>
            </a:r>
          </a:p>
        </p:txBody>
      </p:sp>
      <p:pic>
        <p:nvPicPr>
          <p:cNvPr id="9" name="Content Placeholder 5"/>
          <p:cNvPicPr>
            <a:picLocks noChangeAspect="1"/>
          </p:cNvPicPr>
          <p:nvPr/>
        </p:nvPicPr>
        <p:blipFill rotWithShape="1">
          <a:blip r:embed="rId2"/>
          <a:srcRect t="4312"/>
          <a:stretch/>
        </p:blipFill>
        <p:spPr>
          <a:xfrm>
            <a:off x="3671527" y="1974026"/>
            <a:ext cx="5472473" cy="3554991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213821" y="5630489"/>
            <a:ext cx="4387884" cy="4385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1200" b="1" dirty="0">
                <a:solidFill>
                  <a:schemeClr val="tx1"/>
                </a:solidFill>
              </a:rPr>
              <a:t>Coûts à la marge d’un kWh, hiver 2017-18</a:t>
            </a:r>
          </a:p>
          <a:p>
            <a:r>
              <a:rPr lang="fr-CA" sz="1050" dirty="0">
                <a:solidFill>
                  <a:schemeClr val="tx1"/>
                </a:solidFill>
              </a:rPr>
              <a:t>(R-4110-2019, C-RNCREQ-19, Graphique 1, page ii)</a:t>
            </a:r>
            <a:endParaRPr lang="fr-CA" sz="105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45564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CA" sz="3200" dirty="0"/>
              <a:t>La méthode de coûts évités horaires </a:t>
            </a:r>
            <a:br>
              <a:rPr lang="fr-CA" sz="3200" dirty="0"/>
            </a:br>
            <a:r>
              <a:rPr lang="fr-CA" sz="3200" dirty="0"/>
              <a:t>proposée par HQD</a:t>
            </a:r>
            <a:endParaRPr lang="en-CA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26E04-A4DC-4EA0-A09D-5A07E6B0F871}" type="slidenum">
              <a:rPr lang="en-CA" altLang="fr-FR" smtClean="0"/>
              <a:pPr/>
              <a:t>13</a:t>
            </a:fld>
            <a:endParaRPr lang="en-CA" altLang="fr-FR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fr-CA" u="sng" dirty="0"/>
              <a:t>Coûts d’approvisionnement tarifs CB</a:t>
            </a:r>
          </a:p>
          <a:p>
            <a:endParaRPr lang="en-CA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fr-CA" dirty="0"/>
          </a:p>
          <a:p>
            <a:endParaRPr lang="fr-CA" dirty="0"/>
          </a:p>
          <a:p>
            <a:endParaRPr lang="fr-CA" dirty="0"/>
          </a:p>
          <a:p>
            <a:endParaRPr lang="fr-CA" dirty="0"/>
          </a:p>
          <a:p>
            <a:endParaRPr lang="fr-CA" dirty="0"/>
          </a:p>
          <a:p>
            <a:endParaRPr lang="fr-CA" dirty="0"/>
          </a:p>
          <a:p>
            <a:endParaRPr lang="fr-CA" dirty="0"/>
          </a:p>
          <a:p>
            <a:endParaRPr lang="fr-CA" dirty="0"/>
          </a:p>
          <a:p>
            <a:endParaRPr lang="fr-CA" dirty="0"/>
          </a:p>
          <a:p>
            <a:pPr marL="0" indent="0">
              <a:buNone/>
            </a:pPr>
            <a:r>
              <a:rPr lang="fr-FR" sz="1400" b="1" dirty="0"/>
              <a:t>                                      Coûts évités méthode HQD vs réels, hiver 2017-18</a:t>
            </a:r>
          </a:p>
          <a:p>
            <a:pPr marL="201168" lvl="1" indent="0">
              <a:buNone/>
            </a:pPr>
            <a:r>
              <a:rPr lang="fr-FR" sz="1200" b="1" dirty="0"/>
              <a:t>                                      R-4110-2019, C-RNCREQ-19, p. iii, Graphique 3</a:t>
            </a: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97276" y="1962875"/>
            <a:ext cx="7191614" cy="36186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2692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CA" sz="3600" dirty="0">
                <a:solidFill>
                  <a:schemeClr val="tx1"/>
                </a:solidFill>
              </a:rPr>
              <a:t>Méthodologie d’estimation </a:t>
            </a:r>
            <a:br>
              <a:rPr lang="fr-CA" sz="3600" dirty="0">
                <a:solidFill>
                  <a:schemeClr val="tx1"/>
                </a:solidFill>
              </a:rPr>
            </a:br>
            <a:r>
              <a:rPr lang="fr-CA" sz="3600" dirty="0">
                <a:solidFill>
                  <a:schemeClr val="tx1"/>
                </a:solidFill>
              </a:rPr>
              <a:t>des prix d’achats de court terme</a:t>
            </a:r>
            <a:endParaRPr lang="en-CA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58" y="1720596"/>
            <a:ext cx="2824593" cy="4729142"/>
          </a:xfrm>
        </p:spPr>
        <p:txBody>
          <a:bodyPr>
            <a:normAutofit lnSpcReduction="10000"/>
          </a:bodyPr>
          <a:lstStyle/>
          <a:p>
            <a:pPr>
              <a:lnSpc>
                <a:spcPct val="100000"/>
              </a:lnSpc>
            </a:pPr>
            <a:r>
              <a:rPr lang="fr-CA" sz="1800" dirty="0"/>
              <a:t>Défi: trouver une méthode qui permet d’estimer les coûts évités réels d’une année historique, sur la base des informations disponibles auparavant:</a:t>
            </a:r>
          </a:p>
          <a:p>
            <a:pPr marL="274320" lvl="2" indent="-91440">
              <a:lnSpc>
                <a:spcPct val="100000"/>
              </a:lnSpc>
              <a:spcBef>
                <a:spcPts val="600"/>
              </a:spcBef>
              <a:spcAft>
                <a:spcPts val="200"/>
              </a:spcAft>
              <a:buSzPct val="100000"/>
              <a:buFont typeface="Wingdings" panose="05000000000000000000" pitchFamily="2" charset="2"/>
              <a:buChar char="q"/>
            </a:pPr>
            <a:r>
              <a:rPr lang="fr-CA" sz="1600" dirty="0"/>
              <a:t>Le coût évité pour l’hiver à venir, selon la méthode habituelle d’HQD</a:t>
            </a:r>
          </a:p>
          <a:p>
            <a:pPr marL="274320" lvl="2" indent="-91440">
              <a:lnSpc>
                <a:spcPct val="100000"/>
              </a:lnSpc>
              <a:spcBef>
                <a:spcPts val="600"/>
              </a:spcBef>
              <a:spcAft>
                <a:spcPts val="200"/>
              </a:spcAft>
              <a:buSzPct val="100000"/>
              <a:buFont typeface="Wingdings" panose="05000000000000000000" pitchFamily="2" charset="2"/>
              <a:buChar char="q"/>
            </a:pPr>
            <a:r>
              <a:rPr lang="fr-CA" sz="1600" dirty="0"/>
              <a:t>La prévision de la demande (horaire)</a:t>
            </a:r>
          </a:p>
          <a:p>
            <a:pPr>
              <a:lnSpc>
                <a:spcPct val="100000"/>
              </a:lnSpc>
            </a:pPr>
            <a:r>
              <a:rPr lang="fr-CA" sz="1800" dirty="0"/>
              <a:t>Solution proposée: Méthode de la régression linéaire segmentée</a:t>
            </a:r>
          </a:p>
          <a:p>
            <a:pPr marL="274320" lvl="2" indent="-91440">
              <a:lnSpc>
                <a:spcPct val="100000"/>
              </a:lnSpc>
              <a:spcBef>
                <a:spcPts val="600"/>
              </a:spcBef>
              <a:spcAft>
                <a:spcPts val="200"/>
              </a:spcAft>
              <a:buSzPct val="100000"/>
              <a:buFont typeface="Wingdings" panose="05000000000000000000" pitchFamily="2" charset="2"/>
              <a:buChar char="q"/>
            </a:pPr>
            <a:r>
              <a:rPr lang="fr-CA" sz="1600" dirty="0"/>
              <a:t>Permet d’estimer les prix futurs d’ACT sur une base horaire, en fonction de la charge</a:t>
            </a:r>
          </a:p>
          <a:p>
            <a:endParaRPr lang="fr-CA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26E04-A4DC-4EA0-A09D-5A07E6B0F871}" type="slidenum">
              <a:rPr lang="en-CA" altLang="fr-FR" smtClean="0"/>
              <a:pPr/>
              <a:t>14</a:t>
            </a:fld>
            <a:endParaRPr lang="en-CA" altLang="fr-FR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fr-CA" u="sng" dirty="0"/>
              <a:t>Coûts d’approvisionnement tarifs CB</a:t>
            </a:r>
          </a:p>
          <a:p>
            <a:endParaRPr lang="en-CA" dirty="0"/>
          </a:p>
        </p:txBody>
      </p:sp>
      <p:pic>
        <p:nvPicPr>
          <p:cNvPr id="6" name="Content Placeholder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66159" y="1942409"/>
            <a:ext cx="5577841" cy="3146514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3908323" y="5088923"/>
            <a:ext cx="4572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indent="0">
              <a:buNone/>
            </a:pPr>
            <a:r>
              <a:rPr lang="fr-FR" sz="1200" b="1" dirty="0">
                <a:solidFill>
                  <a:schemeClr val="tx1"/>
                </a:solidFill>
              </a:rPr>
              <a:t>Graphique 4: Coûts évités réels et estimés, heures avec ACT seulement (hiver 2017-18)</a:t>
            </a:r>
          </a:p>
        </p:txBody>
      </p:sp>
    </p:spTree>
    <p:extLst>
      <p:ext uri="{BB962C8B-B14F-4D97-AF65-F5344CB8AC3E}">
        <p14:creationId xmlns:p14="http://schemas.microsoft.com/office/powerpoint/2010/main" val="7473780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CA" sz="3600" dirty="0"/>
              <a:t>Achats de court terme et tarif CB</a:t>
            </a:r>
            <a:endParaRPr lang="en-CA" sz="36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26E04-A4DC-4EA0-A09D-5A07E6B0F871}" type="slidenum">
              <a:rPr lang="en-CA" altLang="fr-FR" smtClean="0"/>
              <a:pPr/>
              <a:t>15</a:t>
            </a:fld>
            <a:endParaRPr lang="en-CA" altLang="fr-FR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fr-CA" u="sng" dirty="0"/>
              <a:t>Coûts d’approvisionnement tarifs CB</a:t>
            </a:r>
          </a:p>
          <a:p>
            <a:endParaRPr lang="en-CA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/>
          <a:srcRect t="4897"/>
          <a:stretch/>
        </p:blipFill>
        <p:spPr>
          <a:xfrm>
            <a:off x="4265940" y="1947692"/>
            <a:ext cx="4483237" cy="3071508"/>
          </a:xfrm>
          <a:prstGeom prst="rect">
            <a:avLst/>
          </a:prstGeom>
        </p:spPr>
      </p:pic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896208" y="1913206"/>
            <a:ext cx="3104261" cy="4729142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</a:pPr>
            <a:r>
              <a:rPr lang="fr-FR" sz="1800" dirty="0"/>
              <a:t>Pendant les 1000h de plus haute charge, il y a des achats importants chaque heure</a:t>
            </a:r>
          </a:p>
          <a:p>
            <a:pPr>
              <a:lnSpc>
                <a:spcPct val="100000"/>
              </a:lnSpc>
            </a:pPr>
            <a:r>
              <a:rPr lang="fr-FR" sz="1800" dirty="0"/>
              <a:t>Pendant les prochaines 1000h, une partie décroissante des achats CB est desservie par des ACT</a:t>
            </a:r>
          </a:p>
          <a:p>
            <a:pPr>
              <a:lnSpc>
                <a:spcPct val="100000"/>
              </a:lnSpc>
            </a:pPr>
            <a:r>
              <a:rPr lang="fr-FR" sz="1800" dirty="0"/>
              <a:t>Après 2000h, l’ensemble des achats CB viennent de l’énergie patrimoniale inutilisée</a:t>
            </a:r>
          </a:p>
          <a:p>
            <a:pPr>
              <a:lnSpc>
                <a:spcPct val="100000"/>
              </a:lnSpc>
            </a:pPr>
            <a:r>
              <a:rPr lang="fr-FR" sz="1800" dirty="0"/>
              <a:t>Dans les années à venir, la courbe rouge se déplacera vers le haut et vers la droite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700738" y="2200275"/>
            <a:ext cx="600075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900" dirty="0"/>
              <a:t>920 h</a:t>
            </a:r>
            <a:endParaRPr lang="en-CA" sz="900" dirty="0"/>
          </a:p>
        </p:txBody>
      </p:sp>
      <p:sp>
        <p:nvSpPr>
          <p:cNvPr id="9" name="TextBox 8"/>
          <p:cNvSpPr txBox="1"/>
          <p:nvPr/>
        </p:nvSpPr>
        <p:spPr>
          <a:xfrm>
            <a:off x="5116800" y="2200275"/>
            <a:ext cx="79284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900" dirty="0"/>
              <a:t>1060 h</a:t>
            </a:r>
            <a:endParaRPr lang="en-CA" sz="900" dirty="0"/>
          </a:p>
        </p:txBody>
      </p:sp>
      <p:sp>
        <p:nvSpPr>
          <p:cNvPr id="10" name="TextBox 9"/>
          <p:cNvSpPr txBox="1"/>
          <p:nvPr/>
        </p:nvSpPr>
        <p:spPr>
          <a:xfrm>
            <a:off x="6728022" y="2177918"/>
            <a:ext cx="792842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CA" sz="900" dirty="0"/>
              <a:t>6780 h</a:t>
            </a:r>
            <a:endParaRPr lang="en-CA" sz="900" dirty="0"/>
          </a:p>
        </p:txBody>
      </p:sp>
      <p:sp>
        <p:nvSpPr>
          <p:cNvPr id="3" name="Rectangle 2"/>
          <p:cNvSpPr/>
          <p:nvPr/>
        </p:nvSpPr>
        <p:spPr>
          <a:xfrm>
            <a:off x="4265940" y="5249426"/>
            <a:ext cx="4572000" cy="430887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indent="0">
              <a:buNone/>
            </a:pPr>
            <a:r>
              <a:rPr lang="fr-FR" sz="1100" b="1" dirty="0">
                <a:solidFill>
                  <a:schemeClr val="tx1"/>
                </a:solidFill>
              </a:rPr>
              <a:t>Graphique 5: Achats de court terme et consommation aux tarifs CB (2021)</a:t>
            </a:r>
          </a:p>
        </p:txBody>
      </p:sp>
    </p:spTree>
    <p:extLst>
      <p:ext uri="{BB962C8B-B14F-4D97-AF65-F5344CB8AC3E}">
        <p14:creationId xmlns:p14="http://schemas.microsoft.com/office/powerpoint/2010/main" val="14975090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CA" sz="3600" dirty="0"/>
              <a:t>Prix d’achats de court terme et tarif CB</a:t>
            </a:r>
            <a:endParaRPr lang="en-CA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59" y="1730644"/>
            <a:ext cx="2351138" cy="4729142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fr-FR" sz="1800" dirty="0"/>
              <a:t>À la fine pointe (période d’effacement), les prix d’ACT sont très élevés</a:t>
            </a:r>
          </a:p>
          <a:p>
            <a:pPr>
              <a:lnSpc>
                <a:spcPct val="100000"/>
              </a:lnSpc>
            </a:pPr>
            <a:r>
              <a:rPr lang="fr-FR" sz="1800" dirty="0"/>
              <a:t>Même après cette période, les prix moyens d’ACT restent autour de 80$/</a:t>
            </a:r>
            <a:r>
              <a:rPr lang="fr-FR" sz="1800" dirty="0" err="1"/>
              <a:t>MWh</a:t>
            </a:r>
            <a:endParaRPr lang="fr-FR" sz="1800" dirty="0"/>
          </a:p>
          <a:p>
            <a:pPr>
              <a:lnSpc>
                <a:spcPct val="100000"/>
              </a:lnSpc>
            </a:pPr>
            <a:r>
              <a:rPr lang="fr-FR" sz="1800" dirty="0"/>
              <a:t>Lorsqu’aucun ACT n’est requis afin de satisfaire la demande, le coût </a:t>
            </a:r>
            <a:br>
              <a:rPr lang="fr-FR" sz="1800" dirty="0"/>
            </a:br>
            <a:r>
              <a:rPr lang="fr-FR" sz="1800" dirty="0"/>
              <a:t>à la marge tombe au prix patrimonial</a:t>
            </a:r>
          </a:p>
          <a:p>
            <a:pPr marL="0" indent="0">
              <a:buNone/>
            </a:pPr>
            <a:endParaRPr lang="en-CA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26E04-A4DC-4EA0-A09D-5A07E6B0F871}" type="slidenum">
              <a:rPr lang="en-CA" altLang="fr-FR" smtClean="0"/>
              <a:pPr/>
              <a:t>16</a:t>
            </a:fld>
            <a:endParaRPr lang="en-CA" altLang="fr-FR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fr-CA" u="sng" dirty="0"/>
              <a:t>Coûts d’approvisionnement tarifs CB</a:t>
            </a:r>
          </a:p>
          <a:p>
            <a:endParaRPr lang="en-CA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174097" y="2076371"/>
            <a:ext cx="5527451" cy="3043985"/>
          </a:xfrm>
          <a:prstGeom prst="rect">
            <a:avLst/>
          </a:prstGeom>
        </p:spPr>
      </p:pic>
      <p:sp>
        <p:nvSpPr>
          <p:cNvPr id="7" name="Rectangle 6"/>
          <p:cNvSpPr/>
          <p:nvPr/>
        </p:nvSpPr>
        <p:spPr>
          <a:xfrm>
            <a:off x="3651822" y="5229260"/>
            <a:ext cx="4572000" cy="461665"/>
          </a:xfrm>
          <a:prstGeom prst="rect">
            <a:avLst/>
          </a:prstGeom>
        </p:spPr>
        <p:txBody>
          <a:bodyPr>
            <a:spAutoFit/>
          </a:bodyPr>
          <a:lstStyle/>
          <a:p>
            <a:pPr marL="0" indent="0">
              <a:buNone/>
            </a:pPr>
            <a:r>
              <a:rPr lang="fr-FR" sz="1200" b="1" dirty="0">
                <a:solidFill>
                  <a:schemeClr val="tx1"/>
                </a:solidFill>
              </a:rPr>
              <a:t>Graphique 6: Achats de court terme (volume et coût unitaire) et consommation aux tarifs CB </a:t>
            </a:r>
          </a:p>
        </p:txBody>
      </p:sp>
    </p:spTree>
    <p:extLst>
      <p:ext uri="{BB962C8B-B14F-4D97-AF65-F5344CB8AC3E}">
        <p14:creationId xmlns:p14="http://schemas.microsoft.com/office/powerpoint/2010/main" val="205110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fr-CA" sz="3600" dirty="0"/>
              <a:t>Scénario prévu à D-2019-052</a:t>
            </a:r>
            <a:endParaRPr lang="en-CA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730644"/>
            <a:ext cx="4091760" cy="4729142"/>
          </a:xfrm>
        </p:spPr>
        <p:txBody>
          <a:bodyPr>
            <a:noAutofit/>
          </a:bodyPr>
          <a:lstStyle/>
          <a:p>
            <a:r>
              <a:rPr lang="fr-CA" sz="2000" dirty="0"/>
              <a:t>Description du scénario:</a:t>
            </a:r>
          </a:p>
          <a:p>
            <a:pPr lvl="1"/>
            <a:endParaRPr lang="fr-CA" sz="800" dirty="0"/>
          </a:p>
          <a:p>
            <a:endParaRPr lang="fr-CA" sz="1050" dirty="0"/>
          </a:p>
          <a:p>
            <a:endParaRPr lang="fr-CA" sz="1050" dirty="0"/>
          </a:p>
          <a:p>
            <a:pPr lvl="7"/>
            <a:endParaRPr lang="fr-CA" sz="1050" dirty="0"/>
          </a:p>
          <a:p>
            <a:pPr marL="1271400" lvl="7" indent="0">
              <a:buNone/>
            </a:pPr>
            <a:r>
              <a:rPr lang="fr-CA" sz="1050" dirty="0"/>
              <a:t>                  </a:t>
            </a:r>
            <a:r>
              <a:rPr lang="fr-CA" sz="1050" b="1" dirty="0"/>
              <a:t>Tableau 7</a:t>
            </a:r>
          </a:p>
          <a:p>
            <a:endParaRPr lang="fr-CA" sz="2000" dirty="0"/>
          </a:p>
          <a:p>
            <a:r>
              <a:rPr lang="fr-CA" sz="2000" dirty="0"/>
              <a:t>Résultats:</a:t>
            </a:r>
          </a:p>
          <a:p>
            <a:pPr lvl="1"/>
            <a:r>
              <a:rPr lang="fr-CA" sz="1800" dirty="0"/>
              <a:t>Coûts additionnels considérables</a:t>
            </a:r>
          </a:p>
          <a:p>
            <a:pPr lvl="2"/>
            <a:r>
              <a:rPr lang="fr-CA" sz="1600" dirty="0"/>
              <a:t>Avec effacement: 403 M $ (</a:t>
            </a:r>
            <a:r>
              <a:rPr lang="fr-CA" sz="1600" dirty="0" err="1"/>
              <a:t>act</a:t>
            </a:r>
            <a:r>
              <a:rPr lang="fr-CA" sz="1600" dirty="0"/>
              <a:t>.) sur 5 ans</a:t>
            </a:r>
          </a:p>
          <a:p>
            <a:pPr lvl="2"/>
            <a:r>
              <a:rPr lang="fr-CA" sz="1600" dirty="0"/>
              <a:t>Sans effacement: 504 M $ (</a:t>
            </a:r>
            <a:r>
              <a:rPr lang="fr-CA" sz="1600" dirty="0" err="1"/>
              <a:t>act</a:t>
            </a:r>
            <a:r>
              <a:rPr lang="fr-CA" sz="1600" dirty="0"/>
              <a:t>.) sur 5 ans</a:t>
            </a:r>
          </a:p>
          <a:p>
            <a:pPr lvl="1"/>
            <a:r>
              <a:rPr lang="fr-CA" sz="1800" dirty="0"/>
              <a:t>L’effacement permet donc de réduire l’impact sur la clientèle régulière de </a:t>
            </a:r>
            <a:br>
              <a:rPr lang="fr-CA" sz="1800" dirty="0"/>
            </a:br>
            <a:r>
              <a:rPr lang="fr-CA" sz="1800" b="1" dirty="0"/>
              <a:t>101 M $ (</a:t>
            </a:r>
            <a:r>
              <a:rPr lang="fr-CA" sz="1800" b="1" dirty="0" err="1"/>
              <a:t>act</a:t>
            </a:r>
            <a:r>
              <a:rPr lang="fr-CA" sz="1800" b="1" dirty="0"/>
              <a:t>.)</a:t>
            </a:r>
          </a:p>
          <a:p>
            <a:pPr lvl="2"/>
            <a:endParaRPr lang="fr-CA" sz="1400" dirty="0"/>
          </a:p>
          <a:p>
            <a:pPr lvl="2"/>
            <a:endParaRPr lang="fr-CA" sz="1400" dirty="0"/>
          </a:p>
          <a:p>
            <a:pPr lvl="2"/>
            <a:endParaRPr lang="fr-CA" sz="1400" dirty="0"/>
          </a:p>
          <a:p>
            <a:pPr lvl="2"/>
            <a:endParaRPr lang="fr-CA" sz="1400" dirty="0"/>
          </a:p>
          <a:p>
            <a:pPr marL="1271400" lvl="7" indent="0">
              <a:buNone/>
            </a:pPr>
            <a:r>
              <a:rPr lang="fr-CA" sz="1000" dirty="0"/>
              <a:t>                                                                                                     </a:t>
            </a:r>
            <a:br>
              <a:rPr lang="fr-CA" sz="1000" dirty="0"/>
            </a:br>
            <a:r>
              <a:rPr lang="fr-CA" sz="1000" dirty="0"/>
              <a:t>                                                                                                    </a:t>
            </a:r>
            <a:r>
              <a:rPr lang="fr-CA" sz="1000" b="1" dirty="0"/>
              <a:t>Tableau 9 (corrigé)</a:t>
            </a:r>
          </a:p>
          <a:p>
            <a:pPr marL="384048" lvl="2" indent="0">
              <a:buNone/>
            </a:pPr>
            <a:endParaRPr lang="fr-CA" sz="1400" dirty="0"/>
          </a:p>
          <a:p>
            <a:endParaRPr lang="fr-CA" sz="1050" dirty="0"/>
          </a:p>
          <a:p>
            <a:endParaRPr lang="fr-CA" sz="1050" dirty="0"/>
          </a:p>
          <a:p>
            <a:endParaRPr lang="fr-CA" sz="1050" dirty="0"/>
          </a:p>
          <a:p>
            <a:endParaRPr lang="fr-CA" sz="1050" dirty="0"/>
          </a:p>
          <a:p>
            <a:endParaRPr lang="fr-CA" sz="1050" dirty="0"/>
          </a:p>
          <a:p>
            <a:endParaRPr lang="fr-CA" sz="1050" dirty="0"/>
          </a:p>
          <a:p>
            <a:endParaRPr lang="fr-CA" sz="1050" dirty="0"/>
          </a:p>
          <a:p>
            <a:endParaRPr lang="fr-CA" sz="1050" dirty="0"/>
          </a:p>
          <a:p>
            <a:pPr lvl="6"/>
            <a:r>
              <a:rPr lang="fr-CA" sz="1050" dirty="0"/>
              <a:t>Tableau 9 (corrigé)</a:t>
            </a:r>
            <a:endParaRPr lang="en-CA" sz="105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26E04-A4DC-4EA0-A09D-5A07E6B0F871}" type="slidenum">
              <a:rPr lang="en-CA" altLang="fr-FR" smtClean="0"/>
              <a:pPr/>
              <a:t>17</a:t>
            </a:fld>
            <a:endParaRPr lang="en-CA" altLang="fr-FR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fr-CA" u="sng" dirty="0"/>
              <a:t>Coûts d’approvisionnement tarifs CB</a:t>
            </a:r>
          </a:p>
          <a:p>
            <a:endParaRPr lang="en-CA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21598" y="2046504"/>
            <a:ext cx="3844309" cy="915855"/>
          </a:xfrm>
          <a:prstGeom prst="rect">
            <a:avLst/>
          </a:prstGeom>
        </p:spPr>
      </p:pic>
      <p:pic>
        <p:nvPicPr>
          <p:cNvPr id="9" name="Picture 8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14719" y="3545341"/>
            <a:ext cx="3807249" cy="218084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780111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CA" sz="3600" dirty="0"/>
              <a:t>Scénario proposé par le Distributeur</a:t>
            </a:r>
            <a:endParaRPr lang="en-CA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59" y="1730644"/>
            <a:ext cx="4310063" cy="4729142"/>
          </a:xfrm>
        </p:spPr>
        <p:txBody>
          <a:bodyPr>
            <a:normAutofit lnSpcReduction="10000"/>
          </a:bodyPr>
          <a:lstStyle/>
          <a:p>
            <a:r>
              <a:rPr lang="fr-CA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Description du scénario:</a:t>
            </a:r>
          </a:p>
          <a:p>
            <a:pPr lvl="1"/>
            <a:endParaRPr lang="fr-CA" sz="8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endParaRPr lang="fr-CA" sz="12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endParaRPr lang="fr-CA" sz="12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endParaRPr lang="fr-CA" sz="12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endParaRPr lang="fr-CA" sz="12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endParaRPr lang="fr-CA" sz="12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1271400" lvl="7" indent="0">
              <a:buNone/>
            </a:pPr>
            <a:r>
              <a:rPr lang="fr-CA" sz="1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            </a:t>
            </a:r>
            <a:r>
              <a:rPr lang="fr-CA" sz="12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Tableau 12</a:t>
            </a:r>
          </a:p>
          <a:p>
            <a:r>
              <a:rPr lang="fr-CA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Résultats:</a:t>
            </a:r>
          </a:p>
          <a:p>
            <a:pPr lvl="1"/>
            <a:r>
              <a:rPr lang="fr-CA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Coûts additionnels moins élevés mais toujours considérables</a:t>
            </a:r>
          </a:p>
          <a:p>
            <a:pPr lvl="2"/>
            <a:r>
              <a:rPr lang="fr-CA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Avec effacement: 157 M $ (</a:t>
            </a:r>
            <a:r>
              <a:rPr lang="fr-CA" sz="16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act</a:t>
            </a:r>
            <a:r>
              <a:rPr lang="fr-CA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.) sur 5 ans</a:t>
            </a:r>
          </a:p>
          <a:p>
            <a:pPr lvl="2"/>
            <a:r>
              <a:rPr lang="fr-CA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Sans effacement: 225 M $ (</a:t>
            </a:r>
            <a:r>
              <a:rPr lang="fr-CA" sz="16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act</a:t>
            </a:r>
            <a:r>
              <a:rPr lang="fr-CA" sz="16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.) sur 5 ans</a:t>
            </a:r>
          </a:p>
          <a:p>
            <a:pPr lvl="1"/>
            <a:r>
              <a:rPr lang="fr-CA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L’effacement permet donc de réduire l’impact sur la clientèle régulière de </a:t>
            </a:r>
            <a:br>
              <a:rPr lang="fr-CA" sz="1800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fr-CA" sz="1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69 M $ (</a:t>
            </a:r>
            <a:r>
              <a:rPr lang="fr-CA" sz="1800" b="1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act</a:t>
            </a:r>
            <a:r>
              <a:rPr lang="fr-CA" sz="18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.)</a:t>
            </a:r>
          </a:p>
          <a:p>
            <a:pPr marL="1471400" lvl="8" indent="0">
              <a:buNone/>
            </a:pPr>
            <a:r>
              <a:rPr lang="fr-CA" sz="2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                                                             </a:t>
            </a:r>
            <a:endParaRPr lang="fr-CA" sz="24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endParaRPr lang="fr-CA" sz="12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endParaRPr lang="fr-CA" sz="12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endParaRPr lang="fr-CA" sz="12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endParaRPr lang="fr-CA" sz="12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endParaRPr lang="fr-CA" sz="12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endParaRPr lang="fr-CA" sz="12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endParaRPr lang="fr-CA" sz="12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endParaRPr lang="fr-CA" sz="12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endParaRPr lang="en-CA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endParaRPr lang="en-CA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26E04-A4DC-4EA0-A09D-5A07E6B0F871}" type="slidenum">
              <a:rPr lang="en-CA" altLang="fr-FR" smtClean="0"/>
              <a:pPr/>
              <a:t>18</a:t>
            </a:fld>
            <a:endParaRPr lang="en-CA" altLang="fr-FR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fr-CA" u="sng" dirty="0"/>
              <a:t>Coûts d’approvisionnement tarifs CB</a:t>
            </a:r>
          </a:p>
          <a:p>
            <a:endParaRPr lang="en-CA" dirty="0"/>
          </a:p>
        </p:txBody>
      </p:sp>
      <p:pic>
        <p:nvPicPr>
          <p:cNvPr id="6" name="Picture 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2582" y="4006973"/>
            <a:ext cx="3448050" cy="1857375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Picture 6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3552"/>
          <a:stretch/>
        </p:blipFill>
        <p:spPr bwMode="auto">
          <a:xfrm>
            <a:off x="2438898" y="2163475"/>
            <a:ext cx="3966109" cy="124806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9" name="Rectangle 8"/>
          <p:cNvSpPr/>
          <p:nvPr/>
        </p:nvSpPr>
        <p:spPr>
          <a:xfrm>
            <a:off x="5282582" y="5900457"/>
            <a:ext cx="4572000" cy="261610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fr-CA" sz="1100" b="1" dirty="0">
                <a:solidFill>
                  <a:schemeClr val="tx1"/>
                </a:solidFill>
                <a:latin typeface="+mn-lt"/>
              </a:rPr>
              <a:t>Tableau 13 (corrigé)</a:t>
            </a:r>
            <a:endParaRPr lang="en-CA" sz="1100" b="1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2270755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CA" sz="4000" dirty="0"/>
              <a:t>Bloc de 40 MW proposé pour les RM</a:t>
            </a:r>
            <a:endParaRPr lang="en-CA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59" y="1730644"/>
            <a:ext cx="4040443" cy="4729142"/>
          </a:xfrm>
        </p:spPr>
        <p:txBody>
          <a:bodyPr>
            <a:normAutofit/>
          </a:bodyPr>
          <a:lstStyle/>
          <a:p>
            <a:endParaRPr lang="fr-CA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lang="fr-CA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Service non ferme non contesté</a:t>
            </a:r>
          </a:p>
          <a:p>
            <a:r>
              <a:rPr lang="fr-CA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Coûts additionnels d’</a:t>
            </a:r>
            <a:r>
              <a:rPr lang="fr-CA" sz="20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approvisionne-ment</a:t>
            </a:r>
            <a:r>
              <a:rPr lang="fr-CA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en énergie de 39 M $ (</a:t>
            </a:r>
            <a:r>
              <a:rPr lang="fr-CA" sz="20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act</a:t>
            </a:r>
            <a:r>
              <a:rPr lang="fr-CA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.), qui serait supporté par l’ensemble de la clientèle</a:t>
            </a:r>
          </a:p>
          <a:p>
            <a:endParaRPr lang="fr-CA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endParaRPr lang="fr-CA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endParaRPr lang="fr-CA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endParaRPr lang="fr-CA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endParaRPr lang="fr-CA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marL="871400" lvl="5" indent="0">
              <a:buNone/>
            </a:pPr>
            <a:r>
              <a:rPr lang="fr-CA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                                      </a:t>
            </a:r>
            <a:endParaRPr lang="en-CA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26E04-A4DC-4EA0-A09D-5A07E6B0F871}" type="slidenum">
              <a:rPr lang="en-CA" altLang="fr-FR" smtClean="0"/>
              <a:pPr/>
              <a:t>19</a:t>
            </a:fld>
            <a:endParaRPr lang="en-CA" altLang="fr-FR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fr-CA" u="sng" dirty="0"/>
              <a:t>Coûts d’approvisionnement tarifs CB</a:t>
            </a:r>
          </a:p>
          <a:p>
            <a:endParaRPr lang="en-CA" dirty="0"/>
          </a:p>
        </p:txBody>
      </p:sp>
      <p:pic>
        <p:nvPicPr>
          <p:cNvPr id="6" name="Picture 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90028" y="2179881"/>
            <a:ext cx="2727325" cy="1654175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Rectangle 6"/>
          <p:cNvSpPr/>
          <p:nvPr/>
        </p:nvSpPr>
        <p:spPr>
          <a:xfrm>
            <a:off x="5173214" y="3941326"/>
            <a:ext cx="101540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fr-CA" sz="1400" dirty="0">
                <a:solidFill>
                  <a:schemeClr val="tx1"/>
                </a:solidFill>
                <a:latin typeface="+mn-lt"/>
              </a:rPr>
              <a:t>Tableau 14 </a:t>
            </a:r>
            <a:endParaRPr lang="en-CA" sz="1400" dirty="0">
              <a:solidFill>
                <a:schemeClr val="tx1"/>
              </a:solidFill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5461874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Plan</a:t>
            </a:r>
            <a:endParaRPr lang="fr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/>
              <a:t>Le </a:t>
            </a:r>
            <a:r>
              <a:rPr lang="fr-CA" dirty="0">
                <a:solidFill>
                  <a:schemeClr val="tx1"/>
                </a:solidFill>
              </a:rPr>
              <a:t>conditions d’application </a:t>
            </a:r>
            <a:r>
              <a:rPr lang="fr-CA" dirty="0"/>
              <a:t>des tarifs CB</a:t>
            </a:r>
            <a:endParaRPr lang="fr-CA" dirty="0">
              <a:solidFill>
                <a:srgbClr val="FF0000"/>
              </a:solidFill>
            </a:endParaRPr>
          </a:p>
          <a:p>
            <a:pPr lvl="1"/>
            <a:r>
              <a:rPr lang="fr-CA" dirty="0"/>
              <a:t>Définition et domaine d’application</a:t>
            </a:r>
          </a:p>
          <a:p>
            <a:pPr lvl="1"/>
            <a:r>
              <a:rPr lang="fr-CA" dirty="0"/>
              <a:t>Le seuil de 50 kW</a:t>
            </a:r>
          </a:p>
          <a:p>
            <a:pPr lvl="1"/>
            <a:r>
              <a:rPr lang="fr-CA" dirty="0"/>
              <a:t>Le tarif dissuasif de 15 cents/kWh</a:t>
            </a:r>
          </a:p>
          <a:p>
            <a:r>
              <a:rPr lang="fr-CA" dirty="0"/>
              <a:t>Les coûts d’approvisionnement des tarifs CB</a:t>
            </a:r>
          </a:p>
          <a:p>
            <a:r>
              <a:rPr lang="fr-CA" dirty="0"/>
              <a:t>Le traitement à la marge des coûts d’approvisionnement</a:t>
            </a:r>
          </a:p>
          <a:p>
            <a:pPr marL="0" indent="0">
              <a:buNone/>
            </a:pPr>
            <a:endParaRPr lang="fr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26E04-A4DC-4EA0-A09D-5A07E6B0F871}" type="slidenum">
              <a:rPr lang="en-CA" altLang="fr-FR" smtClean="0"/>
              <a:pPr/>
              <a:t>2</a:t>
            </a:fld>
            <a:endParaRPr lang="en-CA" altLang="fr-FR"/>
          </a:p>
        </p:txBody>
      </p:sp>
    </p:spTree>
    <p:extLst>
      <p:ext uri="{BB962C8B-B14F-4D97-AF65-F5344CB8AC3E}">
        <p14:creationId xmlns:p14="http://schemas.microsoft.com/office/powerpoint/2010/main" val="12391668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CA" sz="2800" dirty="0"/>
              <a:t>L’analyse présentée par le Distributeur</a:t>
            </a:r>
            <a:endParaRPr lang="en-CA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0099" y="1744817"/>
            <a:ext cx="7543801" cy="4729142"/>
          </a:xfrm>
        </p:spPr>
        <p:txBody>
          <a:bodyPr>
            <a:normAutofit fontScale="92500" lnSpcReduction="20000"/>
          </a:bodyPr>
          <a:lstStyle/>
          <a:p>
            <a:pPr lvl="1">
              <a:lnSpc>
                <a:spcPct val="100000"/>
              </a:lnSpc>
            </a:pPr>
            <a:r>
              <a:rPr lang="fr-FR" sz="1800" dirty="0"/>
              <a:t>B-0219:</a:t>
            </a:r>
          </a:p>
          <a:p>
            <a:pPr marL="749808" lvl="4" indent="0">
              <a:lnSpc>
                <a:spcPct val="100000"/>
              </a:lnSpc>
              <a:buNone/>
            </a:pPr>
            <a:r>
              <a:rPr lang="fr-FR" sz="1700" dirty="0"/>
              <a:t>« le retrait complet de la condition d’effacement pour l’ensemble de la charge pour usage cryptographique entraînerait une hausse du coût d’approvisionnement d’</a:t>
            </a:r>
            <a:r>
              <a:rPr lang="fr-FR" sz="1700" u="sng" dirty="0"/>
              <a:t>au moins</a:t>
            </a:r>
            <a:r>
              <a:rPr lang="fr-FR" sz="1700" dirty="0"/>
              <a:t> 135 M$2020 actualisés sur la période </a:t>
            </a:r>
            <a:r>
              <a:rPr lang="fr-FR" sz="1700" dirty="0">
                <a:solidFill>
                  <a:schemeClr val="tx1"/>
                </a:solidFill>
              </a:rPr>
              <a:t>2021 à 2029 »</a:t>
            </a:r>
          </a:p>
          <a:p>
            <a:pPr lvl="1"/>
            <a:r>
              <a:rPr lang="fr-FR" sz="1800" dirty="0">
                <a:solidFill>
                  <a:schemeClr val="tx1"/>
                </a:solidFill>
              </a:rPr>
              <a:t>Calculs détaillés à l’Engagement 9 (B-0265 et B-0266)</a:t>
            </a:r>
          </a:p>
          <a:p>
            <a:pPr lvl="2"/>
            <a:r>
              <a:rPr lang="fr-FR" sz="1700" dirty="0">
                <a:solidFill>
                  <a:schemeClr val="tx1"/>
                </a:solidFill>
              </a:rPr>
              <a:t>Montant corrigé à 143 M $2020 </a:t>
            </a:r>
          </a:p>
          <a:p>
            <a:pPr lvl="2"/>
            <a:r>
              <a:rPr lang="fr-FR" sz="1700" dirty="0">
                <a:solidFill>
                  <a:schemeClr val="tx1"/>
                </a:solidFill>
              </a:rPr>
              <a:t>Inclut uniquement des coûts d’approvisionnement en puissance</a:t>
            </a:r>
          </a:p>
          <a:p>
            <a:pPr lvl="2"/>
            <a:r>
              <a:rPr lang="fr-FR" sz="1700" dirty="0">
                <a:solidFill>
                  <a:schemeClr val="tx1"/>
                </a:solidFill>
              </a:rPr>
              <a:t>Quoique HQD reconnaît que </a:t>
            </a:r>
            <a:r>
              <a:rPr lang="fr-FR" sz="1700" dirty="0"/>
              <a:t>les coûts en énergie augmenteront aussi</a:t>
            </a:r>
          </a:p>
          <a:p>
            <a:pPr lvl="1"/>
            <a:r>
              <a:rPr lang="fr-FR" sz="1800" dirty="0"/>
              <a:t>Les montants décrits auparavant sont donc </a:t>
            </a:r>
            <a:r>
              <a:rPr lang="fr-FR" sz="1800" u="sng" dirty="0"/>
              <a:t>en sus</a:t>
            </a:r>
            <a:r>
              <a:rPr lang="fr-FR" sz="1800" dirty="0"/>
              <a:t> de ces 143 M $</a:t>
            </a:r>
          </a:p>
          <a:p>
            <a:pPr lvl="1"/>
            <a:r>
              <a:rPr lang="fr-FR" sz="1800" dirty="0"/>
              <a:t>En les intégrant au chiffrier d’HQD, pour la période 2021-2025, on obtient :</a:t>
            </a:r>
          </a:p>
          <a:p>
            <a:pPr lvl="1"/>
            <a:endParaRPr lang="fr-FR" sz="1800" dirty="0"/>
          </a:p>
          <a:p>
            <a:pPr lvl="1"/>
            <a:endParaRPr lang="fr-FR" sz="1800" dirty="0"/>
          </a:p>
          <a:p>
            <a:pPr lvl="1"/>
            <a:endParaRPr lang="fr-FR" sz="1800" dirty="0"/>
          </a:p>
          <a:p>
            <a:pPr lvl="1"/>
            <a:endParaRPr lang="fr-FR" sz="1800" dirty="0"/>
          </a:p>
          <a:p>
            <a:pPr lvl="1"/>
            <a:endParaRPr lang="fr-FR" sz="900" dirty="0"/>
          </a:p>
          <a:p>
            <a:pPr lvl="1"/>
            <a:r>
              <a:rPr lang="fr-FR" sz="1800" dirty="0"/>
              <a:t>Convertir le tarif CB au service ferme augmenterait donc les coûts d’approvisionnement de </a:t>
            </a:r>
            <a:r>
              <a:rPr lang="fr-FR" sz="1800" b="1" dirty="0"/>
              <a:t>$156 M </a:t>
            </a:r>
            <a:r>
              <a:rPr lang="fr-FR" sz="1800" dirty="0"/>
              <a:t>additionnel sur 5 ans, par rapport au service non ferme</a:t>
            </a:r>
          </a:p>
          <a:p>
            <a:pPr lvl="1"/>
            <a:r>
              <a:rPr lang="fr-FR" sz="1800" dirty="0"/>
              <a:t>Coûts totaux d’approvisionnements additionnels (service ferme) = </a:t>
            </a:r>
            <a:r>
              <a:rPr lang="fr-FR" sz="1800" b="1" dirty="0"/>
              <a:t>458 M $</a:t>
            </a:r>
            <a:endParaRPr lang="fr-FR" sz="1800" dirty="0"/>
          </a:p>
          <a:p>
            <a:pPr lvl="2"/>
            <a:endParaRPr lang="fr-FR" sz="1400" dirty="0"/>
          </a:p>
          <a:p>
            <a:pPr lvl="2"/>
            <a:endParaRPr lang="fr-FR" sz="1400" dirty="0"/>
          </a:p>
          <a:p>
            <a:pPr lvl="2"/>
            <a:endParaRPr lang="fr-FR" sz="1400" dirty="0"/>
          </a:p>
          <a:p>
            <a:pPr lvl="2"/>
            <a:endParaRPr lang="fr-FR" sz="1400" dirty="0"/>
          </a:p>
          <a:p>
            <a:pPr lvl="2"/>
            <a:endParaRPr lang="fr-FR" sz="1400" dirty="0"/>
          </a:p>
          <a:p>
            <a:pPr lvl="2"/>
            <a:endParaRPr lang="fr-FR" sz="1400" dirty="0"/>
          </a:p>
          <a:p>
            <a:pPr lvl="2"/>
            <a:endParaRPr lang="fr-FR" sz="1400" dirty="0"/>
          </a:p>
          <a:p>
            <a:pPr lvl="2"/>
            <a:endParaRPr lang="fr-FR" sz="1400" dirty="0"/>
          </a:p>
          <a:p>
            <a:pPr lvl="2"/>
            <a:endParaRPr lang="fr-FR" sz="1400" dirty="0"/>
          </a:p>
          <a:p>
            <a:pPr lvl="3"/>
            <a:endParaRPr lang="en-CA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26E04-A4DC-4EA0-A09D-5A07E6B0F871}" type="slidenum">
              <a:rPr lang="en-CA" altLang="fr-FR" smtClean="0"/>
              <a:pPr/>
              <a:t>20</a:t>
            </a:fld>
            <a:endParaRPr lang="en-CA" altLang="fr-FR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fr-CA" u="sng" dirty="0"/>
              <a:t>Coûts d’approvisionnement tarifs CB</a:t>
            </a:r>
          </a:p>
          <a:p>
            <a:endParaRPr lang="en-CA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84499" y="4203475"/>
            <a:ext cx="5050314" cy="10029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84717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CA" sz="3200" dirty="0">
                <a:solidFill>
                  <a:schemeClr val="tx1"/>
                </a:solidFill>
              </a:rPr>
              <a:t>Recommandations</a:t>
            </a:r>
            <a:endParaRPr lang="en-CA" sz="3200" dirty="0">
              <a:solidFill>
                <a:schemeClr val="tx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0099" y="1658318"/>
            <a:ext cx="7543801" cy="4729142"/>
          </a:xfrm>
        </p:spPr>
        <p:txBody>
          <a:bodyPr>
            <a:normAutofit/>
          </a:bodyPr>
          <a:lstStyle/>
          <a:p>
            <a:pPr lvl="2"/>
            <a:endParaRPr lang="fr-FR" sz="1400" dirty="0"/>
          </a:p>
          <a:p>
            <a:pPr lvl="2"/>
            <a:r>
              <a:rPr lang="fr-FR" sz="2000" dirty="0">
                <a:solidFill>
                  <a:schemeClr val="tx1"/>
                </a:solidFill>
              </a:rPr>
              <a:t>de maintenir l’obligation d’effacement pour les contrats existants, étant donné les importants coûts d’approvisionnement additionnels en énergie qui découleraient d’un service ferme</a:t>
            </a:r>
          </a:p>
          <a:p>
            <a:pPr lvl="2"/>
            <a:r>
              <a:rPr lang="fr-FR" sz="2000" dirty="0">
                <a:solidFill>
                  <a:schemeClr val="tx1"/>
                </a:solidFill>
              </a:rPr>
              <a:t>de réduire significativement la taille du bloc dédié, étant donné les importants coûts d’approvisionnement additionnels en énergie qui en découlerait s’il était entièrement utilisé</a:t>
            </a:r>
          </a:p>
          <a:p>
            <a:pPr lvl="2"/>
            <a:endParaRPr lang="fr-FR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26E04-A4DC-4EA0-A09D-5A07E6B0F871}" type="slidenum">
              <a:rPr lang="en-CA" altLang="fr-FR" smtClean="0"/>
              <a:pPr/>
              <a:t>21</a:t>
            </a:fld>
            <a:endParaRPr lang="en-CA" altLang="fr-FR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fr-CA" u="sng" dirty="0"/>
              <a:t>Coûts d’approvisionnement tarifs CB</a:t>
            </a:r>
          </a:p>
          <a:p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33928428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CA" sz="4400" dirty="0"/>
              <a:t>Le traitement à la marge des coûts d’approvisionnement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A" dirty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C1AC0-215C-4C22-A7D1-D70D180FD47A}" type="slidenum">
              <a:rPr lang="en-CA" altLang="fr-FR" smtClean="0"/>
              <a:pPr/>
              <a:t>22</a:t>
            </a:fld>
            <a:endParaRPr lang="en-CA" altLang="fr-FR"/>
          </a:p>
        </p:txBody>
      </p:sp>
    </p:spTree>
    <p:extLst>
      <p:ext uri="{BB962C8B-B14F-4D97-AF65-F5344CB8AC3E}">
        <p14:creationId xmlns:p14="http://schemas.microsoft.com/office/powerpoint/2010/main" val="20770396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r-CA" dirty="0"/>
              <a:t>La tarification au coût marginal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lnSpc>
                <a:spcPct val="110000"/>
              </a:lnSpc>
            </a:pPr>
            <a:r>
              <a:rPr lang="fr-CA" dirty="0"/>
              <a:t>En D-2019-052, la Régie a décidé d’appliquer les tarifs M et LG à la consommation du tarif CB</a:t>
            </a:r>
          </a:p>
          <a:p>
            <a:pPr>
              <a:lnSpc>
                <a:spcPct val="110000"/>
              </a:lnSpc>
            </a:pPr>
            <a:r>
              <a:rPr lang="fr-CA" dirty="0"/>
              <a:t>Les coûts d’approvisionnement du tarif CB sont plus élevés que pour les consommateurs typiques M et LG</a:t>
            </a:r>
          </a:p>
          <a:p>
            <a:pPr>
              <a:lnSpc>
                <a:spcPct val="110000"/>
              </a:lnSpc>
            </a:pPr>
            <a:r>
              <a:rPr lang="fr-CA" dirty="0"/>
              <a:t>La proportion des revenus dédiée aux achats d’électricité est donc plus élevée pour les consommateurs au tarif CB que pour ceux aux tarifs M et LG </a:t>
            </a:r>
          </a:p>
          <a:p>
            <a:pPr>
              <a:lnSpc>
                <a:spcPct val="110000"/>
              </a:lnSpc>
            </a:pPr>
            <a:endParaRPr lang="fr-CA" dirty="0"/>
          </a:p>
          <a:p>
            <a:pPr>
              <a:lnSpc>
                <a:spcPct val="110000"/>
              </a:lnSpc>
            </a:pPr>
            <a:endParaRPr lang="fr-CA" dirty="0"/>
          </a:p>
          <a:p>
            <a:pPr>
              <a:lnSpc>
                <a:spcPct val="110000"/>
              </a:lnSpc>
            </a:pPr>
            <a:endParaRPr lang="fr-CA" dirty="0"/>
          </a:p>
          <a:p>
            <a:pPr>
              <a:lnSpc>
                <a:spcPct val="110000"/>
              </a:lnSpc>
            </a:pPr>
            <a:r>
              <a:rPr lang="fr-CA" dirty="0"/>
              <a:t> À l’étape 2 du dossier, le Regroupement CREE a suggéré que le tarif « dissuasif » appliqué à la consommation non autorisée soit basé sur le coût marginal</a:t>
            </a:r>
          </a:p>
          <a:p>
            <a:pPr>
              <a:lnSpc>
                <a:spcPct val="110000"/>
              </a:lnSpc>
            </a:pPr>
            <a:r>
              <a:rPr lang="fr-CA" dirty="0"/>
              <a:t>L’application d’une tarification au coût marginal au tarif CB permettra d’éviter une pression tarifaire à la hausse sur les autres consommateurs</a:t>
            </a:r>
          </a:p>
          <a:p>
            <a:endParaRPr lang="fr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26E04-A4DC-4EA0-A09D-5A07E6B0F871}" type="slidenum">
              <a:rPr lang="en-CA" altLang="fr-FR" smtClean="0"/>
              <a:pPr/>
              <a:t>23</a:t>
            </a:fld>
            <a:endParaRPr lang="en-CA" altLang="fr-FR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fr-CA" dirty="0"/>
              <a:t> </a:t>
            </a:r>
          </a:p>
        </p:txBody>
      </p:sp>
      <p:grpSp>
        <p:nvGrpSpPr>
          <p:cNvPr id="8" name="Group 7"/>
          <p:cNvGrpSpPr/>
          <p:nvPr/>
        </p:nvGrpSpPr>
        <p:grpSpPr>
          <a:xfrm>
            <a:off x="1886459" y="3708525"/>
            <a:ext cx="5416800" cy="897932"/>
            <a:chOff x="1812800" y="2980391"/>
            <a:chExt cx="5416800" cy="897932"/>
          </a:xfrm>
        </p:grpSpPr>
        <p:pic>
          <p:nvPicPr>
            <p:cNvPr id="6" name="Picture 5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852159" y="2980391"/>
              <a:ext cx="3485400" cy="710949"/>
            </a:xfrm>
            <a:prstGeom prst="rect">
              <a:avLst/>
            </a:prstGeom>
          </p:spPr>
        </p:pic>
        <p:pic>
          <p:nvPicPr>
            <p:cNvPr id="7" name="Picture 6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1812800" y="3622826"/>
              <a:ext cx="5416800" cy="25549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42332038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8419"/>
            <a:ext cx="7543800" cy="1666151"/>
          </a:xfrm>
        </p:spPr>
        <p:txBody>
          <a:bodyPr>
            <a:normAutofit/>
          </a:bodyPr>
          <a:lstStyle/>
          <a:p>
            <a:r>
              <a:rPr lang="fr-CA" sz="4000" dirty="0"/>
              <a:t>Surcoût d’approvisionnement attribuables aux tarifs CB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59" y="1771047"/>
            <a:ext cx="7543801" cy="4419230"/>
          </a:xfrm>
        </p:spPr>
        <p:txBody>
          <a:bodyPr>
            <a:normAutofit fontScale="85000" lnSpcReduction="20000"/>
          </a:bodyPr>
          <a:lstStyle/>
          <a:p>
            <a:endParaRPr lang="fr-CA" dirty="0"/>
          </a:p>
          <a:p>
            <a:endParaRPr lang="fr-CA" dirty="0"/>
          </a:p>
          <a:p>
            <a:endParaRPr lang="fr-CA" dirty="0"/>
          </a:p>
          <a:p>
            <a:endParaRPr lang="fr-CA" dirty="0"/>
          </a:p>
          <a:p>
            <a:pPr marL="0" indent="0">
              <a:buNone/>
            </a:pPr>
            <a:endParaRPr lang="fr-CA" sz="1050" dirty="0"/>
          </a:p>
          <a:p>
            <a:endParaRPr lang="fr-CA" dirty="0"/>
          </a:p>
          <a:p>
            <a:pPr>
              <a:lnSpc>
                <a:spcPct val="110000"/>
              </a:lnSpc>
            </a:pPr>
            <a:r>
              <a:rPr lang="fr-CA" dirty="0"/>
              <a:t>Le surcoût additionnel de 62,3 M $ sans effacement pour le « contexte actuel » est basé sur l’ajout de 60 MW selon l’A/P</a:t>
            </a:r>
          </a:p>
          <a:p>
            <a:pPr marL="274320" lvl="2" indent="-91440">
              <a:lnSpc>
                <a:spcPct val="110000"/>
              </a:lnSpc>
              <a:spcBef>
                <a:spcPts val="600"/>
              </a:spcBef>
              <a:spcAft>
                <a:spcPts val="200"/>
              </a:spcAft>
              <a:buSzPct val="100000"/>
              <a:buFont typeface="Wingdings" panose="05000000000000000000" pitchFamily="2" charset="2"/>
              <a:buChar char="q"/>
            </a:pPr>
            <a:r>
              <a:rPr lang="fr-CA" sz="2200" dirty="0"/>
              <a:t>Enlever l’obligation d’effacement pour les contrats existants aura l’effet d’augmenter ce surcoût de 53,5 M $ (86 % des 62,3 M $ identifié)</a:t>
            </a:r>
          </a:p>
          <a:p>
            <a:pPr>
              <a:lnSpc>
                <a:spcPct val="110000"/>
              </a:lnSpc>
            </a:pPr>
            <a:r>
              <a:rPr lang="fr-CA" dirty="0"/>
              <a:t>Il s’agit seulement du surcoût relié aux achats de court terme, auquel s’ajoute les achats de court terme en puissance et les coûts de devancement des A/O en énergie et en puissance déjà identifiés par HQD</a:t>
            </a:r>
          </a:p>
          <a:p>
            <a:endParaRPr lang="fr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26E04-A4DC-4EA0-A09D-5A07E6B0F871}" type="slidenum">
              <a:rPr lang="en-CA" altLang="fr-FR" smtClean="0"/>
              <a:pPr/>
              <a:t>24</a:t>
            </a:fld>
            <a:endParaRPr lang="en-CA" altLang="fr-FR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fr-CA" u="sng" dirty="0"/>
              <a:t>La tarification au coût marginal 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3160" y="1871406"/>
            <a:ext cx="8095158" cy="17380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63975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CA" sz="3600" dirty="0"/>
              <a:t>Justification d’une tarification à la marge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CA" sz="2000" dirty="0"/>
              <a:t>Le minage de </a:t>
            </a:r>
            <a:r>
              <a:rPr lang="fr-CA" sz="2000" dirty="0" err="1"/>
              <a:t>cryptomonnaie</a:t>
            </a:r>
            <a:r>
              <a:rPr lang="fr-CA" sz="2000" dirty="0"/>
              <a:t> est peut-être la seule activité économique dont l’électricité est la seule matière première</a:t>
            </a:r>
          </a:p>
          <a:p>
            <a:pPr lvl="1"/>
            <a:r>
              <a:rPr lang="en-US" i="1" dirty="0"/>
              <a:t>“Mining Bitcoin is about converting electricity into money.”</a:t>
            </a:r>
          </a:p>
          <a:p>
            <a:r>
              <a:rPr lang="en-US" sz="2000" dirty="0" err="1"/>
              <a:t>Ainsi</a:t>
            </a:r>
            <a:r>
              <a:rPr lang="en-US" sz="2000" dirty="0"/>
              <a:t>, </a:t>
            </a:r>
            <a:r>
              <a:rPr lang="en-US" sz="2000" dirty="0" err="1"/>
              <a:t>si</a:t>
            </a:r>
            <a:r>
              <a:rPr lang="en-US" sz="2000" dirty="0"/>
              <a:t> les conditions </a:t>
            </a:r>
            <a:r>
              <a:rPr lang="en-US" sz="2000" dirty="0" err="1"/>
              <a:t>tarifaires</a:t>
            </a:r>
            <a:r>
              <a:rPr lang="en-US" sz="2000" dirty="0"/>
              <a:t> </a:t>
            </a:r>
            <a:r>
              <a:rPr lang="en-US" sz="2000" dirty="0" err="1"/>
              <a:t>sont</a:t>
            </a:r>
            <a:r>
              <a:rPr lang="en-US" sz="2000" dirty="0"/>
              <a:t> </a:t>
            </a:r>
            <a:r>
              <a:rPr lang="en-US" sz="2000" dirty="0" err="1"/>
              <a:t>favorables</a:t>
            </a:r>
            <a:r>
              <a:rPr lang="en-US" sz="2000" dirty="0"/>
              <a:t>, il </a:t>
            </a:r>
            <a:r>
              <a:rPr lang="en-US" sz="2000" dirty="0" err="1"/>
              <a:t>n’y</a:t>
            </a:r>
            <a:r>
              <a:rPr lang="en-US" sz="2000" dirty="0"/>
              <a:t> a </a:t>
            </a:r>
            <a:r>
              <a:rPr lang="en-US" sz="2000" dirty="0" err="1"/>
              <a:t>aucune</a:t>
            </a:r>
            <a:r>
              <a:rPr lang="en-US" sz="2000" dirty="0"/>
              <a:t> limitation à la </a:t>
            </a:r>
            <a:r>
              <a:rPr lang="en-US" sz="2000" dirty="0" err="1"/>
              <a:t>demande</a:t>
            </a:r>
            <a:r>
              <a:rPr lang="en-US" sz="2000" dirty="0"/>
              <a:t> </a:t>
            </a:r>
            <a:r>
              <a:rPr lang="en-US" sz="2000" dirty="0" err="1"/>
              <a:t>potentielle</a:t>
            </a:r>
            <a:endParaRPr lang="en-US" sz="2000" dirty="0"/>
          </a:p>
          <a:p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Dans le </a:t>
            </a:r>
            <a:r>
              <a:rPr lang="en-US" sz="20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contexte</a:t>
            </a:r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actuel</a:t>
            </a:r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d’HQD</a:t>
            </a:r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, </a:t>
            </a:r>
            <a:r>
              <a:rPr lang="en-US" sz="20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une</a:t>
            </a:r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augmentation de la </a:t>
            </a:r>
            <a:r>
              <a:rPr lang="en-US" sz="20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demande</a:t>
            </a:r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de </a:t>
            </a:r>
            <a:r>
              <a:rPr lang="en-US" sz="20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ce</a:t>
            </a:r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type </a:t>
            </a:r>
            <a:r>
              <a:rPr lang="en-US" sz="20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augmente</a:t>
            </a:r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inévitablement</a:t>
            </a:r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le </a:t>
            </a:r>
            <a:r>
              <a:rPr lang="en-US" sz="20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nombre</a:t>
            </a:r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d’heures</a:t>
            </a:r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où</a:t>
            </a:r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des </a:t>
            </a:r>
            <a:r>
              <a:rPr lang="en-US" sz="20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achats</a:t>
            </a:r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de court </a:t>
            </a:r>
            <a:r>
              <a:rPr lang="en-US" sz="20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terme</a:t>
            </a:r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sont</a:t>
            </a:r>
            <a:r>
              <a:rPr lang="en-US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</a:t>
            </a:r>
            <a:r>
              <a:rPr lang="en-US" sz="2000" dirty="0" err="1">
                <a:solidFill>
                  <a:schemeClr val="tx1">
                    <a:lumMod val="85000"/>
                    <a:lumOff val="15000"/>
                  </a:schemeClr>
                </a:solidFill>
              </a:rPr>
              <a:t>requis</a:t>
            </a:r>
            <a:endParaRPr lang="fr-CA" sz="20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r>
              <a:rPr lang="fr-CA" sz="20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Étant donné l’écart entre les coûts de ces achats et l’électricité patrimoniale, un impact réel sur les coûts d’approvisionnement est prévisible.</a:t>
            </a:r>
            <a:endParaRPr lang="en-US" sz="20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26E04-A4DC-4EA0-A09D-5A07E6B0F871}" type="slidenum">
              <a:rPr lang="en-CA" altLang="fr-FR" smtClean="0"/>
              <a:pPr/>
              <a:t>25</a:t>
            </a:fld>
            <a:endParaRPr lang="en-CA" altLang="fr-FR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fr-CA" u="sng" dirty="0"/>
              <a:t>La tarification au coût marginal </a:t>
            </a:r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8442112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Le tarif NYMPA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fr-CA" dirty="0"/>
              <a:t>Une situation </a:t>
            </a:r>
            <a:r>
              <a:rPr lang="fr-CA" dirty="0">
                <a:solidFill>
                  <a:schemeClr val="tx1"/>
                </a:solidFill>
              </a:rPr>
              <a:t>comparable </a:t>
            </a:r>
            <a:r>
              <a:rPr lang="fr-CA" dirty="0">
                <a:solidFill>
                  <a:schemeClr val="tx1">
                    <a:lumMod val="85000"/>
                    <a:lumOff val="15000"/>
                  </a:schemeClr>
                </a:solidFill>
              </a:rPr>
              <a:t>existe dans le </a:t>
            </a:r>
            <a:r>
              <a:rPr lang="fr-CA" dirty="0"/>
              <a:t>nord de l’État de NY</a:t>
            </a:r>
          </a:p>
          <a:p>
            <a:pPr lvl="1"/>
            <a:r>
              <a:rPr lang="fr-CA" dirty="0"/>
              <a:t>Distributeurs municipaux ayant des tarifs très avantageux</a:t>
            </a:r>
          </a:p>
          <a:p>
            <a:pPr lvl="1"/>
            <a:r>
              <a:rPr lang="fr-CA" dirty="0"/>
              <a:t>Bénéficiant des allocations fixes de l’énergie hydraulique de NYPA (des chutes de Niagara), à faible coût</a:t>
            </a:r>
          </a:p>
          <a:p>
            <a:pPr lvl="1"/>
            <a:r>
              <a:rPr lang="fr-CA" dirty="0"/>
              <a:t>Consommation au-delà de cette allocation acheté du NYISO aux prix de marché</a:t>
            </a:r>
          </a:p>
          <a:p>
            <a:pPr>
              <a:lnSpc>
                <a:spcPct val="100000"/>
              </a:lnSpc>
            </a:pPr>
            <a:r>
              <a:rPr lang="fr-CA" dirty="0"/>
              <a:t>Des mineurs de crypto, attirés par les tarifs avantageux, sont arrivés, augmentant les achats de marché et donc les tarifs de tous</a:t>
            </a:r>
          </a:p>
          <a:p>
            <a:pPr>
              <a:lnSpc>
                <a:spcPct val="100000"/>
              </a:lnSpc>
            </a:pPr>
            <a:r>
              <a:rPr lang="fr-CA" dirty="0"/>
              <a:t>En réponse, le NYS PSC a adopté un tarif spécial pour la NY Municipal Power Agency </a:t>
            </a:r>
          </a:p>
          <a:p>
            <a:pPr lvl="1"/>
            <a:r>
              <a:rPr lang="fr-CA" dirty="0"/>
              <a:t>Le Rider A affecte collectivement aux consommateurs de High </a:t>
            </a:r>
            <a:r>
              <a:rPr lang="fr-CA" dirty="0" err="1"/>
              <a:t>Density</a:t>
            </a:r>
            <a:r>
              <a:rPr lang="fr-CA" dirty="0"/>
              <a:t> </a:t>
            </a:r>
            <a:r>
              <a:rPr lang="fr-CA" dirty="0" err="1"/>
              <a:t>Load</a:t>
            </a:r>
            <a:r>
              <a:rPr lang="fr-CA" dirty="0"/>
              <a:t> (l’équivalent au tarif CB) les coûts d’approvisionnement qu’ils causent</a:t>
            </a:r>
            <a:endParaRPr lang="fr-CA" dirty="0">
              <a:solidFill>
                <a:srgbClr val="FF0000"/>
              </a:solidFill>
            </a:endParaRPr>
          </a:p>
          <a:p>
            <a:r>
              <a:rPr lang="fr-CA" dirty="0"/>
              <a:t>Il s’agit d’une </a:t>
            </a:r>
            <a:r>
              <a:rPr lang="fr-CA" dirty="0">
                <a:solidFill>
                  <a:schemeClr val="tx1">
                    <a:lumMod val="85000"/>
                    <a:lumOff val="15000"/>
                  </a:schemeClr>
                </a:solidFill>
              </a:rPr>
              <a:t>solution équitable, qui respecte le </a:t>
            </a:r>
            <a:r>
              <a:rPr lang="fr-CA" dirty="0"/>
              <a:t>principe de causalité des coût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26E04-A4DC-4EA0-A09D-5A07E6B0F871}" type="slidenum">
              <a:rPr lang="en-CA" altLang="fr-FR" smtClean="0"/>
              <a:pPr/>
              <a:t>26</a:t>
            </a:fld>
            <a:endParaRPr lang="en-CA" altLang="fr-FR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fr-CA" u="sng" dirty="0"/>
              <a:t>La tarification au coût marginal </a:t>
            </a:r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116854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CA" sz="3200" dirty="0"/>
              <a:t>Baser les tarifs CB sur les coûts réels d’approvisionnement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59" y="1690452"/>
            <a:ext cx="7728188" cy="4729142"/>
          </a:xfrm>
        </p:spPr>
        <p:txBody>
          <a:bodyPr>
            <a:noAutofit/>
          </a:bodyPr>
          <a:lstStyle/>
          <a:p>
            <a:pPr>
              <a:lnSpc>
                <a:spcPct val="100000"/>
              </a:lnSpc>
              <a:spcBef>
                <a:spcPts val="300"/>
              </a:spcBef>
            </a:pPr>
            <a:r>
              <a:rPr lang="fr-CA" sz="1600" dirty="0"/>
              <a:t>La socialisation des coûts d’approvisionnements additionnels causés par la consommation CB va à l’encontre de l’esprit du Décret</a:t>
            </a:r>
          </a:p>
          <a:p>
            <a:pPr>
              <a:lnSpc>
                <a:spcPct val="100000"/>
              </a:lnSpc>
              <a:spcBef>
                <a:spcPts val="300"/>
              </a:spcBef>
            </a:pPr>
            <a:r>
              <a:rPr lang="fr-CA" sz="1600" dirty="0"/>
              <a:t>Je recommande donc d’adopter une tarification à la marge, à l’égard des coûts d’approvisionnement, pour la consommation CB aux réseaux municipaux </a:t>
            </a:r>
          </a:p>
          <a:p>
            <a:pPr>
              <a:lnSpc>
                <a:spcPct val="100000"/>
              </a:lnSpc>
              <a:spcBef>
                <a:spcPts val="300"/>
              </a:spcBef>
            </a:pPr>
            <a:r>
              <a:rPr lang="fr-CA" sz="1600" dirty="0"/>
              <a:t>Afin d’être équitable, il serait souhaitable que la Régie applique également ce type de tarification à l’ensemble du bloc dédié, surtout si la Régie décide de maintenir ce bloc à un niveau au-delà des abonnements déjà souscrits</a:t>
            </a:r>
          </a:p>
          <a:p>
            <a:pPr>
              <a:lnSpc>
                <a:spcPct val="100000"/>
              </a:lnSpc>
              <a:spcBef>
                <a:spcPts val="300"/>
              </a:spcBef>
            </a:pPr>
            <a:r>
              <a:rPr lang="fr-CA" sz="1600" dirty="0"/>
              <a:t>Pour ce faire, il faudrait éventuellement modifier les tarifs CB-MP et CB-GP, pour qu’ils soient fixés sur la base de l’énergie réellement acquise afin de les desservir </a:t>
            </a:r>
          </a:p>
          <a:p>
            <a:pPr lvl="1">
              <a:lnSpc>
                <a:spcPct val="100000"/>
              </a:lnSpc>
              <a:spcBef>
                <a:spcPts val="300"/>
              </a:spcBef>
            </a:pPr>
            <a:r>
              <a:rPr lang="fr-CA" sz="1600" dirty="0">
                <a:solidFill>
                  <a:schemeClr val="tx1"/>
                </a:solidFill>
              </a:rPr>
              <a:t>Estimés en avance, mais assujettis à un compte réglementaire de type </a:t>
            </a:r>
            <a:r>
              <a:rPr lang="fr-CA" sz="1600" i="1" dirty="0" err="1">
                <a:solidFill>
                  <a:schemeClr val="tx1"/>
                </a:solidFill>
              </a:rPr>
              <a:t>pass-on</a:t>
            </a:r>
            <a:r>
              <a:rPr lang="fr-CA" sz="1600" dirty="0">
                <a:solidFill>
                  <a:schemeClr val="tx1"/>
                </a:solidFill>
              </a:rPr>
              <a:t> qui assure que les coûts réels leur soient affectés</a:t>
            </a:r>
          </a:p>
          <a:p>
            <a:pPr lvl="1">
              <a:lnSpc>
                <a:spcPct val="100000"/>
              </a:lnSpc>
              <a:spcBef>
                <a:spcPts val="300"/>
              </a:spcBef>
            </a:pPr>
            <a:r>
              <a:rPr lang="fr-CA" sz="1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Advenant le cas où la plupart de cette énergie vient du patrimonial inutilisé, le tarif CB diminuerait</a:t>
            </a:r>
          </a:p>
          <a:p>
            <a:pPr>
              <a:lnSpc>
                <a:spcPct val="100000"/>
              </a:lnSpc>
              <a:spcBef>
                <a:spcPts val="300"/>
              </a:spcBef>
            </a:pPr>
            <a:r>
              <a:rPr lang="fr-CA" sz="1600" dirty="0">
                <a:solidFill>
                  <a:schemeClr val="tx1"/>
                </a:solidFill>
              </a:rPr>
              <a:t>Dès maintenant, il aura lieu d’exiger qu’ HQD fasse un suivi des coûts d’approvisionnement additionnels liés à la crypto, avec rapport annuel à la Régie</a:t>
            </a:r>
          </a:p>
          <a:p>
            <a:pPr lvl="1">
              <a:lnSpc>
                <a:spcPct val="100000"/>
              </a:lnSpc>
              <a:spcBef>
                <a:spcPts val="300"/>
              </a:spcBef>
            </a:pPr>
            <a:r>
              <a:rPr lang="fr-CA" sz="1600" dirty="0">
                <a:solidFill>
                  <a:schemeClr val="tx1"/>
                </a:solidFill>
              </a:rPr>
              <a:t>qui pourra convoquer des audiences si elle constate que ces ventes créent </a:t>
            </a:r>
            <a:br>
              <a:rPr lang="fr-CA" sz="1600" dirty="0">
                <a:solidFill>
                  <a:schemeClr val="tx1"/>
                </a:solidFill>
              </a:rPr>
            </a:br>
            <a:r>
              <a:rPr lang="fr-CA" sz="1600" dirty="0">
                <a:solidFill>
                  <a:schemeClr val="tx1"/>
                </a:solidFill>
              </a:rPr>
              <a:t>une pression à la hausse sur les tarifs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26E04-A4DC-4EA0-A09D-5A07E6B0F871}" type="slidenum">
              <a:rPr lang="en-CA" altLang="fr-FR" smtClean="0"/>
              <a:pPr/>
              <a:t>27</a:t>
            </a:fld>
            <a:endParaRPr lang="en-CA" altLang="fr-FR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fr-CA" u="sng" dirty="0"/>
              <a:t>La tarification au coût marginal </a:t>
            </a:r>
          </a:p>
          <a:p>
            <a:endParaRPr lang="fr-CA" dirty="0"/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9879996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CA" sz="4400" dirty="0"/>
              <a:t>Les conditions</a:t>
            </a:r>
            <a:r>
              <a:rPr lang="fr-CA" sz="4400" dirty="0">
                <a:solidFill>
                  <a:schemeClr val="tx1"/>
                </a:solidFill>
              </a:rPr>
              <a:t> d’application </a:t>
            </a:r>
            <a:br>
              <a:rPr lang="fr-CA" sz="4400" dirty="0">
                <a:solidFill>
                  <a:schemeClr val="tx1"/>
                </a:solidFill>
              </a:rPr>
            </a:br>
            <a:r>
              <a:rPr lang="fr-CA" sz="4400" dirty="0"/>
              <a:t>des tarifs CB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CA" dirty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00C1AC0-215C-4C22-A7D1-D70D180FD47A}" type="slidenum">
              <a:rPr lang="en-CA" altLang="fr-FR" smtClean="0"/>
              <a:pPr/>
              <a:t>3</a:t>
            </a:fld>
            <a:endParaRPr lang="en-CA" altLang="fr-FR"/>
          </a:p>
        </p:txBody>
      </p:sp>
    </p:spTree>
    <p:extLst>
      <p:ext uri="{BB962C8B-B14F-4D97-AF65-F5344CB8AC3E}">
        <p14:creationId xmlns:p14="http://schemas.microsoft.com/office/powerpoint/2010/main" val="31312360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Le domaine d’application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fr-CA" dirty="0"/>
              <a:t>La nouvelle catégorie de consommateurs</a:t>
            </a:r>
            <a:r>
              <a:rPr lang="fr-CA" dirty="0">
                <a:solidFill>
                  <a:schemeClr val="tx1"/>
                </a:solidFill>
              </a:rPr>
              <a:t> est </a:t>
            </a:r>
            <a:r>
              <a:rPr lang="fr-CA" dirty="0"/>
              <a:t>définie comme «l’usage cryptographique appliqué aux chaînes de blocs »</a:t>
            </a:r>
          </a:p>
          <a:p>
            <a:r>
              <a:rPr lang="fr-CA" dirty="0"/>
              <a:t>La Régie demandait qu’HQD propose « une liste des exclusions »</a:t>
            </a:r>
            <a:endParaRPr lang="en-CA" dirty="0"/>
          </a:p>
          <a:p>
            <a:r>
              <a:rPr lang="en-CA" dirty="0"/>
              <a:t>HQD propose </a:t>
            </a:r>
            <a:r>
              <a:rPr lang="en-CA" dirty="0" err="1"/>
              <a:t>plut</a:t>
            </a:r>
            <a:r>
              <a:rPr lang="fr-CA" dirty="0" err="1"/>
              <a:t>ôt</a:t>
            </a:r>
            <a:r>
              <a:rPr lang="fr-CA" dirty="0"/>
              <a:t> de restreindre le domaine d’application du tarif aux abonnements « qui vise</a:t>
            </a:r>
            <a:r>
              <a:rPr lang="en-CA" dirty="0"/>
              <a:t>[</a:t>
            </a:r>
            <a:r>
              <a:rPr lang="en-CA" dirty="0" err="1"/>
              <a:t>nt</a:t>
            </a:r>
            <a:r>
              <a:rPr lang="en-CA" dirty="0"/>
              <a:t>]</a:t>
            </a:r>
            <a:r>
              <a:rPr lang="fr-CA" dirty="0"/>
              <a:t> le minage ou le maintien d’un réseau de </a:t>
            </a:r>
            <a:r>
              <a:rPr lang="fr-CA" dirty="0" err="1"/>
              <a:t>cryptomonnaie</a:t>
            </a:r>
            <a:r>
              <a:rPr lang="fr-CA" dirty="0"/>
              <a:t> contre rémunération »</a:t>
            </a:r>
          </a:p>
          <a:p>
            <a:r>
              <a:rPr lang="en-CA" dirty="0" err="1"/>
              <a:t>Cette</a:t>
            </a:r>
            <a:r>
              <a:rPr lang="en-CA" dirty="0"/>
              <a:t> </a:t>
            </a:r>
            <a:r>
              <a:rPr lang="en-CA" dirty="0" err="1"/>
              <a:t>approche</a:t>
            </a:r>
            <a:r>
              <a:rPr lang="en-CA" dirty="0"/>
              <a:t> </a:t>
            </a:r>
            <a:r>
              <a:rPr lang="fr-CA" dirty="0"/>
              <a:t>à les avantages </a:t>
            </a:r>
          </a:p>
          <a:p>
            <a:pPr lvl="1"/>
            <a:r>
              <a:rPr lang="fr-CA" dirty="0"/>
              <a:t>d’exclure d’emblée toute utilisation des chaînes de blocs qui ne touche pas les </a:t>
            </a:r>
            <a:r>
              <a:rPr lang="fr-CA" dirty="0" err="1"/>
              <a:t>cryptomonnaies</a:t>
            </a:r>
            <a:r>
              <a:rPr lang="fr-CA" dirty="0"/>
              <a:t>, et donc</a:t>
            </a:r>
          </a:p>
          <a:p>
            <a:pPr lvl="1"/>
            <a:r>
              <a:rPr lang="fr-CA" dirty="0"/>
              <a:t>de laisser aux tarifs réguliers toute autre utilisation des chaînes de blocs</a:t>
            </a:r>
          </a:p>
          <a:p>
            <a:r>
              <a:rPr lang="fr-CA" dirty="0"/>
              <a:t>Je recommande son adoption</a:t>
            </a:r>
          </a:p>
          <a:p>
            <a:endParaRPr lang="fr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26E04-A4DC-4EA0-A09D-5A07E6B0F871}" type="slidenum">
              <a:rPr lang="en-CA" altLang="fr-FR" smtClean="0"/>
              <a:pPr/>
              <a:t>4</a:t>
            </a:fld>
            <a:endParaRPr lang="en-CA" altLang="fr-FR"/>
          </a:p>
        </p:txBody>
      </p:sp>
    </p:spTree>
    <p:extLst>
      <p:ext uri="{BB962C8B-B14F-4D97-AF65-F5344CB8AC3E}">
        <p14:creationId xmlns:p14="http://schemas.microsoft.com/office/powerpoint/2010/main" val="7912813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Le seuil de 50 kW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CA" dirty="0"/>
              <a:t>Ce seuil faisait partie de la proposition initiale d’HQD</a:t>
            </a:r>
          </a:p>
          <a:p>
            <a:pPr lvl="1"/>
            <a:r>
              <a:rPr lang="fr-CA" dirty="0"/>
              <a:t>Justification initiale: afin de permettre les utilisation non-</a:t>
            </a:r>
            <a:r>
              <a:rPr lang="fr-CA" dirty="0" err="1"/>
              <a:t>cryptomonnaie</a:t>
            </a:r>
            <a:r>
              <a:rPr lang="fr-CA" dirty="0"/>
              <a:t> des chaînes de blocs</a:t>
            </a:r>
          </a:p>
          <a:p>
            <a:pPr lvl="2"/>
            <a:r>
              <a:rPr lang="fr-CA" sz="1800" dirty="0"/>
              <a:t>Cette justification devient caduque, si le nouveau domaine d’application est accepté</a:t>
            </a:r>
          </a:p>
          <a:p>
            <a:pPr lvl="1">
              <a:lnSpc>
                <a:spcPct val="100000"/>
              </a:lnSpc>
            </a:pPr>
            <a:r>
              <a:rPr lang="fr-CA" dirty="0"/>
              <a:t>Justifications additionnelles (B-0207, R5.6) peu convaincantes</a:t>
            </a:r>
          </a:p>
          <a:p>
            <a:r>
              <a:rPr lang="fr-CA" dirty="0"/>
              <a:t>Laisser tout usage de moins de 50 kW à l’extérieur du tarif CB crée d’inconvénients importants </a:t>
            </a:r>
          </a:p>
          <a:p>
            <a:pPr lvl="1"/>
            <a:r>
              <a:rPr lang="fr-CA" dirty="0"/>
              <a:t>Aucune obligation d’effacement à la fine pointe</a:t>
            </a:r>
          </a:p>
          <a:p>
            <a:pPr lvl="1"/>
            <a:r>
              <a:rPr lang="fr-CA" dirty="0"/>
              <a:t>Aucune obligation d’informer HQD de cette utilisation, qui peut affecter la sécurité des réseaux de distribution</a:t>
            </a:r>
          </a:p>
          <a:p>
            <a:pPr lvl="1"/>
            <a:r>
              <a:rPr lang="fr-CA" dirty="0"/>
              <a:t>Porte ouverte pour tout consommateur G, M ou LG d’héberger des mineurs jusqu’à 49,9 kW</a:t>
            </a:r>
          </a:p>
          <a:p>
            <a:pPr lvl="1"/>
            <a:r>
              <a:rPr lang="fr-CA" dirty="0"/>
              <a:t>Porte ouverte au fractionnement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26E04-A4DC-4EA0-A09D-5A07E6B0F871}" type="slidenum">
              <a:rPr lang="en-CA" altLang="fr-FR" smtClean="0"/>
              <a:pPr/>
              <a:t>5</a:t>
            </a:fld>
            <a:endParaRPr lang="en-CA" altLang="fr-FR"/>
          </a:p>
        </p:txBody>
      </p:sp>
    </p:spTree>
    <p:extLst>
      <p:ext uri="{BB962C8B-B14F-4D97-AF65-F5344CB8AC3E}">
        <p14:creationId xmlns:p14="http://schemas.microsoft.com/office/powerpoint/2010/main" val="5362492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Solution proposée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CA" dirty="0"/>
              <a:t>Pour les consommateurs au tarif D</a:t>
            </a:r>
          </a:p>
          <a:p>
            <a:pPr lvl="1"/>
            <a:r>
              <a:rPr lang="fr-CA" dirty="0"/>
              <a:t>Créer un tarif CB-D qui reflète l’ensemble des conditions du tarif D, mais exige l’effacement pendant les heures de fine pointe</a:t>
            </a:r>
          </a:p>
          <a:p>
            <a:pPr lvl="1"/>
            <a:r>
              <a:rPr lang="fr-CA" dirty="0"/>
              <a:t>Obligation de déclarer la puissance dédiée au minage de </a:t>
            </a:r>
            <a:r>
              <a:rPr lang="fr-CA" dirty="0" err="1"/>
              <a:t>cryptomonnaies</a:t>
            </a:r>
            <a:endParaRPr lang="fr-CA" dirty="0"/>
          </a:p>
          <a:p>
            <a:pPr lvl="1"/>
            <a:r>
              <a:rPr lang="fr-CA" dirty="0"/>
              <a:t>Droit d’HQD d’enquêter si le profil de consommation suggère que </a:t>
            </a:r>
            <a:br>
              <a:rPr lang="fr-CA" dirty="0"/>
            </a:br>
            <a:r>
              <a:rPr lang="fr-CA" dirty="0"/>
              <a:t>la déclaration n’est pas véridique</a:t>
            </a:r>
          </a:p>
          <a:p>
            <a:r>
              <a:rPr lang="fr-CA" dirty="0"/>
              <a:t>Pour les consommateurs aux tarifs G, M, L et LG</a:t>
            </a:r>
          </a:p>
          <a:p>
            <a:pPr lvl="1"/>
            <a:r>
              <a:rPr lang="fr-CA" dirty="0"/>
              <a:t>Obligation de déclarer sa puissance dédiée au minage de </a:t>
            </a:r>
            <a:r>
              <a:rPr lang="fr-CA" dirty="0" err="1"/>
              <a:t>cryptomonnaies</a:t>
            </a:r>
            <a:r>
              <a:rPr lang="fr-CA" dirty="0"/>
              <a:t> en bas de 50 kW</a:t>
            </a:r>
          </a:p>
          <a:p>
            <a:pPr lvl="2"/>
            <a:r>
              <a:rPr lang="fr-CA" dirty="0">
                <a:solidFill>
                  <a:schemeClr val="tx1"/>
                </a:solidFill>
              </a:rPr>
              <a:t>sans obligation d’un compteur dédié</a:t>
            </a:r>
          </a:p>
          <a:p>
            <a:pPr lvl="1"/>
            <a:r>
              <a:rPr lang="fr-CA" dirty="0"/>
              <a:t>Obligation d’effacement à la fine pointe</a:t>
            </a:r>
          </a:p>
          <a:p>
            <a:pPr lvl="1"/>
            <a:r>
              <a:rPr lang="fr-CA" dirty="0"/>
              <a:t>Droit d’HQD d’enquêter si le profil de consommation suggère que </a:t>
            </a:r>
            <a:br>
              <a:rPr lang="fr-CA" dirty="0"/>
            </a:br>
            <a:r>
              <a:rPr lang="fr-CA" dirty="0"/>
              <a:t>la déclaration n’est pas véridique</a:t>
            </a:r>
          </a:p>
          <a:p>
            <a:pPr lvl="1"/>
            <a:endParaRPr lang="fr-CA" dirty="0"/>
          </a:p>
          <a:p>
            <a:pPr lvl="1"/>
            <a:endParaRPr lang="fr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26E04-A4DC-4EA0-A09D-5A07E6B0F871}" type="slidenum">
              <a:rPr lang="en-CA" altLang="fr-FR" smtClean="0"/>
              <a:pPr/>
              <a:t>6</a:t>
            </a:fld>
            <a:endParaRPr lang="en-CA" altLang="fr-FR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fr-CA" u="sng" dirty="0"/>
              <a:t>Le seuil de 50 kW</a:t>
            </a:r>
          </a:p>
        </p:txBody>
      </p:sp>
    </p:spTree>
    <p:extLst>
      <p:ext uri="{BB962C8B-B14F-4D97-AF65-F5344CB8AC3E}">
        <p14:creationId xmlns:p14="http://schemas.microsoft.com/office/powerpoint/2010/main" val="20781985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Solution subsidiaire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CA" dirty="0"/>
              <a:t>Si la Régie n’adopte pas la solution proposée, il serait néanmoins souhaitable:</a:t>
            </a:r>
          </a:p>
          <a:p>
            <a:pPr lvl="1"/>
            <a:r>
              <a:rPr lang="fr-CA" dirty="0"/>
              <a:t>D’exiger à tout consommateur sous un tarif autre que les tarifs CB d’informer HQD de toute utilisation de l’électricité aux fins de minage de </a:t>
            </a:r>
            <a:r>
              <a:rPr lang="fr-CA" dirty="0" err="1"/>
              <a:t>cryptomonnaie</a:t>
            </a:r>
            <a:endParaRPr lang="fr-CA" dirty="0"/>
          </a:p>
          <a:p>
            <a:pPr lvl="1"/>
            <a:r>
              <a:rPr lang="fr-CA" dirty="0"/>
              <a:t>Qu’HQD demande explicitement à ces consommateurs de fermer leurs appareils de minage chaque fois qu’une période de restriction est annoncée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26E04-A4DC-4EA0-A09D-5A07E6B0F871}" type="slidenum">
              <a:rPr lang="en-CA" altLang="fr-FR" smtClean="0"/>
              <a:pPr/>
              <a:t>7</a:t>
            </a:fld>
            <a:endParaRPr lang="en-CA" altLang="fr-FR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fr-CA" u="sng" dirty="0"/>
              <a:t>Le seuil de 50 kW</a:t>
            </a:r>
          </a:p>
          <a:p>
            <a:endParaRPr lang="fr-CA" dirty="0"/>
          </a:p>
        </p:txBody>
      </p:sp>
    </p:spTree>
    <p:extLst>
      <p:ext uri="{BB962C8B-B14F-4D97-AF65-F5344CB8AC3E}">
        <p14:creationId xmlns:p14="http://schemas.microsoft.com/office/powerpoint/2010/main" val="21188452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Le tarif dissuasif de 15¢/kWh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fr-CA" dirty="0"/>
              <a:t>Initialement adopté provisoirement afin de freiner l’explosion de minage de </a:t>
            </a:r>
            <a:r>
              <a:rPr lang="fr-CA" dirty="0" err="1"/>
              <a:t>cryptomonnaie</a:t>
            </a:r>
            <a:endParaRPr lang="fr-CA" dirty="0"/>
          </a:p>
          <a:p>
            <a:pPr lvl="1"/>
            <a:r>
              <a:rPr lang="fr-CA" dirty="0"/>
              <a:t>D-2018-073 (A-0001), adopté provisoirement peu après le dépôt de la demande</a:t>
            </a:r>
          </a:p>
          <a:p>
            <a:pPr lvl="2"/>
            <a:r>
              <a:rPr lang="fr-CA" sz="1800" dirty="0"/>
              <a:t>Para. 37: « … sans la fixation des tarifs provisoires demandés par le Distributeur, celui-ci et l’ensemble de sa clientèle subiront un préjudice sérieux ou irréparable. » </a:t>
            </a:r>
          </a:p>
          <a:p>
            <a:pPr lvl="2"/>
            <a:r>
              <a:rPr lang="fr-CA" sz="1800" dirty="0"/>
              <a:t>Caractère dissuasif</a:t>
            </a:r>
          </a:p>
          <a:p>
            <a:r>
              <a:rPr lang="fr-CA" dirty="0"/>
              <a:t>Accepté à l’étape 2 « </a:t>
            </a:r>
            <a:r>
              <a:rPr lang="fr-FR" dirty="0"/>
              <a:t>pour toute </a:t>
            </a:r>
            <a:r>
              <a:rPr lang="fr-FR" u="sng" dirty="0"/>
              <a:t>consommation non autorisée</a:t>
            </a:r>
            <a:r>
              <a:rPr lang="fr-FR" dirty="0"/>
              <a:t> dans le cadre de l’octroi du bloc d’énergie de 300 MW » (para. 379)</a:t>
            </a:r>
          </a:p>
          <a:p>
            <a:pPr lvl="1"/>
            <a:r>
              <a:rPr lang="fr-FR" dirty="0">
                <a:solidFill>
                  <a:schemeClr val="tx1"/>
                </a:solidFill>
              </a:rPr>
              <a:t>Dans le contexte d’un tarif permanent, caractère plutôt pénal</a:t>
            </a:r>
          </a:p>
          <a:p>
            <a:pPr lvl="2"/>
            <a:r>
              <a:rPr lang="fr-CA" sz="1800" dirty="0">
                <a:solidFill>
                  <a:schemeClr val="tx1"/>
                </a:solidFill>
              </a:rPr>
              <a:t>Pas justifié en termes des coûts de service</a:t>
            </a:r>
          </a:p>
          <a:p>
            <a:pPr lvl="1"/>
            <a:r>
              <a:rPr lang="fr-CA" dirty="0">
                <a:solidFill>
                  <a:schemeClr val="tx1"/>
                </a:solidFill>
              </a:rPr>
              <a:t>Il est problématique d’appliquer une pénalité à l’intérieur du bloc dédié, </a:t>
            </a:r>
            <a:br>
              <a:rPr lang="fr-CA" dirty="0">
                <a:solidFill>
                  <a:schemeClr val="tx1"/>
                </a:solidFill>
              </a:rPr>
            </a:br>
            <a:r>
              <a:rPr lang="fr-CA" dirty="0">
                <a:solidFill>
                  <a:schemeClr val="tx1"/>
                </a:solidFill>
              </a:rPr>
              <a:t>si aucun moyen pour un nouveau consommateur de se faire autoriser</a:t>
            </a:r>
          </a:p>
          <a:p>
            <a:pPr lvl="1"/>
            <a:endParaRPr lang="fr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26E04-A4DC-4EA0-A09D-5A07E6B0F871}" type="slidenum">
              <a:rPr lang="en-CA" altLang="fr-FR" smtClean="0"/>
              <a:pPr/>
              <a:t>8</a:t>
            </a:fld>
            <a:endParaRPr lang="en-CA" altLang="fr-FR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fr-CA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1671034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A" dirty="0"/>
              <a:t>Deux </a:t>
            </a:r>
            <a:r>
              <a:rPr lang="fr-CA" dirty="0">
                <a:solidFill>
                  <a:schemeClr val="tx1"/>
                </a:solidFill>
              </a:rPr>
              <a:t>solutions</a:t>
            </a:r>
            <a:r>
              <a:rPr lang="fr-CA" dirty="0">
                <a:solidFill>
                  <a:srgbClr val="00B050"/>
                </a:solidFill>
              </a:rPr>
              <a:t> </a:t>
            </a:r>
            <a:r>
              <a:rPr lang="fr-CA" dirty="0"/>
              <a:t>possibles …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CA" dirty="0"/>
              <a:t>Option 1: Redéfinir le bloc dédié comme égal aux MW souscrit selon l’A/P 2019-01</a:t>
            </a:r>
          </a:p>
          <a:p>
            <a:pPr lvl="1"/>
            <a:r>
              <a:rPr lang="fr-CA" dirty="0"/>
              <a:t>Aucun nouvel abonnement de consommation autorisée ne sera possible</a:t>
            </a:r>
          </a:p>
          <a:p>
            <a:pPr lvl="1"/>
            <a:r>
              <a:rPr lang="fr-CA" dirty="0"/>
              <a:t>Le tarif dissuasif s’appliquera à toute nouvelle consommation aux fins de </a:t>
            </a:r>
            <a:r>
              <a:rPr lang="fr-CA" dirty="0" err="1"/>
              <a:t>cryptomonnaie</a:t>
            </a:r>
            <a:r>
              <a:rPr lang="fr-CA" dirty="0"/>
              <a:t> </a:t>
            </a:r>
          </a:p>
          <a:p>
            <a:r>
              <a:rPr lang="fr-CA" dirty="0"/>
              <a:t>Option 2: </a:t>
            </a:r>
            <a:r>
              <a:rPr lang="fr-CA" dirty="0">
                <a:solidFill>
                  <a:schemeClr val="tx1"/>
                </a:solidFill>
              </a:rPr>
              <a:t>Maintenir le bloc à 300 MW (ou à un autre niveau moins élevé)</a:t>
            </a:r>
          </a:p>
          <a:p>
            <a:pPr lvl="1"/>
            <a:r>
              <a:rPr lang="fr-CA" dirty="0">
                <a:solidFill>
                  <a:schemeClr val="tx1"/>
                </a:solidFill>
              </a:rPr>
              <a:t>Permettre de nouveaux abonnements CB à l’intérieur du bloc</a:t>
            </a:r>
          </a:p>
          <a:p>
            <a:pPr lvl="2"/>
            <a:r>
              <a:rPr lang="fr-CA" dirty="0">
                <a:solidFill>
                  <a:schemeClr val="tx1"/>
                </a:solidFill>
              </a:rPr>
              <a:t>s</a:t>
            </a:r>
            <a:r>
              <a:rPr lang="fr-CA" sz="1800" dirty="0">
                <a:solidFill>
                  <a:schemeClr val="tx1"/>
                </a:solidFill>
              </a:rPr>
              <a:t>oit par nouvel A/P</a:t>
            </a:r>
          </a:p>
          <a:p>
            <a:pPr lvl="2"/>
            <a:r>
              <a:rPr lang="fr-CA" dirty="0">
                <a:solidFill>
                  <a:schemeClr val="tx1"/>
                </a:solidFill>
              </a:rPr>
              <a:t>soit </a:t>
            </a:r>
            <a:r>
              <a:rPr lang="fr-CA" sz="1800" dirty="0">
                <a:solidFill>
                  <a:schemeClr val="tx1"/>
                </a:solidFill>
              </a:rPr>
              <a:t>par inscription libre (premier arrivé, premier servi), si un A/P </a:t>
            </a:r>
            <a:br>
              <a:rPr lang="fr-CA" sz="1800" dirty="0">
                <a:solidFill>
                  <a:schemeClr val="tx1"/>
                </a:solidFill>
              </a:rPr>
            </a:br>
            <a:r>
              <a:rPr lang="fr-CA" sz="1800" dirty="0"/>
              <a:t>ne serait pas justifié dans les circonstances</a:t>
            </a:r>
          </a:p>
          <a:p>
            <a:r>
              <a:rPr lang="fr-CA" dirty="0"/>
              <a:t>Dans les deux cas, le tarif dissuasif jouera son rôle punitif pour la consommation non autorisée</a:t>
            </a:r>
          </a:p>
          <a:p>
            <a:endParaRPr lang="fr-CA" dirty="0"/>
          </a:p>
          <a:p>
            <a:endParaRPr lang="fr-CA" dirty="0"/>
          </a:p>
          <a:p>
            <a:endParaRPr lang="fr-CA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226E04-A4DC-4EA0-A09D-5A07E6B0F871}" type="slidenum">
              <a:rPr lang="en-CA" altLang="fr-FR" smtClean="0"/>
              <a:pPr/>
              <a:t>9</a:t>
            </a:fld>
            <a:endParaRPr lang="en-CA" altLang="fr-FR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fr-CA" u="sng" dirty="0"/>
              <a:t>Le tarif de 15¢/kWh</a:t>
            </a:r>
          </a:p>
        </p:txBody>
      </p:sp>
    </p:spTree>
    <p:extLst>
      <p:ext uri="{BB962C8B-B14F-4D97-AF65-F5344CB8AC3E}">
        <p14:creationId xmlns:p14="http://schemas.microsoft.com/office/powerpoint/2010/main" val="13262777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300">
        <p14:pan dir="u"/>
      </p:transition>
    </mc:Choice>
    <mc:Fallback xmlns="">
      <p:transition spd="slow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2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NUM" val="3"/>
</p:tagLst>
</file>

<file path=ppt/theme/theme1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3F1AAB62-24C6-49D2-8E01-B56FAC9A3DC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Version=16.0.0.0,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Version=16.0.0.0, Culture=neutral, PublicKeyToken=71e9bce111e9429c</Assembly>
    <Class>Microsoft.Office.DocumentManagement.Internal.DocIdHandler</Class>
    <Data/>
    <Filter/>
  </Receiver>
</spe:Receiver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 de projet" ma:contentTypeID="0x010100F6681E3BDF397F418586AC591ADC81BB00F366247D0527524EB929071ED93C362F" ma:contentTypeVersion="0" ma:contentTypeDescription="" ma:contentTypeScope="" ma:versionID="089a310d362a16178b9e4cce17655688">
  <xsd:schema xmlns:xsd="http://www.w3.org/2001/XMLSchema" xmlns:xs="http://www.w3.org/2001/XMLSchema" xmlns:p="http://schemas.microsoft.com/office/2006/metadata/properties" xmlns:ns2="a091097b-8ae3-4832-a2b2-51f9a78aeacd" xmlns:ns3="a84ed267-86d5-4fa1-a3cb-2fed497fe84f" targetNamespace="http://schemas.microsoft.com/office/2006/metadata/properties" ma:root="true" ma:fieldsID="055f972f17b26ffe5f1d34a45a954b47" ns2:_="" ns3:_="">
    <xsd:import namespace="a091097b-8ae3-4832-a2b2-51f9a78aeacd"/>
    <xsd:import namespace="a84ed267-86d5-4fa1-a3cb-2fed497fe84f"/>
    <xsd:element name="properties">
      <xsd:complexType>
        <xsd:sequence>
          <xsd:element name="documentManagement">
            <xsd:complexType>
              <xsd:all>
                <xsd:element ref="ns2:Projet"/>
                <xsd:element ref="ns2:Provenance" minOccurs="0"/>
                <xsd:element ref="ns2:Déposant"/>
                <xsd:element ref="ns2:Catégorie_x0020_de_x0020_document" minOccurs="0"/>
                <xsd:element ref="ns2:Sous-catégorie" minOccurs="0"/>
                <xsd:element ref="ns2:Phase"/>
                <xsd:element ref="ns2:Précision_x0020_de_x0020_document" minOccurs="0"/>
                <xsd:element ref="ns2:Sujet" minOccurs="0"/>
                <xsd:element ref="ns2:Cote_x0020_de_x0020_déposant" minOccurs="0"/>
                <xsd:element ref="ns2:Accés_x0020_restreint" minOccurs="0"/>
                <xsd:element ref="ns2:Cote_x0020_de_x0020_piéce" minOccurs="0"/>
                <xsd:element ref="ns2:Inscrit_x0020_au_x0020_plumitif" minOccurs="0"/>
                <xsd:element ref="ns2:Numéro_x0020_plumitif" minOccurs="0"/>
                <xsd:element ref="ns2:Diffusable_x0020_sur_x0020_le_x0020_Web" minOccurs="0"/>
                <xsd:element ref="ns2:Ne_x0020_pas_x0020_envoyer_x0020_d_x0027_alerte" minOccurs="0"/>
                <xsd:element ref="ns2:Confidentiel"/>
                <xsd:element ref="ns2:Date_x0020_de_x0020_confidentialité_x0020_relevée" minOccurs="0"/>
                <xsd:element ref="ns2:Copie_x0020_papier_x0020_reçue" minOccurs="0"/>
                <xsd:element ref="ns2:Date_x0020_de_x0020_réception_x0020_copie_x0020_papier" minOccurs="0"/>
                <xsd:element ref="ns3:_dlc_DocId" minOccurs="0"/>
                <xsd:element ref="ns3:_dlc_DocIdUrl" minOccurs="0"/>
                <xsd:element ref="ns3:_dlc_DocIdPersistId" minOccurs="0"/>
                <xsd:element ref="ns2:Hidden_UploadedBy" minOccurs="0"/>
                <xsd:element ref="ns2:Hidden_UploadedAt" minOccurs="0"/>
                <xsd:element ref="ns2:Hidden_ApprovedBy" minOccurs="0"/>
                <xsd:element ref="ns2:Hidden_ApprovedAt" minOccurs="0"/>
                <xsd:element ref="ns2:Statut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091097b-8ae3-4832-a2b2-51f9a78aeacd" elementFormDefault="qualified">
    <xsd:import namespace="http://schemas.microsoft.com/office/2006/documentManagement/types"/>
    <xsd:import namespace="http://schemas.microsoft.com/office/infopath/2007/PartnerControls"/>
    <xsd:element name="Projet" ma:index="1" ma:displayName="Projet" ma:list="{CE87CB4F-F3B1-42AD-9CE0-0125D6B4080B}" ma:internalName="Projet" ma:readOnly="false" ma:showField="Num_x00e9_ro_x0020_du_x0020_proj" ma:web="{76ddd5ea-d475-414e-8091-4675c7a4bd1a}">
      <xsd:simpleType>
        <xsd:restriction base="dms:Lookup"/>
      </xsd:simpleType>
    </xsd:element>
    <xsd:element name="Provenance" ma:index="2" nillable="true" ma:displayName="Provenance" ma:list="{3A1A4597-1672-4F84-9DE7-FBA0AEBF9CE3}" ma:internalName="Provenance" ma:showField="Title" ma:web="{76ddd5ea-d475-414e-8091-4675c7a4bd1a}">
      <xsd:simpleType>
        <xsd:restriction base="dms:Lookup"/>
      </xsd:simpleType>
    </xsd:element>
    <xsd:element name="Déposant" ma:index="3" ma:displayName="Déposant" ma:list="{A2D4550E-DC70-4FE1-8010-4C446E5D8D2C}" ma:internalName="D_x00e9_posant" ma:showField="Title" ma:web="{76ddd5ea-d475-414e-8091-4675c7a4bd1a}">
      <xsd:simpleType>
        <xsd:restriction base="dms:Lookup"/>
      </xsd:simpleType>
    </xsd:element>
    <xsd:element name="Catégorie_x0020_de_x0020_document" ma:index="4" nillable="true" ma:displayName="Catégorie de document" ma:list="{F7545102-6201-4483-9929-E858F36BE31E}" ma:internalName="Cat_x00e9_gorie_x0020_de_x0020_document" ma:showField="Title" ma:web="{76ddd5ea-d475-414e-8091-4675c7a4bd1a}">
      <xsd:simpleType>
        <xsd:restriction base="dms:Lookup"/>
      </xsd:simpleType>
    </xsd:element>
    <xsd:element name="Sous-catégorie" ma:index="5" nillable="true" ma:displayName="Sous-catégorie" ma:list="{8F61632E-9A95-48F5-95F9-D05D88255F44}" ma:internalName="Sous_x002d_cat_x00e9_gorie" ma:showField="Title" ma:web="{76ddd5ea-d475-414e-8091-4675c7a4bd1a}">
      <xsd:simpleType>
        <xsd:restriction base="dms:Lookup"/>
      </xsd:simpleType>
    </xsd:element>
    <xsd:element name="Phase" ma:index="6" ma:displayName="Phase" ma:list="{1721197D-7382-4457-968B-EC653058772A}" ma:internalName="Phase" ma:showField="Title" ma:web="{76ddd5ea-d475-414e-8091-4675c7a4bd1a}">
      <xsd:simpleType>
        <xsd:restriction base="dms:Lookup"/>
      </xsd:simpleType>
    </xsd:element>
    <xsd:element name="Précision_x0020_de_x0020_document" ma:index="7" nillable="true" ma:displayName="Précisions de document" ma:hidden="true" ma:list="{CD8F73AF-CF7D-4F56-B7C5-E37D10A86459}" ma:internalName="Pr_x00e9_cision_x0020_de_x0020_document" ma:readOnly="false" ma:showField="Title" ma:web="{76ddd5ea-d475-414e-8091-4675c7a4bd1a}">
      <xsd:simpleType>
        <xsd:restriction base="dms:Lookup"/>
      </xsd:simpleType>
    </xsd:element>
    <xsd:element name="Sujet" ma:index="8" nillable="true" ma:displayName="Sujet" ma:internalName="Sujet">
      <xsd:simpleType>
        <xsd:restriction base="dms:Note">
          <xsd:maxLength value="255"/>
        </xsd:restriction>
      </xsd:simpleType>
    </xsd:element>
    <xsd:element name="Cote_x0020_de_x0020_déposant" ma:index="9" nillable="true" ma:displayName="Cote déposant" ma:internalName="Cote_x0020_de_x0020_d_x00e9_posant">
      <xsd:simpleType>
        <xsd:restriction base="dms:Text">
          <xsd:maxLength value="255"/>
        </xsd:restriction>
      </xsd:simpleType>
    </xsd:element>
    <xsd:element name="Accés_x0020_restreint" ma:index="10" nillable="true" ma:displayName="Accès restreint" ma:default="0" ma:internalName="Acc_x00e9_s_x0020_restreint">
      <xsd:simpleType>
        <xsd:restriction base="dms:Boolean"/>
      </xsd:simpleType>
    </xsd:element>
    <xsd:element name="Cote_x0020_de_x0020_piéce" ma:index="11" nillable="true" ma:displayName="Cote de pièce" ma:internalName="Cote_x0020_de_x0020_pi_x00e9_ce">
      <xsd:simpleType>
        <xsd:restriction base="dms:Text">
          <xsd:maxLength value="255"/>
        </xsd:restriction>
      </xsd:simpleType>
    </xsd:element>
    <xsd:element name="Inscrit_x0020_au_x0020_plumitif" ma:index="12" nillable="true" ma:displayName="Inscrit au plumitif" ma:default="1" ma:internalName="Inscrit_x0020_au_x0020_plumitif">
      <xsd:simpleType>
        <xsd:restriction base="dms:Boolean"/>
      </xsd:simpleType>
    </xsd:element>
    <xsd:element name="Numéro_x0020_plumitif" ma:index="13" nillable="true" ma:displayName="Numéro plumitif" ma:decimals="0" ma:internalName="Num_x00e9_ro_x0020_plumitif">
      <xsd:simpleType>
        <xsd:restriction base="dms:Number">
          <xsd:maxInclusive value="9999"/>
          <xsd:minInclusive value="1"/>
        </xsd:restriction>
      </xsd:simpleType>
    </xsd:element>
    <xsd:element name="Diffusable_x0020_sur_x0020_le_x0020_Web" ma:index="14" nillable="true" ma:displayName="Diffusable sur le Web" ma:default="1" ma:internalName="Diffusable_x0020_sur_x0020_le_x0020_Web">
      <xsd:simpleType>
        <xsd:restriction base="dms:Boolean"/>
      </xsd:simpleType>
    </xsd:element>
    <xsd:element name="Ne_x0020_pas_x0020_envoyer_x0020_d_x0027_alerte" ma:index="15" nillable="true" ma:displayName="Ne pas envoyer d'alerte" ma:default="1" ma:internalName="Ne_x0020_pas_x0020_envoyer_x0020_d_x0027_alerte">
      <xsd:simpleType>
        <xsd:restriction base="dms:Boolean"/>
      </xsd:simpleType>
    </xsd:element>
    <xsd:element name="Confidentiel" ma:index="16" ma:displayName="Confidentiel" ma:list="{79B26B89-E55A-4B03-BEFA-7EE3A90275CF}" ma:internalName="Confidentiel" ma:showField="Title" ma:web="{76ddd5ea-d475-414e-8091-4675c7a4bd1a}">
      <xsd:simpleType>
        <xsd:restriction base="dms:Lookup"/>
      </xsd:simpleType>
    </xsd:element>
    <xsd:element name="Date_x0020_de_x0020_confidentialité_x0020_relevée" ma:index="17" nillable="true" ma:displayName="Date de confidentialité relevée" ma:format="DateOnly" ma:internalName="Date_x0020_de_x0020_confidentialit_x00e9__x0020_relev_x00e9_e">
      <xsd:simpleType>
        <xsd:restriction base="dms:DateTime"/>
      </xsd:simpleType>
    </xsd:element>
    <xsd:element name="Copie_x0020_papier_x0020_reçue" ma:index="18" nillable="true" ma:displayName="Copie papier reçue" ma:default="0" ma:internalName="Copie_x0020_papier_x0020_re_x00e7_ue">
      <xsd:simpleType>
        <xsd:restriction base="dms:Boolean"/>
      </xsd:simpleType>
    </xsd:element>
    <xsd:element name="Date_x0020_de_x0020_réception_x0020_copie_x0020_papier" ma:index="19" nillable="true" ma:displayName="Date de réception copie papier" ma:format="DateOnly" ma:internalName="Date_x0020_de_x0020_r_x00e9_ception_x0020_copie_x0020_papier">
      <xsd:simpleType>
        <xsd:restriction base="dms:DateTime"/>
      </xsd:simpleType>
    </xsd:element>
    <xsd:element name="Hidden_UploadedBy" ma:index="33" nillable="true" ma:displayName="Hidden_UploadedBy" ma:hidden="true" ma:internalName="Hidden_UploadedBy" ma:readOnly="false">
      <xsd:simpleType>
        <xsd:restriction base="dms:Text">
          <xsd:maxLength value="100"/>
        </xsd:restriction>
      </xsd:simpleType>
    </xsd:element>
    <xsd:element name="Hidden_UploadedAt" ma:index="34" nillable="true" ma:displayName="Hidden_UploadedAt" ma:default="[today]" ma:format="DateTime" ma:hidden="true" ma:internalName="Hidden_UploadedAt" ma:readOnly="false">
      <xsd:simpleType>
        <xsd:restriction base="dms:DateTime"/>
      </xsd:simpleType>
    </xsd:element>
    <xsd:element name="Hidden_ApprovedBy" ma:index="35" nillable="true" ma:displayName="Hidden_ApprovedBy" ma:hidden="true" ma:internalName="Hidden_ApprovedBy" ma:readOnly="false">
      <xsd:simpleType>
        <xsd:restriction base="dms:Text">
          <xsd:maxLength value="100"/>
        </xsd:restriction>
      </xsd:simpleType>
    </xsd:element>
    <xsd:element name="Hidden_ApprovedAt" ma:index="36" nillable="true" ma:displayName="Hidden_ApprovedAt" ma:default="[today]" ma:format="DateTime" ma:hidden="true" ma:internalName="Hidden_ApprovedAt" ma:readOnly="false">
      <xsd:simpleType>
        <xsd:restriction base="dms:DateTime"/>
      </xsd:simpleType>
    </xsd:element>
    <xsd:element name="Statut" ma:index="37" nillable="true" ma:displayName="Statut" ma:hidden="true" ma:internalName="Statut" ma:readOnly="false">
      <xsd:simpleType>
        <xsd:restriction base="dms:Text">
          <xsd:maxLength value="10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84ed267-86d5-4fa1-a3cb-2fed497fe84f" elementFormDefault="qualified">
    <xsd:import namespace="http://schemas.microsoft.com/office/2006/documentManagement/types"/>
    <xsd:import namespace="http://schemas.microsoft.com/office/infopath/2007/PartnerControls"/>
    <xsd:element name="_dlc_DocId" ma:index="22" nillable="true" ma:displayName="Valeur d’ID de document" ma:description="Valeur de l’ID de document affecté à cet élément." ma:internalName="_dlc_DocId" ma:readOnly="true">
      <xsd:simpleType>
        <xsd:restriction base="dms:Text"/>
      </xsd:simpleType>
    </xsd:element>
    <xsd:element name="_dlc_DocIdUrl" ma:index="23" nillable="true" ma:displayName="ID de document" ma:description="Lien permanent vers ce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24" nillable="true" ma:displayName="Conserver l’ID" ma:description="Conserver l’ID lors de l’ajout." ma:hidden="true" ma:internalName="_dlc_DocIdPersistId" ma:readOnly="true">
      <xsd:simpleType>
        <xsd:restriction base="dms:Boolea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25" ma:displayName="Type de contenu"/>
        <xsd:element ref="dc:title" minOccurs="0" maxOccurs="1" ma:displayName="Titr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hase xmlns="a091097b-8ae3-4832-a2b2-51f9a78aeacd">1</Phase>
    <Sujet xmlns="a091097b-8ae3-4832-a2b2-51f9a78aeacd">Présentation de la preuve du RNCREQ - Étape 3</Sujet>
    <Confidentiel xmlns="a091097b-8ae3-4832-a2b2-51f9a78aeacd">3</Confidentiel>
    <Projet xmlns="a091097b-8ae3-4832-a2b2-51f9a78aeacd">510</Projet>
    <Provenance xmlns="a091097b-8ae3-4832-a2b2-51f9a78aeacd">2</Provenance>
    <Hidden_UploadedAt xmlns="a091097b-8ae3-4832-a2b2-51f9a78aeacd">2023-02-01T01:40:40+00:00</Hidden_UploadedAt>
    <Accés_x0020_restreint xmlns="a091097b-8ae3-4832-a2b2-51f9a78aeacd">false</Accés_x0020_restreint>
    <Précision_x0020_de_x0020_document xmlns="a091097b-8ae3-4832-a2b2-51f9a78aeacd" xsi:nil="true"/>
    <Déposant xmlns="a091097b-8ae3-4832-a2b2-51f9a78aeacd">123</Déposant>
    <Sous-catégorie xmlns="a091097b-8ae3-4832-a2b2-51f9a78aeacd" xsi:nil="true"/>
    <Copie_x0020_papier_x0020_reçue xmlns="a091097b-8ae3-4832-a2b2-51f9a78aeacd">false</Copie_x0020_papier_x0020_reçue>
    <Cote_x0020_de_x0020_déposant xmlns="a091097b-8ae3-4832-a2b2-51f9a78aeacd" xsi:nil="true"/>
    <Inscrit_x0020_au_x0020_plumitif xmlns="a091097b-8ae3-4832-a2b2-51f9a78aeacd">true</Inscrit_x0020_au_x0020_plumitif>
    <Numéro_x0020_plumitif xmlns="a091097b-8ae3-4832-a2b2-51f9a78aeacd">1480</Numéro_x0020_plumitif>
    <Hidden_UploadedBy xmlns="a091097b-8ae3-4832-a2b2-51f9a78aeacd" xsi:nil="true"/>
    <Hidden_ApprovedBy xmlns="a091097b-8ae3-4832-a2b2-51f9a78aeacd" xsi:nil="true"/>
    <Statut xmlns="a091097b-8ae3-4832-a2b2-51f9a78aeacd" xsi:nil="true"/>
    <Catégorie_x0020_de_x0020_document xmlns="a091097b-8ae3-4832-a2b2-51f9a78aeacd">2</Catégorie_x0020_de_x0020_document>
    <Date_x0020_de_x0020_confidentialité_x0020_relevée xmlns="a091097b-8ae3-4832-a2b2-51f9a78aeacd" xsi:nil="true"/>
    <Hidden_ApprovedAt xmlns="a091097b-8ae3-4832-a2b2-51f9a78aeacd">2023-02-01T01:40:40+00:00</Hidden_ApprovedAt>
    <Cote_x0020_de_x0020_piéce xmlns="a091097b-8ae3-4832-a2b2-51f9a78aeacd">C-RNCREQ-0062</Cote_x0020_de_x0020_piéce>
    <Diffusable_x0020_sur_x0020_le_x0020_Web xmlns="a091097b-8ae3-4832-a2b2-51f9a78aeacd">true</Diffusable_x0020_sur_x0020_le_x0020_Web>
    <Date_x0020_de_x0020_réception_x0020_copie_x0020_papier xmlns="a091097b-8ae3-4832-a2b2-51f9a78aeacd" xsi:nil="true"/>
    <Ne_x0020_pas_x0020_envoyer_x0020_d_x0027_alerte xmlns="a091097b-8ae3-4832-a2b2-51f9a78aeacd">true</Ne_x0020_pas_x0020_envoyer_x0020_d_x0027_alerte>
    <_dlc_DocId xmlns="a84ed267-86d5-4fa1-a3cb-2fed497fe84f">W2HFWTQUJJY6-392372918-2646</_dlc_DocId>
    <_dlc_DocIdUrl xmlns="a84ed267-86d5-4fa1-a3cb-2fed497fe84f">
      <Url>http://s10mtlweb:8081/510/_layouts/15/DocIdRedir.aspx?ID=W2HFWTQUJJY6-392372918-2646</Url>
      <Description>W2HFWTQUJJY6-392372918-2646</Description>
    </_dlc_DocIdUrl>
  </documentManagement>
</p:properties>
</file>

<file path=customXml/itemProps1.xml><?xml version="1.0" encoding="utf-8"?>
<ds:datastoreItem xmlns:ds="http://schemas.openxmlformats.org/officeDocument/2006/customXml" ds:itemID="{6FA0984D-B04E-4CA5-A500-969D2BAC49B2}"/>
</file>

<file path=customXml/itemProps2.xml><?xml version="1.0" encoding="utf-8"?>
<ds:datastoreItem xmlns:ds="http://schemas.openxmlformats.org/officeDocument/2006/customXml" ds:itemID="{7C95687B-FF02-43CF-884E-A795572CE47E}"/>
</file>

<file path=customXml/itemProps3.xml><?xml version="1.0" encoding="utf-8"?>
<ds:datastoreItem xmlns:ds="http://schemas.openxmlformats.org/officeDocument/2006/customXml" ds:itemID="{1EA553C7-3ABE-4844-B686-5ED4460A7DD2}"/>
</file>

<file path=customXml/itemProps4.xml><?xml version="1.0" encoding="utf-8"?>
<ds:datastoreItem xmlns:ds="http://schemas.openxmlformats.org/officeDocument/2006/customXml" ds:itemID="{8B2BAA01-4C7A-4A00-A433-B74B4856D5BD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16801</TotalTime>
  <Words>2299</Words>
  <Application>Microsoft Macintosh PowerPoint</Application>
  <PresentationFormat>On-screen Show (4:3)</PresentationFormat>
  <Paragraphs>304</Paragraphs>
  <Slides>27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3" baseType="lpstr">
      <vt:lpstr>Calibri</vt:lpstr>
      <vt:lpstr>Calibri Light</vt:lpstr>
      <vt:lpstr>Courier New</vt:lpstr>
      <vt:lpstr>Verdana</vt:lpstr>
      <vt:lpstr>Wingdings</vt:lpstr>
      <vt:lpstr>Retrospect</vt:lpstr>
      <vt:lpstr>Les coûts d’approvisionnement  des tariffs CB</vt:lpstr>
      <vt:lpstr>Plan</vt:lpstr>
      <vt:lpstr>Les conditions d’application  des tarifs CB</vt:lpstr>
      <vt:lpstr>Le domaine d’application</vt:lpstr>
      <vt:lpstr>Le seuil de 50 kW</vt:lpstr>
      <vt:lpstr>Solution proposée</vt:lpstr>
      <vt:lpstr>Solution subsidiaire</vt:lpstr>
      <vt:lpstr>Le tarif dissuasif de 15¢/kWh</vt:lpstr>
      <vt:lpstr>Deux solutions possibles …</vt:lpstr>
      <vt:lpstr>Les coûts d’approvisionnement des tarifs CB</vt:lpstr>
      <vt:lpstr>L’évolution des achats de court terme (énergie)</vt:lpstr>
      <vt:lpstr>Coûts à la marge d’un kWh, hiver 2017-18</vt:lpstr>
      <vt:lpstr>La méthode de coûts évités horaires  proposée par HQD</vt:lpstr>
      <vt:lpstr>Méthodologie d’estimation  des prix d’achats de court terme</vt:lpstr>
      <vt:lpstr>Achats de court terme et tarif CB</vt:lpstr>
      <vt:lpstr>Prix d’achats de court terme et tarif CB</vt:lpstr>
      <vt:lpstr>Scénario prévu à D-2019-052</vt:lpstr>
      <vt:lpstr>Scénario proposé par le Distributeur</vt:lpstr>
      <vt:lpstr>Bloc de 40 MW proposé pour les RM</vt:lpstr>
      <vt:lpstr>L’analyse présentée par le Distributeur</vt:lpstr>
      <vt:lpstr>Recommandations</vt:lpstr>
      <vt:lpstr>Le traitement à la marge des coûts d’approvisionnement</vt:lpstr>
      <vt:lpstr>La tarification au coût marginal </vt:lpstr>
      <vt:lpstr>Surcoût d’approvisionnement attribuables aux tarifs CB</vt:lpstr>
      <vt:lpstr>Justification d’une tarification à la marge</vt:lpstr>
      <vt:lpstr>Le tarif NYMPA</vt:lpstr>
      <vt:lpstr>Baser les tarifs CB sur les coûts réels d’approvisionnement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AVIS SUR LES MESURES SUSCEPTIBLES D’AMÉLIORER LES PRATIQUES TARIFAIRES</dc:title>
  <dc:subject>Présentation de la preuve du RNCREQ - Étape 3</dc:subject>
  <dc:creator>PR</dc:creator>
  <cp:lastModifiedBy>Prunelle Thibault-Bedard</cp:lastModifiedBy>
  <cp:revision>500</cp:revision>
  <cp:lastPrinted>2020-10-26T23:57:30Z</cp:lastPrinted>
  <dcterms:created xsi:type="dcterms:W3CDTF">2017-12-13T16:45:55Z</dcterms:created>
  <dcterms:modified xsi:type="dcterms:W3CDTF">2020-10-27T20:08:57Z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0x010100F6681E3BDF397F418586AC591ADC81BB00F366247D0527524EB929071ED93C362F</vt:lpwstr>
  </property>
  <property fmtid="{D5CDD505-2E9C-101B-9397-08002B2CF9AE}" pid="4" name="Order">
    <vt:r8>5365400</vt:r8>
  </property>
  <property fmtid="{D5CDD505-2E9C-101B-9397-08002B2CF9AE}" pid="5" name="_dlc_DocIdItemGuid">
    <vt:lpwstr>68494ffc-2425-467a-93e2-54acddc6150d</vt:lpwstr>
  </property>
</Properties>
</file>