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67" r:id="rId1"/>
  </p:sldMasterIdLst>
  <p:notesMasterIdLst>
    <p:notesMasterId r:id="rId16"/>
  </p:notesMasterIdLst>
  <p:handoutMasterIdLst>
    <p:handoutMasterId r:id="rId17"/>
  </p:handoutMasterIdLst>
  <p:sldIdLst>
    <p:sldId id="263" r:id="rId2"/>
    <p:sldId id="596" r:id="rId3"/>
    <p:sldId id="613" r:id="rId4"/>
    <p:sldId id="612" r:id="rId5"/>
    <p:sldId id="599" r:id="rId6"/>
    <p:sldId id="608" r:id="rId7"/>
    <p:sldId id="603" r:id="rId8"/>
    <p:sldId id="604" r:id="rId9"/>
    <p:sldId id="605" r:id="rId10"/>
    <p:sldId id="614" r:id="rId11"/>
    <p:sldId id="611" r:id="rId12"/>
    <p:sldId id="606" r:id="rId13"/>
    <p:sldId id="602" r:id="rId14"/>
    <p:sldId id="610" r:id="rId15"/>
  </p:sldIdLst>
  <p:sldSz cx="12192000" cy="6858000"/>
  <p:notesSz cx="7026275" cy="931227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9822" autoAdjust="0"/>
  </p:normalViewPr>
  <p:slideViewPr>
    <p:cSldViewPr snapToGrid="0">
      <p:cViewPr varScale="1">
        <p:scale>
          <a:sx n="103" d="100"/>
          <a:sy n="103" d="100"/>
        </p:scale>
        <p:origin x="144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4719" cy="465614"/>
          </a:xfrm>
          <a:prstGeom prst="rect">
            <a:avLst/>
          </a:prstGeom>
        </p:spPr>
        <p:txBody>
          <a:bodyPr vert="horz" lIns="93351" tIns="46676" rIns="93351" bIns="46676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9931" y="0"/>
            <a:ext cx="3044719" cy="465614"/>
          </a:xfrm>
          <a:prstGeom prst="rect">
            <a:avLst/>
          </a:prstGeom>
        </p:spPr>
        <p:txBody>
          <a:bodyPr vert="horz" lIns="93351" tIns="46676" rIns="93351" bIns="46676" rtlCol="0"/>
          <a:lstStyle>
            <a:lvl1pPr algn="r">
              <a:defRPr sz="1200"/>
            </a:lvl1pPr>
          </a:lstStyle>
          <a:p>
            <a:fld id="{9891B21A-ECC8-4EEA-904C-D0A157BA1977}" type="datetimeFigureOut">
              <a:rPr lang="fr-CA" smtClean="0"/>
              <a:t>2019-03-14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8845045"/>
            <a:ext cx="3044719" cy="465614"/>
          </a:xfrm>
          <a:prstGeom prst="rect">
            <a:avLst/>
          </a:prstGeom>
        </p:spPr>
        <p:txBody>
          <a:bodyPr vert="horz" lIns="93351" tIns="46676" rIns="93351" bIns="46676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9931" y="8845045"/>
            <a:ext cx="3044719" cy="465614"/>
          </a:xfrm>
          <a:prstGeom prst="rect">
            <a:avLst/>
          </a:prstGeom>
        </p:spPr>
        <p:txBody>
          <a:bodyPr vert="horz" lIns="93351" tIns="46676" rIns="93351" bIns="46676" rtlCol="0" anchor="b"/>
          <a:lstStyle>
            <a:lvl1pPr algn="r">
              <a:defRPr sz="1200"/>
            </a:lvl1pPr>
          </a:lstStyle>
          <a:p>
            <a:fld id="{3BF0439A-76B2-40EA-872B-4843294184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8009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4719" cy="465614"/>
          </a:xfrm>
          <a:prstGeom prst="rect">
            <a:avLst/>
          </a:prstGeom>
        </p:spPr>
        <p:txBody>
          <a:bodyPr vert="horz" lIns="93351" tIns="46676" rIns="93351" bIns="46676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9931" y="0"/>
            <a:ext cx="3044719" cy="465614"/>
          </a:xfrm>
          <a:prstGeom prst="rect">
            <a:avLst/>
          </a:prstGeom>
        </p:spPr>
        <p:txBody>
          <a:bodyPr vert="horz" lIns="93351" tIns="46676" rIns="93351" bIns="46676" rtlCol="0"/>
          <a:lstStyle>
            <a:lvl1pPr algn="r">
              <a:defRPr sz="1200"/>
            </a:lvl1pPr>
          </a:lstStyle>
          <a:p>
            <a:fld id="{54ED4DF6-A981-4ACE-9F1B-2BED91CBBFB3}" type="datetimeFigureOut">
              <a:rPr lang="fr-CA" smtClean="0"/>
              <a:t>2019-03-14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700088"/>
            <a:ext cx="6207125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51" tIns="46676" rIns="93351" bIns="46676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51" tIns="46676" rIns="93351" bIns="46676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8845045"/>
            <a:ext cx="3044719" cy="465614"/>
          </a:xfrm>
          <a:prstGeom prst="rect">
            <a:avLst/>
          </a:prstGeom>
        </p:spPr>
        <p:txBody>
          <a:bodyPr vert="horz" lIns="93351" tIns="46676" rIns="93351" bIns="46676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9931" y="8845045"/>
            <a:ext cx="3044719" cy="465614"/>
          </a:xfrm>
          <a:prstGeom prst="rect">
            <a:avLst/>
          </a:prstGeom>
        </p:spPr>
        <p:txBody>
          <a:bodyPr vert="horz" lIns="93351" tIns="46676" rIns="93351" bIns="46676" rtlCol="0" anchor="b"/>
          <a:lstStyle>
            <a:lvl1pPr algn="r">
              <a:defRPr sz="1200"/>
            </a:lvl1pPr>
          </a:lstStyle>
          <a:p>
            <a:fld id="{6D07B0B6-A36C-40AE-A0B5-CEF9789662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2522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A575CD-BF9A-4764-8CE4-BEDDE7FDB5B3}" type="datetime1">
              <a:rPr lang="fr-CA" smtClean="0"/>
              <a:t>2019-03-14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A4B8C-894B-4C66-A07C-47773015B8AA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102128-37B2-43E7-A2FB-83784FF69A62}" type="datetime1">
              <a:rPr lang="fr-CA" smtClean="0"/>
              <a:t>2019-03-14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98B8B-7B3E-44C0-AF70-3D70C09456BF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656BD1-3F6A-448F-B09A-480C76EACA86}" type="datetime1">
              <a:rPr lang="fr-CA" smtClean="0"/>
              <a:t>2019-03-14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AF6A2-CBC9-4B22-8D6B-E86C264FE762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DF846E-AA47-4E01-9CF4-C3697C76D1E8}" type="datetime1">
              <a:rPr lang="fr-CA" smtClean="0"/>
              <a:t>2019-03-14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B755F8-16FF-4135-A9EC-57B9AD1CAA14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360CC4-E619-4397-80A8-405C8FD9A78B}" type="datetime1">
              <a:rPr lang="fr-CA" smtClean="0"/>
              <a:t>2019-03-14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735F7-F5BF-417D-B97F-DFCF2D5049AF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9F52A8-DB46-4A17-856D-250E9589ABF8}" type="datetime1">
              <a:rPr lang="fr-CA" smtClean="0"/>
              <a:t>2019-03-14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648FE3-AD7F-421F-99FD-2EDE85196746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0D6D30-2313-413E-9330-FD42F37DAD36}" type="datetime1">
              <a:rPr lang="fr-CA" smtClean="0"/>
              <a:t>2019-03-14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8777C-8558-4001-B6AC-CAB11DB86729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D8F667-BC2E-440D-BEB6-0E92D842CB10}" type="datetime1">
              <a:rPr lang="fr-CA" smtClean="0"/>
              <a:t>2019-03-14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FE93EF-0E36-460E-BE49-B8CB6979DFF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5B1CE9-E250-4F18-A4F2-D022B87A4C06}" type="datetime1">
              <a:rPr lang="fr-CA" smtClean="0"/>
              <a:t>2019-03-14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E7AEDE-E3B9-4D30-A3F4-86385AFF4652}" type="datetime1">
              <a:rPr lang="fr-CA" smtClean="0"/>
              <a:t>2019-03-14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B8CB6C-AF7E-431F-ABA8-2F2EB1F1EA01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F80EF8-0D17-477F-B250-E45761764571}" type="datetime1">
              <a:rPr lang="fr-CA" smtClean="0"/>
              <a:t>2019-03-14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B0B21C-FCA8-49F2-920E-8AF540764C84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3724502-DB1C-4412-95D9-A512478016BF}" type="datetime1">
              <a:rPr lang="fr-CA" smtClean="0"/>
              <a:t>2019-03-14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788B331-A12B-4136-8261-3B3390F0DF14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ydroquebec.com/production/autres-sources.html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ydroquebec.com/relations-investisseurs/pdf/18K-2017.pdf" TargetMode="External"/><Relationship Id="rId2" Type="http://schemas.openxmlformats.org/officeDocument/2006/relationships/hyperlink" Target="http://www.regie-energie.qc.ca/audiences/Suivis/SuiviD-2011-162_Criteres/HQD_AnnexeE_12dec2014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npcc.org/Library/Resource%20Adequacy/Qu%C3%A9bec%20Comprehensive%20Review%202011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CA" dirty="0" err="1" smtClean="0">
                <a:latin typeface="Verdana" pitchFamily="34" charset="0"/>
                <a:cs typeface="Arial" charset="0"/>
              </a:rPr>
              <a:t>Régie</a:t>
            </a:r>
            <a:r>
              <a:rPr lang="en-CA" dirty="0" smtClean="0">
                <a:latin typeface="Verdana" pitchFamily="34" charset="0"/>
                <a:cs typeface="Arial" charset="0"/>
              </a:rPr>
              <a:t> de </a:t>
            </a:r>
            <a:r>
              <a:rPr lang="en-CA" dirty="0" err="1" smtClean="0">
                <a:latin typeface="Verdana" pitchFamily="34" charset="0"/>
                <a:cs typeface="Arial" charset="0"/>
              </a:rPr>
              <a:t>l’Énergie</a:t>
            </a:r>
            <a:r>
              <a:rPr lang="en-CA" dirty="0" smtClean="0">
                <a:latin typeface="Verdana" pitchFamily="34" charset="0"/>
                <a:cs typeface="Arial" charset="0"/>
              </a:rPr>
              <a:t/>
            </a:r>
            <a:br>
              <a:rPr lang="en-CA" dirty="0" smtClean="0">
                <a:latin typeface="Verdana" pitchFamily="34" charset="0"/>
                <a:cs typeface="Arial" charset="0"/>
              </a:rPr>
            </a:br>
            <a:r>
              <a:rPr lang="en-CA" dirty="0" smtClean="0">
                <a:latin typeface="Verdana" pitchFamily="34" charset="0"/>
                <a:cs typeface="Arial" charset="0"/>
              </a:rPr>
              <a:t>R-4052-2018</a:t>
            </a:r>
            <a:br>
              <a:rPr lang="en-CA" dirty="0" smtClean="0">
                <a:latin typeface="Verdana" pitchFamily="34" charset="0"/>
                <a:cs typeface="Arial" charset="0"/>
              </a:rPr>
            </a:br>
            <a:endParaRPr lang="fr-CA" sz="3000" dirty="0" smtClean="0">
              <a:latin typeface="Verdana" pitchFamily="34" charset="0"/>
              <a:cs typeface="Arial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CA" sz="2400" dirty="0" err="1" smtClean="0">
                <a:latin typeface="Verdana" pitchFamily="34" charset="0"/>
                <a:cs typeface="Arial" charset="0"/>
              </a:rPr>
              <a:t>Présentation</a:t>
            </a:r>
            <a:r>
              <a:rPr lang="en-CA" sz="2400" dirty="0" smtClean="0">
                <a:latin typeface="Verdana" pitchFamily="34" charset="0"/>
                <a:cs typeface="Arial" charset="0"/>
              </a:rPr>
              <a:t> de la </a:t>
            </a:r>
            <a:r>
              <a:rPr lang="en-CA" sz="2400" dirty="0" err="1" smtClean="0">
                <a:latin typeface="Verdana" pitchFamily="34" charset="0"/>
                <a:cs typeface="Arial" charset="0"/>
              </a:rPr>
              <a:t>preuve</a:t>
            </a:r>
            <a:r>
              <a:rPr lang="en-CA" sz="2400" dirty="0" smtClean="0">
                <a:latin typeface="Verdana" pitchFamily="34" charset="0"/>
                <a:cs typeface="Arial" charset="0"/>
              </a:rPr>
              <a:t> AHQ-ARQ</a:t>
            </a:r>
          </a:p>
          <a:p>
            <a:pPr eaLnBrk="1" hangingPunct="1">
              <a:lnSpc>
                <a:spcPct val="90000"/>
              </a:lnSpc>
            </a:pPr>
            <a:r>
              <a:rPr lang="en-CA" b="1" dirty="0" smtClean="0">
                <a:latin typeface="Verdana" pitchFamily="34" charset="0"/>
                <a:cs typeface="Arial" charset="0"/>
              </a:rPr>
              <a:t>VERSION CAVIARDÉE</a:t>
            </a:r>
            <a:endParaRPr lang="en-CA" sz="2400" b="1" dirty="0" smtClean="0">
              <a:latin typeface="Verdan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CA" sz="2400" dirty="0" smtClean="0">
                <a:latin typeface="Verdana" pitchFamily="34" charset="0"/>
                <a:cs typeface="Arial" charset="0"/>
              </a:rPr>
              <a:t>Marcel Paul Raymond</a:t>
            </a:r>
          </a:p>
          <a:p>
            <a:pPr eaLnBrk="1" hangingPunct="1">
              <a:lnSpc>
                <a:spcPct val="90000"/>
              </a:lnSpc>
            </a:pPr>
            <a:endParaRPr lang="en-CA" sz="2400" dirty="0" smtClean="0">
              <a:latin typeface="Verdan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CA" dirty="0" smtClean="0">
                <a:latin typeface="Verdana" pitchFamily="34" charset="0"/>
                <a:cs typeface="Arial" charset="0"/>
              </a:rPr>
              <a:t>28 </a:t>
            </a:r>
            <a:r>
              <a:rPr lang="en-CA" dirty="0" err="1" smtClean="0">
                <a:latin typeface="Verdana" pitchFamily="34" charset="0"/>
                <a:cs typeface="Arial" charset="0"/>
              </a:rPr>
              <a:t>février</a:t>
            </a:r>
            <a:r>
              <a:rPr lang="en-CA" dirty="0" smtClean="0">
                <a:latin typeface="Verdana" pitchFamily="34" charset="0"/>
                <a:cs typeface="Arial" charset="0"/>
              </a:rPr>
              <a:t> 2019</a:t>
            </a:r>
            <a:endParaRPr lang="en-CA" sz="2400" dirty="0" smtClean="0">
              <a:latin typeface="Verdan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CA" sz="2400" dirty="0" smtClean="0">
              <a:latin typeface="Verdan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fr-CA" sz="2400" dirty="0" smtClean="0">
              <a:latin typeface="Verdana" pitchFamily="34" charset="0"/>
              <a:cs typeface="Arial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9495C-C264-4D0F-AAC4-B7B7A6C37739}" type="slidenum">
              <a:rPr lang="fr-CA" smtClean="0"/>
              <a:pPr>
                <a:defRPr/>
              </a:pPr>
              <a:t>1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10</a:t>
            </a:fld>
            <a:endParaRPr lang="fr-CA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881" y="486888"/>
            <a:ext cx="11990119" cy="985652"/>
          </a:xfrm>
        </p:spPr>
        <p:txBody>
          <a:bodyPr>
            <a:normAutofit/>
          </a:bodyPr>
          <a:lstStyle/>
          <a:p>
            <a:pPr eaLnBrk="1" hangingPunct="1"/>
            <a:r>
              <a:rPr lang="en-CA" dirty="0" err="1" smtClean="0"/>
              <a:t>Besoin</a:t>
            </a:r>
            <a:r>
              <a:rPr lang="en-CA" dirty="0" smtClean="0"/>
              <a:t> du </a:t>
            </a:r>
            <a:r>
              <a:rPr lang="en-CA" dirty="0" err="1" smtClean="0"/>
              <a:t>Projet</a:t>
            </a:r>
            <a:r>
              <a:rPr lang="en-CA" dirty="0" smtClean="0"/>
              <a:t>? – Puissance </a:t>
            </a:r>
            <a:r>
              <a:rPr lang="en-CA" dirty="0" err="1" smtClean="0"/>
              <a:t>éolienne</a:t>
            </a:r>
            <a:r>
              <a:rPr lang="en-CA" dirty="0" smtClean="0"/>
              <a:t> (suite)</a:t>
            </a:r>
            <a:endParaRPr lang="fr-CA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6270" y="1567544"/>
            <a:ext cx="10319657" cy="513014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fr-CA" u="sng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fr-CA" u="sng" dirty="0" smtClean="0"/>
              <a:t>C-AHQ-ARQ-0024, p. 17:</a:t>
            </a:r>
            <a:r>
              <a:rPr lang="fr-CA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fr-CA" dirty="0" smtClean="0"/>
              <a:t>Ce n’est pas exact que ce sont des données</a:t>
            </a:r>
            <a:r>
              <a:rPr lang="fr-CA" dirty="0"/>
              <a:t> </a:t>
            </a:r>
            <a:r>
              <a:rPr lang="fr-CA" dirty="0" smtClean="0"/>
              <a:t>datant de 2010.</a:t>
            </a:r>
            <a:endParaRPr lang="fr-CA" dirty="0" smtClean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</a:pPr>
            <a:r>
              <a:rPr lang="fr-CA" dirty="0" smtClean="0">
                <a:sym typeface="Wingdings" panose="05000000000000000000" pitchFamily="2" charset="2"/>
              </a:rPr>
              <a:t>10% de non-simultanéité de l’éolien est tout à fait raisonnable.</a:t>
            </a:r>
          </a:p>
          <a:p>
            <a:pPr>
              <a:lnSpc>
                <a:spcPct val="90000"/>
              </a:lnSpc>
              <a:buFont typeface="Wingdings"/>
              <a:buChar char="à"/>
            </a:pPr>
            <a:r>
              <a:rPr lang="fr-CA" b="1" u="sng" dirty="0" smtClean="0">
                <a:sym typeface="Wingdings" panose="05000000000000000000" pitchFamily="2" charset="2"/>
              </a:rPr>
              <a:t>388 MW </a:t>
            </a:r>
            <a:r>
              <a:rPr lang="fr-CA" dirty="0" smtClean="0">
                <a:sym typeface="Wingdings" panose="05000000000000000000" pitchFamily="2" charset="2"/>
              </a:rPr>
              <a:t>en moyenne dans une planification </a:t>
            </a:r>
            <a:r>
              <a:rPr lang="fr-CA" u="sng" dirty="0" smtClean="0">
                <a:sym typeface="Wingdings" panose="05000000000000000000" pitchFamily="2" charset="2"/>
              </a:rPr>
              <a:t>déterministe</a:t>
            </a:r>
            <a:r>
              <a:rPr lang="fr-CA" dirty="0" smtClean="0">
                <a:sym typeface="Wingdings" panose="05000000000000000000" pitchFamily="2" charset="2"/>
              </a:rPr>
              <a:t>.</a:t>
            </a:r>
            <a:endParaRPr lang="fr-CA" dirty="0" smtClean="0"/>
          </a:p>
          <a:p>
            <a:pPr marL="0" indent="0">
              <a:lnSpc>
                <a:spcPct val="90000"/>
              </a:lnSpc>
              <a:buNone/>
            </a:pPr>
            <a:endParaRPr lang="fr-CA" dirty="0" smtClean="0"/>
          </a:p>
          <a:p>
            <a:pPr marL="0" indent="0">
              <a:lnSpc>
                <a:spcPct val="90000"/>
              </a:lnSpc>
              <a:buNone/>
            </a:pPr>
            <a:endParaRPr lang="fr-CA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6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fr-CA" sz="2600" dirty="0" smtClean="0"/>
              <a:t> </a:t>
            </a:r>
            <a:endParaRPr lang="fr-CA" sz="2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510" y="3788229"/>
            <a:ext cx="7157409" cy="275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52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11</a:t>
            </a:fld>
            <a:endParaRPr lang="fr-CA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881" y="486888"/>
            <a:ext cx="11990119" cy="985652"/>
          </a:xfrm>
        </p:spPr>
        <p:txBody>
          <a:bodyPr>
            <a:normAutofit/>
          </a:bodyPr>
          <a:lstStyle/>
          <a:p>
            <a:pPr eaLnBrk="1" hangingPunct="1"/>
            <a:r>
              <a:rPr lang="en-CA" dirty="0" err="1" smtClean="0"/>
              <a:t>Besoin</a:t>
            </a:r>
            <a:r>
              <a:rPr lang="en-CA" dirty="0" smtClean="0"/>
              <a:t> du </a:t>
            </a:r>
            <a:r>
              <a:rPr lang="en-CA" dirty="0" err="1" smtClean="0"/>
              <a:t>Projet</a:t>
            </a:r>
            <a:r>
              <a:rPr lang="en-CA" dirty="0" smtClean="0"/>
              <a:t>? – Puissance </a:t>
            </a:r>
            <a:r>
              <a:rPr lang="en-CA" dirty="0" err="1" smtClean="0"/>
              <a:t>éolienne</a:t>
            </a:r>
            <a:r>
              <a:rPr lang="en-CA" dirty="0" smtClean="0"/>
              <a:t> (suite)</a:t>
            </a:r>
            <a:endParaRPr lang="fr-CA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6270" y="1567544"/>
            <a:ext cx="4536374" cy="513014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r-CA" sz="1900" u="sng" dirty="0" smtClean="0"/>
              <a:t>AHQ-ARQ:</a:t>
            </a:r>
          </a:p>
          <a:p>
            <a:pPr>
              <a:lnSpc>
                <a:spcPct val="90000"/>
              </a:lnSpc>
            </a:pPr>
            <a:r>
              <a:rPr lang="fr-CA" sz="1900" dirty="0" smtClean="0"/>
              <a:t>La probabilité d’avoir une production simultanée de 90 % de toute la production éolienne au Québec (HQD-HQP) est pratiquement nulle en tout temps et d’autant plus en une période précise comme la pointe.</a:t>
            </a:r>
          </a:p>
          <a:p>
            <a:pPr>
              <a:lnSpc>
                <a:spcPct val="90000"/>
              </a:lnSpc>
            </a:pPr>
            <a:r>
              <a:rPr lang="fr-CA" sz="1900" dirty="0" smtClean="0"/>
              <a:t>R-3742-2010, C-UMQ-0007, p. 12. </a:t>
            </a:r>
            <a:r>
              <a:rPr lang="fr-CA" sz="1900" dirty="0" smtClean="0">
                <a:sym typeface="Wingdings" panose="05000000000000000000" pitchFamily="2" charset="2"/>
              </a:rPr>
              <a:t></a:t>
            </a:r>
          </a:p>
          <a:p>
            <a:pPr>
              <a:lnSpc>
                <a:spcPct val="90000"/>
              </a:lnSpc>
            </a:pPr>
            <a:r>
              <a:rPr lang="fr-CA" sz="1900" dirty="0" smtClean="0"/>
              <a:t>Données HQ non disponibles.</a:t>
            </a:r>
          </a:p>
          <a:p>
            <a:pPr>
              <a:lnSpc>
                <a:spcPct val="90000"/>
              </a:lnSpc>
            </a:pPr>
            <a:r>
              <a:rPr lang="fr-CA" sz="1900" dirty="0" smtClean="0"/>
              <a:t>Les ententes contractuelles avec les producteurs éoliens permettent l’interruption de la production.</a:t>
            </a:r>
          </a:p>
          <a:p>
            <a:pPr>
              <a:lnSpc>
                <a:spcPct val="90000"/>
              </a:lnSpc>
            </a:pPr>
            <a:r>
              <a:rPr lang="fr-CA" sz="1900" dirty="0" smtClean="0"/>
              <a:t>D-2010-165, p. 16:</a:t>
            </a:r>
          </a:p>
          <a:p>
            <a:pPr lvl="1">
              <a:lnSpc>
                <a:spcPct val="90000"/>
              </a:lnSpc>
            </a:pPr>
            <a:r>
              <a:rPr lang="fr-CA" sz="1500" dirty="0" smtClean="0"/>
              <a:t>HQT/Régie: «</a:t>
            </a:r>
            <a:r>
              <a:rPr lang="fr-CA" sz="1500" dirty="0"/>
              <a:t> Aussi, cette approche pourrait être intéressante pour un taux de pénétration </a:t>
            </a:r>
            <a:r>
              <a:rPr lang="fr-CA" sz="1500" dirty="0" smtClean="0"/>
              <a:t>de production </a:t>
            </a:r>
            <a:r>
              <a:rPr lang="fr-CA" sz="1500" dirty="0"/>
              <a:t>éolienne relativement élevé et constituerait une solution à </a:t>
            </a:r>
            <a:r>
              <a:rPr lang="fr-CA" sz="1500" dirty="0" smtClean="0"/>
              <a:t>envisager éventuellement. »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fr-CA" sz="2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285" y="1789447"/>
            <a:ext cx="5754305" cy="3981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69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12</a:t>
            </a:fld>
            <a:endParaRPr lang="fr-CA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881" y="486888"/>
            <a:ext cx="11990119" cy="985652"/>
          </a:xfrm>
        </p:spPr>
        <p:txBody>
          <a:bodyPr>
            <a:normAutofit/>
          </a:bodyPr>
          <a:lstStyle/>
          <a:p>
            <a:pPr eaLnBrk="1" hangingPunct="1"/>
            <a:r>
              <a:rPr lang="en-CA" dirty="0" err="1" smtClean="0"/>
              <a:t>Besoin</a:t>
            </a:r>
            <a:r>
              <a:rPr lang="en-CA" dirty="0" smtClean="0"/>
              <a:t> du </a:t>
            </a:r>
            <a:r>
              <a:rPr lang="en-CA" dirty="0" err="1" smtClean="0"/>
              <a:t>Projet</a:t>
            </a:r>
            <a:r>
              <a:rPr lang="en-CA" dirty="0" smtClean="0"/>
              <a:t>? – </a:t>
            </a:r>
            <a:r>
              <a:rPr lang="en-CA" dirty="0" err="1" smtClean="0"/>
              <a:t>Indisponibilités</a:t>
            </a:r>
            <a:r>
              <a:rPr lang="en-CA" dirty="0" smtClean="0"/>
              <a:t> </a:t>
            </a:r>
            <a:r>
              <a:rPr lang="en-CA" dirty="0" err="1" smtClean="0"/>
              <a:t>forcées</a:t>
            </a:r>
            <a:endParaRPr lang="fr-CA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6270" y="1567544"/>
            <a:ext cx="10319657" cy="513014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r-CA" u="sng" dirty="0" smtClean="0"/>
              <a:t>HQT:</a:t>
            </a:r>
            <a:r>
              <a:rPr lang="fr-CA" dirty="0" smtClean="0"/>
              <a:t> NS 26 février, page 88:</a:t>
            </a:r>
          </a:p>
          <a:p>
            <a:pPr>
              <a:lnSpc>
                <a:spcPct val="90000"/>
              </a:lnSpc>
            </a:pPr>
            <a:r>
              <a:rPr lang="fr-CA" dirty="0" smtClean="0"/>
              <a:t>Pas approprié de mettre une provision pour indisponibilités forcée (IF) de groupes turbines-alternateurs.</a:t>
            </a:r>
          </a:p>
          <a:p>
            <a:pPr>
              <a:lnSpc>
                <a:spcPct val="90000"/>
              </a:lnSpc>
            </a:pPr>
            <a:endParaRPr lang="fr-CA" dirty="0"/>
          </a:p>
          <a:p>
            <a:pPr marL="0" indent="0">
              <a:lnSpc>
                <a:spcPct val="90000"/>
              </a:lnSpc>
              <a:buNone/>
            </a:pPr>
            <a:r>
              <a:rPr lang="fr-CA" u="sng" dirty="0" smtClean="0"/>
              <a:t>AHQ-ARQ:</a:t>
            </a:r>
          </a:p>
          <a:p>
            <a:pPr>
              <a:lnSpc>
                <a:spcPct val="90000"/>
              </a:lnSpc>
            </a:pPr>
            <a:r>
              <a:rPr lang="fr-CA" dirty="0" err="1" smtClean="0"/>
              <a:t>HQP+Churchill</a:t>
            </a:r>
            <a:r>
              <a:rPr lang="fr-CA" dirty="0" smtClean="0"/>
              <a:t>: 370 groupes turbines-alternateurs hydroélectriques sur </a:t>
            </a:r>
            <a:r>
              <a:rPr lang="fr-CA" u="sng" dirty="0" smtClean="0"/>
              <a:t>l’ensemble du réseau</a:t>
            </a:r>
            <a:r>
              <a:rPr lang="fr-CA" dirty="0" smtClean="0"/>
              <a:t> (site web HQP).</a:t>
            </a:r>
          </a:p>
          <a:p>
            <a:pPr>
              <a:lnSpc>
                <a:spcPct val="90000"/>
              </a:lnSpc>
            </a:pPr>
            <a:r>
              <a:rPr lang="fr-CA" dirty="0" smtClean="0"/>
              <a:t>Si chaque groupe a une probabilité de 1,9 % d’être en IF, la probabilité de n’avoir aucun groupe en IF à un instant donné est de moins de 1 sur 1000.</a:t>
            </a:r>
          </a:p>
          <a:p>
            <a:pPr>
              <a:lnSpc>
                <a:spcPct val="90000"/>
              </a:lnSpc>
              <a:buFont typeface="Wingdings"/>
              <a:buChar char="à"/>
            </a:pPr>
            <a:r>
              <a:rPr lang="fr-CA" dirty="0" smtClean="0">
                <a:sym typeface="Wingdings" panose="05000000000000000000" pitchFamily="2" charset="2"/>
              </a:rPr>
              <a:t>848 </a:t>
            </a:r>
            <a:r>
              <a:rPr lang="fr-CA" dirty="0">
                <a:sym typeface="Wingdings" panose="05000000000000000000" pitchFamily="2" charset="2"/>
              </a:rPr>
              <a:t>MW en moyenne dans </a:t>
            </a:r>
            <a:r>
              <a:rPr lang="fr-CA" dirty="0" smtClean="0">
                <a:sym typeface="Wingdings" panose="05000000000000000000" pitchFamily="2" charset="2"/>
              </a:rPr>
              <a:t>une planification </a:t>
            </a:r>
            <a:r>
              <a:rPr lang="fr-CA" u="sng" dirty="0">
                <a:sym typeface="Wingdings" panose="05000000000000000000" pitchFamily="2" charset="2"/>
              </a:rPr>
              <a:t>déterministe</a:t>
            </a:r>
            <a:r>
              <a:rPr lang="fr-CA" dirty="0" smtClean="0">
                <a:sym typeface="Wingdings" panose="05000000000000000000" pitchFamily="2" charset="2"/>
              </a:rPr>
              <a:t>.</a:t>
            </a:r>
          </a:p>
          <a:p>
            <a:pPr>
              <a:lnSpc>
                <a:spcPct val="90000"/>
              </a:lnSpc>
              <a:buFont typeface="Wingdings"/>
              <a:buChar char="à"/>
            </a:pPr>
            <a:endParaRPr lang="fr-CA" dirty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</a:pPr>
            <a:r>
              <a:rPr lang="fr-CA" u="sng" dirty="0" smtClean="0">
                <a:sym typeface="Wingdings" panose="05000000000000000000" pitchFamily="2" charset="2"/>
              </a:rPr>
              <a:t>En amont du corridor </a:t>
            </a:r>
            <a:r>
              <a:rPr lang="fr-CA" u="sng" dirty="0" err="1" smtClean="0">
                <a:sym typeface="Wingdings" panose="05000000000000000000" pitchFamily="2" charset="2"/>
              </a:rPr>
              <a:t>Manic</a:t>
            </a:r>
            <a:r>
              <a:rPr lang="fr-CA" u="sng" dirty="0" smtClean="0">
                <a:sym typeface="Wingdings" panose="05000000000000000000" pitchFamily="2" charset="2"/>
              </a:rPr>
              <a:t>-Québec</a:t>
            </a:r>
            <a:r>
              <a:rPr lang="fr-CA" dirty="0" smtClean="0">
                <a:sym typeface="Wingdings" panose="05000000000000000000" pitchFamily="2" charset="2"/>
              </a:rPr>
              <a:t>, </a:t>
            </a:r>
            <a:r>
              <a:rPr lang="fr-CA" dirty="0" err="1" smtClean="0">
                <a:sym typeface="Wingdings" panose="05000000000000000000" pitchFamily="2" charset="2"/>
              </a:rPr>
              <a:t>HQP+Churchill</a:t>
            </a:r>
            <a:r>
              <a:rPr lang="fr-CA" dirty="0" smtClean="0">
                <a:sym typeface="Wingdings" panose="05000000000000000000" pitchFamily="2" charset="2"/>
              </a:rPr>
              <a:t> </a:t>
            </a:r>
            <a:r>
              <a:rPr lang="fr-CA" dirty="0">
                <a:sym typeface="Wingdings" panose="05000000000000000000" pitchFamily="2" charset="2"/>
              </a:rPr>
              <a:t>a </a:t>
            </a:r>
            <a:r>
              <a:rPr lang="fr-CA" dirty="0" smtClean="0">
                <a:sym typeface="Wingdings" panose="05000000000000000000" pitchFamily="2" charset="2"/>
              </a:rPr>
              <a:t>70 </a:t>
            </a:r>
            <a:r>
              <a:rPr lang="fr-CA" dirty="0">
                <a:sym typeface="Wingdings" panose="05000000000000000000" pitchFamily="2" charset="2"/>
              </a:rPr>
              <a:t>groupes turbines-alternateurs hydroélectriques </a:t>
            </a:r>
            <a:r>
              <a:rPr lang="fr-CA" dirty="0" smtClean="0">
                <a:sym typeface="Wingdings" panose="05000000000000000000" pitchFamily="2" charset="2"/>
              </a:rPr>
              <a:t>(</a:t>
            </a:r>
            <a:r>
              <a:rPr lang="fr-CA" dirty="0">
                <a:sym typeface="Wingdings" panose="05000000000000000000" pitchFamily="2" charset="2"/>
              </a:rPr>
              <a:t>site web HQP).</a:t>
            </a:r>
          </a:p>
          <a:p>
            <a:pPr>
              <a:lnSpc>
                <a:spcPct val="90000"/>
              </a:lnSpc>
            </a:pPr>
            <a:r>
              <a:rPr lang="fr-CA" dirty="0">
                <a:sym typeface="Wingdings" panose="05000000000000000000" pitchFamily="2" charset="2"/>
              </a:rPr>
              <a:t>Si chaque groupe a une probabilité de 1,9 % d’être en </a:t>
            </a:r>
            <a:r>
              <a:rPr lang="fr-CA" dirty="0" smtClean="0">
                <a:sym typeface="Wingdings" panose="05000000000000000000" pitchFamily="2" charset="2"/>
              </a:rPr>
              <a:t>IF, </a:t>
            </a:r>
            <a:r>
              <a:rPr lang="fr-CA" dirty="0">
                <a:sym typeface="Wingdings" panose="05000000000000000000" pitchFamily="2" charset="2"/>
              </a:rPr>
              <a:t>la probabilité de n’avoir aucun groupe </a:t>
            </a:r>
            <a:r>
              <a:rPr lang="fr-CA" dirty="0" smtClean="0">
                <a:sym typeface="Wingdings" panose="05000000000000000000" pitchFamily="2" charset="2"/>
              </a:rPr>
              <a:t>en IF à </a:t>
            </a:r>
            <a:r>
              <a:rPr lang="fr-CA" dirty="0">
                <a:sym typeface="Wingdings" panose="05000000000000000000" pitchFamily="2" charset="2"/>
              </a:rPr>
              <a:t>un instant donné est de </a:t>
            </a:r>
            <a:r>
              <a:rPr lang="fr-CA" dirty="0" smtClean="0">
                <a:sym typeface="Wingdings" panose="05000000000000000000" pitchFamily="2" charset="2"/>
              </a:rPr>
              <a:t> 2,5 </a:t>
            </a:r>
            <a:r>
              <a:rPr lang="fr-CA" dirty="0">
                <a:sym typeface="Wingdings" panose="05000000000000000000" pitchFamily="2" charset="2"/>
              </a:rPr>
              <a:t>sur </a:t>
            </a:r>
            <a:r>
              <a:rPr lang="fr-CA" dirty="0" smtClean="0">
                <a:sym typeface="Wingdings" panose="05000000000000000000" pitchFamily="2" charset="2"/>
              </a:rPr>
              <a:t>10.</a:t>
            </a:r>
            <a:endParaRPr lang="fr-CA" dirty="0">
              <a:sym typeface="Wingdings" panose="05000000000000000000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fr-CA" dirty="0">
                <a:sym typeface="Wingdings" panose="05000000000000000000" pitchFamily="2" charset="2"/>
              </a:rPr>
              <a:t> </a:t>
            </a:r>
            <a:r>
              <a:rPr lang="fr-CA" b="1" u="sng" dirty="0" smtClean="0">
                <a:sym typeface="Wingdings" panose="05000000000000000000" pitchFamily="2" charset="2"/>
              </a:rPr>
              <a:t>280 </a:t>
            </a:r>
            <a:r>
              <a:rPr lang="fr-CA" b="1" u="sng" dirty="0">
                <a:sym typeface="Wingdings" panose="05000000000000000000" pitchFamily="2" charset="2"/>
              </a:rPr>
              <a:t>MW</a:t>
            </a:r>
            <a:r>
              <a:rPr lang="fr-CA" b="1" dirty="0">
                <a:sym typeface="Wingdings" panose="05000000000000000000" pitchFamily="2" charset="2"/>
              </a:rPr>
              <a:t> </a:t>
            </a:r>
            <a:r>
              <a:rPr lang="fr-CA" dirty="0">
                <a:sym typeface="Wingdings" panose="05000000000000000000" pitchFamily="2" charset="2"/>
              </a:rPr>
              <a:t>en moyenne dans une planification </a:t>
            </a:r>
            <a:r>
              <a:rPr lang="fr-CA" u="sng" dirty="0">
                <a:sym typeface="Wingdings" panose="05000000000000000000" pitchFamily="2" charset="2"/>
              </a:rPr>
              <a:t>déterministe.</a:t>
            </a:r>
          </a:p>
          <a:p>
            <a:pPr marL="0" indent="0">
              <a:lnSpc>
                <a:spcPct val="90000"/>
              </a:lnSpc>
              <a:buNone/>
            </a:pPr>
            <a:endParaRPr lang="fr-CA" dirty="0"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fr-CA" sz="2600" dirty="0" smtClean="0"/>
              <a:t> </a:t>
            </a:r>
            <a:endParaRPr lang="fr-CA" sz="2600" dirty="0"/>
          </a:p>
        </p:txBody>
      </p:sp>
    </p:spTree>
    <p:extLst>
      <p:ext uri="{BB962C8B-B14F-4D97-AF65-F5344CB8AC3E}">
        <p14:creationId xmlns:p14="http://schemas.microsoft.com/office/powerpoint/2010/main" val="127172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13</a:t>
            </a:fld>
            <a:endParaRPr lang="fr-CA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881" y="486888"/>
            <a:ext cx="11990119" cy="985652"/>
          </a:xfrm>
        </p:spPr>
        <p:txBody>
          <a:bodyPr>
            <a:normAutofit/>
          </a:bodyPr>
          <a:lstStyle/>
          <a:p>
            <a:pPr eaLnBrk="1" hangingPunct="1"/>
            <a:r>
              <a:rPr lang="en-CA" dirty="0" err="1" smtClean="0"/>
              <a:t>Besoin</a:t>
            </a:r>
            <a:r>
              <a:rPr lang="en-CA" dirty="0" smtClean="0"/>
              <a:t> du </a:t>
            </a:r>
            <a:r>
              <a:rPr lang="en-CA" dirty="0" err="1" smtClean="0"/>
              <a:t>Projet</a:t>
            </a:r>
            <a:r>
              <a:rPr lang="en-CA" dirty="0" smtClean="0"/>
              <a:t>? - Conclusion</a:t>
            </a:r>
            <a:endParaRPr lang="fr-CA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6270" y="1567544"/>
            <a:ext cx="10319657" cy="5130140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endParaRPr lang="fr-CA" u="sng" dirty="0" smtClean="0"/>
          </a:p>
          <a:p>
            <a:pPr marL="0" indent="0">
              <a:lnSpc>
                <a:spcPct val="90000"/>
              </a:lnSpc>
              <a:buNone/>
            </a:pPr>
            <a:endParaRPr lang="fr-CA" dirty="0"/>
          </a:p>
          <a:p>
            <a:pPr marL="0" indent="0">
              <a:lnSpc>
                <a:spcPct val="90000"/>
              </a:lnSpc>
              <a:buNone/>
            </a:pPr>
            <a:r>
              <a:rPr lang="fr-CA" sz="6400" u="sng" dirty="0" smtClean="0"/>
              <a:t>Selon AHQ-ARQ: </a:t>
            </a:r>
          </a:p>
          <a:p>
            <a:pPr marL="0" indent="0">
              <a:lnSpc>
                <a:spcPct val="90000"/>
              </a:lnSpc>
              <a:buNone/>
            </a:pPr>
            <a:endParaRPr lang="fr-CA" sz="6400" u="sng" dirty="0"/>
          </a:p>
          <a:p>
            <a:pPr marL="0" indent="0">
              <a:lnSpc>
                <a:spcPct val="90000"/>
              </a:lnSpc>
              <a:buNone/>
            </a:pPr>
            <a:r>
              <a:rPr lang="fr-CA" sz="6400" dirty="0" smtClean="0"/>
              <a:t>La planification du Projet:</a:t>
            </a:r>
          </a:p>
          <a:p>
            <a:pPr marL="0" indent="0">
              <a:lnSpc>
                <a:spcPct val="90000"/>
              </a:lnSpc>
              <a:buNone/>
            </a:pPr>
            <a:endParaRPr lang="fr-CA" sz="6400" dirty="0" smtClean="0"/>
          </a:p>
          <a:p>
            <a:pPr>
              <a:lnSpc>
                <a:spcPct val="90000"/>
              </a:lnSpc>
            </a:pPr>
            <a:r>
              <a:rPr lang="fr-CA" sz="6400" b="1" dirty="0" smtClean="0"/>
              <a:t>Surestime</a:t>
            </a:r>
            <a:r>
              <a:rPr lang="fr-CA" sz="6400" dirty="0" smtClean="0"/>
              <a:t> la production raccordée historique dans l’ensemble du réseau </a:t>
            </a:r>
            <a:r>
              <a:rPr lang="fr-CA" sz="4600" dirty="0" smtClean="0"/>
              <a:t>(C-AHQ-ARQ-0024, p. 14-18).</a:t>
            </a:r>
          </a:p>
          <a:p>
            <a:pPr>
              <a:lnSpc>
                <a:spcPct val="90000"/>
              </a:lnSpc>
            </a:pPr>
            <a:r>
              <a:rPr lang="fr-CA" sz="6400" b="1" dirty="0" smtClean="0"/>
              <a:t>Surestime</a:t>
            </a:r>
            <a:r>
              <a:rPr lang="fr-CA" sz="6400" dirty="0" smtClean="0"/>
              <a:t> de *** ** la production HQ raccordée en amont du corridor </a:t>
            </a:r>
            <a:r>
              <a:rPr lang="fr-CA" sz="6400" dirty="0" err="1" smtClean="0"/>
              <a:t>Manic</a:t>
            </a:r>
            <a:r>
              <a:rPr lang="fr-CA" sz="6400" dirty="0" smtClean="0"/>
              <a:t>-Québec.</a:t>
            </a:r>
          </a:p>
          <a:p>
            <a:pPr>
              <a:lnSpc>
                <a:spcPct val="90000"/>
              </a:lnSpc>
            </a:pPr>
            <a:r>
              <a:rPr lang="fr-CA" sz="6400" b="1" dirty="0" smtClean="0"/>
              <a:t>Surestime</a:t>
            </a:r>
            <a:r>
              <a:rPr lang="fr-CA" sz="6400" dirty="0" smtClean="0"/>
              <a:t> de *** ** la puissance installée de la centrale des Churchill </a:t>
            </a:r>
            <a:r>
              <a:rPr lang="fr-CA" sz="6400" dirty="0" err="1" smtClean="0"/>
              <a:t>Falls</a:t>
            </a:r>
            <a:r>
              <a:rPr lang="fr-CA" sz="6400" dirty="0"/>
              <a:t>.</a:t>
            </a:r>
            <a:endParaRPr lang="fr-CA" sz="6400" dirty="0" smtClean="0"/>
          </a:p>
          <a:p>
            <a:pPr>
              <a:lnSpc>
                <a:spcPct val="90000"/>
              </a:lnSpc>
            </a:pPr>
            <a:r>
              <a:rPr lang="fr-CA" sz="6400" b="1" dirty="0" smtClean="0"/>
              <a:t>Sous-estime</a:t>
            </a:r>
            <a:r>
              <a:rPr lang="fr-CA" sz="6400" dirty="0" smtClean="0"/>
              <a:t> la prévision de la demande de la Côte-Nord de 100 MW (prévision 2018 vs 2013) (B-0027, p. 15).</a:t>
            </a:r>
          </a:p>
          <a:p>
            <a:pPr>
              <a:lnSpc>
                <a:spcPct val="90000"/>
              </a:lnSpc>
            </a:pPr>
            <a:r>
              <a:rPr lang="fr-CA" sz="6400" b="1" dirty="0" smtClean="0"/>
              <a:t>Suppose</a:t>
            </a:r>
            <a:r>
              <a:rPr lang="fr-CA" sz="6400" dirty="0" smtClean="0"/>
              <a:t> que </a:t>
            </a:r>
            <a:r>
              <a:rPr lang="fr-CA" sz="6400" u="sng" dirty="0" smtClean="0"/>
              <a:t>toute</a:t>
            </a:r>
            <a:r>
              <a:rPr lang="fr-CA" sz="6400" dirty="0" smtClean="0"/>
              <a:t> la production éolienne du Québec sera présente en même temps et ce, en plus, à la pointe.</a:t>
            </a:r>
          </a:p>
          <a:p>
            <a:pPr>
              <a:lnSpc>
                <a:spcPct val="90000"/>
              </a:lnSpc>
            </a:pPr>
            <a:r>
              <a:rPr lang="fr-CA" sz="6400" b="1" dirty="0" smtClean="0"/>
              <a:t>Suppose</a:t>
            </a:r>
            <a:r>
              <a:rPr lang="fr-CA" sz="6400" dirty="0" smtClean="0"/>
              <a:t> qu’aucun groupe turbine-alternateur de production ne sera en indisponibilité forcée en pointe.</a:t>
            </a:r>
          </a:p>
          <a:p>
            <a:pPr>
              <a:lnSpc>
                <a:spcPct val="90000"/>
              </a:lnSpc>
            </a:pPr>
            <a:r>
              <a:rPr lang="fr-CA" sz="6400" b="1" dirty="0" smtClean="0"/>
              <a:t>Ne permet aucune flexibilité</a:t>
            </a:r>
            <a:r>
              <a:rPr lang="fr-CA" sz="6400" dirty="0" smtClean="0"/>
              <a:t> sous forme d’entente de mitigation pour éviter des investissements majeurs (NS 26 février pp. 115-116).</a:t>
            </a:r>
          </a:p>
          <a:p>
            <a:pPr>
              <a:lnSpc>
                <a:spcPct val="90000"/>
              </a:lnSpc>
            </a:pPr>
            <a:endParaRPr lang="fr-CA" sz="6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26724" y="3377514"/>
            <a:ext cx="634314" cy="288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2726724" y="3912973"/>
            <a:ext cx="634314" cy="288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711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14</a:t>
            </a:fld>
            <a:endParaRPr lang="fr-CA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881" y="486888"/>
            <a:ext cx="11990119" cy="985652"/>
          </a:xfrm>
        </p:spPr>
        <p:txBody>
          <a:bodyPr>
            <a:normAutofit/>
          </a:bodyPr>
          <a:lstStyle/>
          <a:p>
            <a:pPr eaLnBrk="1" hangingPunct="1"/>
            <a:r>
              <a:rPr lang="en-CA" dirty="0" err="1" smtClean="0"/>
              <a:t>Besoin</a:t>
            </a:r>
            <a:r>
              <a:rPr lang="en-CA" dirty="0" smtClean="0"/>
              <a:t> du </a:t>
            </a:r>
            <a:r>
              <a:rPr lang="en-CA" dirty="0" err="1" smtClean="0"/>
              <a:t>Projet</a:t>
            </a:r>
            <a:r>
              <a:rPr lang="en-CA" dirty="0" smtClean="0"/>
              <a:t>? – Conclusion (suite)</a:t>
            </a:r>
            <a:endParaRPr lang="fr-CA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6270" y="1567544"/>
            <a:ext cx="10319657" cy="5130140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endParaRPr lang="fr-CA" sz="64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fr-CA" sz="6400" u="sng" dirty="0" smtClean="0"/>
              <a:t>Selon AHQ-ARQ (suite):</a:t>
            </a:r>
          </a:p>
          <a:p>
            <a:pPr marL="0" indent="0">
              <a:lnSpc>
                <a:spcPct val="90000"/>
              </a:lnSpc>
              <a:buNone/>
            </a:pPr>
            <a:endParaRPr lang="fr-CA" sz="6400" u="sng" dirty="0" smtClean="0"/>
          </a:p>
          <a:p>
            <a:pPr>
              <a:lnSpc>
                <a:spcPct val="90000"/>
              </a:lnSpc>
            </a:pPr>
            <a:r>
              <a:rPr lang="fr-CA" sz="6400" dirty="0" smtClean="0"/>
              <a:t>La planification du Projet repose sur un </a:t>
            </a:r>
            <a:r>
              <a:rPr lang="fr-CA" sz="6400" b="1" dirty="0" smtClean="0"/>
              <a:t>scénario non réaliste</a:t>
            </a:r>
            <a:r>
              <a:rPr lang="fr-CA" sz="6400" dirty="0" smtClean="0"/>
              <a:t> qui n’a </a:t>
            </a:r>
            <a:r>
              <a:rPr lang="fr-CA" sz="6400" b="1" dirty="0" smtClean="0"/>
              <a:t>aucune probabilité de se produire</a:t>
            </a:r>
            <a:r>
              <a:rPr lang="fr-CA" sz="64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fr-CA" sz="6400" dirty="0" smtClean="0"/>
              <a:t>Plusieurs exigences que s’impose le Transporteur sur la production raccordée, par exemple, ne sont </a:t>
            </a:r>
            <a:r>
              <a:rPr lang="fr-CA" sz="6400" b="1" dirty="0" smtClean="0"/>
              <a:t>pas des exigences des organismes de réglementation</a:t>
            </a:r>
            <a:r>
              <a:rPr lang="fr-CA" sz="64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fr-CA" sz="6400" dirty="0" smtClean="0"/>
              <a:t>La planification du réseau ne peut </a:t>
            </a:r>
            <a:r>
              <a:rPr lang="fr-CA" sz="6400" b="1" dirty="0" smtClean="0"/>
              <a:t>pas faire abstraction de son exploitation</a:t>
            </a:r>
            <a:r>
              <a:rPr lang="fr-CA" sz="64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fr-CA" sz="6400" dirty="0" smtClean="0"/>
              <a:t>Le Transporteur justifie son projet pour rencontrer les besoins de ses clients.</a:t>
            </a:r>
          </a:p>
          <a:p>
            <a:pPr>
              <a:lnSpc>
                <a:spcPct val="90000"/>
              </a:lnSpc>
            </a:pPr>
            <a:r>
              <a:rPr lang="fr-CA" sz="6400" dirty="0" smtClean="0"/>
              <a:t>Or, </a:t>
            </a:r>
            <a:r>
              <a:rPr lang="fr-CA" sz="6400" u="sng" dirty="0" smtClean="0"/>
              <a:t>tous</a:t>
            </a:r>
            <a:r>
              <a:rPr lang="fr-CA" sz="6400" dirty="0" smtClean="0"/>
              <a:t> les clients présents au dossier (charge locale et point et point) sont unanimes que le Projet n’est pas requis.</a:t>
            </a:r>
          </a:p>
          <a:p>
            <a:pPr>
              <a:lnSpc>
                <a:spcPct val="90000"/>
              </a:lnSpc>
            </a:pPr>
            <a:r>
              <a:rPr lang="fr-CA" sz="6400" dirty="0" smtClean="0"/>
              <a:t>Le Transporteur n’a aucun incitatif financier </a:t>
            </a:r>
            <a:r>
              <a:rPr lang="fr-CA" sz="6400" dirty="0"/>
              <a:t>à</a:t>
            </a:r>
            <a:r>
              <a:rPr lang="fr-CA" sz="6400" dirty="0" smtClean="0"/>
              <a:t> ne pas faire le Projet, au contraire.</a:t>
            </a:r>
          </a:p>
          <a:p>
            <a:pPr>
              <a:lnSpc>
                <a:spcPct val="90000"/>
              </a:lnSpc>
            </a:pPr>
            <a:r>
              <a:rPr lang="fr-CA" sz="6400" b="1" u="sng" dirty="0" smtClean="0"/>
              <a:t>Un enjeu d’intérêt public</a:t>
            </a:r>
            <a:r>
              <a:rPr lang="fr-CA" sz="6400" b="1" dirty="0" smtClean="0"/>
              <a:t>: En a-t-on vraiment besoin?</a:t>
            </a:r>
          </a:p>
          <a:p>
            <a:pPr marL="0" indent="0">
              <a:lnSpc>
                <a:spcPct val="90000"/>
              </a:lnSpc>
              <a:buNone/>
            </a:pPr>
            <a:endParaRPr lang="fr-CA" sz="6400" dirty="0"/>
          </a:p>
          <a:p>
            <a:pPr marL="0" indent="0">
              <a:lnSpc>
                <a:spcPct val="90000"/>
              </a:lnSpc>
              <a:buNone/>
            </a:pPr>
            <a:r>
              <a:rPr lang="fr-CA" sz="7400" b="1" u="sng" dirty="0" smtClean="0"/>
              <a:t>Recommandation: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CA" sz="7400" b="1" dirty="0" smtClean="0"/>
              <a:t>Ne pas reconnaître la planification du Projet réalisée par le Transporteur étant donné l’ensemble des hypothèses non réalistes utilisées.</a:t>
            </a:r>
            <a:endParaRPr lang="fr-CA" sz="7400" b="1" dirty="0"/>
          </a:p>
          <a:p>
            <a:pPr marL="0" indent="0">
              <a:lnSpc>
                <a:spcPct val="90000"/>
              </a:lnSpc>
              <a:buNone/>
            </a:pPr>
            <a:endParaRPr lang="fr-CA" sz="7400" b="1" dirty="0" smtClean="0">
              <a:solidFill>
                <a:srgbClr val="FF0000"/>
              </a:solidFill>
            </a:endParaRPr>
          </a:p>
          <a:p>
            <a:pPr marL="274320" lvl="1" indent="0">
              <a:lnSpc>
                <a:spcPct val="90000"/>
              </a:lnSpc>
              <a:buNone/>
            </a:pPr>
            <a:endParaRPr lang="fr-CA" dirty="0"/>
          </a:p>
          <a:p>
            <a:pPr marL="274320" lvl="1" indent="0">
              <a:lnSpc>
                <a:spcPct val="90000"/>
              </a:lnSpc>
              <a:buNone/>
            </a:pPr>
            <a:endParaRPr lang="fr-CA" dirty="0" smtClean="0"/>
          </a:p>
          <a:p>
            <a:pPr marL="274320" lvl="1" indent="0">
              <a:lnSpc>
                <a:spcPct val="90000"/>
              </a:lnSpc>
              <a:buNone/>
            </a:pPr>
            <a:endParaRPr lang="fr-CA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fr-CA" sz="2600" dirty="0"/>
          </a:p>
        </p:txBody>
      </p:sp>
    </p:spTree>
    <p:extLst>
      <p:ext uri="{BB962C8B-B14F-4D97-AF65-F5344CB8AC3E}">
        <p14:creationId xmlns:p14="http://schemas.microsoft.com/office/powerpoint/2010/main" val="261846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881" y="486888"/>
            <a:ext cx="11990119" cy="985652"/>
          </a:xfrm>
        </p:spPr>
        <p:txBody>
          <a:bodyPr>
            <a:normAutofit/>
          </a:bodyPr>
          <a:lstStyle/>
          <a:p>
            <a:pPr eaLnBrk="1" hangingPunct="1"/>
            <a:r>
              <a:rPr lang="en-CA" dirty="0" err="1" smtClean="0"/>
              <a:t>Besoin</a:t>
            </a:r>
            <a:r>
              <a:rPr lang="en-CA" dirty="0" smtClean="0"/>
              <a:t> du </a:t>
            </a:r>
            <a:r>
              <a:rPr lang="en-CA" dirty="0" err="1" smtClean="0"/>
              <a:t>Projet</a:t>
            </a:r>
            <a:r>
              <a:rPr lang="en-CA" dirty="0" smtClean="0"/>
              <a:t>? – </a:t>
            </a:r>
            <a:r>
              <a:rPr lang="en-CA" dirty="0" err="1" smtClean="0"/>
              <a:t>Besoin</a:t>
            </a:r>
            <a:r>
              <a:rPr lang="en-CA" dirty="0" smtClean="0"/>
              <a:t> de 1000 MW de plus?</a:t>
            </a:r>
            <a:endParaRPr lang="fr-CA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6270" y="1567544"/>
            <a:ext cx="10319657" cy="513014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r-CA" sz="2200" u="sng" dirty="0" smtClean="0"/>
              <a:t>HQT:</a:t>
            </a:r>
            <a:r>
              <a:rPr lang="fr-CA" sz="22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fr-CA" sz="2200" dirty="0" smtClean="0"/>
              <a:t>La fermeture des centrales en 2012 et la baisse de la prévision de la demande de HQD en 2013 pour le Côte-Nord déclenchent le besoin du Projet pour 2018.</a:t>
            </a:r>
          </a:p>
          <a:p>
            <a:pPr>
              <a:lnSpc>
                <a:spcPct val="90000"/>
              </a:lnSpc>
            </a:pPr>
            <a:r>
              <a:rPr lang="fr-CA" sz="2200" dirty="0" smtClean="0"/>
              <a:t>Le Projet n’est pas requis pour 2016-2017 ni l’automatisme temporaire RPTC (p. ex. B-0057, p. 8).</a:t>
            </a:r>
          </a:p>
          <a:p>
            <a:pPr>
              <a:lnSpc>
                <a:spcPct val="90000"/>
              </a:lnSpc>
            </a:pPr>
            <a:endParaRPr lang="fr-CA" sz="2200" dirty="0" smtClean="0"/>
          </a:p>
          <a:p>
            <a:pPr>
              <a:lnSpc>
                <a:spcPct val="90000"/>
              </a:lnSpc>
            </a:pPr>
            <a:r>
              <a:rPr lang="fr-CA" sz="2200" dirty="0" smtClean="0"/>
              <a:t>En 2017, s’ajoute la centrale Romaine-3 (</a:t>
            </a:r>
            <a:r>
              <a:rPr lang="fr-CA" sz="2200" b="1" u="sng" dirty="0" smtClean="0"/>
              <a:t>395</a:t>
            </a:r>
            <a:r>
              <a:rPr lang="fr-CA" sz="2200" u="sng" dirty="0" smtClean="0"/>
              <a:t> MW</a:t>
            </a:r>
            <a:r>
              <a:rPr lang="fr-CA" sz="2200" dirty="0" smtClean="0"/>
              <a:t>) en amont du corridor </a:t>
            </a:r>
            <a:r>
              <a:rPr lang="fr-CA" sz="2200" dirty="0" err="1" smtClean="0"/>
              <a:t>Manic</a:t>
            </a:r>
            <a:r>
              <a:rPr lang="fr-CA" sz="2200" dirty="0" smtClean="0"/>
              <a:t>-Québec.</a:t>
            </a:r>
          </a:p>
          <a:p>
            <a:pPr>
              <a:lnSpc>
                <a:spcPct val="90000"/>
              </a:lnSpc>
            </a:pPr>
            <a:r>
              <a:rPr lang="fr-CA" sz="2200" dirty="0" smtClean="0"/>
              <a:t>En 2021, s’ajoutera la centrale Romaine-4 (</a:t>
            </a:r>
            <a:r>
              <a:rPr lang="fr-CA" sz="2200" b="1" u="sng" dirty="0" smtClean="0"/>
              <a:t>245</a:t>
            </a:r>
            <a:r>
              <a:rPr lang="fr-CA" sz="2200" u="sng" dirty="0" smtClean="0"/>
              <a:t> MW</a:t>
            </a:r>
            <a:r>
              <a:rPr lang="fr-CA" sz="2200" dirty="0" smtClean="0"/>
              <a:t>) en amont du corridor </a:t>
            </a:r>
            <a:r>
              <a:rPr lang="fr-CA" sz="2200" dirty="0" err="1" smtClean="0"/>
              <a:t>Manic</a:t>
            </a:r>
            <a:r>
              <a:rPr lang="fr-CA" sz="2200" dirty="0" smtClean="0"/>
              <a:t>-Québec (B-0064, pp. 8-9).</a:t>
            </a:r>
          </a:p>
          <a:p>
            <a:pPr>
              <a:lnSpc>
                <a:spcPct val="90000"/>
              </a:lnSpc>
            </a:pPr>
            <a:r>
              <a:rPr lang="fr-CA" sz="2200" dirty="0" smtClean="0"/>
              <a:t>En 2018, la prévision de la demande Côte-Nord pour la pointe 2020-2021 (2452 MW) augmente de </a:t>
            </a:r>
            <a:r>
              <a:rPr lang="fr-CA" sz="2200" b="1" u="sng" dirty="0" smtClean="0"/>
              <a:t>100</a:t>
            </a:r>
            <a:r>
              <a:rPr lang="fr-CA" sz="2200" u="sng" dirty="0" smtClean="0"/>
              <a:t> MW</a:t>
            </a:r>
            <a:r>
              <a:rPr lang="fr-CA" sz="2200" dirty="0" smtClean="0"/>
              <a:t> par rapport à la prévision de 2013 (B-0027, p. 15).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CA" sz="2200" dirty="0" smtClean="0">
                <a:sym typeface="Wingdings" panose="05000000000000000000" pitchFamily="2" charset="2"/>
              </a:rPr>
              <a:t> 395 + 245 – 100 = 540 MW</a:t>
            </a:r>
            <a:endParaRPr lang="fr-CA" sz="2200" dirty="0" smtClean="0"/>
          </a:p>
          <a:p>
            <a:pPr>
              <a:lnSpc>
                <a:spcPct val="90000"/>
              </a:lnSpc>
            </a:pPr>
            <a:endParaRPr lang="fr-CA" sz="2200" dirty="0" smtClean="0"/>
          </a:p>
          <a:p>
            <a:pPr>
              <a:lnSpc>
                <a:spcPct val="90000"/>
              </a:lnSpc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dirty="0" smtClean="0"/>
          </a:p>
          <a:p>
            <a:pPr marL="0" indent="0">
              <a:lnSpc>
                <a:spcPct val="90000"/>
              </a:lnSpc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marL="274320" lvl="1" indent="0">
              <a:lnSpc>
                <a:spcPct val="90000"/>
              </a:lnSpc>
              <a:buNone/>
            </a:pPr>
            <a:endParaRPr lang="fr-CA" dirty="0"/>
          </a:p>
          <a:p>
            <a:pPr marL="274320" lvl="1" indent="0">
              <a:lnSpc>
                <a:spcPct val="90000"/>
              </a:lnSpc>
              <a:buNone/>
            </a:pPr>
            <a:endParaRPr lang="fr-CA" dirty="0" smtClean="0"/>
          </a:p>
          <a:p>
            <a:pPr marL="274320" lvl="1" indent="0">
              <a:lnSpc>
                <a:spcPct val="90000"/>
              </a:lnSpc>
              <a:buNone/>
            </a:pPr>
            <a:endParaRPr lang="fr-CA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 smtClean="0"/>
          </a:p>
          <a:p>
            <a:pPr eaLnBrk="1" hangingPunct="1">
              <a:lnSpc>
                <a:spcPct val="90000"/>
              </a:lnSpc>
            </a:pPr>
            <a:endParaRPr lang="fr-CA" sz="2800" dirty="0" smtClean="0"/>
          </a:p>
          <a:p>
            <a:pPr>
              <a:lnSpc>
                <a:spcPct val="90000"/>
              </a:lnSpc>
            </a:pPr>
            <a:endParaRPr lang="fr-CA" sz="2800" dirty="0"/>
          </a:p>
          <a:p>
            <a:pPr marL="0" indent="0">
              <a:lnSpc>
                <a:spcPct val="90000"/>
              </a:lnSpc>
              <a:buNone/>
            </a:pPr>
            <a:endParaRPr lang="fr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6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fr-CA" sz="2600" dirty="0"/>
          </a:p>
        </p:txBody>
      </p:sp>
    </p:spTree>
    <p:extLst>
      <p:ext uri="{BB962C8B-B14F-4D97-AF65-F5344CB8AC3E}">
        <p14:creationId xmlns:p14="http://schemas.microsoft.com/office/powerpoint/2010/main" val="160423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3</a:t>
            </a:fld>
            <a:endParaRPr lang="fr-CA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881" y="486888"/>
            <a:ext cx="11990119" cy="98565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CA" dirty="0" err="1" smtClean="0"/>
              <a:t>Besoin</a:t>
            </a:r>
            <a:r>
              <a:rPr lang="en-CA" dirty="0" smtClean="0"/>
              <a:t> du </a:t>
            </a:r>
            <a:r>
              <a:rPr lang="en-CA" dirty="0" err="1" smtClean="0"/>
              <a:t>Projet</a:t>
            </a:r>
            <a:r>
              <a:rPr lang="en-CA" dirty="0" smtClean="0"/>
              <a:t>? – </a:t>
            </a:r>
            <a:r>
              <a:rPr lang="en-CA" dirty="0" err="1" smtClean="0"/>
              <a:t>Besoin</a:t>
            </a:r>
            <a:r>
              <a:rPr lang="en-CA" dirty="0" smtClean="0"/>
              <a:t> de 1000 MW de plus? (suite)</a:t>
            </a:r>
            <a:endParaRPr lang="fr-CA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6270" y="1567544"/>
            <a:ext cx="10319657" cy="513014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r-CA" sz="2200" u="sng" dirty="0" smtClean="0"/>
              <a:t>HQT (suite):</a:t>
            </a:r>
            <a:r>
              <a:rPr lang="fr-CA" sz="22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fr-CA" sz="2200" dirty="0" smtClean="0"/>
              <a:t>Une réduction de transit prévu à la pointe de l’hiver 2020-2021 de l’ordre de </a:t>
            </a:r>
            <a:r>
              <a:rPr lang="fr-CA" sz="2200" u="sng" dirty="0" smtClean="0"/>
              <a:t>1000 MW </a:t>
            </a:r>
            <a:r>
              <a:rPr lang="fr-CA" sz="2200" dirty="0" smtClean="0"/>
              <a:t>pourrait permettre de respecter les critères de conception du réseau (B-0074, pp. 3-4).</a:t>
            </a:r>
          </a:p>
          <a:p>
            <a:pPr>
              <a:lnSpc>
                <a:spcPct val="90000"/>
              </a:lnSpc>
            </a:pPr>
            <a:r>
              <a:rPr lang="fr-CA" sz="2200" dirty="0" smtClean="0"/>
              <a:t>Seul impact en 2017-2018 si l’automatisme n’était pas utilisé: Seulement des changements dans le « </a:t>
            </a:r>
            <a:r>
              <a:rPr lang="fr-CA" sz="2200" dirty="0" err="1" smtClean="0"/>
              <a:t>dispatch</a:t>
            </a:r>
            <a:r>
              <a:rPr lang="fr-CA" sz="2200" dirty="0" smtClean="0"/>
              <a:t> », i. e. la répartition de la production (NS 27 février, p. xxx).</a:t>
            </a:r>
          </a:p>
          <a:p>
            <a:pPr>
              <a:lnSpc>
                <a:spcPct val="90000"/>
              </a:lnSpc>
            </a:pPr>
            <a:endParaRPr lang="fr-CA" sz="22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fr-CA" sz="2200" u="sng" dirty="0" smtClean="0"/>
              <a:t>AHQ-ARQ:</a:t>
            </a:r>
          </a:p>
          <a:p>
            <a:pPr>
              <a:lnSpc>
                <a:spcPct val="90000"/>
              </a:lnSpc>
            </a:pPr>
            <a:r>
              <a:rPr lang="fr-CA" sz="2200" dirty="0" smtClean="0"/>
              <a:t>Par conséquent, aucune réduction de charge ou de ventes.</a:t>
            </a:r>
          </a:p>
          <a:p>
            <a:pPr>
              <a:lnSpc>
                <a:spcPct val="90000"/>
              </a:lnSpc>
            </a:pPr>
            <a:r>
              <a:rPr lang="fr-CA" sz="2200" dirty="0" smtClean="0"/>
              <a:t>Pas de démonstration que la limite de transit originale de 12 500 MW n’aurait pas été suffisante, au contraire.</a:t>
            </a:r>
          </a:p>
          <a:p>
            <a:pPr>
              <a:lnSpc>
                <a:spcPct val="90000"/>
              </a:lnSpc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endParaRPr lang="fr-CA" dirty="0" smtClean="0"/>
          </a:p>
          <a:p>
            <a:pPr marL="0" indent="0">
              <a:lnSpc>
                <a:spcPct val="90000"/>
              </a:lnSpc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marL="274320" lvl="1" indent="0">
              <a:lnSpc>
                <a:spcPct val="90000"/>
              </a:lnSpc>
              <a:buNone/>
            </a:pPr>
            <a:endParaRPr lang="fr-CA" dirty="0"/>
          </a:p>
          <a:p>
            <a:pPr marL="274320" lvl="1" indent="0">
              <a:lnSpc>
                <a:spcPct val="90000"/>
              </a:lnSpc>
              <a:buNone/>
            </a:pPr>
            <a:endParaRPr lang="fr-CA" dirty="0" smtClean="0"/>
          </a:p>
          <a:p>
            <a:pPr marL="274320" lvl="1" indent="0">
              <a:lnSpc>
                <a:spcPct val="90000"/>
              </a:lnSpc>
              <a:buNone/>
            </a:pPr>
            <a:endParaRPr lang="fr-CA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 smtClean="0"/>
          </a:p>
          <a:p>
            <a:pPr eaLnBrk="1" hangingPunct="1">
              <a:lnSpc>
                <a:spcPct val="90000"/>
              </a:lnSpc>
            </a:pPr>
            <a:endParaRPr lang="fr-CA" sz="2800" dirty="0" smtClean="0"/>
          </a:p>
          <a:p>
            <a:pPr>
              <a:lnSpc>
                <a:spcPct val="90000"/>
              </a:lnSpc>
            </a:pPr>
            <a:endParaRPr lang="fr-CA" sz="2800" dirty="0"/>
          </a:p>
          <a:p>
            <a:pPr marL="0" indent="0">
              <a:lnSpc>
                <a:spcPct val="90000"/>
              </a:lnSpc>
              <a:buNone/>
            </a:pPr>
            <a:endParaRPr lang="fr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6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fr-CA" sz="2600" dirty="0"/>
          </a:p>
        </p:txBody>
      </p:sp>
    </p:spTree>
    <p:extLst>
      <p:ext uri="{BB962C8B-B14F-4D97-AF65-F5344CB8AC3E}">
        <p14:creationId xmlns:p14="http://schemas.microsoft.com/office/powerpoint/2010/main" val="21810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4</a:t>
            </a:fld>
            <a:endParaRPr lang="fr-CA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881" y="486888"/>
            <a:ext cx="11990119" cy="98565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CA" dirty="0" err="1" smtClean="0"/>
              <a:t>Besoin</a:t>
            </a:r>
            <a:r>
              <a:rPr lang="en-CA" dirty="0" smtClean="0"/>
              <a:t> du </a:t>
            </a:r>
            <a:r>
              <a:rPr lang="en-CA" dirty="0" err="1" smtClean="0"/>
              <a:t>Projet</a:t>
            </a:r>
            <a:r>
              <a:rPr lang="en-CA" dirty="0" smtClean="0"/>
              <a:t>? – </a:t>
            </a:r>
            <a:r>
              <a:rPr lang="en-CA" dirty="0" err="1" smtClean="0"/>
              <a:t>Besoin</a:t>
            </a:r>
            <a:r>
              <a:rPr lang="en-CA" dirty="0" smtClean="0"/>
              <a:t> de 1000 MW de plus? (suite)</a:t>
            </a:r>
            <a:endParaRPr lang="fr-CA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 bwMode="black">
          <a:xfrm>
            <a:off x="736270" y="1567544"/>
            <a:ext cx="10319657" cy="51301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fr-CA" u="sng" dirty="0"/>
          </a:p>
          <a:p>
            <a:pPr marL="0" indent="0">
              <a:lnSpc>
                <a:spcPct val="90000"/>
              </a:lnSpc>
              <a:buNone/>
            </a:pPr>
            <a:r>
              <a:rPr lang="fr-CA" u="sng" dirty="0" smtClean="0"/>
              <a:t>AHQ-ARQ:</a:t>
            </a:r>
          </a:p>
          <a:p>
            <a:pPr>
              <a:lnSpc>
                <a:spcPct val="90000"/>
              </a:lnSpc>
            </a:pPr>
            <a:r>
              <a:rPr lang="fr-CA" dirty="0" smtClean="0"/>
              <a:t>395 + 245 – 100 = 540 MW de production nette de plus entre 2016-2017 et 2021-2022 (diapos précédentes).</a:t>
            </a:r>
          </a:p>
          <a:p>
            <a:pPr marL="0" indent="0">
              <a:lnSpc>
                <a:spcPct val="90000"/>
              </a:lnSpc>
              <a:buNone/>
            </a:pPr>
            <a:endParaRPr lang="fr-CA" dirty="0" smtClean="0"/>
          </a:p>
          <a:p>
            <a:pPr>
              <a:lnSpc>
                <a:spcPct val="90000"/>
              </a:lnSpc>
            </a:pPr>
            <a:r>
              <a:rPr lang="fr-CA" dirty="0" smtClean="0"/>
              <a:t>540 MW &lt; 1000 MW: Différence non expliquée.</a:t>
            </a:r>
          </a:p>
          <a:p>
            <a:pPr>
              <a:lnSpc>
                <a:spcPct val="90000"/>
              </a:lnSpc>
            </a:pPr>
            <a:r>
              <a:rPr lang="fr-CA" dirty="0" smtClean="0"/>
              <a:t>Combien de compensation série requise pour couvrir 540 MW?</a:t>
            </a:r>
          </a:p>
          <a:p>
            <a:pPr lvl="1">
              <a:lnSpc>
                <a:spcPct val="90000"/>
              </a:lnSpc>
            </a:pPr>
            <a:r>
              <a:rPr lang="fr-CA" sz="2400" dirty="0" smtClean="0"/>
              <a:t>Un compensateur synchrone </a:t>
            </a:r>
            <a:r>
              <a:rPr lang="fr-CA" sz="2400" dirty="0" smtClean="0">
                <a:sym typeface="Wingdings" panose="05000000000000000000" pitchFamily="2" charset="2"/>
              </a:rPr>
              <a:t> environ </a:t>
            </a:r>
            <a:r>
              <a:rPr lang="fr-CA" dirty="0">
                <a:sym typeface="Wingdings" panose="05000000000000000000" pitchFamily="2" charset="2"/>
              </a:rPr>
              <a:t>*** **</a:t>
            </a:r>
            <a:r>
              <a:rPr lang="fr-CA" dirty="0"/>
              <a:t> </a:t>
            </a:r>
            <a:r>
              <a:rPr lang="fr-CA" sz="2400" dirty="0" smtClean="0"/>
              <a:t>(NS 26 février, huis clos, p. 15).</a:t>
            </a:r>
          </a:p>
          <a:p>
            <a:pPr lvl="1">
              <a:lnSpc>
                <a:spcPct val="90000"/>
              </a:lnSpc>
            </a:pPr>
            <a:r>
              <a:rPr lang="fr-CA" sz="2400" dirty="0" smtClean="0"/>
              <a:t>Pourquoi 6 plateformes de compensation série?</a:t>
            </a:r>
          </a:p>
          <a:p>
            <a:pPr lvl="1">
              <a:lnSpc>
                <a:spcPct val="90000"/>
              </a:lnSpc>
            </a:pPr>
            <a:r>
              <a:rPr lang="fr-CA" sz="2400" dirty="0" smtClean="0"/>
              <a:t>Ce n’est pas démontré.</a:t>
            </a:r>
          </a:p>
          <a:p>
            <a:pPr marL="0" indent="0">
              <a:lnSpc>
                <a:spcPct val="90000"/>
              </a:lnSpc>
              <a:buNone/>
            </a:pPr>
            <a:endParaRPr lang="fr-CA" dirty="0" smtClean="0"/>
          </a:p>
          <a:p>
            <a:pPr marL="0" indent="0">
              <a:lnSpc>
                <a:spcPct val="90000"/>
              </a:lnSpc>
              <a:buNone/>
            </a:pPr>
            <a:endParaRPr lang="fr-CA" dirty="0" smtClean="0"/>
          </a:p>
          <a:p>
            <a:pPr marL="0" indent="0">
              <a:lnSpc>
                <a:spcPct val="90000"/>
              </a:lnSpc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marL="274320" lvl="1" indent="0">
              <a:lnSpc>
                <a:spcPct val="90000"/>
              </a:lnSpc>
              <a:buNone/>
            </a:pPr>
            <a:endParaRPr lang="fr-CA" dirty="0"/>
          </a:p>
          <a:p>
            <a:pPr marL="274320" lvl="1" indent="0">
              <a:lnSpc>
                <a:spcPct val="90000"/>
              </a:lnSpc>
              <a:buNone/>
            </a:pPr>
            <a:endParaRPr lang="fr-CA" dirty="0" smtClean="0"/>
          </a:p>
          <a:p>
            <a:pPr marL="274320" lvl="1" indent="0">
              <a:lnSpc>
                <a:spcPct val="90000"/>
              </a:lnSpc>
              <a:buNone/>
            </a:pPr>
            <a:endParaRPr lang="fr-CA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 smtClean="0"/>
          </a:p>
          <a:p>
            <a:pPr eaLnBrk="1" hangingPunct="1">
              <a:lnSpc>
                <a:spcPct val="90000"/>
              </a:lnSpc>
            </a:pPr>
            <a:endParaRPr lang="fr-CA" sz="2800" dirty="0" smtClean="0"/>
          </a:p>
          <a:p>
            <a:pPr>
              <a:lnSpc>
                <a:spcPct val="90000"/>
              </a:lnSpc>
            </a:pPr>
            <a:endParaRPr lang="fr-CA" sz="2800" dirty="0"/>
          </a:p>
          <a:p>
            <a:pPr marL="0" indent="0">
              <a:lnSpc>
                <a:spcPct val="90000"/>
              </a:lnSpc>
              <a:buNone/>
            </a:pPr>
            <a:endParaRPr lang="fr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6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fr-CA" sz="2600" dirty="0"/>
          </a:p>
        </p:txBody>
      </p:sp>
      <p:sp>
        <p:nvSpPr>
          <p:cNvPr id="4" name="Rectangle 3"/>
          <p:cNvSpPr/>
          <p:nvPr/>
        </p:nvSpPr>
        <p:spPr bwMode="black">
          <a:xfrm flipV="1">
            <a:off x="6751683" y="4405957"/>
            <a:ext cx="527221" cy="234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48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5</a:t>
            </a:fld>
            <a:endParaRPr lang="fr-CA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881" y="486888"/>
            <a:ext cx="11990119" cy="985652"/>
          </a:xfrm>
        </p:spPr>
        <p:txBody>
          <a:bodyPr>
            <a:normAutofit/>
          </a:bodyPr>
          <a:lstStyle/>
          <a:p>
            <a:pPr eaLnBrk="1" hangingPunct="1"/>
            <a:r>
              <a:rPr lang="en-CA" sz="3200" dirty="0" err="1" smtClean="0"/>
              <a:t>Besoin</a:t>
            </a:r>
            <a:r>
              <a:rPr lang="en-CA" sz="3200" dirty="0" smtClean="0"/>
              <a:t> du </a:t>
            </a:r>
            <a:r>
              <a:rPr lang="en-CA" sz="3200" dirty="0" err="1" smtClean="0"/>
              <a:t>Projet</a:t>
            </a:r>
            <a:r>
              <a:rPr lang="en-CA" sz="3200" dirty="0" smtClean="0"/>
              <a:t>? – Production </a:t>
            </a:r>
            <a:r>
              <a:rPr lang="en-CA" sz="3200" dirty="0" err="1" smtClean="0"/>
              <a:t>raccordée</a:t>
            </a:r>
            <a:r>
              <a:rPr lang="en-CA" sz="3200" dirty="0" smtClean="0"/>
              <a:t> Manicouagan 2014-2015</a:t>
            </a:r>
            <a:endParaRPr lang="fr-CA" sz="3200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457704" y="1567544"/>
            <a:ext cx="3847605" cy="388323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endParaRPr lang="fr-CA" dirty="0" smtClean="0"/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CA" sz="2800" dirty="0" smtClean="0">
                <a:latin typeface="Calibri"/>
                <a:ea typeface="Calibri"/>
                <a:cs typeface="Times New Roman"/>
              </a:rPr>
              <a:t>Le </a:t>
            </a:r>
            <a:r>
              <a:rPr lang="fr-CA" sz="2800" dirty="0">
                <a:latin typeface="Calibri"/>
                <a:ea typeface="Calibri"/>
                <a:cs typeface="Times New Roman"/>
              </a:rPr>
              <a:t>réseau planifié par le Transporteur pour le Projet surestime la production </a:t>
            </a:r>
            <a:r>
              <a:rPr lang="fr-CA" sz="2800" dirty="0" smtClean="0">
                <a:latin typeface="Calibri"/>
                <a:ea typeface="Calibri"/>
                <a:cs typeface="Times New Roman"/>
              </a:rPr>
              <a:t>HQ disponible </a:t>
            </a:r>
            <a:r>
              <a:rPr lang="fr-CA" sz="2800" dirty="0">
                <a:latin typeface="Calibri"/>
                <a:ea typeface="Calibri"/>
                <a:cs typeface="Times New Roman"/>
              </a:rPr>
              <a:t>à la pointe de </a:t>
            </a:r>
            <a:r>
              <a:rPr lang="fr-CA" sz="2800" dirty="0" smtClean="0">
                <a:latin typeface="Calibri"/>
                <a:ea typeface="Calibri"/>
                <a:cs typeface="Times New Roman"/>
              </a:rPr>
              <a:t>* *** **  – 9 455 MW = *** **</a:t>
            </a:r>
            <a:r>
              <a:rPr lang="fr-CA" sz="2800" b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fr-CA" sz="2800" dirty="0">
                <a:latin typeface="Calibri"/>
                <a:ea typeface="Calibri"/>
                <a:cs typeface="Times New Roman"/>
              </a:rPr>
              <a:t>en amont du corridor </a:t>
            </a:r>
            <a:r>
              <a:rPr lang="fr-CA" sz="2800" dirty="0" err="1">
                <a:latin typeface="Calibri"/>
                <a:ea typeface="Calibri"/>
                <a:cs typeface="Times New Roman"/>
              </a:rPr>
              <a:t>Manic</a:t>
            </a:r>
            <a:r>
              <a:rPr lang="fr-CA" sz="2800" dirty="0">
                <a:latin typeface="Calibri"/>
                <a:ea typeface="Calibri"/>
                <a:cs typeface="Times New Roman"/>
              </a:rPr>
              <a:t>-Québec.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fr-CA" sz="2800" dirty="0">
              <a:latin typeface="Calibri"/>
              <a:ea typeface="Calibri"/>
              <a:cs typeface="Times New Roman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fr-CA" sz="2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fr-CA" sz="2800" dirty="0" smtClean="0"/>
          </a:p>
          <a:p>
            <a:pPr>
              <a:lnSpc>
                <a:spcPct val="90000"/>
              </a:lnSpc>
            </a:pPr>
            <a:endParaRPr lang="fr-CA" sz="2800" dirty="0"/>
          </a:p>
          <a:p>
            <a:pPr marL="0" indent="0">
              <a:lnSpc>
                <a:spcPct val="90000"/>
              </a:lnSpc>
              <a:buNone/>
            </a:pPr>
            <a:endParaRPr lang="fr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6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fr-CA" sz="2600" dirty="0" smtClean="0"/>
              <a:t> </a:t>
            </a:r>
            <a:endParaRPr lang="fr-CA" sz="26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651" y="3465616"/>
            <a:ext cx="5437263" cy="2271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239632" y="2347784"/>
            <a:ext cx="832022" cy="2224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8913341" y="2636108"/>
            <a:ext cx="650789" cy="205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1176338" y="1446213"/>
            <a:ext cx="5834063" cy="5157787"/>
            <a:chOff x="741" y="911"/>
            <a:chExt cx="3675" cy="3249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741" y="911"/>
              <a:ext cx="3610" cy="3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grpSp>
          <p:nvGrpSpPr>
            <p:cNvPr id="10" name="Group 205"/>
            <p:cNvGrpSpPr>
              <a:grpSpLocks/>
            </p:cNvGrpSpPr>
            <p:nvPr/>
          </p:nvGrpSpPr>
          <p:grpSpPr bwMode="auto">
            <a:xfrm>
              <a:off x="741" y="911"/>
              <a:ext cx="3675" cy="3243"/>
              <a:chOff x="741" y="911"/>
              <a:chExt cx="3675" cy="3243"/>
            </a:xfrm>
          </p:grpSpPr>
          <p:sp>
            <p:nvSpPr>
              <p:cNvPr id="1078" name="Rectangle 5"/>
              <p:cNvSpPr>
                <a:spLocks noChangeArrowheads="1"/>
              </p:cNvSpPr>
              <p:nvPr/>
            </p:nvSpPr>
            <p:spPr bwMode="auto">
              <a:xfrm>
                <a:off x="741" y="911"/>
                <a:ext cx="3610" cy="52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079" name="Line 6"/>
              <p:cNvSpPr>
                <a:spLocks noChangeShapeType="1"/>
              </p:cNvSpPr>
              <p:nvPr/>
            </p:nvSpPr>
            <p:spPr bwMode="auto">
              <a:xfrm>
                <a:off x="3285" y="1434"/>
                <a:ext cx="3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080" name="Rectangle 7"/>
              <p:cNvSpPr>
                <a:spLocks noChangeArrowheads="1"/>
              </p:cNvSpPr>
              <p:nvPr/>
            </p:nvSpPr>
            <p:spPr bwMode="auto">
              <a:xfrm>
                <a:off x="3285" y="1434"/>
                <a:ext cx="33" cy="7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081" name="Line 8"/>
              <p:cNvSpPr>
                <a:spLocks noChangeShapeType="1"/>
              </p:cNvSpPr>
              <p:nvPr/>
            </p:nvSpPr>
            <p:spPr bwMode="auto">
              <a:xfrm>
                <a:off x="3285" y="1441"/>
                <a:ext cx="2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082" name="Rectangle 9"/>
              <p:cNvSpPr>
                <a:spLocks noChangeArrowheads="1"/>
              </p:cNvSpPr>
              <p:nvPr/>
            </p:nvSpPr>
            <p:spPr bwMode="auto">
              <a:xfrm>
                <a:off x="3285" y="1441"/>
                <a:ext cx="26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083" name="Line 10"/>
              <p:cNvSpPr>
                <a:spLocks noChangeShapeType="1"/>
              </p:cNvSpPr>
              <p:nvPr/>
            </p:nvSpPr>
            <p:spPr bwMode="auto">
              <a:xfrm>
                <a:off x="3285" y="1447"/>
                <a:ext cx="20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084" name="Rectangle 11"/>
              <p:cNvSpPr>
                <a:spLocks noChangeArrowheads="1"/>
              </p:cNvSpPr>
              <p:nvPr/>
            </p:nvSpPr>
            <p:spPr bwMode="auto">
              <a:xfrm>
                <a:off x="3285" y="1447"/>
                <a:ext cx="20" cy="7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085" name="Line 12"/>
              <p:cNvSpPr>
                <a:spLocks noChangeShapeType="1"/>
              </p:cNvSpPr>
              <p:nvPr/>
            </p:nvSpPr>
            <p:spPr bwMode="auto">
              <a:xfrm>
                <a:off x="3285" y="1454"/>
                <a:ext cx="1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086" name="Rectangle 13"/>
              <p:cNvSpPr>
                <a:spLocks noChangeArrowheads="1"/>
              </p:cNvSpPr>
              <p:nvPr/>
            </p:nvSpPr>
            <p:spPr bwMode="auto">
              <a:xfrm>
                <a:off x="3285" y="1454"/>
                <a:ext cx="13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087" name="Line 14"/>
              <p:cNvSpPr>
                <a:spLocks noChangeShapeType="1"/>
              </p:cNvSpPr>
              <p:nvPr/>
            </p:nvSpPr>
            <p:spPr bwMode="auto">
              <a:xfrm>
                <a:off x="3285" y="1460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00" name="Rectangle 15"/>
              <p:cNvSpPr>
                <a:spLocks noChangeArrowheads="1"/>
              </p:cNvSpPr>
              <p:nvPr/>
            </p:nvSpPr>
            <p:spPr bwMode="auto">
              <a:xfrm>
                <a:off x="3285" y="1460"/>
                <a:ext cx="7" cy="7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01" name="Line 16"/>
              <p:cNvSpPr>
                <a:spLocks noChangeShapeType="1"/>
              </p:cNvSpPr>
              <p:nvPr/>
            </p:nvSpPr>
            <p:spPr bwMode="auto">
              <a:xfrm>
                <a:off x="3285" y="1564"/>
                <a:ext cx="3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02" name="Rectangle 17"/>
              <p:cNvSpPr>
                <a:spLocks noChangeArrowheads="1"/>
              </p:cNvSpPr>
              <p:nvPr/>
            </p:nvSpPr>
            <p:spPr bwMode="auto">
              <a:xfrm>
                <a:off x="3285" y="1564"/>
                <a:ext cx="33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03" name="Line 18"/>
              <p:cNvSpPr>
                <a:spLocks noChangeShapeType="1"/>
              </p:cNvSpPr>
              <p:nvPr/>
            </p:nvSpPr>
            <p:spPr bwMode="auto">
              <a:xfrm>
                <a:off x="3285" y="1570"/>
                <a:ext cx="2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04" name="Rectangle 19"/>
              <p:cNvSpPr>
                <a:spLocks noChangeArrowheads="1"/>
              </p:cNvSpPr>
              <p:nvPr/>
            </p:nvSpPr>
            <p:spPr bwMode="auto">
              <a:xfrm>
                <a:off x="3285" y="1570"/>
                <a:ext cx="26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05" name="Line 20"/>
              <p:cNvSpPr>
                <a:spLocks noChangeShapeType="1"/>
              </p:cNvSpPr>
              <p:nvPr/>
            </p:nvSpPr>
            <p:spPr bwMode="auto">
              <a:xfrm>
                <a:off x="3285" y="1576"/>
                <a:ext cx="20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06" name="Rectangle 21"/>
              <p:cNvSpPr>
                <a:spLocks noChangeArrowheads="1"/>
              </p:cNvSpPr>
              <p:nvPr/>
            </p:nvSpPr>
            <p:spPr bwMode="auto">
              <a:xfrm>
                <a:off x="3285" y="1576"/>
                <a:ext cx="20" cy="7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07" name="Line 22"/>
              <p:cNvSpPr>
                <a:spLocks noChangeShapeType="1"/>
              </p:cNvSpPr>
              <p:nvPr/>
            </p:nvSpPr>
            <p:spPr bwMode="auto">
              <a:xfrm>
                <a:off x="3285" y="1583"/>
                <a:ext cx="1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08" name="Rectangle 23"/>
              <p:cNvSpPr>
                <a:spLocks noChangeArrowheads="1"/>
              </p:cNvSpPr>
              <p:nvPr/>
            </p:nvSpPr>
            <p:spPr bwMode="auto">
              <a:xfrm>
                <a:off x="3285" y="1583"/>
                <a:ext cx="13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09" name="Line 24"/>
              <p:cNvSpPr>
                <a:spLocks noChangeShapeType="1"/>
              </p:cNvSpPr>
              <p:nvPr/>
            </p:nvSpPr>
            <p:spPr bwMode="auto">
              <a:xfrm>
                <a:off x="3285" y="1589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10" name="Rectangle 25"/>
              <p:cNvSpPr>
                <a:spLocks noChangeArrowheads="1"/>
              </p:cNvSpPr>
              <p:nvPr/>
            </p:nvSpPr>
            <p:spPr bwMode="auto">
              <a:xfrm>
                <a:off x="3285" y="1589"/>
                <a:ext cx="7" cy="7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11" name="Line 26"/>
              <p:cNvSpPr>
                <a:spLocks noChangeShapeType="1"/>
              </p:cNvSpPr>
              <p:nvPr/>
            </p:nvSpPr>
            <p:spPr bwMode="auto">
              <a:xfrm>
                <a:off x="3285" y="1693"/>
                <a:ext cx="3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12" name="Rectangle 27"/>
              <p:cNvSpPr>
                <a:spLocks noChangeArrowheads="1"/>
              </p:cNvSpPr>
              <p:nvPr/>
            </p:nvSpPr>
            <p:spPr bwMode="auto">
              <a:xfrm>
                <a:off x="3285" y="1693"/>
                <a:ext cx="33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13" name="Line 28"/>
              <p:cNvSpPr>
                <a:spLocks noChangeShapeType="1"/>
              </p:cNvSpPr>
              <p:nvPr/>
            </p:nvSpPr>
            <p:spPr bwMode="auto">
              <a:xfrm>
                <a:off x="3285" y="1699"/>
                <a:ext cx="2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14" name="Rectangle 29"/>
              <p:cNvSpPr>
                <a:spLocks noChangeArrowheads="1"/>
              </p:cNvSpPr>
              <p:nvPr/>
            </p:nvSpPr>
            <p:spPr bwMode="auto">
              <a:xfrm>
                <a:off x="3285" y="1699"/>
                <a:ext cx="26" cy="7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15" name="Line 30"/>
              <p:cNvSpPr>
                <a:spLocks noChangeShapeType="1"/>
              </p:cNvSpPr>
              <p:nvPr/>
            </p:nvSpPr>
            <p:spPr bwMode="auto">
              <a:xfrm>
                <a:off x="3285" y="1706"/>
                <a:ext cx="20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16" name="Rectangle 31"/>
              <p:cNvSpPr>
                <a:spLocks noChangeArrowheads="1"/>
              </p:cNvSpPr>
              <p:nvPr/>
            </p:nvSpPr>
            <p:spPr bwMode="auto">
              <a:xfrm>
                <a:off x="3285" y="1706"/>
                <a:ext cx="20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17" name="Line 32"/>
              <p:cNvSpPr>
                <a:spLocks noChangeShapeType="1"/>
              </p:cNvSpPr>
              <p:nvPr/>
            </p:nvSpPr>
            <p:spPr bwMode="auto">
              <a:xfrm>
                <a:off x="3285" y="1712"/>
                <a:ext cx="1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18" name="Rectangle 33"/>
              <p:cNvSpPr>
                <a:spLocks noChangeArrowheads="1"/>
              </p:cNvSpPr>
              <p:nvPr/>
            </p:nvSpPr>
            <p:spPr bwMode="auto">
              <a:xfrm>
                <a:off x="3285" y="1712"/>
                <a:ext cx="13" cy="7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19" name="Line 34"/>
              <p:cNvSpPr>
                <a:spLocks noChangeShapeType="1"/>
              </p:cNvSpPr>
              <p:nvPr/>
            </p:nvSpPr>
            <p:spPr bwMode="auto">
              <a:xfrm>
                <a:off x="3285" y="1719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20" name="Rectangle 35"/>
              <p:cNvSpPr>
                <a:spLocks noChangeArrowheads="1"/>
              </p:cNvSpPr>
              <p:nvPr/>
            </p:nvSpPr>
            <p:spPr bwMode="auto">
              <a:xfrm>
                <a:off x="3285" y="1719"/>
                <a:ext cx="7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21" name="Line 36"/>
              <p:cNvSpPr>
                <a:spLocks noChangeShapeType="1"/>
              </p:cNvSpPr>
              <p:nvPr/>
            </p:nvSpPr>
            <p:spPr bwMode="auto">
              <a:xfrm>
                <a:off x="3285" y="1951"/>
                <a:ext cx="3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22" name="Rectangle 37"/>
              <p:cNvSpPr>
                <a:spLocks noChangeArrowheads="1"/>
              </p:cNvSpPr>
              <p:nvPr/>
            </p:nvSpPr>
            <p:spPr bwMode="auto">
              <a:xfrm>
                <a:off x="3285" y="1951"/>
                <a:ext cx="33" cy="7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23" name="Line 38"/>
              <p:cNvSpPr>
                <a:spLocks noChangeShapeType="1"/>
              </p:cNvSpPr>
              <p:nvPr/>
            </p:nvSpPr>
            <p:spPr bwMode="auto">
              <a:xfrm>
                <a:off x="3285" y="1958"/>
                <a:ext cx="2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24" name="Rectangle 39"/>
              <p:cNvSpPr>
                <a:spLocks noChangeArrowheads="1"/>
              </p:cNvSpPr>
              <p:nvPr/>
            </p:nvSpPr>
            <p:spPr bwMode="auto">
              <a:xfrm>
                <a:off x="3285" y="1958"/>
                <a:ext cx="26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25" name="Line 40"/>
              <p:cNvSpPr>
                <a:spLocks noChangeShapeType="1"/>
              </p:cNvSpPr>
              <p:nvPr/>
            </p:nvSpPr>
            <p:spPr bwMode="auto">
              <a:xfrm>
                <a:off x="3285" y="1964"/>
                <a:ext cx="20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26" name="Rectangle 41"/>
              <p:cNvSpPr>
                <a:spLocks noChangeArrowheads="1"/>
              </p:cNvSpPr>
              <p:nvPr/>
            </p:nvSpPr>
            <p:spPr bwMode="auto">
              <a:xfrm>
                <a:off x="3285" y="1964"/>
                <a:ext cx="20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27" name="Line 42"/>
              <p:cNvSpPr>
                <a:spLocks noChangeShapeType="1"/>
              </p:cNvSpPr>
              <p:nvPr/>
            </p:nvSpPr>
            <p:spPr bwMode="auto">
              <a:xfrm>
                <a:off x="3285" y="1970"/>
                <a:ext cx="1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28" name="Rectangle 43"/>
              <p:cNvSpPr>
                <a:spLocks noChangeArrowheads="1"/>
              </p:cNvSpPr>
              <p:nvPr/>
            </p:nvSpPr>
            <p:spPr bwMode="auto">
              <a:xfrm>
                <a:off x="3285" y="1970"/>
                <a:ext cx="13" cy="7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29" name="Line 44"/>
              <p:cNvSpPr>
                <a:spLocks noChangeShapeType="1"/>
              </p:cNvSpPr>
              <p:nvPr/>
            </p:nvSpPr>
            <p:spPr bwMode="auto">
              <a:xfrm>
                <a:off x="3285" y="197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30" name="Rectangle 45"/>
              <p:cNvSpPr>
                <a:spLocks noChangeArrowheads="1"/>
              </p:cNvSpPr>
              <p:nvPr/>
            </p:nvSpPr>
            <p:spPr bwMode="auto">
              <a:xfrm>
                <a:off x="3285" y="1977"/>
                <a:ext cx="7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31" name="Line 46"/>
              <p:cNvSpPr>
                <a:spLocks noChangeShapeType="1"/>
              </p:cNvSpPr>
              <p:nvPr/>
            </p:nvSpPr>
            <p:spPr bwMode="auto">
              <a:xfrm>
                <a:off x="3285" y="2080"/>
                <a:ext cx="3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32" name="Rectangle 47"/>
              <p:cNvSpPr>
                <a:spLocks noChangeArrowheads="1"/>
              </p:cNvSpPr>
              <p:nvPr/>
            </p:nvSpPr>
            <p:spPr bwMode="auto">
              <a:xfrm>
                <a:off x="3285" y="2080"/>
                <a:ext cx="33" cy="7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33" name="Line 48"/>
              <p:cNvSpPr>
                <a:spLocks noChangeShapeType="1"/>
              </p:cNvSpPr>
              <p:nvPr/>
            </p:nvSpPr>
            <p:spPr bwMode="auto">
              <a:xfrm>
                <a:off x="3285" y="2087"/>
                <a:ext cx="2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34" name="Rectangle 49"/>
              <p:cNvSpPr>
                <a:spLocks noChangeArrowheads="1"/>
              </p:cNvSpPr>
              <p:nvPr/>
            </p:nvSpPr>
            <p:spPr bwMode="auto">
              <a:xfrm>
                <a:off x="3285" y="2087"/>
                <a:ext cx="26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35" name="Line 50"/>
              <p:cNvSpPr>
                <a:spLocks noChangeShapeType="1"/>
              </p:cNvSpPr>
              <p:nvPr/>
            </p:nvSpPr>
            <p:spPr bwMode="auto">
              <a:xfrm>
                <a:off x="3285" y="2093"/>
                <a:ext cx="20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36" name="Rectangle 51"/>
              <p:cNvSpPr>
                <a:spLocks noChangeArrowheads="1"/>
              </p:cNvSpPr>
              <p:nvPr/>
            </p:nvSpPr>
            <p:spPr bwMode="auto">
              <a:xfrm>
                <a:off x="3285" y="2093"/>
                <a:ext cx="20" cy="7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37" name="Line 52"/>
              <p:cNvSpPr>
                <a:spLocks noChangeShapeType="1"/>
              </p:cNvSpPr>
              <p:nvPr/>
            </p:nvSpPr>
            <p:spPr bwMode="auto">
              <a:xfrm>
                <a:off x="3285" y="2100"/>
                <a:ext cx="1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38" name="Rectangle 53"/>
              <p:cNvSpPr>
                <a:spLocks noChangeArrowheads="1"/>
              </p:cNvSpPr>
              <p:nvPr/>
            </p:nvSpPr>
            <p:spPr bwMode="auto">
              <a:xfrm>
                <a:off x="3285" y="2100"/>
                <a:ext cx="13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39" name="Line 54"/>
              <p:cNvSpPr>
                <a:spLocks noChangeShapeType="1"/>
              </p:cNvSpPr>
              <p:nvPr/>
            </p:nvSpPr>
            <p:spPr bwMode="auto">
              <a:xfrm>
                <a:off x="3285" y="2106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40" name="Rectangle 55"/>
              <p:cNvSpPr>
                <a:spLocks noChangeArrowheads="1"/>
              </p:cNvSpPr>
              <p:nvPr/>
            </p:nvSpPr>
            <p:spPr bwMode="auto">
              <a:xfrm>
                <a:off x="3285" y="2106"/>
                <a:ext cx="7" cy="7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41" name="Line 56"/>
              <p:cNvSpPr>
                <a:spLocks noChangeShapeType="1"/>
              </p:cNvSpPr>
              <p:nvPr/>
            </p:nvSpPr>
            <p:spPr bwMode="auto">
              <a:xfrm>
                <a:off x="3285" y="2210"/>
                <a:ext cx="3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42" name="Rectangle 57"/>
              <p:cNvSpPr>
                <a:spLocks noChangeArrowheads="1"/>
              </p:cNvSpPr>
              <p:nvPr/>
            </p:nvSpPr>
            <p:spPr bwMode="auto">
              <a:xfrm>
                <a:off x="3285" y="2210"/>
                <a:ext cx="33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43" name="Line 58"/>
              <p:cNvSpPr>
                <a:spLocks noChangeShapeType="1"/>
              </p:cNvSpPr>
              <p:nvPr/>
            </p:nvSpPr>
            <p:spPr bwMode="auto">
              <a:xfrm>
                <a:off x="3285" y="2216"/>
                <a:ext cx="2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44" name="Rectangle 59"/>
              <p:cNvSpPr>
                <a:spLocks noChangeArrowheads="1"/>
              </p:cNvSpPr>
              <p:nvPr/>
            </p:nvSpPr>
            <p:spPr bwMode="auto">
              <a:xfrm>
                <a:off x="3285" y="2216"/>
                <a:ext cx="26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45" name="Line 60"/>
              <p:cNvSpPr>
                <a:spLocks noChangeShapeType="1"/>
              </p:cNvSpPr>
              <p:nvPr/>
            </p:nvSpPr>
            <p:spPr bwMode="auto">
              <a:xfrm>
                <a:off x="3285" y="2222"/>
                <a:ext cx="20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46" name="Rectangle 61"/>
              <p:cNvSpPr>
                <a:spLocks noChangeArrowheads="1"/>
              </p:cNvSpPr>
              <p:nvPr/>
            </p:nvSpPr>
            <p:spPr bwMode="auto">
              <a:xfrm>
                <a:off x="3285" y="2222"/>
                <a:ext cx="20" cy="7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47" name="Line 62"/>
              <p:cNvSpPr>
                <a:spLocks noChangeShapeType="1"/>
              </p:cNvSpPr>
              <p:nvPr/>
            </p:nvSpPr>
            <p:spPr bwMode="auto">
              <a:xfrm>
                <a:off x="3285" y="2229"/>
                <a:ext cx="1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48" name="Rectangle 63"/>
              <p:cNvSpPr>
                <a:spLocks noChangeArrowheads="1"/>
              </p:cNvSpPr>
              <p:nvPr/>
            </p:nvSpPr>
            <p:spPr bwMode="auto">
              <a:xfrm>
                <a:off x="3285" y="2229"/>
                <a:ext cx="13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49" name="Line 64"/>
              <p:cNvSpPr>
                <a:spLocks noChangeShapeType="1"/>
              </p:cNvSpPr>
              <p:nvPr/>
            </p:nvSpPr>
            <p:spPr bwMode="auto">
              <a:xfrm>
                <a:off x="3285" y="2235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50" name="Rectangle 65"/>
              <p:cNvSpPr>
                <a:spLocks noChangeArrowheads="1"/>
              </p:cNvSpPr>
              <p:nvPr/>
            </p:nvSpPr>
            <p:spPr bwMode="auto">
              <a:xfrm>
                <a:off x="3285" y="2235"/>
                <a:ext cx="7" cy="7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51" name="Line 66"/>
              <p:cNvSpPr>
                <a:spLocks noChangeShapeType="1"/>
              </p:cNvSpPr>
              <p:nvPr/>
            </p:nvSpPr>
            <p:spPr bwMode="auto">
              <a:xfrm>
                <a:off x="3285" y="2339"/>
                <a:ext cx="3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52" name="Rectangle 67"/>
              <p:cNvSpPr>
                <a:spLocks noChangeArrowheads="1"/>
              </p:cNvSpPr>
              <p:nvPr/>
            </p:nvSpPr>
            <p:spPr bwMode="auto">
              <a:xfrm>
                <a:off x="3285" y="2339"/>
                <a:ext cx="33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53" name="Line 68"/>
              <p:cNvSpPr>
                <a:spLocks noChangeShapeType="1"/>
              </p:cNvSpPr>
              <p:nvPr/>
            </p:nvSpPr>
            <p:spPr bwMode="auto">
              <a:xfrm>
                <a:off x="3285" y="2345"/>
                <a:ext cx="2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54" name="Rectangle 69"/>
              <p:cNvSpPr>
                <a:spLocks noChangeArrowheads="1"/>
              </p:cNvSpPr>
              <p:nvPr/>
            </p:nvSpPr>
            <p:spPr bwMode="auto">
              <a:xfrm>
                <a:off x="3285" y="2345"/>
                <a:ext cx="26" cy="7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55" name="Line 70"/>
              <p:cNvSpPr>
                <a:spLocks noChangeShapeType="1"/>
              </p:cNvSpPr>
              <p:nvPr/>
            </p:nvSpPr>
            <p:spPr bwMode="auto">
              <a:xfrm>
                <a:off x="3285" y="2352"/>
                <a:ext cx="20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56" name="Rectangle 71"/>
              <p:cNvSpPr>
                <a:spLocks noChangeArrowheads="1"/>
              </p:cNvSpPr>
              <p:nvPr/>
            </p:nvSpPr>
            <p:spPr bwMode="auto">
              <a:xfrm>
                <a:off x="3285" y="2352"/>
                <a:ext cx="20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57" name="Line 72"/>
              <p:cNvSpPr>
                <a:spLocks noChangeShapeType="1"/>
              </p:cNvSpPr>
              <p:nvPr/>
            </p:nvSpPr>
            <p:spPr bwMode="auto">
              <a:xfrm>
                <a:off x="3285" y="2358"/>
                <a:ext cx="1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58" name="Rectangle 73"/>
              <p:cNvSpPr>
                <a:spLocks noChangeArrowheads="1"/>
              </p:cNvSpPr>
              <p:nvPr/>
            </p:nvSpPr>
            <p:spPr bwMode="auto">
              <a:xfrm>
                <a:off x="3285" y="2358"/>
                <a:ext cx="13" cy="7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59" name="Line 74"/>
              <p:cNvSpPr>
                <a:spLocks noChangeShapeType="1"/>
              </p:cNvSpPr>
              <p:nvPr/>
            </p:nvSpPr>
            <p:spPr bwMode="auto">
              <a:xfrm>
                <a:off x="3285" y="2365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60" name="Rectangle 75"/>
              <p:cNvSpPr>
                <a:spLocks noChangeArrowheads="1"/>
              </p:cNvSpPr>
              <p:nvPr/>
            </p:nvSpPr>
            <p:spPr bwMode="auto">
              <a:xfrm>
                <a:off x="3285" y="2365"/>
                <a:ext cx="7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61" name="Line 76"/>
              <p:cNvSpPr>
                <a:spLocks noChangeShapeType="1"/>
              </p:cNvSpPr>
              <p:nvPr/>
            </p:nvSpPr>
            <p:spPr bwMode="auto">
              <a:xfrm>
                <a:off x="3285" y="2468"/>
                <a:ext cx="3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62" name="Rectangle 77"/>
              <p:cNvSpPr>
                <a:spLocks noChangeArrowheads="1"/>
              </p:cNvSpPr>
              <p:nvPr/>
            </p:nvSpPr>
            <p:spPr bwMode="auto">
              <a:xfrm>
                <a:off x="3285" y="2468"/>
                <a:ext cx="33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63" name="Line 78"/>
              <p:cNvSpPr>
                <a:spLocks noChangeShapeType="1"/>
              </p:cNvSpPr>
              <p:nvPr/>
            </p:nvSpPr>
            <p:spPr bwMode="auto">
              <a:xfrm>
                <a:off x="3285" y="2474"/>
                <a:ext cx="2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64" name="Rectangle 79"/>
              <p:cNvSpPr>
                <a:spLocks noChangeArrowheads="1"/>
              </p:cNvSpPr>
              <p:nvPr/>
            </p:nvSpPr>
            <p:spPr bwMode="auto">
              <a:xfrm>
                <a:off x="3285" y="2474"/>
                <a:ext cx="26" cy="7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65" name="Line 80"/>
              <p:cNvSpPr>
                <a:spLocks noChangeShapeType="1"/>
              </p:cNvSpPr>
              <p:nvPr/>
            </p:nvSpPr>
            <p:spPr bwMode="auto">
              <a:xfrm>
                <a:off x="3285" y="2481"/>
                <a:ext cx="20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66" name="Rectangle 81"/>
              <p:cNvSpPr>
                <a:spLocks noChangeArrowheads="1"/>
              </p:cNvSpPr>
              <p:nvPr/>
            </p:nvSpPr>
            <p:spPr bwMode="auto">
              <a:xfrm>
                <a:off x="3285" y="2481"/>
                <a:ext cx="20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67" name="Line 82"/>
              <p:cNvSpPr>
                <a:spLocks noChangeShapeType="1"/>
              </p:cNvSpPr>
              <p:nvPr/>
            </p:nvSpPr>
            <p:spPr bwMode="auto">
              <a:xfrm>
                <a:off x="3285" y="2487"/>
                <a:ext cx="1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68" name="Rectangle 83"/>
              <p:cNvSpPr>
                <a:spLocks noChangeArrowheads="1"/>
              </p:cNvSpPr>
              <p:nvPr/>
            </p:nvSpPr>
            <p:spPr bwMode="auto">
              <a:xfrm>
                <a:off x="3285" y="2487"/>
                <a:ext cx="13" cy="7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69" name="Line 84"/>
              <p:cNvSpPr>
                <a:spLocks noChangeShapeType="1"/>
              </p:cNvSpPr>
              <p:nvPr/>
            </p:nvSpPr>
            <p:spPr bwMode="auto">
              <a:xfrm>
                <a:off x="3285" y="2494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70" name="Rectangle 85"/>
              <p:cNvSpPr>
                <a:spLocks noChangeArrowheads="1"/>
              </p:cNvSpPr>
              <p:nvPr/>
            </p:nvSpPr>
            <p:spPr bwMode="auto">
              <a:xfrm>
                <a:off x="3285" y="2494"/>
                <a:ext cx="7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71" name="Line 86"/>
              <p:cNvSpPr>
                <a:spLocks noChangeShapeType="1"/>
              </p:cNvSpPr>
              <p:nvPr/>
            </p:nvSpPr>
            <p:spPr bwMode="auto">
              <a:xfrm>
                <a:off x="3285" y="2597"/>
                <a:ext cx="3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72" name="Rectangle 87"/>
              <p:cNvSpPr>
                <a:spLocks noChangeArrowheads="1"/>
              </p:cNvSpPr>
              <p:nvPr/>
            </p:nvSpPr>
            <p:spPr bwMode="auto">
              <a:xfrm>
                <a:off x="3285" y="2597"/>
                <a:ext cx="33" cy="7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73" name="Line 88"/>
              <p:cNvSpPr>
                <a:spLocks noChangeShapeType="1"/>
              </p:cNvSpPr>
              <p:nvPr/>
            </p:nvSpPr>
            <p:spPr bwMode="auto">
              <a:xfrm>
                <a:off x="3285" y="2604"/>
                <a:ext cx="2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74" name="Rectangle 89"/>
              <p:cNvSpPr>
                <a:spLocks noChangeArrowheads="1"/>
              </p:cNvSpPr>
              <p:nvPr/>
            </p:nvSpPr>
            <p:spPr bwMode="auto">
              <a:xfrm>
                <a:off x="3285" y="2604"/>
                <a:ext cx="26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75" name="Line 90"/>
              <p:cNvSpPr>
                <a:spLocks noChangeShapeType="1"/>
              </p:cNvSpPr>
              <p:nvPr/>
            </p:nvSpPr>
            <p:spPr bwMode="auto">
              <a:xfrm>
                <a:off x="3285" y="2610"/>
                <a:ext cx="20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76" name="Rectangle 91"/>
              <p:cNvSpPr>
                <a:spLocks noChangeArrowheads="1"/>
              </p:cNvSpPr>
              <p:nvPr/>
            </p:nvSpPr>
            <p:spPr bwMode="auto">
              <a:xfrm>
                <a:off x="3285" y="2610"/>
                <a:ext cx="20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77" name="Line 92"/>
              <p:cNvSpPr>
                <a:spLocks noChangeShapeType="1"/>
              </p:cNvSpPr>
              <p:nvPr/>
            </p:nvSpPr>
            <p:spPr bwMode="auto">
              <a:xfrm>
                <a:off x="3285" y="2616"/>
                <a:ext cx="1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78" name="Rectangle 93"/>
              <p:cNvSpPr>
                <a:spLocks noChangeArrowheads="1"/>
              </p:cNvSpPr>
              <p:nvPr/>
            </p:nvSpPr>
            <p:spPr bwMode="auto">
              <a:xfrm>
                <a:off x="3285" y="2616"/>
                <a:ext cx="13" cy="7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79" name="Line 94"/>
              <p:cNvSpPr>
                <a:spLocks noChangeShapeType="1"/>
              </p:cNvSpPr>
              <p:nvPr/>
            </p:nvSpPr>
            <p:spPr bwMode="auto">
              <a:xfrm>
                <a:off x="3285" y="2623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80" name="Rectangle 95"/>
              <p:cNvSpPr>
                <a:spLocks noChangeArrowheads="1"/>
              </p:cNvSpPr>
              <p:nvPr/>
            </p:nvSpPr>
            <p:spPr bwMode="auto">
              <a:xfrm>
                <a:off x="3285" y="2623"/>
                <a:ext cx="7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81" name="Line 96"/>
              <p:cNvSpPr>
                <a:spLocks noChangeShapeType="1"/>
              </p:cNvSpPr>
              <p:nvPr/>
            </p:nvSpPr>
            <p:spPr bwMode="auto">
              <a:xfrm>
                <a:off x="3285" y="2856"/>
                <a:ext cx="3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82" name="Rectangle 97"/>
              <p:cNvSpPr>
                <a:spLocks noChangeArrowheads="1"/>
              </p:cNvSpPr>
              <p:nvPr/>
            </p:nvSpPr>
            <p:spPr bwMode="auto">
              <a:xfrm>
                <a:off x="3285" y="2856"/>
                <a:ext cx="33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83" name="Line 98"/>
              <p:cNvSpPr>
                <a:spLocks noChangeShapeType="1"/>
              </p:cNvSpPr>
              <p:nvPr/>
            </p:nvSpPr>
            <p:spPr bwMode="auto">
              <a:xfrm>
                <a:off x="3285" y="2862"/>
                <a:ext cx="2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84" name="Rectangle 99"/>
              <p:cNvSpPr>
                <a:spLocks noChangeArrowheads="1"/>
              </p:cNvSpPr>
              <p:nvPr/>
            </p:nvSpPr>
            <p:spPr bwMode="auto">
              <a:xfrm>
                <a:off x="3285" y="2862"/>
                <a:ext cx="26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85" name="Line 100"/>
              <p:cNvSpPr>
                <a:spLocks noChangeShapeType="1"/>
              </p:cNvSpPr>
              <p:nvPr/>
            </p:nvSpPr>
            <p:spPr bwMode="auto">
              <a:xfrm>
                <a:off x="3285" y="2868"/>
                <a:ext cx="20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86" name="Rectangle 101"/>
              <p:cNvSpPr>
                <a:spLocks noChangeArrowheads="1"/>
              </p:cNvSpPr>
              <p:nvPr/>
            </p:nvSpPr>
            <p:spPr bwMode="auto">
              <a:xfrm>
                <a:off x="3285" y="2868"/>
                <a:ext cx="20" cy="7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87" name="Line 102"/>
              <p:cNvSpPr>
                <a:spLocks noChangeShapeType="1"/>
              </p:cNvSpPr>
              <p:nvPr/>
            </p:nvSpPr>
            <p:spPr bwMode="auto">
              <a:xfrm>
                <a:off x="3285" y="2875"/>
                <a:ext cx="1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88" name="Rectangle 103"/>
              <p:cNvSpPr>
                <a:spLocks noChangeArrowheads="1"/>
              </p:cNvSpPr>
              <p:nvPr/>
            </p:nvSpPr>
            <p:spPr bwMode="auto">
              <a:xfrm>
                <a:off x="3285" y="2875"/>
                <a:ext cx="13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89" name="Line 104"/>
              <p:cNvSpPr>
                <a:spLocks noChangeShapeType="1"/>
              </p:cNvSpPr>
              <p:nvPr/>
            </p:nvSpPr>
            <p:spPr bwMode="auto">
              <a:xfrm>
                <a:off x="3285" y="2881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90" name="Rectangle 105"/>
              <p:cNvSpPr>
                <a:spLocks noChangeArrowheads="1"/>
              </p:cNvSpPr>
              <p:nvPr/>
            </p:nvSpPr>
            <p:spPr bwMode="auto">
              <a:xfrm>
                <a:off x="3285" y="2881"/>
                <a:ext cx="7" cy="7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91" name="Line 106"/>
              <p:cNvSpPr>
                <a:spLocks noChangeShapeType="1"/>
              </p:cNvSpPr>
              <p:nvPr/>
            </p:nvSpPr>
            <p:spPr bwMode="auto">
              <a:xfrm>
                <a:off x="2620" y="3114"/>
                <a:ext cx="3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92" name="Rectangle 107"/>
              <p:cNvSpPr>
                <a:spLocks noChangeArrowheads="1"/>
              </p:cNvSpPr>
              <p:nvPr/>
            </p:nvSpPr>
            <p:spPr bwMode="auto">
              <a:xfrm>
                <a:off x="2620" y="3114"/>
                <a:ext cx="33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93" name="Line 108"/>
              <p:cNvSpPr>
                <a:spLocks noChangeShapeType="1"/>
              </p:cNvSpPr>
              <p:nvPr/>
            </p:nvSpPr>
            <p:spPr bwMode="auto">
              <a:xfrm>
                <a:off x="2620" y="3120"/>
                <a:ext cx="2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94" name="Rectangle 109"/>
              <p:cNvSpPr>
                <a:spLocks noChangeArrowheads="1"/>
              </p:cNvSpPr>
              <p:nvPr/>
            </p:nvSpPr>
            <p:spPr bwMode="auto">
              <a:xfrm>
                <a:off x="2620" y="3120"/>
                <a:ext cx="26" cy="7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95" name="Line 110"/>
              <p:cNvSpPr>
                <a:spLocks noChangeShapeType="1"/>
              </p:cNvSpPr>
              <p:nvPr/>
            </p:nvSpPr>
            <p:spPr bwMode="auto">
              <a:xfrm>
                <a:off x="2620" y="3127"/>
                <a:ext cx="20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96" name="Rectangle 111"/>
              <p:cNvSpPr>
                <a:spLocks noChangeArrowheads="1"/>
              </p:cNvSpPr>
              <p:nvPr/>
            </p:nvSpPr>
            <p:spPr bwMode="auto">
              <a:xfrm>
                <a:off x="2620" y="3127"/>
                <a:ext cx="20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97" name="Line 112"/>
              <p:cNvSpPr>
                <a:spLocks noChangeShapeType="1"/>
              </p:cNvSpPr>
              <p:nvPr/>
            </p:nvSpPr>
            <p:spPr bwMode="auto">
              <a:xfrm>
                <a:off x="2620" y="3133"/>
                <a:ext cx="1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98" name="Rectangle 113"/>
              <p:cNvSpPr>
                <a:spLocks noChangeArrowheads="1"/>
              </p:cNvSpPr>
              <p:nvPr/>
            </p:nvSpPr>
            <p:spPr bwMode="auto">
              <a:xfrm>
                <a:off x="2620" y="3133"/>
                <a:ext cx="13" cy="7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499" name="Line 114"/>
              <p:cNvSpPr>
                <a:spLocks noChangeShapeType="1"/>
              </p:cNvSpPr>
              <p:nvPr/>
            </p:nvSpPr>
            <p:spPr bwMode="auto">
              <a:xfrm>
                <a:off x="2620" y="3140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500" name="Rectangle 115"/>
              <p:cNvSpPr>
                <a:spLocks noChangeArrowheads="1"/>
              </p:cNvSpPr>
              <p:nvPr/>
            </p:nvSpPr>
            <p:spPr bwMode="auto">
              <a:xfrm>
                <a:off x="2620" y="3140"/>
                <a:ext cx="7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501" name="Line 116"/>
              <p:cNvSpPr>
                <a:spLocks noChangeShapeType="1"/>
              </p:cNvSpPr>
              <p:nvPr/>
            </p:nvSpPr>
            <p:spPr bwMode="auto">
              <a:xfrm>
                <a:off x="3285" y="3114"/>
                <a:ext cx="3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502" name="Rectangle 117"/>
              <p:cNvSpPr>
                <a:spLocks noChangeArrowheads="1"/>
              </p:cNvSpPr>
              <p:nvPr/>
            </p:nvSpPr>
            <p:spPr bwMode="auto">
              <a:xfrm>
                <a:off x="3285" y="3114"/>
                <a:ext cx="33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503" name="Line 118"/>
              <p:cNvSpPr>
                <a:spLocks noChangeShapeType="1"/>
              </p:cNvSpPr>
              <p:nvPr/>
            </p:nvSpPr>
            <p:spPr bwMode="auto">
              <a:xfrm>
                <a:off x="3285" y="3120"/>
                <a:ext cx="2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504" name="Rectangle 119"/>
              <p:cNvSpPr>
                <a:spLocks noChangeArrowheads="1"/>
              </p:cNvSpPr>
              <p:nvPr/>
            </p:nvSpPr>
            <p:spPr bwMode="auto">
              <a:xfrm>
                <a:off x="3285" y="3120"/>
                <a:ext cx="26" cy="7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505" name="Line 120"/>
              <p:cNvSpPr>
                <a:spLocks noChangeShapeType="1"/>
              </p:cNvSpPr>
              <p:nvPr/>
            </p:nvSpPr>
            <p:spPr bwMode="auto">
              <a:xfrm>
                <a:off x="3285" y="3127"/>
                <a:ext cx="20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506" name="Rectangle 121"/>
              <p:cNvSpPr>
                <a:spLocks noChangeArrowheads="1"/>
              </p:cNvSpPr>
              <p:nvPr/>
            </p:nvSpPr>
            <p:spPr bwMode="auto">
              <a:xfrm>
                <a:off x="3285" y="3127"/>
                <a:ext cx="20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507" name="Line 122"/>
              <p:cNvSpPr>
                <a:spLocks noChangeShapeType="1"/>
              </p:cNvSpPr>
              <p:nvPr/>
            </p:nvSpPr>
            <p:spPr bwMode="auto">
              <a:xfrm>
                <a:off x="3285" y="3133"/>
                <a:ext cx="1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508" name="Rectangle 123"/>
              <p:cNvSpPr>
                <a:spLocks noChangeArrowheads="1"/>
              </p:cNvSpPr>
              <p:nvPr/>
            </p:nvSpPr>
            <p:spPr bwMode="auto">
              <a:xfrm>
                <a:off x="3285" y="3133"/>
                <a:ext cx="13" cy="7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509" name="Line 124"/>
              <p:cNvSpPr>
                <a:spLocks noChangeShapeType="1"/>
              </p:cNvSpPr>
              <p:nvPr/>
            </p:nvSpPr>
            <p:spPr bwMode="auto">
              <a:xfrm>
                <a:off x="3285" y="3140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510" name="Rectangle 125"/>
              <p:cNvSpPr>
                <a:spLocks noChangeArrowheads="1"/>
              </p:cNvSpPr>
              <p:nvPr/>
            </p:nvSpPr>
            <p:spPr bwMode="auto">
              <a:xfrm>
                <a:off x="3285" y="3140"/>
                <a:ext cx="7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511" name="Line 126"/>
              <p:cNvSpPr>
                <a:spLocks noChangeShapeType="1"/>
              </p:cNvSpPr>
              <p:nvPr/>
            </p:nvSpPr>
            <p:spPr bwMode="auto">
              <a:xfrm>
                <a:off x="4151" y="3372"/>
                <a:ext cx="32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512" name="Rectangle 127"/>
              <p:cNvSpPr>
                <a:spLocks noChangeArrowheads="1"/>
              </p:cNvSpPr>
              <p:nvPr/>
            </p:nvSpPr>
            <p:spPr bwMode="auto">
              <a:xfrm>
                <a:off x="4151" y="3372"/>
                <a:ext cx="32" cy="7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513" name="Line 128"/>
              <p:cNvSpPr>
                <a:spLocks noChangeShapeType="1"/>
              </p:cNvSpPr>
              <p:nvPr/>
            </p:nvSpPr>
            <p:spPr bwMode="auto">
              <a:xfrm>
                <a:off x="4151" y="3379"/>
                <a:ext cx="2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514" name="Rectangle 129"/>
              <p:cNvSpPr>
                <a:spLocks noChangeArrowheads="1"/>
              </p:cNvSpPr>
              <p:nvPr/>
            </p:nvSpPr>
            <p:spPr bwMode="auto">
              <a:xfrm>
                <a:off x="4151" y="3379"/>
                <a:ext cx="26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515" name="Line 130"/>
              <p:cNvSpPr>
                <a:spLocks noChangeShapeType="1"/>
              </p:cNvSpPr>
              <p:nvPr/>
            </p:nvSpPr>
            <p:spPr bwMode="auto">
              <a:xfrm>
                <a:off x="4151" y="3385"/>
                <a:ext cx="19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516" name="Rectangle 131"/>
              <p:cNvSpPr>
                <a:spLocks noChangeArrowheads="1"/>
              </p:cNvSpPr>
              <p:nvPr/>
            </p:nvSpPr>
            <p:spPr bwMode="auto">
              <a:xfrm>
                <a:off x="4151" y="3385"/>
                <a:ext cx="19" cy="7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517" name="Line 132"/>
              <p:cNvSpPr>
                <a:spLocks noChangeShapeType="1"/>
              </p:cNvSpPr>
              <p:nvPr/>
            </p:nvSpPr>
            <p:spPr bwMode="auto">
              <a:xfrm>
                <a:off x="4151" y="3392"/>
                <a:ext cx="1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518" name="Rectangle 133"/>
              <p:cNvSpPr>
                <a:spLocks noChangeArrowheads="1"/>
              </p:cNvSpPr>
              <p:nvPr/>
            </p:nvSpPr>
            <p:spPr bwMode="auto">
              <a:xfrm>
                <a:off x="4151" y="3392"/>
                <a:ext cx="13" cy="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519" name="Line 134"/>
              <p:cNvSpPr>
                <a:spLocks noChangeShapeType="1"/>
              </p:cNvSpPr>
              <p:nvPr/>
            </p:nvSpPr>
            <p:spPr bwMode="auto">
              <a:xfrm>
                <a:off x="4151" y="3398"/>
                <a:ext cx="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520" name="Rectangle 135"/>
              <p:cNvSpPr>
                <a:spLocks noChangeArrowheads="1"/>
              </p:cNvSpPr>
              <p:nvPr/>
            </p:nvSpPr>
            <p:spPr bwMode="auto">
              <a:xfrm>
                <a:off x="4151" y="3398"/>
                <a:ext cx="6" cy="7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521" name="Rectangle 136"/>
              <p:cNvSpPr>
                <a:spLocks noChangeArrowheads="1"/>
              </p:cNvSpPr>
              <p:nvPr/>
            </p:nvSpPr>
            <p:spPr bwMode="auto">
              <a:xfrm>
                <a:off x="1116" y="924"/>
                <a:ext cx="1253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Centrales en service en 2015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22" name="Rectangle 137"/>
              <p:cNvSpPr>
                <a:spLocks noChangeArrowheads="1"/>
              </p:cNvSpPr>
              <p:nvPr/>
            </p:nvSpPr>
            <p:spPr bwMode="auto">
              <a:xfrm>
                <a:off x="760" y="1441"/>
                <a:ext cx="523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Outardes-4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23" name="Rectangle 138"/>
              <p:cNvSpPr>
                <a:spLocks noChangeArrowheads="1"/>
              </p:cNvSpPr>
              <p:nvPr/>
            </p:nvSpPr>
            <p:spPr bwMode="auto">
              <a:xfrm>
                <a:off x="3066" y="1441"/>
                <a:ext cx="233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720 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24" name="Rectangle 139"/>
              <p:cNvSpPr>
                <a:spLocks noChangeArrowheads="1"/>
              </p:cNvSpPr>
              <p:nvPr/>
            </p:nvSpPr>
            <p:spPr bwMode="auto">
              <a:xfrm>
                <a:off x="3331" y="1441"/>
                <a:ext cx="168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(1)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25" name="Rectangle 140"/>
              <p:cNvSpPr>
                <a:spLocks noChangeArrowheads="1"/>
              </p:cNvSpPr>
              <p:nvPr/>
            </p:nvSpPr>
            <p:spPr bwMode="auto">
              <a:xfrm>
                <a:off x="760" y="1570"/>
                <a:ext cx="523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Outardes-3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26" name="Rectangle 141"/>
              <p:cNvSpPr>
                <a:spLocks noChangeArrowheads="1"/>
              </p:cNvSpPr>
              <p:nvPr/>
            </p:nvSpPr>
            <p:spPr bwMode="auto">
              <a:xfrm>
                <a:off x="3001" y="1570"/>
                <a:ext cx="23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* *** </a:t>
                </a:r>
                <a:endParaRPr kumimoji="0" lang="fr-FR" alt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27" name="Rectangle 142"/>
              <p:cNvSpPr>
                <a:spLocks noChangeArrowheads="1"/>
              </p:cNvSpPr>
              <p:nvPr/>
            </p:nvSpPr>
            <p:spPr bwMode="auto">
              <a:xfrm>
                <a:off x="3331" y="1570"/>
                <a:ext cx="168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(1)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28" name="Rectangle 143"/>
              <p:cNvSpPr>
                <a:spLocks noChangeArrowheads="1"/>
              </p:cNvSpPr>
              <p:nvPr/>
            </p:nvSpPr>
            <p:spPr bwMode="auto">
              <a:xfrm>
                <a:off x="760" y="1699"/>
                <a:ext cx="523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Outardes-2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29" name="Rectangle 144"/>
              <p:cNvSpPr>
                <a:spLocks noChangeArrowheads="1"/>
              </p:cNvSpPr>
              <p:nvPr/>
            </p:nvSpPr>
            <p:spPr bwMode="auto">
              <a:xfrm>
                <a:off x="3066" y="1699"/>
                <a:ext cx="16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*** </a:t>
                </a:r>
                <a:endParaRPr kumimoji="0" lang="fr-FR" alt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30" name="Rectangle 145"/>
              <p:cNvSpPr>
                <a:spLocks noChangeArrowheads="1"/>
              </p:cNvSpPr>
              <p:nvPr/>
            </p:nvSpPr>
            <p:spPr bwMode="auto">
              <a:xfrm>
                <a:off x="3331" y="1699"/>
                <a:ext cx="168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(1)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31" name="Rectangle 146"/>
              <p:cNvSpPr>
                <a:spLocks noChangeArrowheads="1"/>
              </p:cNvSpPr>
              <p:nvPr/>
            </p:nvSpPr>
            <p:spPr bwMode="auto">
              <a:xfrm>
                <a:off x="760" y="1828"/>
                <a:ext cx="833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TOTAL OUTARDES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32" name="Rectangle 147"/>
              <p:cNvSpPr>
                <a:spLocks noChangeArrowheads="1"/>
              </p:cNvSpPr>
              <p:nvPr/>
            </p:nvSpPr>
            <p:spPr bwMode="auto">
              <a:xfrm>
                <a:off x="3001" y="1828"/>
                <a:ext cx="23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* *** </a:t>
                </a:r>
                <a:endParaRPr kumimoji="0" lang="fr-FR" alt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33" name="Rectangle 148"/>
              <p:cNvSpPr>
                <a:spLocks noChangeArrowheads="1"/>
              </p:cNvSpPr>
              <p:nvPr/>
            </p:nvSpPr>
            <p:spPr bwMode="auto">
              <a:xfrm>
                <a:off x="760" y="1958"/>
                <a:ext cx="510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Hart-Jaune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34" name="Rectangle 149"/>
              <p:cNvSpPr>
                <a:spLocks noChangeArrowheads="1"/>
              </p:cNvSpPr>
              <p:nvPr/>
            </p:nvSpPr>
            <p:spPr bwMode="auto">
              <a:xfrm>
                <a:off x="3111" y="1958"/>
                <a:ext cx="181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51 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35" name="Rectangle 150"/>
              <p:cNvSpPr>
                <a:spLocks noChangeArrowheads="1"/>
              </p:cNvSpPr>
              <p:nvPr/>
            </p:nvSpPr>
            <p:spPr bwMode="auto">
              <a:xfrm>
                <a:off x="3331" y="1958"/>
                <a:ext cx="168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(2)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36" name="Rectangle 151"/>
              <p:cNvSpPr>
                <a:spLocks noChangeArrowheads="1"/>
              </p:cNvSpPr>
              <p:nvPr/>
            </p:nvSpPr>
            <p:spPr bwMode="auto">
              <a:xfrm>
                <a:off x="760" y="2087"/>
                <a:ext cx="1014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Manic-5 et Manic-5-PA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37" name="Rectangle 152"/>
              <p:cNvSpPr>
                <a:spLocks noChangeArrowheads="1"/>
              </p:cNvSpPr>
              <p:nvPr/>
            </p:nvSpPr>
            <p:spPr bwMode="auto">
              <a:xfrm>
                <a:off x="3001" y="2087"/>
                <a:ext cx="23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* *** </a:t>
                </a:r>
                <a:endParaRPr kumimoji="0" lang="fr-FR" alt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38" name="Rectangle 153"/>
              <p:cNvSpPr>
                <a:spLocks noChangeArrowheads="1"/>
              </p:cNvSpPr>
              <p:nvPr/>
            </p:nvSpPr>
            <p:spPr bwMode="auto">
              <a:xfrm>
                <a:off x="3331" y="2087"/>
                <a:ext cx="168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(1)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39" name="Rectangle 154"/>
              <p:cNvSpPr>
                <a:spLocks noChangeArrowheads="1"/>
              </p:cNvSpPr>
              <p:nvPr/>
            </p:nvSpPr>
            <p:spPr bwMode="auto">
              <a:xfrm>
                <a:off x="760" y="2216"/>
                <a:ext cx="1117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René-Lévesque (Manic-3)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40" name="Rectangle 155"/>
              <p:cNvSpPr>
                <a:spLocks noChangeArrowheads="1"/>
              </p:cNvSpPr>
              <p:nvPr/>
            </p:nvSpPr>
            <p:spPr bwMode="auto">
              <a:xfrm>
                <a:off x="3001" y="2216"/>
                <a:ext cx="23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fr-FR" altLang="fr-FR" sz="12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* ***</a:t>
                </a:r>
                <a:r>
                  <a:rPr kumimoji="0" lang="fr-FR" altLang="fr-FR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fr-FR" alt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41" name="Rectangle 156"/>
              <p:cNvSpPr>
                <a:spLocks noChangeArrowheads="1"/>
              </p:cNvSpPr>
              <p:nvPr/>
            </p:nvSpPr>
            <p:spPr bwMode="auto">
              <a:xfrm>
                <a:off x="3331" y="2216"/>
                <a:ext cx="168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(1)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42" name="Rectangle 157"/>
              <p:cNvSpPr>
                <a:spLocks noChangeArrowheads="1"/>
              </p:cNvSpPr>
              <p:nvPr/>
            </p:nvSpPr>
            <p:spPr bwMode="auto">
              <a:xfrm>
                <a:off x="760" y="2345"/>
                <a:ext cx="982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Jean-Lesage (Manic-2)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43" name="Rectangle 158"/>
              <p:cNvSpPr>
                <a:spLocks noChangeArrowheads="1"/>
              </p:cNvSpPr>
              <p:nvPr/>
            </p:nvSpPr>
            <p:spPr bwMode="auto">
              <a:xfrm>
                <a:off x="3001" y="2345"/>
                <a:ext cx="304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1 130 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44" name="Rectangle 159"/>
              <p:cNvSpPr>
                <a:spLocks noChangeArrowheads="1"/>
              </p:cNvSpPr>
              <p:nvPr/>
            </p:nvSpPr>
            <p:spPr bwMode="auto">
              <a:xfrm>
                <a:off x="3331" y="2345"/>
                <a:ext cx="168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(1)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45" name="Rectangle 160"/>
              <p:cNvSpPr>
                <a:spLocks noChangeArrowheads="1"/>
              </p:cNvSpPr>
              <p:nvPr/>
            </p:nvSpPr>
            <p:spPr bwMode="auto">
              <a:xfrm>
                <a:off x="760" y="2474"/>
                <a:ext cx="969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Manic-1 + McCormick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46" name="Rectangle 161"/>
              <p:cNvSpPr>
                <a:spLocks noChangeArrowheads="1"/>
              </p:cNvSpPr>
              <p:nvPr/>
            </p:nvSpPr>
            <p:spPr bwMode="auto">
              <a:xfrm>
                <a:off x="3066" y="2474"/>
                <a:ext cx="16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fr-FR" altLang="fr-FR" sz="12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***</a:t>
                </a:r>
                <a:r>
                  <a:rPr kumimoji="0" lang="fr-FR" altLang="fr-FR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fr-FR" alt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47" name="Rectangle 162"/>
              <p:cNvSpPr>
                <a:spLocks noChangeArrowheads="1"/>
              </p:cNvSpPr>
              <p:nvPr/>
            </p:nvSpPr>
            <p:spPr bwMode="auto">
              <a:xfrm>
                <a:off x="3331" y="2474"/>
                <a:ext cx="168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(1)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48" name="Rectangle 163"/>
              <p:cNvSpPr>
                <a:spLocks noChangeArrowheads="1"/>
              </p:cNvSpPr>
              <p:nvPr/>
            </p:nvSpPr>
            <p:spPr bwMode="auto">
              <a:xfrm>
                <a:off x="760" y="2604"/>
                <a:ext cx="568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Toulnustouc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49" name="Rectangle 164"/>
              <p:cNvSpPr>
                <a:spLocks noChangeArrowheads="1"/>
              </p:cNvSpPr>
              <p:nvPr/>
            </p:nvSpPr>
            <p:spPr bwMode="auto">
              <a:xfrm>
                <a:off x="3066" y="2604"/>
                <a:ext cx="16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fr-FR" altLang="fr-FR" sz="12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***</a:t>
                </a:r>
                <a:r>
                  <a:rPr kumimoji="0" lang="fr-FR" altLang="fr-FR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fr-FR" alt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50" name="Rectangle 165"/>
              <p:cNvSpPr>
                <a:spLocks noChangeArrowheads="1"/>
              </p:cNvSpPr>
              <p:nvPr/>
            </p:nvSpPr>
            <p:spPr bwMode="auto">
              <a:xfrm>
                <a:off x="3331" y="2604"/>
                <a:ext cx="168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(1)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51" name="Rectangle 166"/>
              <p:cNvSpPr>
                <a:spLocks noChangeArrowheads="1"/>
              </p:cNvSpPr>
              <p:nvPr/>
            </p:nvSpPr>
            <p:spPr bwMode="auto">
              <a:xfrm>
                <a:off x="760" y="2733"/>
                <a:ext cx="665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TOTAL MANIC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52" name="Rectangle 167"/>
              <p:cNvSpPr>
                <a:spLocks noChangeArrowheads="1"/>
              </p:cNvSpPr>
              <p:nvPr/>
            </p:nvSpPr>
            <p:spPr bwMode="auto">
              <a:xfrm>
                <a:off x="3001" y="2733"/>
                <a:ext cx="23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* *** </a:t>
                </a:r>
                <a:endParaRPr kumimoji="0" lang="fr-FR" alt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53" name="Rectangle 168"/>
              <p:cNvSpPr>
                <a:spLocks noChangeArrowheads="1"/>
              </p:cNvSpPr>
              <p:nvPr/>
            </p:nvSpPr>
            <p:spPr bwMode="auto">
              <a:xfrm>
                <a:off x="760" y="2862"/>
                <a:ext cx="504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Romaine-2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54" name="Rectangle 169"/>
              <p:cNvSpPr>
                <a:spLocks noChangeArrowheads="1"/>
              </p:cNvSpPr>
              <p:nvPr/>
            </p:nvSpPr>
            <p:spPr bwMode="auto">
              <a:xfrm>
                <a:off x="3066" y="2862"/>
                <a:ext cx="233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640 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55" name="Rectangle 170"/>
              <p:cNvSpPr>
                <a:spLocks noChangeArrowheads="1"/>
              </p:cNvSpPr>
              <p:nvPr/>
            </p:nvSpPr>
            <p:spPr bwMode="auto">
              <a:xfrm>
                <a:off x="3331" y="2862"/>
                <a:ext cx="168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(2)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56" name="Rectangle 171"/>
              <p:cNvSpPr>
                <a:spLocks noChangeArrowheads="1"/>
              </p:cNvSpPr>
              <p:nvPr/>
            </p:nvSpPr>
            <p:spPr bwMode="auto">
              <a:xfrm>
                <a:off x="760" y="2991"/>
                <a:ext cx="917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TOTAL LA ROMAINE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57" name="Rectangle 172"/>
              <p:cNvSpPr>
                <a:spLocks noChangeArrowheads="1"/>
              </p:cNvSpPr>
              <p:nvPr/>
            </p:nvSpPr>
            <p:spPr bwMode="auto">
              <a:xfrm>
                <a:off x="3066" y="2991"/>
                <a:ext cx="239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640 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58" name="Rectangle 173"/>
              <p:cNvSpPr>
                <a:spLocks noChangeArrowheads="1"/>
              </p:cNvSpPr>
              <p:nvPr/>
            </p:nvSpPr>
            <p:spPr bwMode="auto">
              <a:xfrm>
                <a:off x="760" y="3120"/>
                <a:ext cx="898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Sainte-Marguerite-3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59" name="Rectangle 174"/>
              <p:cNvSpPr>
                <a:spLocks noChangeArrowheads="1"/>
              </p:cNvSpPr>
              <p:nvPr/>
            </p:nvSpPr>
            <p:spPr bwMode="auto">
              <a:xfrm>
                <a:off x="3066" y="3120"/>
                <a:ext cx="16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*** </a:t>
                </a:r>
                <a:endParaRPr kumimoji="0" lang="fr-FR" alt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60" name="Rectangle 175"/>
              <p:cNvSpPr>
                <a:spLocks noChangeArrowheads="1"/>
              </p:cNvSpPr>
              <p:nvPr/>
            </p:nvSpPr>
            <p:spPr bwMode="auto">
              <a:xfrm>
                <a:off x="3331" y="3120"/>
                <a:ext cx="168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(1)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61" name="Rectangle 176"/>
              <p:cNvSpPr>
                <a:spLocks noChangeArrowheads="1"/>
              </p:cNvSpPr>
              <p:nvPr/>
            </p:nvSpPr>
            <p:spPr bwMode="auto">
              <a:xfrm>
                <a:off x="760" y="3250"/>
                <a:ext cx="1285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TOTAL SAINTE-MARGUERITE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62" name="Rectangle 177"/>
              <p:cNvSpPr>
                <a:spLocks noChangeArrowheads="1"/>
              </p:cNvSpPr>
              <p:nvPr/>
            </p:nvSpPr>
            <p:spPr bwMode="auto">
              <a:xfrm>
                <a:off x="3066" y="3250"/>
                <a:ext cx="16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*** </a:t>
                </a:r>
                <a:endParaRPr kumimoji="0" lang="fr-FR" alt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63" name="Rectangle 178"/>
              <p:cNvSpPr>
                <a:spLocks noChangeArrowheads="1"/>
              </p:cNvSpPr>
              <p:nvPr/>
            </p:nvSpPr>
            <p:spPr bwMode="auto">
              <a:xfrm>
                <a:off x="760" y="3379"/>
                <a:ext cx="497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TOTAL HQ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64" name="Rectangle 179"/>
              <p:cNvSpPr>
                <a:spLocks noChangeArrowheads="1"/>
              </p:cNvSpPr>
              <p:nvPr/>
            </p:nvSpPr>
            <p:spPr bwMode="auto">
              <a:xfrm>
                <a:off x="3001" y="3379"/>
                <a:ext cx="287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fr-FR" altLang="fr-FR" sz="1200" b="1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* ****</a:t>
                </a:r>
                <a:r>
                  <a:rPr kumimoji="0" lang="fr-FR" altLang="fr-FR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fr-FR" alt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65" name="Rectangle 180"/>
              <p:cNvSpPr>
                <a:spLocks noChangeArrowheads="1"/>
              </p:cNvSpPr>
              <p:nvPr/>
            </p:nvSpPr>
            <p:spPr bwMode="auto">
              <a:xfrm>
                <a:off x="3867" y="3379"/>
                <a:ext cx="310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9 455 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66" name="Rectangle 181"/>
              <p:cNvSpPr>
                <a:spLocks noChangeArrowheads="1"/>
              </p:cNvSpPr>
              <p:nvPr/>
            </p:nvSpPr>
            <p:spPr bwMode="auto">
              <a:xfrm>
                <a:off x="4196" y="3379"/>
                <a:ext cx="168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(3)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67" name="Rectangle 182"/>
              <p:cNvSpPr>
                <a:spLocks noChangeArrowheads="1"/>
              </p:cNvSpPr>
              <p:nvPr/>
            </p:nvSpPr>
            <p:spPr bwMode="auto">
              <a:xfrm>
                <a:off x="760" y="3508"/>
                <a:ext cx="337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(1) B-0022, HQT-2, document 1, annexe 1; valeurs augmentées de 3,19 % pour ajouter la réserve de stabilité de 325 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68" name="Rectangle 183"/>
              <p:cNvSpPr>
                <a:spLocks noChangeArrowheads="1"/>
              </p:cNvSpPr>
              <p:nvPr/>
            </p:nvSpPr>
            <p:spPr bwMode="auto">
              <a:xfrm>
                <a:off x="760" y="3605"/>
                <a:ext cx="89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MW qui n'était pas incluse (4)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69" name="Rectangle 184"/>
              <p:cNvSpPr>
                <a:spLocks noChangeArrowheads="1"/>
              </p:cNvSpPr>
              <p:nvPr/>
            </p:nvSpPr>
            <p:spPr bwMode="auto">
              <a:xfrm>
                <a:off x="760" y="3715"/>
                <a:ext cx="306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(2) http://www.hydroquebec.com/production/centrale-hydroelectrique.html , consulté le 8 janvier 2019.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70" name="Rectangle 185"/>
              <p:cNvSpPr>
                <a:spLocks noChangeArrowheads="1"/>
              </p:cNvSpPr>
              <p:nvPr/>
            </p:nvSpPr>
            <p:spPr bwMode="auto">
              <a:xfrm>
                <a:off x="760" y="3831"/>
                <a:ext cx="337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(3) http://www.regie-energie.qc.ca/audiences/Suivis/SuiviD-2011-162_Criteres/HQD_AnnexeE_12dec2014.pdf , 3e 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71" name="Rectangle 186"/>
              <p:cNvSpPr>
                <a:spLocks noChangeArrowheads="1"/>
              </p:cNvSpPr>
              <p:nvPr/>
            </p:nvSpPr>
            <p:spPr bwMode="auto">
              <a:xfrm>
                <a:off x="760" y="3928"/>
                <a:ext cx="19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page.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72" name="Rectangle 187"/>
              <p:cNvSpPr>
                <a:spLocks noChangeArrowheads="1"/>
              </p:cNvSpPr>
              <p:nvPr/>
            </p:nvSpPr>
            <p:spPr bwMode="auto">
              <a:xfrm>
                <a:off x="760" y="4057"/>
                <a:ext cx="94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(4) NS 26 février 2019, page 92.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73" name="Rectangle 188"/>
              <p:cNvSpPr>
                <a:spLocks noChangeArrowheads="1"/>
              </p:cNvSpPr>
              <p:nvPr/>
            </p:nvSpPr>
            <p:spPr bwMode="auto">
              <a:xfrm>
                <a:off x="2633" y="924"/>
                <a:ext cx="917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Puissance disponible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74" name="Rectangle 189"/>
              <p:cNvSpPr>
                <a:spLocks noChangeArrowheads="1"/>
              </p:cNvSpPr>
              <p:nvPr/>
            </p:nvSpPr>
            <p:spPr bwMode="auto">
              <a:xfrm>
                <a:off x="2840" y="1053"/>
                <a:ext cx="491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à la pointe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75" name="Rectangle 190"/>
              <p:cNvSpPr>
                <a:spLocks noChangeArrowheads="1"/>
              </p:cNvSpPr>
              <p:nvPr/>
            </p:nvSpPr>
            <p:spPr bwMode="auto">
              <a:xfrm>
                <a:off x="2937" y="1312"/>
                <a:ext cx="291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(MW)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76" name="Rectangle 191"/>
              <p:cNvSpPr>
                <a:spLocks noChangeArrowheads="1"/>
              </p:cNvSpPr>
              <p:nvPr/>
            </p:nvSpPr>
            <p:spPr bwMode="auto">
              <a:xfrm>
                <a:off x="3499" y="924"/>
                <a:ext cx="917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Puissance disponible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77" name="Rectangle 192"/>
              <p:cNvSpPr>
                <a:spLocks noChangeArrowheads="1"/>
              </p:cNvSpPr>
              <p:nvPr/>
            </p:nvSpPr>
            <p:spPr bwMode="auto">
              <a:xfrm>
                <a:off x="3705" y="1053"/>
                <a:ext cx="491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à la pointe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78" name="Rectangle 193"/>
              <p:cNvSpPr>
                <a:spLocks noChangeArrowheads="1"/>
              </p:cNvSpPr>
              <p:nvPr/>
            </p:nvSpPr>
            <p:spPr bwMode="auto">
              <a:xfrm>
                <a:off x="3802" y="1312"/>
                <a:ext cx="291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(MW)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79" name="Rectangle 194"/>
              <p:cNvSpPr>
                <a:spLocks noChangeArrowheads="1"/>
              </p:cNvSpPr>
              <p:nvPr/>
            </p:nvSpPr>
            <p:spPr bwMode="auto">
              <a:xfrm>
                <a:off x="2846" y="1182"/>
                <a:ext cx="491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Selon HQT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80" name="Rectangle 195"/>
              <p:cNvSpPr>
                <a:spLocks noChangeArrowheads="1"/>
              </p:cNvSpPr>
              <p:nvPr/>
            </p:nvSpPr>
            <p:spPr bwMode="auto">
              <a:xfrm>
                <a:off x="3602" y="1182"/>
                <a:ext cx="723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Selon HQD-HQP</a:t>
                </a:r>
                <a:endParaRPr kumimoji="0" lang="fr-FR" alt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81" name="Rectangle 196"/>
              <p:cNvSpPr>
                <a:spLocks noChangeArrowheads="1"/>
              </p:cNvSpPr>
              <p:nvPr/>
            </p:nvSpPr>
            <p:spPr bwMode="auto">
              <a:xfrm>
                <a:off x="741" y="911"/>
                <a:ext cx="6" cy="1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582" name="Rectangle 197"/>
              <p:cNvSpPr>
                <a:spLocks noChangeArrowheads="1"/>
              </p:cNvSpPr>
              <p:nvPr/>
            </p:nvSpPr>
            <p:spPr bwMode="auto">
              <a:xfrm>
                <a:off x="2614" y="911"/>
                <a:ext cx="6" cy="1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583" name="Rectangle 198"/>
              <p:cNvSpPr>
                <a:spLocks noChangeArrowheads="1"/>
              </p:cNvSpPr>
              <p:nvPr/>
            </p:nvSpPr>
            <p:spPr bwMode="auto">
              <a:xfrm>
                <a:off x="3479" y="911"/>
                <a:ext cx="7" cy="1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584" name="Line 199"/>
              <p:cNvSpPr>
                <a:spLocks noChangeShapeType="1"/>
              </p:cNvSpPr>
              <p:nvPr/>
            </p:nvSpPr>
            <p:spPr bwMode="auto">
              <a:xfrm>
                <a:off x="747" y="911"/>
                <a:ext cx="360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585" name="Rectangle 200"/>
              <p:cNvSpPr>
                <a:spLocks noChangeArrowheads="1"/>
              </p:cNvSpPr>
              <p:nvPr/>
            </p:nvSpPr>
            <p:spPr bwMode="auto">
              <a:xfrm>
                <a:off x="747" y="911"/>
                <a:ext cx="360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586" name="Rectangle 201"/>
              <p:cNvSpPr>
                <a:spLocks noChangeArrowheads="1"/>
              </p:cNvSpPr>
              <p:nvPr/>
            </p:nvSpPr>
            <p:spPr bwMode="auto">
              <a:xfrm>
                <a:off x="4344" y="911"/>
                <a:ext cx="7" cy="1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587" name="Rectangle 202"/>
              <p:cNvSpPr>
                <a:spLocks noChangeArrowheads="1"/>
              </p:cNvSpPr>
              <p:nvPr/>
            </p:nvSpPr>
            <p:spPr bwMode="auto">
              <a:xfrm>
                <a:off x="3279" y="911"/>
                <a:ext cx="6" cy="1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588" name="Rectangle 203"/>
              <p:cNvSpPr>
                <a:spLocks noChangeArrowheads="1"/>
              </p:cNvSpPr>
              <p:nvPr/>
            </p:nvSpPr>
            <p:spPr bwMode="auto">
              <a:xfrm>
                <a:off x="4144" y="911"/>
                <a:ext cx="7" cy="1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4589" name="Line 204"/>
              <p:cNvSpPr>
                <a:spLocks noChangeShapeType="1"/>
              </p:cNvSpPr>
              <p:nvPr/>
            </p:nvSpPr>
            <p:spPr bwMode="auto">
              <a:xfrm>
                <a:off x="747" y="1428"/>
                <a:ext cx="360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</p:grpSp>
        <p:sp>
          <p:nvSpPr>
            <p:cNvPr id="11" name="Rectangle 206"/>
            <p:cNvSpPr>
              <a:spLocks noChangeArrowheads="1"/>
            </p:cNvSpPr>
            <p:nvPr/>
          </p:nvSpPr>
          <p:spPr bwMode="auto">
            <a:xfrm>
              <a:off x="747" y="1428"/>
              <a:ext cx="360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3279" y="1434"/>
              <a:ext cx="0" cy="123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3" name="Rectangle 208"/>
            <p:cNvSpPr>
              <a:spLocks noChangeArrowheads="1"/>
            </p:cNvSpPr>
            <p:nvPr/>
          </p:nvSpPr>
          <p:spPr bwMode="auto">
            <a:xfrm>
              <a:off x="3279" y="1434"/>
              <a:ext cx="6" cy="12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" name="Line 209"/>
            <p:cNvSpPr>
              <a:spLocks noChangeShapeType="1"/>
            </p:cNvSpPr>
            <p:nvPr/>
          </p:nvSpPr>
          <p:spPr bwMode="auto">
            <a:xfrm>
              <a:off x="4144" y="1434"/>
              <a:ext cx="0" cy="123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5" name="Rectangle 210"/>
            <p:cNvSpPr>
              <a:spLocks noChangeArrowheads="1"/>
            </p:cNvSpPr>
            <p:nvPr/>
          </p:nvSpPr>
          <p:spPr bwMode="auto">
            <a:xfrm>
              <a:off x="4144" y="1434"/>
              <a:ext cx="7" cy="12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6" name="Line 211"/>
            <p:cNvSpPr>
              <a:spLocks noChangeShapeType="1"/>
            </p:cNvSpPr>
            <p:nvPr/>
          </p:nvSpPr>
          <p:spPr bwMode="auto">
            <a:xfrm>
              <a:off x="747" y="1557"/>
              <a:ext cx="360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7" name="Rectangle 212"/>
            <p:cNvSpPr>
              <a:spLocks noChangeArrowheads="1"/>
            </p:cNvSpPr>
            <p:nvPr/>
          </p:nvSpPr>
          <p:spPr bwMode="auto">
            <a:xfrm>
              <a:off x="747" y="1557"/>
              <a:ext cx="3604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8" name="Line 213"/>
            <p:cNvSpPr>
              <a:spLocks noChangeShapeType="1"/>
            </p:cNvSpPr>
            <p:nvPr/>
          </p:nvSpPr>
          <p:spPr bwMode="auto">
            <a:xfrm>
              <a:off x="3279" y="1564"/>
              <a:ext cx="0" cy="122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9" name="Rectangle 214"/>
            <p:cNvSpPr>
              <a:spLocks noChangeArrowheads="1"/>
            </p:cNvSpPr>
            <p:nvPr/>
          </p:nvSpPr>
          <p:spPr bwMode="auto">
            <a:xfrm>
              <a:off x="3279" y="1564"/>
              <a:ext cx="6" cy="12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20" name="Line 215"/>
            <p:cNvSpPr>
              <a:spLocks noChangeShapeType="1"/>
            </p:cNvSpPr>
            <p:nvPr/>
          </p:nvSpPr>
          <p:spPr bwMode="auto">
            <a:xfrm>
              <a:off x="4144" y="1564"/>
              <a:ext cx="0" cy="122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21" name="Rectangle 216"/>
            <p:cNvSpPr>
              <a:spLocks noChangeArrowheads="1"/>
            </p:cNvSpPr>
            <p:nvPr/>
          </p:nvSpPr>
          <p:spPr bwMode="auto">
            <a:xfrm>
              <a:off x="4144" y="1564"/>
              <a:ext cx="7" cy="12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22" name="Line 217"/>
            <p:cNvSpPr>
              <a:spLocks noChangeShapeType="1"/>
            </p:cNvSpPr>
            <p:nvPr/>
          </p:nvSpPr>
          <p:spPr bwMode="auto">
            <a:xfrm>
              <a:off x="747" y="1686"/>
              <a:ext cx="360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23" name="Rectangle 218"/>
            <p:cNvSpPr>
              <a:spLocks noChangeArrowheads="1"/>
            </p:cNvSpPr>
            <p:nvPr/>
          </p:nvSpPr>
          <p:spPr bwMode="auto">
            <a:xfrm>
              <a:off x="747" y="1686"/>
              <a:ext cx="3604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24" name="Line 219"/>
            <p:cNvSpPr>
              <a:spLocks noChangeShapeType="1"/>
            </p:cNvSpPr>
            <p:nvPr/>
          </p:nvSpPr>
          <p:spPr bwMode="auto">
            <a:xfrm>
              <a:off x="3279" y="1693"/>
              <a:ext cx="0" cy="122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25" name="Rectangle 220"/>
            <p:cNvSpPr>
              <a:spLocks noChangeArrowheads="1"/>
            </p:cNvSpPr>
            <p:nvPr/>
          </p:nvSpPr>
          <p:spPr bwMode="auto">
            <a:xfrm>
              <a:off x="3279" y="1693"/>
              <a:ext cx="6" cy="12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26" name="Line 221"/>
            <p:cNvSpPr>
              <a:spLocks noChangeShapeType="1"/>
            </p:cNvSpPr>
            <p:nvPr/>
          </p:nvSpPr>
          <p:spPr bwMode="auto">
            <a:xfrm>
              <a:off x="4144" y="1693"/>
              <a:ext cx="0" cy="122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27" name="Rectangle 222"/>
            <p:cNvSpPr>
              <a:spLocks noChangeArrowheads="1"/>
            </p:cNvSpPr>
            <p:nvPr/>
          </p:nvSpPr>
          <p:spPr bwMode="auto">
            <a:xfrm>
              <a:off x="4144" y="1693"/>
              <a:ext cx="7" cy="12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28" name="Line 223"/>
            <p:cNvSpPr>
              <a:spLocks noChangeShapeType="1"/>
            </p:cNvSpPr>
            <p:nvPr/>
          </p:nvSpPr>
          <p:spPr bwMode="auto">
            <a:xfrm>
              <a:off x="747" y="1815"/>
              <a:ext cx="360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29" name="Rectangle 224"/>
            <p:cNvSpPr>
              <a:spLocks noChangeArrowheads="1"/>
            </p:cNvSpPr>
            <p:nvPr/>
          </p:nvSpPr>
          <p:spPr bwMode="auto">
            <a:xfrm>
              <a:off x="747" y="1815"/>
              <a:ext cx="3604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30" name="Line 225"/>
            <p:cNvSpPr>
              <a:spLocks noChangeShapeType="1"/>
            </p:cNvSpPr>
            <p:nvPr/>
          </p:nvSpPr>
          <p:spPr bwMode="auto">
            <a:xfrm>
              <a:off x="3279" y="1822"/>
              <a:ext cx="0" cy="123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31" name="Rectangle 226"/>
            <p:cNvSpPr>
              <a:spLocks noChangeArrowheads="1"/>
            </p:cNvSpPr>
            <p:nvPr/>
          </p:nvSpPr>
          <p:spPr bwMode="auto">
            <a:xfrm>
              <a:off x="3279" y="1822"/>
              <a:ext cx="6" cy="12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32" name="Line 227"/>
            <p:cNvSpPr>
              <a:spLocks noChangeShapeType="1"/>
            </p:cNvSpPr>
            <p:nvPr/>
          </p:nvSpPr>
          <p:spPr bwMode="auto">
            <a:xfrm>
              <a:off x="4144" y="1822"/>
              <a:ext cx="0" cy="123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33" name="Rectangle 228"/>
            <p:cNvSpPr>
              <a:spLocks noChangeArrowheads="1"/>
            </p:cNvSpPr>
            <p:nvPr/>
          </p:nvSpPr>
          <p:spPr bwMode="auto">
            <a:xfrm>
              <a:off x="4144" y="1822"/>
              <a:ext cx="7" cy="12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34" name="Line 229"/>
            <p:cNvSpPr>
              <a:spLocks noChangeShapeType="1"/>
            </p:cNvSpPr>
            <p:nvPr/>
          </p:nvSpPr>
          <p:spPr bwMode="auto">
            <a:xfrm>
              <a:off x="747" y="1945"/>
              <a:ext cx="360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35" name="Rectangle 230"/>
            <p:cNvSpPr>
              <a:spLocks noChangeArrowheads="1"/>
            </p:cNvSpPr>
            <p:nvPr/>
          </p:nvSpPr>
          <p:spPr bwMode="auto">
            <a:xfrm>
              <a:off x="747" y="1945"/>
              <a:ext cx="360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36" name="Line 231"/>
            <p:cNvSpPr>
              <a:spLocks noChangeShapeType="1"/>
            </p:cNvSpPr>
            <p:nvPr/>
          </p:nvSpPr>
          <p:spPr bwMode="auto">
            <a:xfrm>
              <a:off x="3279" y="1951"/>
              <a:ext cx="0" cy="123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37" name="Rectangle 232"/>
            <p:cNvSpPr>
              <a:spLocks noChangeArrowheads="1"/>
            </p:cNvSpPr>
            <p:nvPr/>
          </p:nvSpPr>
          <p:spPr bwMode="auto">
            <a:xfrm>
              <a:off x="3279" y="1951"/>
              <a:ext cx="6" cy="12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38" name="Line 233"/>
            <p:cNvSpPr>
              <a:spLocks noChangeShapeType="1"/>
            </p:cNvSpPr>
            <p:nvPr/>
          </p:nvSpPr>
          <p:spPr bwMode="auto">
            <a:xfrm>
              <a:off x="4144" y="1951"/>
              <a:ext cx="0" cy="123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39" name="Rectangle 234"/>
            <p:cNvSpPr>
              <a:spLocks noChangeArrowheads="1"/>
            </p:cNvSpPr>
            <p:nvPr/>
          </p:nvSpPr>
          <p:spPr bwMode="auto">
            <a:xfrm>
              <a:off x="4144" y="1951"/>
              <a:ext cx="7" cy="12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40" name="Line 235"/>
            <p:cNvSpPr>
              <a:spLocks noChangeShapeType="1"/>
            </p:cNvSpPr>
            <p:nvPr/>
          </p:nvSpPr>
          <p:spPr bwMode="auto">
            <a:xfrm>
              <a:off x="747" y="2074"/>
              <a:ext cx="360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41" name="Rectangle 236"/>
            <p:cNvSpPr>
              <a:spLocks noChangeArrowheads="1"/>
            </p:cNvSpPr>
            <p:nvPr/>
          </p:nvSpPr>
          <p:spPr bwMode="auto">
            <a:xfrm>
              <a:off x="747" y="2074"/>
              <a:ext cx="360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42" name="Line 237"/>
            <p:cNvSpPr>
              <a:spLocks noChangeShapeType="1"/>
            </p:cNvSpPr>
            <p:nvPr/>
          </p:nvSpPr>
          <p:spPr bwMode="auto">
            <a:xfrm>
              <a:off x="3279" y="2080"/>
              <a:ext cx="0" cy="123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43" name="Rectangle 238"/>
            <p:cNvSpPr>
              <a:spLocks noChangeArrowheads="1"/>
            </p:cNvSpPr>
            <p:nvPr/>
          </p:nvSpPr>
          <p:spPr bwMode="auto">
            <a:xfrm>
              <a:off x="3279" y="2080"/>
              <a:ext cx="6" cy="12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44" name="Line 239"/>
            <p:cNvSpPr>
              <a:spLocks noChangeShapeType="1"/>
            </p:cNvSpPr>
            <p:nvPr/>
          </p:nvSpPr>
          <p:spPr bwMode="auto">
            <a:xfrm>
              <a:off x="4144" y="2080"/>
              <a:ext cx="0" cy="123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45" name="Rectangle 240"/>
            <p:cNvSpPr>
              <a:spLocks noChangeArrowheads="1"/>
            </p:cNvSpPr>
            <p:nvPr/>
          </p:nvSpPr>
          <p:spPr bwMode="auto">
            <a:xfrm>
              <a:off x="4144" y="2080"/>
              <a:ext cx="7" cy="12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46" name="Line 241"/>
            <p:cNvSpPr>
              <a:spLocks noChangeShapeType="1"/>
            </p:cNvSpPr>
            <p:nvPr/>
          </p:nvSpPr>
          <p:spPr bwMode="auto">
            <a:xfrm>
              <a:off x="747" y="2203"/>
              <a:ext cx="360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47" name="Rectangle 242"/>
            <p:cNvSpPr>
              <a:spLocks noChangeArrowheads="1"/>
            </p:cNvSpPr>
            <p:nvPr/>
          </p:nvSpPr>
          <p:spPr bwMode="auto">
            <a:xfrm>
              <a:off x="747" y="2203"/>
              <a:ext cx="3604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48" name="Line 243"/>
            <p:cNvSpPr>
              <a:spLocks noChangeShapeType="1"/>
            </p:cNvSpPr>
            <p:nvPr/>
          </p:nvSpPr>
          <p:spPr bwMode="auto">
            <a:xfrm>
              <a:off x="3279" y="2210"/>
              <a:ext cx="0" cy="122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49" name="Rectangle 244"/>
            <p:cNvSpPr>
              <a:spLocks noChangeArrowheads="1"/>
            </p:cNvSpPr>
            <p:nvPr/>
          </p:nvSpPr>
          <p:spPr bwMode="auto">
            <a:xfrm>
              <a:off x="3279" y="2210"/>
              <a:ext cx="6" cy="12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50" name="Line 245"/>
            <p:cNvSpPr>
              <a:spLocks noChangeShapeType="1"/>
            </p:cNvSpPr>
            <p:nvPr/>
          </p:nvSpPr>
          <p:spPr bwMode="auto">
            <a:xfrm>
              <a:off x="4144" y="2210"/>
              <a:ext cx="0" cy="122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51" name="Rectangle 246"/>
            <p:cNvSpPr>
              <a:spLocks noChangeArrowheads="1"/>
            </p:cNvSpPr>
            <p:nvPr/>
          </p:nvSpPr>
          <p:spPr bwMode="auto">
            <a:xfrm>
              <a:off x="4144" y="2210"/>
              <a:ext cx="7" cy="12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52" name="Line 247"/>
            <p:cNvSpPr>
              <a:spLocks noChangeShapeType="1"/>
            </p:cNvSpPr>
            <p:nvPr/>
          </p:nvSpPr>
          <p:spPr bwMode="auto">
            <a:xfrm>
              <a:off x="747" y="2332"/>
              <a:ext cx="360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53" name="Rectangle 248"/>
            <p:cNvSpPr>
              <a:spLocks noChangeArrowheads="1"/>
            </p:cNvSpPr>
            <p:nvPr/>
          </p:nvSpPr>
          <p:spPr bwMode="auto">
            <a:xfrm>
              <a:off x="747" y="2332"/>
              <a:ext cx="3604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54" name="Line 249"/>
            <p:cNvSpPr>
              <a:spLocks noChangeShapeType="1"/>
            </p:cNvSpPr>
            <p:nvPr/>
          </p:nvSpPr>
          <p:spPr bwMode="auto">
            <a:xfrm>
              <a:off x="3279" y="2339"/>
              <a:ext cx="0" cy="122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55" name="Rectangle 250"/>
            <p:cNvSpPr>
              <a:spLocks noChangeArrowheads="1"/>
            </p:cNvSpPr>
            <p:nvPr/>
          </p:nvSpPr>
          <p:spPr bwMode="auto">
            <a:xfrm>
              <a:off x="3279" y="2339"/>
              <a:ext cx="6" cy="12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56" name="Line 251"/>
            <p:cNvSpPr>
              <a:spLocks noChangeShapeType="1"/>
            </p:cNvSpPr>
            <p:nvPr/>
          </p:nvSpPr>
          <p:spPr bwMode="auto">
            <a:xfrm>
              <a:off x="4144" y="2339"/>
              <a:ext cx="0" cy="122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57" name="Rectangle 252"/>
            <p:cNvSpPr>
              <a:spLocks noChangeArrowheads="1"/>
            </p:cNvSpPr>
            <p:nvPr/>
          </p:nvSpPr>
          <p:spPr bwMode="auto">
            <a:xfrm>
              <a:off x="4144" y="2339"/>
              <a:ext cx="7" cy="12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58" name="Line 253"/>
            <p:cNvSpPr>
              <a:spLocks noChangeShapeType="1"/>
            </p:cNvSpPr>
            <p:nvPr/>
          </p:nvSpPr>
          <p:spPr bwMode="auto">
            <a:xfrm>
              <a:off x="747" y="2461"/>
              <a:ext cx="360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59" name="Rectangle 254"/>
            <p:cNvSpPr>
              <a:spLocks noChangeArrowheads="1"/>
            </p:cNvSpPr>
            <p:nvPr/>
          </p:nvSpPr>
          <p:spPr bwMode="auto">
            <a:xfrm>
              <a:off x="747" y="2461"/>
              <a:ext cx="3604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60" name="Line 255"/>
            <p:cNvSpPr>
              <a:spLocks noChangeShapeType="1"/>
            </p:cNvSpPr>
            <p:nvPr/>
          </p:nvSpPr>
          <p:spPr bwMode="auto">
            <a:xfrm>
              <a:off x="3279" y="2468"/>
              <a:ext cx="0" cy="123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61" name="Rectangle 256"/>
            <p:cNvSpPr>
              <a:spLocks noChangeArrowheads="1"/>
            </p:cNvSpPr>
            <p:nvPr/>
          </p:nvSpPr>
          <p:spPr bwMode="auto">
            <a:xfrm>
              <a:off x="3279" y="2468"/>
              <a:ext cx="6" cy="12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62" name="Line 257"/>
            <p:cNvSpPr>
              <a:spLocks noChangeShapeType="1"/>
            </p:cNvSpPr>
            <p:nvPr/>
          </p:nvSpPr>
          <p:spPr bwMode="auto">
            <a:xfrm>
              <a:off x="4144" y="2468"/>
              <a:ext cx="0" cy="123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63" name="Rectangle 258"/>
            <p:cNvSpPr>
              <a:spLocks noChangeArrowheads="1"/>
            </p:cNvSpPr>
            <p:nvPr/>
          </p:nvSpPr>
          <p:spPr bwMode="auto">
            <a:xfrm>
              <a:off x="4144" y="2468"/>
              <a:ext cx="7" cy="12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36" name="Line 259"/>
            <p:cNvSpPr>
              <a:spLocks noChangeShapeType="1"/>
            </p:cNvSpPr>
            <p:nvPr/>
          </p:nvSpPr>
          <p:spPr bwMode="auto">
            <a:xfrm>
              <a:off x="747" y="2591"/>
              <a:ext cx="360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39" name="Rectangle 260"/>
            <p:cNvSpPr>
              <a:spLocks noChangeArrowheads="1"/>
            </p:cNvSpPr>
            <p:nvPr/>
          </p:nvSpPr>
          <p:spPr bwMode="auto">
            <a:xfrm>
              <a:off x="747" y="2591"/>
              <a:ext cx="360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40" name="Line 261"/>
            <p:cNvSpPr>
              <a:spLocks noChangeShapeType="1"/>
            </p:cNvSpPr>
            <p:nvPr/>
          </p:nvSpPr>
          <p:spPr bwMode="auto">
            <a:xfrm>
              <a:off x="3279" y="2597"/>
              <a:ext cx="0" cy="123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41" name="Rectangle 262"/>
            <p:cNvSpPr>
              <a:spLocks noChangeArrowheads="1"/>
            </p:cNvSpPr>
            <p:nvPr/>
          </p:nvSpPr>
          <p:spPr bwMode="auto">
            <a:xfrm>
              <a:off x="3279" y="2597"/>
              <a:ext cx="6" cy="12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42" name="Line 263"/>
            <p:cNvSpPr>
              <a:spLocks noChangeShapeType="1"/>
            </p:cNvSpPr>
            <p:nvPr/>
          </p:nvSpPr>
          <p:spPr bwMode="auto">
            <a:xfrm>
              <a:off x="4144" y="2597"/>
              <a:ext cx="0" cy="123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43" name="Rectangle 264"/>
            <p:cNvSpPr>
              <a:spLocks noChangeArrowheads="1"/>
            </p:cNvSpPr>
            <p:nvPr/>
          </p:nvSpPr>
          <p:spPr bwMode="auto">
            <a:xfrm>
              <a:off x="4144" y="2597"/>
              <a:ext cx="7" cy="12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44" name="Line 265"/>
            <p:cNvSpPr>
              <a:spLocks noChangeShapeType="1"/>
            </p:cNvSpPr>
            <p:nvPr/>
          </p:nvSpPr>
          <p:spPr bwMode="auto">
            <a:xfrm>
              <a:off x="747" y="2720"/>
              <a:ext cx="360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45" name="Rectangle 266"/>
            <p:cNvSpPr>
              <a:spLocks noChangeArrowheads="1"/>
            </p:cNvSpPr>
            <p:nvPr/>
          </p:nvSpPr>
          <p:spPr bwMode="auto">
            <a:xfrm>
              <a:off x="747" y="2720"/>
              <a:ext cx="360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47" name="Rectangle 268"/>
            <p:cNvSpPr>
              <a:spLocks noChangeArrowheads="1"/>
            </p:cNvSpPr>
            <p:nvPr/>
          </p:nvSpPr>
          <p:spPr bwMode="auto">
            <a:xfrm>
              <a:off x="3279" y="2726"/>
              <a:ext cx="6" cy="12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48" name="Line 269"/>
            <p:cNvSpPr>
              <a:spLocks noChangeShapeType="1"/>
            </p:cNvSpPr>
            <p:nvPr/>
          </p:nvSpPr>
          <p:spPr bwMode="auto">
            <a:xfrm>
              <a:off x="4144" y="2726"/>
              <a:ext cx="0" cy="123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49" name="Rectangle 270"/>
            <p:cNvSpPr>
              <a:spLocks noChangeArrowheads="1"/>
            </p:cNvSpPr>
            <p:nvPr/>
          </p:nvSpPr>
          <p:spPr bwMode="auto">
            <a:xfrm>
              <a:off x="4144" y="2726"/>
              <a:ext cx="7" cy="12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50" name="Line 271"/>
            <p:cNvSpPr>
              <a:spLocks noChangeShapeType="1"/>
            </p:cNvSpPr>
            <p:nvPr/>
          </p:nvSpPr>
          <p:spPr bwMode="auto">
            <a:xfrm>
              <a:off x="747" y="2849"/>
              <a:ext cx="360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51" name="Rectangle 272"/>
            <p:cNvSpPr>
              <a:spLocks noChangeArrowheads="1"/>
            </p:cNvSpPr>
            <p:nvPr/>
          </p:nvSpPr>
          <p:spPr bwMode="auto">
            <a:xfrm>
              <a:off x="747" y="2849"/>
              <a:ext cx="3604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52" name="Line 273"/>
            <p:cNvSpPr>
              <a:spLocks noChangeShapeType="1"/>
            </p:cNvSpPr>
            <p:nvPr/>
          </p:nvSpPr>
          <p:spPr bwMode="auto">
            <a:xfrm>
              <a:off x="3279" y="2856"/>
              <a:ext cx="0" cy="122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53" name="Rectangle 274"/>
            <p:cNvSpPr>
              <a:spLocks noChangeArrowheads="1"/>
            </p:cNvSpPr>
            <p:nvPr/>
          </p:nvSpPr>
          <p:spPr bwMode="auto">
            <a:xfrm>
              <a:off x="3279" y="2856"/>
              <a:ext cx="6" cy="12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54" name="Line 275"/>
            <p:cNvSpPr>
              <a:spLocks noChangeShapeType="1"/>
            </p:cNvSpPr>
            <p:nvPr/>
          </p:nvSpPr>
          <p:spPr bwMode="auto">
            <a:xfrm>
              <a:off x="4144" y="2856"/>
              <a:ext cx="0" cy="122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55" name="Rectangle 276"/>
            <p:cNvSpPr>
              <a:spLocks noChangeArrowheads="1"/>
            </p:cNvSpPr>
            <p:nvPr/>
          </p:nvSpPr>
          <p:spPr bwMode="auto">
            <a:xfrm>
              <a:off x="4144" y="2856"/>
              <a:ext cx="7" cy="12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56" name="Line 277"/>
            <p:cNvSpPr>
              <a:spLocks noChangeShapeType="1"/>
            </p:cNvSpPr>
            <p:nvPr/>
          </p:nvSpPr>
          <p:spPr bwMode="auto">
            <a:xfrm>
              <a:off x="747" y="2978"/>
              <a:ext cx="360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57" name="Rectangle 278"/>
            <p:cNvSpPr>
              <a:spLocks noChangeArrowheads="1"/>
            </p:cNvSpPr>
            <p:nvPr/>
          </p:nvSpPr>
          <p:spPr bwMode="auto">
            <a:xfrm>
              <a:off x="747" y="2978"/>
              <a:ext cx="3604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58" name="Line 279"/>
            <p:cNvSpPr>
              <a:spLocks noChangeShapeType="1"/>
            </p:cNvSpPr>
            <p:nvPr/>
          </p:nvSpPr>
          <p:spPr bwMode="auto">
            <a:xfrm>
              <a:off x="3279" y="2985"/>
              <a:ext cx="0" cy="122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59" name="Rectangle 280"/>
            <p:cNvSpPr>
              <a:spLocks noChangeArrowheads="1"/>
            </p:cNvSpPr>
            <p:nvPr/>
          </p:nvSpPr>
          <p:spPr bwMode="auto">
            <a:xfrm>
              <a:off x="3279" y="2985"/>
              <a:ext cx="6" cy="12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60" name="Line 281"/>
            <p:cNvSpPr>
              <a:spLocks noChangeShapeType="1"/>
            </p:cNvSpPr>
            <p:nvPr/>
          </p:nvSpPr>
          <p:spPr bwMode="auto">
            <a:xfrm>
              <a:off x="4144" y="2985"/>
              <a:ext cx="0" cy="122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61" name="Rectangle 282"/>
            <p:cNvSpPr>
              <a:spLocks noChangeArrowheads="1"/>
            </p:cNvSpPr>
            <p:nvPr/>
          </p:nvSpPr>
          <p:spPr bwMode="auto">
            <a:xfrm>
              <a:off x="4144" y="2985"/>
              <a:ext cx="7" cy="12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62" name="Line 283"/>
            <p:cNvSpPr>
              <a:spLocks noChangeShapeType="1"/>
            </p:cNvSpPr>
            <p:nvPr/>
          </p:nvSpPr>
          <p:spPr bwMode="auto">
            <a:xfrm>
              <a:off x="747" y="3107"/>
              <a:ext cx="360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63" name="Rectangle 284"/>
            <p:cNvSpPr>
              <a:spLocks noChangeArrowheads="1"/>
            </p:cNvSpPr>
            <p:nvPr/>
          </p:nvSpPr>
          <p:spPr bwMode="auto">
            <a:xfrm>
              <a:off x="747" y="3107"/>
              <a:ext cx="3604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64" name="Line 285"/>
            <p:cNvSpPr>
              <a:spLocks noChangeShapeType="1"/>
            </p:cNvSpPr>
            <p:nvPr/>
          </p:nvSpPr>
          <p:spPr bwMode="auto">
            <a:xfrm>
              <a:off x="3279" y="3114"/>
              <a:ext cx="0" cy="123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65" name="Rectangle 286"/>
            <p:cNvSpPr>
              <a:spLocks noChangeArrowheads="1"/>
            </p:cNvSpPr>
            <p:nvPr/>
          </p:nvSpPr>
          <p:spPr bwMode="auto">
            <a:xfrm>
              <a:off x="3279" y="3114"/>
              <a:ext cx="6" cy="12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66" name="Line 287"/>
            <p:cNvSpPr>
              <a:spLocks noChangeShapeType="1"/>
            </p:cNvSpPr>
            <p:nvPr/>
          </p:nvSpPr>
          <p:spPr bwMode="auto">
            <a:xfrm>
              <a:off x="4144" y="3114"/>
              <a:ext cx="0" cy="123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67" name="Rectangle 288"/>
            <p:cNvSpPr>
              <a:spLocks noChangeArrowheads="1"/>
            </p:cNvSpPr>
            <p:nvPr/>
          </p:nvSpPr>
          <p:spPr bwMode="auto">
            <a:xfrm>
              <a:off x="4144" y="3114"/>
              <a:ext cx="7" cy="12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68" name="Line 289"/>
            <p:cNvSpPr>
              <a:spLocks noChangeShapeType="1"/>
            </p:cNvSpPr>
            <p:nvPr/>
          </p:nvSpPr>
          <p:spPr bwMode="auto">
            <a:xfrm>
              <a:off x="747" y="3237"/>
              <a:ext cx="360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69" name="Rectangle 290"/>
            <p:cNvSpPr>
              <a:spLocks noChangeArrowheads="1"/>
            </p:cNvSpPr>
            <p:nvPr/>
          </p:nvSpPr>
          <p:spPr bwMode="auto">
            <a:xfrm>
              <a:off x="747" y="3237"/>
              <a:ext cx="360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70" name="Line 291"/>
            <p:cNvSpPr>
              <a:spLocks noChangeShapeType="1"/>
            </p:cNvSpPr>
            <p:nvPr/>
          </p:nvSpPr>
          <p:spPr bwMode="auto">
            <a:xfrm>
              <a:off x="3279" y="3243"/>
              <a:ext cx="0" cy="123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71" name="Rectangle 292"/>
            <p:cNvSpPr>
              <a:spLocks noChangeArrowheads="1"/>
            </p:cNvSpPr>
            <p:nvPr/>
          </p:nvSpPr>
          <p:spPr bwMode="auto">
            <a:xfrm>
              <a:off x="3279" y="3243"/>
              <a:ext cx="6" cy="12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72" name="Line 293"/>
            <p:cNvSpPr>
              <a:spLocks noChangeShapeType="1"/>
            </p:cNvSpPr>
            <p:nvPr/>
          </p:nvSpPr>
          <p:spPr bwMode="auto">
            <a:xfrm>
              <a:off x="4144" y="3243"/>
              <a:ext cx="0" cy="123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73" name="Rectangle 294"/>
            <p:cNvSpPr>
              <a:spLocks noChangeArrowheads="1"/>
            </p:cNvSpPr>
            <p:nvPr/>
          </p:nvSpPr>
          <p:spPr bwMode="auto">
            <a:xfrm>
              <a:off x="4144" y="3243"/>
              <a:ext cx="7" cy="12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74" name="Line 295"/>
            <p:cNvSpPr>
              <a:spLocks noChangeShapeType="1"/>
            </p:cNvSpPr>
            <p:nvPr/>
          </p:nvSpPr>
          <p:spPr bwMode="auto">
            <a:xfrm>
              <a:off x="747" y="3366"/>
              <a:ext cx="360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75" name="Rectangle 296"/>
            <p:cNvSpPr>
              <a:spLocks noChangeArrowheads="1"/>
            </p:cNvSpPr>
            <p:nvPr/>
          </p:nvSpPr>
          <p:spPr bwMode="auto">
            <a:xfrm>
              <a:off x="747" y="3366"/>
              <a:ext cx="360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76" name="Line 297"/>
            <p:cNvSpPr>
              <a:spLocks noChangeShapeType="1"/>
            </p:cNvSpPr>
            <p:nvPr/>
          </p:nvSpPr>
          <p:spPr bwMode="auto">
            <a:xfrm>
              <a:off x="741" y="911"/>
              <a:ext cx="0" cy="259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77" name="Rectangle 298"/>
            <p:cNvSpPr>
              <a:spLocks noChangeArrowheads="1"/>
            </p:cNvSpPr>
            <p:nvPr/>
          </p:nvSpPr>
          <p:spPr bwMode="auto">
            <a:xfrm>
              <a:off x="741" y="911"/>
              <a:ext cx="6" cy="259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78" name="Line 299"/>
            <p:cNvSpPr>
              <a:spLocks noChangeShapeType="1"/>
            </p:cNvSpPr>
            <p:nvPr/>
          </p:nvSpPr>
          <p:spPr bwMode="auto">
            <a:xfrm>
              <a:off x="747" y="3495"/>
              <a:ext cx="360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79" name="Rectangle 300"/>
            <p:cNvSpPr>
              <a:spLocks noChangeArrowheads="1"/>
            </p:cNvSpPr>
            <p:nvPr/>
          </p:nvSpPr>
          <p:spPr bwMode="auto">
            <a:xfrm>
              <a:off x="747" y="3495"/>
              <a:ext cx="3604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80" name="Line 301"/>
            <p:cNvSpPr>
              <a:spLocks noChangeShapeType="1"/>
            </p:cNvSpPr>
            <p:nvPr/>
          </p:nvSpPr>
          <p:spPr bwMode="auto">
            <a:xfrm>
              <a:off x="4344" y="917"/>
              <a:ext cx="0" cy="25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81" name="Rectangle 302"/>
            <p:cNvSpPr>
              <a:spLocks noChangeArrowheads="1"/>
            </p:cNvSpPr>
            <p:nvPr/>
          </p:nvSpPr>
          <p:spPr bwMode="auto">
            <a:xfrm>
              <a:off x="4344" y="917"/>
              <a:ext cx="7" cy="258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82" name="Line 303"/>
            <p:cNvSpPr>
              <a:spLocks noChangeShapeType="1"/>
            </p:cNvSpPr>
            <p:nvPr/>
          </p:nvSpPr>
          <p:spPr bwMode="auto">
            <a:xfrm>
              <a:off x="2614" y="917"/>
              <a:ext cx="0" cy="25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83" name="Rectangle 304"/>
            <p:cNvSpPr>
              <a:spLocks noChangeArrowheads="1"/>
            </p:cNvSpPr>
            <p:nvPr/>
          </p:nvSpPr>
          <p:spPr bwMode="auto">
            <a:xfrm>
              <a:off x="2614" y="917"/>
              <a:ext cx="6" cy="258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84" name="Line 305"/>
            <p:cNvSpPr>
              <a:spLocks noChangeShapeType="1"/>
            </p:cNvSpPr>
            <p:nvPr/>
          </p:nvSpPr>
          <p:spPr bwMode="auto">
            <a:xfrm>
              <a:off x="3279" y="3372"/>
              <a:ext cx="0" cy="123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85" name="Rectangle 306"/>
            <p:cNvSpPr>
              <a:spLocks noChangeArrowheads="1"/>
            </p:cNvSpPr>
            <p:nvPr/>
          </p:nvSpPr>
          <p:spPr bwMode="auto">
            <a:xfrm>
              <a:off x="3279" y="3372"/>
              <a:ext cx="6" cy="12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86" name="Line 307"/>
            <p:cNvSpPr>
              <a:spLocks noChangeShapeType="1"/>
            </p:cNvSpPr>
            <p:nvPr/>
          </p:nvSpPr>
          <p:spPr bwMode="auto">
            <a:xfrm>
              <a:off x="3479" y="917"/>
              <a:ext cx="0" cy="258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87" name="Rectangle 308"/>
            <p:cNvSpPr>
              <a:spLocks noChangeArrowheads="1"/>
            </p:cNvSpPr>
            <p:nvPr/>
          </p:nvSpPr>
          <p:spPr bwMode="auto">
            <a:xfrm>
              <a:off x="3479" y="917"/>
              <a:ext cx="7" cy="258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88" name="Line 309"/>
            <p:cNvSpPr>
              <a:spLocks noChangeShapeType="1"/>
            </p:cNvSpPr>
            <p:nvPr/>
          </p:nvSpPr>
          <p:spPr bwMode="auto">
            <a:xfrm>
              <a:off x="4144" y="3372"/>
              <a:ext cx="0" cy="123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89" name="Rectangle 310"/>
            <p:cNvSpPr>
              <a:spLocks noChangeArrowheads="1"/>
            </p:cNvSpPr>
            <p:nvPr/>
          </p:nvSpPr>
          <p:spPr bwMode="auto">
            <a:xfrm>
              <a:off x="4144" y="3372"/>
              <a:ext cx="7" cy="123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90" name="Line 311"/>
            <p:cNvSpPr>
              <a:spLocks noChangeShapeType="1"/>
            </p:cNvSpPr>
            <p:nvPr/>
          </p:nvSpPr>
          <p:spPr bwMode="auto">
            <a:xfrm>
              <a:off x="741" y="3502"/>
              <a:ext cx="1" cy="652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91" name="Rectangle 312"/>
            <p:cNvSpPr>
              <a:spLocks noChangeArrowheads="1"/>
            </p:cNvSpPr>
            <p:nvPr/>
          </p:nvSpPr>
          <p:spPr bwMode="auto">
            <a:xfrm>
              <a:off x="741" y="3502"/>
              <a:ext cx="6" cy="65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92" name="Line 313"/>
            <p:cNvSpPr>
              <a:spLocks noChangeShapeType="1"/>
            </p:cNvSpPr>
            <p:nvPr/>
          </p:nvSpPr>
          <p:spPr bwMode="auto">
            <a:xfrm>
              <a:off x="2614" y="415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93" name="Rectangle 314"/>
            <p:cNvSpPr>
              <a:spLocks noChangeArrowheads="1"/>
            </p:cNvSpPr>
            <p:nvPr/>
          </p:nvSpPr>
          <p:spPr bwMode="auto">
            <a:xfrm>
              <a:off x="2614" y="415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94" name="Line 315"/>
            <p:cNvSpPr>
              <a:spLocks noChangeShapeType="1"/>
            </p:cNvSpPr>
            <p:nvPr/>
          </p:nvSpPr>
          <p:spPr bwMode="auto">
            <a:xfrm>
              <a:off x="3279" y="415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95" name="Rectangle 316"/>
            <p:cNvSpPr>
              <a:spLocks noChangeArrowheads="1"/>
            </p:cNvSpPr>
            <p:nvPr/>
          </p:nvSpPr>
          <p:spPr bwMode="auto">
            <a:xfrm>
              <a:off x="3279" y="415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96" name="Line 317"/>
            <p:cNvSpPr>
              <a:spLocks noChangeShapeType="1"/>
            </p:cNvSpPr>
            <p:nvPr/>
          </p:nvSpPr>
          <p:spPr bwMode="auto">
            <a:xfrm>
              <a:off x="3479" y="415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97" name="Rectangle 318"/>
            <p:cNvSpPr>
              <a:spLocks noChangeArrowheads="1"/>
            </p:cNvSpPr>
            <p:nvPr/>
          </p:nvSpPr>
          <p:spPr bwMode="auto">
            <a:xfrm>
              <a:off x="3479" y="4154"/>
              <a:ext cx="7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98" name="Line 319"/>
            <p:cNvSpPr>
              <a:spLocks noChangeShapeType="1"/>
            </p:cNvSpPr>
            <p:nvPr/>
          </p:nvSpPr>
          <p:spPr bwMode="auto">
            <a:xfrm>
              <a:off x="4144" y="415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4399" name="Rectangle 320"/>
            <p:cNvSpPr>
              <a:spLocks noChangeArrowheads="1"/>
            </p:cNvSpPr>
            <p:nvPr/>
          </p:nvSpPr>
          <p:spPr bwMode="auto">
            <a:xfrm>
              <a:off x="4144" y="4154"/>
              <a:ext cx="7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24" name="Line 321"/>
            <p:cNvSpPr>
              <a:spLocks noChangeShapeType="1"/>
            </p:cNvSpPr>
            <p:nvPr/>
          </p:nvSpPr>
          <p:spPr bwMode="auto">
            <a:xfrm>
              <a:off x="4344" y="3502"/>
              <a:ext cx="1" cy="652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25" name="Rectangle 322"/>
            <p:cNvSpPr>
              <a:spLocks noChangeArrowheads="1"/>
            </p:cNvSpPr>
            <p:nvPr/>
          </p:nvSpPr>
          <p:spPr bwMode="auto">
            <a:xfrm>
              <a:off x="4344" y="3502"/>
              <a:ext cx="7" cy="65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27" name="Line 323"/>
            <p:cNvSpPr>
              <a:spLocks noChangeShapeType="1"/>
            </p:cNvSpPr>
            <p:nvPr/>
          </p:nvSpPr>
          <p:spPr bwMode="auto">
            <a:xfrm>
              <a:off x="4351" y="91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28" name="Rectangle 324"/>
            <p:cNvSpPr>
              <a:spLocks noChangeArrowheads="1"/>
            </p:cNvSpPr>
            <p:nvPr/>
          </p:nvSpPr>
          <p:spPr bwMode="auto">
            <a:xfrm>
              <a:off x="4351" y="911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29" name="Line 325"/>
            <p:cNvSpPr>
              <a:spLocks noChangeShapeType="1"/>
            </p:cNvSpPr>
            <p:nvPr/>
          </p:nvSpPr>
          <p:spPr bwMode="auto">
            <a:xfrm>
              <a:off x="4351" y="104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31" name="Rectangle 326"/>
            <p:cNvSpPr>
              <a:spLocks noChangeArrowheads="1"/>
            </p:cNvSpPr>
            <p:nvPr/>
          </p:nvSpPr>
          <p:spPr bwMode="auto">
            <a:xfrm>
              <a:off x="4351" y="1040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32" name="Line 327"/>
            <p:cNvSpPr>
              <a:spLocks noChangeShapeType="1"/>
            </p:cNvSpPr>
            <p:nvPr/>
          </p:nvSpPr>
          <p:spPr bwMode="auto">
            <a:xfrm>
              <a:off x="4351" y="116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33" name="Rectangle 328"/>
            <p:cNvSpPr>
              <a:spLocks noChangeArrowheads="1"/>
            </p:cNvSpPr>
            <p:nvPr/>
          </p:nvSpPr>
          <p:spPr bwMode="auto">
            <a:xfrm>
              <a:off x="4351" y="1169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34" name="Line 329"/>
            <p:cNvSpPr>
              <a:spLocks noChangeShapeType="1"/>
            </p:cNvSpPr>
            <p:nvPr/>
          </p:nvSpPr>
          <p:spPr bwMode="auto">
            <a:xfrm>
              <a:off x="4351" y="129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35" name="Rectangle 330"/>
            <p:cNvSpPr>
              <a:spLocks noChangeArrowheads="1"/>
            </p:cNvSpPr>
            <p:nvPr/>
          </p:nvSpPr>
          <p:spPr bwMode="auto">
            <a:xfrm>
              <a:off x="4351" y="1299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36" name="Line 331"/>
            <p:cNvSpPr>
              <a:spLocks noChangeShapeType="1"/>
            </p:cNvSpPr>
            <p:nvPr/>
          </p:nvSpPr>
          <p:spPr bwMode="auto">
            <a:xfrm>
              <a:off x="4351" y="142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37" name="Rectangle 332"/>
            <p:cNvSpPr>
              <a:spLocks noChangeArrowheads="1"/>
            </p:cNvSpPr>
            <p:nvPr/>
          </p:nvSpPr>
          <p:spPr bwMode="auto">
            <a:xfrm>
              <a:off x="4351" y="142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38" name="Line 333"/>
            <p:cNvSpPr>
              <a:spLocks noChangeShapeType="1"/>
            </p:cNvSpPr>
            <p:nvPr/>
          </p:nvSpPr>
          <p:spPr bwMode="auto">
            <a:xfrm>
              <a:off x="4351" y="155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39" name="Rectangle 334"/>
            <p:cNvSpPr>
              <a:spLocks noChangeArrowheads="1"/>
            </p:cNvSpPr>
            <p:nvPr/>
          </p:nvSpPr>
          <p:spPr bwMode="auto">
            <a:xfrm>
              <a:off x="4351" y="1557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40" name="Line 335"/>
            <p:cNvSpPr>
              <a:spLocks noChangeShapeType="1"/>
            </p:cNvSpPr>
            <p:nvPr/>
          </p:nvSpPr>
          <p:spPr bwMode="auto">
            <a:xfrm>
              <a:off x="4351" y="168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41" name="Rectangle 336"/>
            <p:cNvSpPr>
              <a:spLocks noChangeArrowheads="1"/>
            </p:cNvSpPr>
            <p:nvPr/>
          </p:nvSpPr>
          <p:spPr bwMode="auto">
            <a:xfrm>
              <a:off x="4351" y="1686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42" name="Line 337"/>
            <p:cNvSpPr>
              <a:spLocks noChangeShapeType="1"/>
            </p:cNvSpPr>
            <p:nvPr/>
          </p:nvSpPr>
          <p:spPr bwMode="auto">
            <a:xfrm>
              <a:off x="4351" y="1815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43" name="Rectangle 338"/>
            <p:cNvSpPr>
              <a:spLocks noChangeArrowheads="1"/>
            </p:cNvSpPr>
            <p:nvPr/>
          </p:nvSpPr>
          <p:spPr bwMode="auto">
            <a:xfrm>
              <a:off x="4351" y="1815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44" name="Line 339"/>
            <p:cNvSpPr>
              <a:spLocks noChangeShapeType="1"/>
            </p:cNvSpPr>
            <p:nvPr/>
          </p:nvSpPr>
          <p:spPr bwMode="auto">
            <a:xfrm>
              <a:off x="4351" y="1945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45" name="Rectangle 340"/>
            <p:cNvSpPr>
              <a:spLocks noChangeArrowheads="1"/>
            </p:cNvSpPr>
            <p:nvPr/>
          </p:nvSpPr>
          <p:spPr bwMode="auto">
            <a:xfrm>
              <a:off x="4351" y="1945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46" name="Line 341"/>
            <p:cNvSpPr>
              <a:spLocks noChangeShapeType="1"/>
            </p:cNvSpPr>
            <p:nvPr/>
          </p:nvSpPr>
          <p:spPr bwMode="auto">
            <a:xfrm>
              <a:off x="4351" y="207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47" name="Rectangle 342"/>
            <p:cNvSpPr>
              <a:spLocks noChangeArrowheads="1"/>
            </p:cNvSpPr>
            <p:nvPr/>
          </p:nvSpPr>
          <p:spPr bwMode="auto">
            <a:xfrm>
              <a:off x="4351" y="207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48" name="Line 343"/>
            <p:cNvSpPr>
              <a:spLocks noChangeShapeType="1"/>
            </p:cNvSpPr>
            <p:nvPr/>
          </p:nvSpPr>
          <p:spPr bwMode="auto">
            <a:xfrm>
              <a:off x="4351" y="220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49" name="Rectangle 344"/>
            <p:cNvSpPr>
              <a:spLocks noChangeArrowheads="1"/>
            </p:cNvSpPr>
            <p:nvPr/>
          </p:nvSpPr>
          <p:spPr bwMode="auto">
            <a:xfrm>
              <a:off x="4351" y="2203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50" name="Line 345"/>
            <p:cNvSpPr>
              <a:spLocks noChangeShapeType="1"/>
            </p:cNvSpPr>
            <p:nvPr/>
          </p:nvSpPr>
          <p:spPr bwMode="auto">
            <a:xfrm>
              <a:off x="4351" y="233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51" name="Rectangle 346"/>
            <p:cNvSpPr>
              <a:spLocks noChangeArrowheads="1"/>
            </p:cNvSpPr>
            <p:nvPr/>
          </p:nvSpPr>
          <p:spPr bwMode="auto">
            <a:xfrm>
              <a:off x="4351" y="2332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52" name="Line 347"/>
            <p:cNvSpPr>
              <a:spLocks noChangeShapeType="1"/>
            </p:cNvSpPr>
            <p:nvPr/>
          </p:nvSpPr>
          <p:spPr bwMode="auto">
            <a:xfrm>
              <a:off x="4351" y="246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53" name="Rectangle 348"/>
            <p:cNvSpPr>
              <a:spLocks noChangeArrowheads="1"/>
            </p:cNvSpPr>
            <p:nvPr/>
          </p:nvSpPr>
          <p:spPr bwMode="auto">
            <a:xfrm>
              <a:off x="4351" y="2461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54" name="Line 349"/>
            <p:cNvSpPr>
              <a:spLocks noChangeShapeType="1"/>
            </p:cNvSpPr>
            <p:nvPr/>
          </p:nvSpPr>
          <p:spPr bwMode="auto">
            <a:xfrm>
              <a:off x="4351" y="259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55" name="Rectangle 350"/>
            <p:cNvSpPr>
              <a:spLocks noChangeArrowheads="1"/>
            </p:cNvSpPr>
            <p:nvPr/>
          </p:nvSpPr>
          <p:spPr bwMode="auto">
            <a:xfrm>
              <a:off x="4351" y="2591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56" name="Line 351"/>
            <p:cNvSpPr>
              <a:spLocks noChangeShapeType="1"/>
            </p:cNvSpPr>
            <p:nvPr/>
          </p:nvSpPr>
          <p:spPr bwMode="auto">
            <a:xfrm>
              <a:off x="4351" y="272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57" name="Rectangle 352"/>
            <p:cNvSpPr>
              <a:spLocks noChangeArrowheads="1"/>
            </p:cNvSpPr>
            <p:nvPr/>
          </p:nvSpPr>
          <p:spPr bwMode="auto">
            <a:xfrm>
              <a:off x="4351" y="272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58" name="Line 353"/>
            <p:cNvSpPr>
              <a:spLocks noChangeShapeType="1"/>
            </p:cNvSpPr>
            <p:nvPr/>
          </p:nvSpPr>
          <p:spPr bwMode="auto">
            <a:xfrm>
              <a:off x="4351" y="284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59" name="Rectangle 354"/>
            <p:cNvSpPr>
              <a:spLocks noChangeArrowheads="1"/>
            </p:cNvSpPr>
            <p:nvPr/>
          </p:nvSpPr>
          <p:spPr bwMode="auto">
            <a:xfrm>
              <a:off x="4351" y="2849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60" name="Line 355"/>
            <p:cNvSpPr>
              <a:spLocks noChangeShapeType="1"/>
            </p:cNvSpPr>
            <p:nvPr/>
          </p:nvSpPr>
          <p:spPr bwMode="auto">
            <a:xfrm>
              <a:off x="4351" y="29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61" name="Rectangle 356"/>
            <p:cNvSpPr>
              <a:spLocks noChangeArrowheads="1"/>
            </p:cNvSpPr>
            <p:nvPr/>
          </p:nvSpPr>
          <p:spPr bwMode="auto">
            <a:xfrm>
              <a:off x="4351" y="2978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62" name="Line 357"/>
            <p:cNvSpPr>
              <a:spLocks noChangeShapeType="1"/>
            </p:cNvSpPr>
            <p:nvPr/>
          </p:nvSpPr>
          <p:spPr bwMode="auto">
            <a:xfrm>
              <a:off x="4351" y="310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63" name="Rectangle 358"/>
            <p:cNvSpPr>
              <a:spLocks noChangeArrowheads="1"/>
            </p:cNvSpPr>
            <p:nvPr/>
          </p:nvSpPr>
          <p:spPr bwMode="auto">
            <a:xfrm>
              <a:off x="4351" y="3107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64" name="Line 359"/>
            <p:cNvSpPr>
              <a:spLocks noChangeShapeType="1"/>
            </p:cNvSpPr>
            <p:nvPr/>
          </p:nvSpPr>
          <p:spPr bwMode="auto">
            <a:xfrm>
              <a:off x="4351" y="323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65" name="Rectangle 360"/>
            <p:cNvSpPr>
              <a:spLocks noChangeArrowheads="1"/>
            </p:cNvSpPr>
            <p:nvPr/>
          </p:nvSpPr>
          <p:spPr bwMode="auto">
            <a:xfrm>
              <a:off x="4351" y="3237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66" name="Line 361"/>
            <p:cNvSpPr>
              <a:spLocks noChangeShapeType="1"/>
            </p:cNvSpPr>
            <p:nvPr/>
          </p:nvSpPr>
          <p:spPr bwMode="auto">
            <a:xfrm>
              <a:off x="4351" y="336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67" name="Rectangle 362"/>
            <p:cNvSpPr>
              <a:spLocks noChangeArrowheads="1"/>
            </p:cNvSpPr>
            <p:nvPr/>
          </p:nvSpPr>
          <p:spPr bwMode="auto">
            <a:xfrm>
              <a:off x="4351" y="336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68" name="Line 363"/>
            <p:cNvSpPr>
              <a:spLocks noChangeShapeType="1"/>
            </p:cNvSpPr>
            <p:nvPr/>
          </p:nvSpPr>
          <p:spPr bwMode="auto">
            <a:xfrm>
              <a:off x="4351" y="3495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69" name="Rectangle 364"/>
            <p:cNvSpPr>
              <a:spLocks noChangeArrowheads="1"/>
            </p:cNvSpPr>
            <p:nvPr/>
          </p:nvSpPr>
          <p:spPr bwMode="auto">
            <a:xfrm>
              <a:off x="4351" y="3495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70" name="Line 365"/>
            <p:cNvSpPr>
              <a:spLocks noChangeShapeType="1"/>
            </p:cNvSpPr>
            <p:nvPr/>
          </p:nvSpPr>
          <p:spPr bwMode="auto">
            <a:xfrm>
              <a:off x="741" y="3702"/>
              <a:ext cx="3610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71" name="Rectangle 366"/>
            <p:cNvSpPr>
              <a:spLocks noChangeArrowheads="1"/>
            </p:cNvSpPr>
            <p:nvPr/>
          </p:nvSpPr>
          <p:spPr bwMode="auto">
            <a:xfrm>
              <a:off x="741" y="3702"/>
              <a:ext cx="361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72" name="Line 367"/>
            <p:cNvSpPr>
              <a:spLocks noChangeShapeType="1"/>
            </p:cNvSpPr>
            <p:nvPr/>
          </p:nvSpPr>
          <p:spPr bwMode="auto">
            <a:xfrm>
              <a:off x="741" y="3805"/>
              <a:ext cx="3610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73" name="Rectangle 368"/>
            <p:cNvSpPr>
              <a:spLocks noChangeArrowheads="1"/>
            </p:cNvSpPr>
            <p:nvPr/>
          </p:nvSpPr>
          <p:spPr bwMode="auto">
            <a:xfrm>
              <a:off x="741" y="3805"/>
              <a:ext cx="361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74" name="Line 369"/>
            <p:cNvSpPr>
              <a:spLocks noChangeShapeType="1"/>
            </p:cNvSpPr>
            <p:nvPr/>
          </p:nvSpPr>
          <p:spPr bwMode="auto">
            <a:xfrm>
              <a:off x="741" y="4018"/>
              <a:ext cx="3610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75" name="Rectangle 370"/>
            <p:cNvSpPr>
              <a:spLocks noChangeArrowheads="1"/>
            </p:cNvSpPr>
            <p:nvPr/>
          </p:nvSpPr>
          <p:spPr bwMode="auto">
            <a:xfrm>
              <a:off x="741" y="4018"/>
              <a:ext cx="361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76" name="Line 371"/>
            <p:cNvSpPr>
              <a:spLocks noChangeShapeType="1"/>
            </p:cNvSpPr>
            <p:nvPr/>
          </p:nvSpPr>
          <p:spPr bwMode="auto">
            <a:xfrm>
              <a:off x="741" y="4148"/>
              <a:ext cx="3610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1077" name="Rectangle 372"/>
            <p:cNvSpPr>
              <a:spLocks noChangeArrowheads="1"/>
            </p:cNvSpPr>
            <p:nvPr/>
          </p:nvSpPr>
          <p:spPr bwMode="auto">
            <a:xfrm>
              <a:off x="741" y="4148"/>
              <a:ext cx="361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</p:grpSp>
      <p:sp>
        <p:nvSpPr>
          <p:cNvPr id="14591" name="Rectangle 14590"/>
          <p:cNvSpPr/>
          <p:nvPr/>
        </p:nvSpPr>
        <p:spPr>
          <a:xfrm>
            <a:off x="4723308" y="2492374"/>
            <a:ext cx="442726" cy="1730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592" name="Rectangle 14591"/>
          <p:cNvSpPr/>
          <p:nvPr/>
        </p:nvSpPr>
        <p:spPr>
          <a:xfrm>
            <a:off x="4848412" y="2736850"/>
            <a:ext cx="284770" cy="120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593" name="Rectangle 14592"/>
          <p:cNvSpPr/>
          <p:nvPr/>
        </p:nvSpPr>
        <p:spPr>
          <a:xfrm>
            <a:off x="4723308" y="2918619"/>
            <a:ext cx="467025" cy="1531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594" name="Rectangle 14593"/>
          <p:cNvSpPr/>
          <p:nvPr/>
        </p:nvSpPr>
        <p:spPr>
          <a:xfrm>
            <a:off x="4723308" y="3338513"/>
            <a:ext cx="456705" cy="139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595" name="Rectangle 14594"/>
          <p:cNvSpPr/>
          <p:nvPr/>
        </p:nvSpPr>
        <p:spPr>
          <a:xfrm>
            <a:off x="4721659" y="3543300"/>
            <a:ext cx="445108" cy="164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596" name="Rectangle 14595"/>
          <p:cNvSpPr/>
          <p:nvPr/>
        </p:nvSpPr>
        <p:spPr>
          <a:xfrm>
            <a:off x="4797916" y="3943747"/>
            <a:ext cx="350837" cy="147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598" name="Rectangle 14597"/>
          <p:cNvSpPr/>
          <p:nvPr/>
        </p:nvSpPr>
        <p:spPr>
          <a:xfrm>
            <a:off x="4830764" y="4151511"/>
            <a:ext cx="332581" cy="144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599" name="Rectangle 14598"/>
          <p:cNvSpPr/>
          <p:nvPr/>
        </p:nvSpPr>
        <p:spPr>
          <a:xfrm>
            <a:off x="4721659" y="4337049"/>
            <a:ext cx="427094" cy="165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600" name="Rectangle 14599"/>
          <p:cNvSpPr/>
          <p:nvPr/>
        </p:nvSpPr>
        <p:spPr>
          <a:xfrm>
            <a:off x="4786313" y="4958556"/>
            <a:ext cx="362440" cy="1500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601" name="Rectangle 14600"/>
          <p:cNvSpPr/>
          <p:nvPr/>
        </p:nvSpPr>
        <p:spPr>
          <a:xfrm>
            <a:off x="4805364" y="5186759"/>
            <a:ext cx="387104" cy="1436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602" name="Rectangle 14601"/>
          <p:cNvSpPr/>
          <p:nvPr/>
        </p:nvSpPr>
        <p:spPr>
          <a:xfrm>
            <a:off x="4733926" y="5389166"/>
            <a:ext cx="436686" cy="138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6031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6</a:t>
            </a:fld>
            <a:endParaRPr lang="fr-CA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881" y="486888"/>
            <a:ext cx="11990119" cy="985652"/>
          </a:xfrm>
        </p:spPr>
        <p:txBody>
          <a:bodyPr>
            <a:normAutofit/>
          </a:bodyPr>
          <a:lstStyle/>
          <a:p>
            <a:pPr eaLnBrk="1" hangingPunct="1"/>
            <a:r>
              <a:rPr lang="en-CA" dirty="0" err="1" smtClean="0"/>
              <a:t>Besoin</a:t>
            </a:r>
            <a:r>
              <a:rPr lang="en-CA" dirty="0" smtClean="0"/>
              <a:t> du </a:t>
            </a:r>
            <a:r>
              <a:rPr lang="en-CA" dirty="0" err="1" smtClean="0"/>
              <a:t>Projet</a:t>
            </a:r>
            <a:r>
              <a:rPr lang="en-CA" dirty="0" smtClean="0"/>
              <a:t>? – Production </a:t>
            </a:r>
            <a:r>
              <a:rPr lang="en-CA" dirty="0" err="1" smtClean="0"/>
              <a:t>raccordée</a:t>
            </a:r>
            <a:r>
              <a:rPr lang="en-CA" dirty="0" smtClean="0"/>
              <a:t> (suite)</a:t>
            </a:r>
            <a:endParaRPr lang="fr-CA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23158" y="1567543"/>
            <a:ext cx="10082151" cy="4631375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endParaRPr lang="fr-CA" dirty="0" smtClean="0"/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CA" sz="4500" u="sng" dirty="0" smtClean="0">
                <a:latin typeface="+mj-lt"/>
                <a:ea typeface="Calibri"/>
                <a:cs typeface="Times New Roman"/>
              </a:rPr>
              <a:t>AHQ-ARQ:</a:t>
            </a:r>
            <a:r>
              <a:rPr lang="fr-CA" sz="4500" dirty="0" smtClean="0">
                <a:latin typeface="+mj-lt"/>
                <a:ea typeface="Calibri"/>
                <a:cs typeface="Times New Roman"/>
              </a:rPr>
              <a:t> Le </a:t>
            </a:r>
            <a:r>
              <a:rPr lang="fr-CA" sz="4500" dirty="0">
                <a:latin typeface="+mj-lt"/>
                <a:ea typeface="Calibri"/>
                <a:cs typeface="Times New Roman"/>
              </a:rPr>
              <a:t>réseau planifié par le Transporteur pour le Projet surestime la production </a:t>
            </a:r>
            <a:r>
              <a:rPr lang="fr-CA" sz="4500" dirty="0" smtClean="0">
                <a:latin typeface="+mj-lt"/>
                <a:ea typeface="Calibri"/>
                <a:cs typeface="Times New Roman"/>
              </a:rPr>
              <a:t>HQ disponible </a:t>
            </a:r>
            <a:r>
              <a:rPr lang="fr-CA" sz="4500" dirty="0">
                <a:latin typeface="+mj-lt"/>
                <a:ea typeface="Calibri"/>
                <a:cs typeface="Times New Roman"/>
              </a:rPr>
              <a:t>à la pointe de </a:t>
            </a:r>
            <a:r>
              <a:rPr lang="fr-CA" sz="4500" dirty="0" smtClean="0">
                <a:latin typeface="+mj-lt"/>
                <a:ea typeface="Calibri"/>
                <a:cs typeface="Times New Roman"/>
              </a:rPr>
              <a:t> * *** ** – 9 455 MW = </a:t>
            </a:r>
            <a:r>
              <a:rPr lang="fr-CA" sz="4500" b="1" dirty="0" smtClean="0">
                <a:latin typeface="+mj-lt"/>
                <a:ea typeface="Calibri"/>
                <a:cs typeface="Times New Roman"/>
              </a:rPr>
              <a:t>*** ** </a:t>
            </a:r>
            <a:r>
              <a:rPr lang="fr-CA" sz="4500" dirty="0">
                <a:latin typeface="+mj-lt"/>
                <a:ea typeface="Calibri"/>
                <a:cs typeface="Times New Roman"/>
              </a:rPr>
              <a:t>en amont du corridor </a:t>
            </a:r>
            <a:r>
              <a:rPr lang="fr-CA" sz="4500" dirty="0" err="1" smtClean="0">
                <a:latin typeface="+mj-lt"/>
                <a:ea typeface="Calibri"/>
                <a:cs typeface="Times New Roman"/>
              </a:rPr>
              <a:t>Manic</a:t>
            </a:r>
            <a:r>
              <a:rPr lang="fr-CA" sz="4500" dirty="0" smtClean="0">
                <a:latin typeface="+mj-lt"/>
                <a:ea typeface="Calibri"/>
                <a:cs typeface="Times New Roman"/>
              </a:rPr>
              <a:t>-Québec (diapo. </a:t>
            </a:r>
            <a:r>
              <a:rPr lang="fr-CA" sz="4500" dirty="0">
                <a:latin typeface="+mj-lt"/>
                <a:ea typeface="Calibri"/>
                <a:cs typeface="Times New Roman"/>
              </a:rPr>
              <a:t>p</a:t>
            </a:r>
            <a:r>
              <a:rPr lang="fr-CA" sz="4500" dirty="0" smtClean="0">
                <a:latin typeface="+mj-lt"/>
                <a:ea typeface="Calibri"/>
                <a:cs typeface="Times New Roman"/>
              </a:rPr>
              <a:t>récédente).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CA" sz="4500" u="sng" dirty="0" smtClean="0">
                <a:latin typeface="+mj-lt"/>
                <a:ea typeface="Calibri"/>
                <a:cs typeface="Times New Roman"/>
              </a:rPr>
              <a:t>HQT: NS 27 février, page xxx: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CA" sz="4500" dirty="0" smtClean="0">
                <a:latin typeface="+mj-lt"/>
                <a:ea typeface="Calibri"/>
                <a:cs typeface="Times New Roman"/>
              </a:rPr>
              <a:t>La valeur de production disponible à la pointe provient du Producteur et le Transporteur a utilisé, pour le Projet, les données disponibles en 2013, selon la norme MOD-032.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CA" sz="4500" dirty="0" smtClean="0">
                <a:latin typeface="+mj-lt"/>
                <a:ea typeface="Calibri"/>
                <a:cs typeface="Times New Roman"/>
              </a:rPr>
              <a:t>Les puissances disponibles à la pointe utilisées n’ont pas changé depuis.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CA" sz="4500" u="sng" dirty="0" smtClean="0">
                <a:latin typeface="+mj-lt"/>
                <a:ea typeface="Calibri"/>
                <a:cs typeface="Times New Roman"/>
              </a:rPr>
              <a:t>AHQ-ARQ: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CA" sz="4500" dirty="0" smtClean="0">
                <a:latin typeface="+mj-lt"/>
                <a:ea typeface="Calibri"/>
                <a:cs typeface="Times New Roman"/>
              </a:rPr>
              <a:t>Si les valeurs n’ont pas changé alors les données de 2013 devraient être identiques à celles véhiculées par le Producteur en décembre 2014 dans le suivi à la Régie pour les centrales correspondantes.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CA" sz="4500" dirty="0" smtClean="0">
                <a:latin typeface="+mj-lt"/>
                <a:ea typeface="Calibri"/>
                <a:cs typeface="Times New Roman"/>
              </a:rPr>
              <a:t>Ce n’est pas le cas: diapo. précédente.</a:t>
            </a:r>
            <a:endParaRPr lang="fr-CA" sz="4500" dirty="0">
              <a:latin typeface="+mj-lt"/>
              <a:ea typeface="Calibri"/>
              <a:cs typeface="Times New Roman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fr-CA" sz="2600" dirty="0"/>
          </a:p>
        </p:txBody>
      </p:sp>
      <p:sp>
        <p:nvSpPr>
          <p:cNvPr id="4" name="Rectangle 3"/>
          <p:cNvSpPr/>
          <p:nvPr/>
        </p:nvSpPr>
        <p:spPr>
          <a:xfrm>
            <a:off x="3880022" y="2051222"/>
            <a:ext cx="691978" cy="2141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6120714" y="2051222"/>
            <a:ext cx="510745" cy="2141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292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7</a:t>
            </a:fld>
            <a:endParaRPr lang="fr-CA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881" y="486888"/>
            <a:ext cx="11990119" cy="985652"/>
          </a:xfrm>
        </p:spPr>
        <p:txBody>
          <a:bodyPr>
            <a:normAutofit/>
          </a:bodyPr>
          <a:lstStyle/>
          <a:p>
            <a:pPr eaLnBrk="1" hangingPunct="1"/>
            <a:r>
              <a:rPr lang="en-CA" dirty="0" err="1" smtClean="0"/>
              <a:t>Besoin</a:t>
            </a:r>
            <a:r>
              <a:rPr lang="en-CA" dirty="0" smtClean="0"/>
              <a:t> du </a:t>
            </a:r>
            <a:r>
              <a:rPr lang="en-CA" dirty="0" err="1" smtClean="0"/>
              <a:t>Projet</a:t>
            </a:r>
            <a:r>
              <a:rPr lang="en-CA" dirty="0" smtClean="0"/>
              <a:t>? – Churchill Falls</a:t>
            </a:r>
            <a:endParaRPr lang="fr-CA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6270" y="1567544"/>
            <a:ext cx="10319657" cy="5130140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endParaRPr lang="fr-CA" u="sng" dirty="0" smtClean="0"/>
          </a:p>
          <a:p>
            <a:pPr>
              <a:lnSpc>
                <a:spcPct val="90000"/>
              </a:lnSpc>
            </a:pPr>
            <a:r>
              <a:rPr lang="fr-CA" sz="6000" dirty="0" smtClean="0">
                <a:latin typeface="+mj-lt"/>
              </a:rPr>
              <a:t>Hydro-Québec Production indique que la </a:t>
            </a:r>
            <a:r>
              <a:rPr lang="fr-CA" sz="6000" u="sng" dirty="0" smtClean="0">
                <a:latin typeface="+mj-lt"/>
              </a:rPr>
              <a:t>puissance installée </a:t>
            </a:r>
            <a:r>
              <a:rPr lang="fr-CA" sz="6000" dirty="0" smtClean="0">
                <a:latin typeface="+mj-lt"/>
              </a:rPr>
              <a:t>de la centrale des Churchill </a:t>
            </a:r>
            <a:r>
              <a:rPr lang="fr-CA" sz="6000" dirty="0" err="1" smtClean="0">
                <a:latin typeface="+mj-lt"/>
              </a:rPr>
              <a:t>Falls</a:t>
            </a:r>
            <a:r>
              <a:rPr lang="fr-CA" sz="6000" dirty="0" smtClean="0">
                <a:latin typeface="+mj-lt"/>
              </a:rPr>
              <a:t> est de </a:t>
            </a:r>
            <a:r>
              <a:rPr lang="fr-CA" sz="6000" u="sng" dirty="0" smtClean="0">
                <a:latin typeface="+mj-lt"/>
              </a:rPr>
              <a:t>5 428 </a:t>
            </a:r>
            <a:r>
              <a:rPr lang="fr-CA" sz="6000" u="sng" dirty="0">
                <a:latin typeface="+mj-lt"/>
              </a:rPr>
              <a:t>MW</a:t>
            </a:r>
            <a:r>
              <a:rPr lang="fr-CA" sz="6000" dirty="0">
                <a:latin typeface="+mj-lt"/>
              </a:rPr>
              <a:t>: </a:t>
            </a:r>
            <a:r>
              <a:rPr lang="fr-CA" sz="6000" dirty="0" smtClean="0">
                <a:latin typeface="+mj-lt"/>
              </a:rPr>
              <a:t>(</a:t>
            </a:r>
            <a:r>
              <a:rPr lang="fr-CA" sz="6000" dirty="0" smtClean="0">
                <a:latin typeface="+mj-lt"/>
                <a:hlinkClick r:id="rId2"/>
              </a:rPr>
              <a:t>http</a:t>
            </a:r>
            <a:r>
              <a:rPr lang="fr-CA" sz="6000" dirty="0">
                <a:latin typeface="+mj-lt"/>
                <a:hlinkClick r:id="rId2"/>
              </a:rPr>
              <a:t>://</a:t>
            </a:r>
            <a:r>
              <a:rPr lang="fr-CA" sz="6000" dirty="0" smtClean="0">
                <a:latin typeface="+mj-lt"/>
                <a:hlinkClick r:id="rId2"/>
              </a:rPr>
              <a:t>www.hydroquebec.com/production/autres-sources.html</a:t>
            </a:r>
            <a:r>
              <a:rPr lang="fr-CA" sz="6000" dirty="0" smtClean="0">
                <a:latin typeface="+mj-lt"/>
              </a:rPr>
              <a:t> , consulté le 26 février 2019).</a:t>
            </a:r>
          </a:p>
          <a:p>
            <a:pPr>
              <a:lnSpc>
                <a:spcPct val="90000"/>
              </a:lnSpc>
            </a:pPr>
            <a:endParaRPr lang="fr-CA" sz="6000" dirty="0">
              <a:latin typeface="+mj-lt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CA" sz="6000" dirty="0">
                <a:latin typeface="+mj-lt"/>
                <a:ea typeface="Calibri"/>
                <a:cs typeface="Times New Roman"/>
              </a:rPr>
              <a:t>Le Transporteur indique que la </a:t>
            </a:r>
            <a:r>
              <a:rPr lang="fr-CA" sz="6000" u="sng" dirty="0">
                <a:latin typeface="+mj-lt"/>
                <a:ea typeface="Calibri"/>
                <a:cs typeface="Times New Roman"/>
              </a:rPr>
              <a:t>puissance installée</a:t>
            </a:r>
            <a:r>
              <a:rPr lang="fr-CA" sz="6000" dirty="0">
                <a:latin typeface="+mj-lt"/>
                <a:ea typeface="Calibri"/>
                <a:cs typeface="Times New Roman"/>
              </a:rPr>
              <a:t> de la centrale des Churchill </a:t>
            </a:r>
            <a:r>
              <a:rPr lang="fr-CA" sz="6000" dirty="0" err="1">
                <a:latin typeface="+mj-lt"/>
                <a:ea typeface="Calibri"/>
                <a:cs typeface="Times New Roman"/>
              </a:rPr>
              <a:t>Falls</a:t>
            </a:r>
            <a:r>
              <a:rPr lang="fr-CA" sz="6000" dirty="0">
                <a:latin typeface="+mj-lt"/>
                <a:ea typeface="Calibri"/>
                <a:cs typeface="Times New Roman"/>
              </a:rPr>
              <a:t> utilisée pour la planification du Projet est de </a:t>
            </a:r>
            <a:r>
              <a:rPr lang="fr-CA" sz="6000" dirty="0" smtClean="0">
                <a:latin typeface="+mj-lt"/>
                <a:ea typeface="Calibri"/>
                <a:cs typeface="Times New Roman"/>
              </a:rPr>
              <a:t>**** **   </a:t>
            </a:r>
            <a:r>
              <a:rPr lang="fr-CA" sz="6000" dirty="0">
                <a:latin typeface="+mj-lt"/>
                <a:ea typeface="Calibri"/>
                <a:cs typeface="Times New Roman"/>
              </a:rPr>
              <a:t>(NS 26 février</a:t>
            </a:r>
            <a:r>
              <a:rPr lang="fr-CA" sz="6000" dirty="0" smtClean="0">
                <a:latin typeface="+mj-lt"/>
                <a:ea typeface="Calibri"/>
                <a:cs typeface="Times New Roman"/>
              </a:rPr>
              <a:t>, huis clos, </a:t>
            </a:r>
            <a:r>
              <a:rPr lang="fr-CA" sz="6000" dirty="0">
                <a:latin typeface="+mj-lt"/>
                <a:ea typeface="Calibri"/>
                <a:cs typeface="Times New Roman"/>
              </a:rPr>
              <a:t>page </a:t>
            </a:r>
            <a:r>
              <a:rPr lang="fr-CA" sz="6000" dirty="0" smtClean="0">
                <a:latin typeface="+mj-lt"/>
                <a:ea typeface="Calibri"/>
                <a:cs typeface="Times New Roman"/>
              </a:rPr>
              <a:t>95).</a:t>
            </a:r>
            <a:endParaRPr lang="fr-CA" sz="6000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90000"/>
              </a:lnSpc>
            </a:pPr>
            <a:endParaRPr lang="fr-CA" sz="6000" dirty="0" smtClean="0">
              <a:latin typeface="+mj-lt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CA" sz="6000" dirty="0" smtClean="0">
                <a:latin typeface="+mj-lt"/>
                <a:sym typeface="Wingdings" panose="05000000000000000000" pitchFamily="2" charset="2"/>
              </a:rPr>
              <a:t></a:t>
            </a:r>
            <a:r>
              <a:rPr lang="fr-CA" sz="6000" dirty="0">
                <a:latin typeface="+mj-lt"/>
                <a:ea typeface="Calibri"/>
                <a:cs typeface="Times New Roman"/>
              </a:rPr>
              <a:t>Le réseau planifié par le Transporteur pour le Projet </a:t>
            </a:r>
            <a:r>
              <a:rPr lang="fr-CA" sz="6000" dirty="0" smtClean="0">
                <a:latin typeface="+mj-lt"/>
                <a:ea typeface="Calibri"/>
                <a:cs typeface="Times New Roman"/>
              </a:rPr>
              <a:t>surestime donc </a:t>
            </a:r>
            <a:r>
              <a:rPr lang="fr-CA" sz="6000" dirty="0">
                <a:latin typeface="+mj-lt"/>
                <a:ea typeface="Calibri"/>
                <a:cs typeface="Times New Roman"/>
              </a:rPr>
              <a:t>la puissance installée de la centrale des Churchill </a:t>
            </a:r>
            <a:r>
              <a:rPr lang="fr-CA" sz="6000" dirty="0" err="1">
                <a:latin typeface="+mj-lt"/>
                <a:ea typeface="Calibri"/>
                <a:cs typeface="Times New Roman"/>
              </a:rPr>
              <a:t>Falls</a:t>
            </a:r>
            <a:r>
              <a:rPr lang="fr-CA" sz="6000" dirty="0">
                <a:latin typeface="+mj-lt"/>
                <a:ea typeface="Calibri"/>
                <a:cs typeface="Times New Roman"/>
              </a:rPr>
              <a:t> de </a:t>
            </a:r>
            <a:r>
              <a:rPr lang="fr-CA" sz="6000" b="1" u="sng" dirty="0" smtClean="0">
                <a:latin typeface="+mj-lt"/>
                <a:ea typeface="Calibri"/>
                <a:cs typeface="Times New Roman"/>
              </a:rPr>
              <a:t>*** **</a:t>
            </a:r>
            <a:r>
              <a:rPr lang="fr-CA" sz="6000" dirty="0" smtClean="0">
                <a:latin typeface="+mj-lt"/>
                <a:ea typeface="Calibri"/>
                <a:cs typeface="Times New Roman"/>
              </a:rPr>
              <a:t>.</a:t>
            </a:r>
            <a:endParaRPr lang="fr-CA" sz="6000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90000"/>
              </a:lnSpc>
            </a:pPr>
            <a:endParaRPr lang="fr-CA" sz="4900" dirty="0" smtClean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</a:pPr>
            <a:endParaRPr lang="fr-CA" sz="4900" dirty="0"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fr-CA" sz="2600" dirty="0" smtClean="0"/>
              <a:t> </a:t>
            </a:r>
            <a:endParaRPr lang="fr-CA" sz="2600" dirty="0"/>
          </a:p>
        </p:txBody>
      </p:sp>
      <p:sp>
        <p:nvSpPr>
          <p:cNvPr id="4" name="Rectangle 3"/>
          <p:cNvSpPr/>
          <p:nvPr/>
        </p:nvSpPr>
        <p:spPr>
          <a:xfrm>
            <a:off x="8979243" y="3632886"/>
            <a:ext cx="840260" cy="2553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8394357" y="5181600"/>
            <a:ext cx="691978" cy="296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646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8</a:t>
            </a:fld>
            <a:endParaRPr lang="fr-CA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881" y="486888"/>
            <a:ext cx="11990119" cy="985652"/>
          </a:xfrm>
        </p:spPr>
        <p:txBody>
          <a:bodyPr>
            <a:normAutofit/>
          </a:bodyPr>
          <a:lstStyle/>
          <a:p>
            <a:pPr eaLnBrk="1" hangingPunct="1"/>
            <a:r>
              <a:rPr lang="en-CA" dirty="0" err="1" smtClean="0"/>
              <a:t>Besoin</a:t>
            </a:r>
            <a:r>
              <a:rPr lang="en-CA" dirty="0" smtClean="0"/>
              <a:t> du </a:t>
            </a:r>
            <a:r>
              <a:rPr lang="en-CA" dirty="0" err="1" smtClean="0"/>
              <a:t>Projet</a:t>
            </a:r>
            <a:r>
              <a:rPr lang="en-CA" dirty="0" smtClean="0"/>
              <a:t>? – Churchill Falls (suite)</a:t>
            </a:r>
            <a:endParaRPr lang="fr-CA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6270" y="1567544"/>
            <a:ext cx="10319657" cy="513014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endParaRPr lang="fr-CA" u="sng" dirty="0" smtClean="0"/>
          </a:p>
          <a:p>
            <a:pPr marL="0" indent="0">
              <a:lnSpc>
                <a:spcPct val="90000"/>
              </a:lnSpc>
              <a:buNone/>
            </a:pPr>
            <a:endParaRPr lang="fr-CA" sz="4900" dirty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</a:pPr>
            <a:r>
              <a:rPr lang="fr-CA" sz="6400" dirty="0" smtClean="0">
                <a:sym typeface="Wingdings" panose="05000000000000000000" pitchFamily="2" charset="2"/>
              </a:rPr>
              <a:t>Le Transporteur indique qu’il existe une réservation de </a:t>
            </a:r>
            <a:r>
              <a:rPr lang="fr-CA" sz="6400" u="sng" dirty="0" smtClean="0">
                <a:sym typeface="Wingdings" panose="05000000000000000000" pitchFamily="2" charset="2"/>
              </a:rPr>
              <a:t>260 </a:t>
            </a:r>
            <a:r>
              <a:rPr lang="fr-CA" sz="6400" dirty="0" smtClean="0">
                <a:sym typeface="Wingdings" panose="05000000000000000000" pitchFamily="2" charset="2"/>
              </a:rPr>
              <a:t>MW de LAB à MASS (NS 26 février 2018, huis clos, pages 82, 94 et 95).</a:t>
            </a:r>
          </a:p>
          <a:p>
            <a:pPr marL="0" indent="0">
              <a:lnSpc>
                <a:spcPct val="90000"/>
              </a:lnSpc>
              <a:buNone/>
            </a:pPr>
            <a:endParaRPr lang="fr-CA" sz="6400" dirty="0" smtClean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</a:pPr>
            <a:r>
              <a:rPr lang="fr-CA" sz="6400" dirty="0" smtClean="0">
                <a:sym typeface="Wingdings" panose="05000000000000000000" pitchFamily="2" charset="2"/>
              </a:rPr>
              <a:t>D’autre part, Hydro-Québec indique que la puissance disponible en </a:t>
            </a:r>
            <a:r>
              <a:rPr lang="fr-CA" sz="6400" u="sng" dirty="0" smtClean="0">
                <a:sym typeface="Wingdings" panose="05000000000000000000" pitchFamily="2" charset="2"/>
              </a:rPr>
              <a:t>réception</a:t>
            </a:r>
            <a:r>
              <a:rPr lang="fr-CA" sz="6400" dirty="0" smtClean="0">
                <a:sym typeface="Wingdings" panose="05000000000000000000" pitchFamily="2" charset="2"/>
              </a:rPr>
              <a:t> à la pointe en provenance de Churchill </a:t>
            </a:r>
            <a:r>
              <a:rPr lang="fr-CA" sz="6400" dirty="0" err="1" smtClean="0">
                <a:sym typeface="Wingdings" panose="05000000000000000000" pitchFamily="2" charset="2"/>
              </a:rPr>
              <a:t>Falls</a:t>
            </a:r>
            <a:r>
              <a:rPr lang="fr-CA" sz="6400" dirty="0" smtClean="0">
                <a:sym typeface="Wingdings" panose="05000000000000000000" pitchFamily="2" charset="2"/>
              </a:rPr>
              <a:t> est de </a:t>
            </a:r>
            <a:r>
              <a:rPr lang="fr-CA" sz="6400" u="sng" dirty="0" smtClean="0">
                <a:sym typeface="Wingdings" panose="05000000000000000000" pitchFamily="2" charset="2"/>
              </a:rPr>
              <a:t>4 765 MW</a:t>
            </a:r>
            <a:r>
              <a:rPr lang="fr-CA" sz="6400" dirty="0" smtClean="0">
                <a:sym typeface="Wingdings" panose="05000000000000000000" pitchFamily="2" charset="2"/>
              </a:rPr>
              <a:t>:</a:t>
            </a:r>
          </a:p>
          <a:p>
            <a:pPr lvl="1"/>
            <a:r>
              <a:rPr lang="fr-CA" sz="6400" dirty="0" smtClean="0"/>
              <a:t>i) </a:t>
            </a:r>
            <a:r>
              <a:rPr lang="fr-CA" sz="6400" u="sng" dirty="0" smtClean="0">
                <a:hlinkClick r:id="rId2"/>
              </a:rPr>
              <a:t>http://www.regie-energie.qc.ca/audiences/Suivis/SuiviD-2011-162_Criteres/HQD_AnnexeE_12dec2014.pdf</a:t>
            </a:r>
            <a:r>
              <a:rPr lang="en-CA" sz="6400" dirty="0" smtClean="0"/>
              <a:t> </a:t>
            </a:r>
            <a:r>
              <a:rPr lang="fr-CA" sz="6400" dirty="0" smtClean="0"/>
              <a:t>, 3</a:t>
            </a:r>
            <a:r>
              <a:rPr lang="fr-CA" sz="6400" baseline="30000" dirty="0" smtClean="0"/>
              <a:t>e</a:t>
            </a:r>
            <a:r>
              <a:rPr lang="fr-CA" sz="6400" dirty="0" smtClean="0"/>
              <a:t> et 4</a:t>
            </a:r>
            <a:r>
              <a:rPr lang="fr-CA" sz="6400" baseline="30000" dirty="0" smtClean="0"/>
              <a:t>e</a:t>
            </a:r>
            <a:r>
              <a:rPr lang="fr-CA" sz="6400" dirty="0" smtClean="0"/>
              <a:t> pages;</a:t>
            </a:r>
          </a:p>
          <a:p>
            <a:pPr lvl="1"/>
            <a:r>
              <a:rPr lang="fr-CA" sz="6400" dirty="0" smtClean="0"/>
              <a:t>ii) </a:t>
            </a:r>
            <a:r>
              <a:rPr lang="fr-CA" sz="6400" u="sng" dirty="0" smtClean="0">
                <a:hlinkClick r:id="rId3"/>
              </a:rPr>
              <a:t>http://www.hydroquebec.com/relations-investisseurs/pdf/18K-2017.pdf</a:t>
            </a:r>
            <a:r>
              <a:rPr lang="fr-CA" sz="6400" dirty="0" smtClean="0"/>
              <a:t>,  page 12;</a:t>
            </a:r>
          </a:p>
          <a:p>
            <a:pPr lvl="1"/>
            <a:r>
              <a:rPr lang="fr-CA" sz="6400" dirty="0" smtClean="0"/>
              <a:t>iii) </a:t>
            </a:r>
            <a:r>
              <a:rPr lang="fr-CA" sz="6400" u="sng" dirty="0" smtClean="0">
                <a:hlinkClick r:id="rId4"/>
              </a:rPr>
              <a:t>https://www.npcc.org/Library/Resource%20Adequacy/Qu%C3%A9bec%20Comprehensive%20Review%202011.pdf</a:t>
            </a:r>
            <a:r>
              <a:rPr lang="fr-CA" sz="6400" dirty="0" smtClean="0"/>
              <a:t>, page 10.</a:t>
            </a:r>
          </a:p>
          <a:p>
            <a:pPr marL="274320" lvl="1" indent="0">
              <a:buNone/>
            </a:pPr>
            <a:endParaRPr lang="fr-CA" sz="6400" dirty="0" smtClean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CA" sz="6400" dirty="0" smtClean="0"/>
              <a:t>Le Transporteur indique que la puissance disponible en réception à la pointe en provenance de Churchill </a:t>
            </a:r>
            <a:r>
              <a:rPr lang="fr-CA" sz="6400" dirty="0" err="1" smtClean="0"/>
              <a:t>Falls</a:t>
            </a:r>
            <a:r>
              <a:rPr lang="fr-CA" sz="6400" dirty="0" smtClean="0"/>
              <a:t> est de </a:t>
            </a:r>
            <a:r>
              <a:rPr lang="fr-CA" sz="6400" u="sng" dirty="0" smtClean="0"/>
              <a:t>5 200 MW</a:t>
            </a:r>
            <a:r>
              <a:rPr lang="fr-CA" sz="6400" dirty="0" smtClean="0"/>
              <a:t> (NS 26 février, page 92), versus la somme de 4765 + 260 = </a:t>
            </a:r>
            <a:r>
              <a:rPr lang="fr-CA" sz="6400" u="sng" dirty="0" smtClean="0"/>
              <a:t>5 029 MW</a:t>
            </a:r>
            <a:r>
              <a:rPr lang="fr-CA" sz="6400" dirty="0" smtClean="0"/>
              <a:t> plus haut.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CA" sz="6400" dirty="0" smtClean="0"/>
              <a:t>Ainsi, le Transporteur surestime de </a:t>
            </a:r>
            <a:r>
              <a:rPr lang="fr-CA" sz="6400" b="1" u="sng" dirty="0" smtClean="0"/>
              <a:t>171 MW</a:t>
            </a:r>
            <a:r>
              <a:rPr lang="fr-CA" sz="6400" b="1" dirty="0" smtClean="0"/>
              <a:t> </a:t>
            </a:r>
            <a:r>
              <a:rPr lang="fr-CA" sz="6400" dirty="0" smtClean="0"/>
              <a:t>la puissance disponible en réception à la pointe en provenance de Churchill </a:t>
            </a:r>
            <a:r>
              <a:rPr lang="fr-CA" sz="6400" dirty="0" err="1" smtClean="0"/>
              <a:t>Falls</a:t>
            </a:r>
            <a:r>
              <a:rPr lang="fr-CA" sz="6400" dirty="0" smtClean="0"/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CA" sz="6400" dirty="0" smtClean="0">
                <a:latin typeface="+mj-lt"/>
                <a:ea typeface="Calibri"/>
                <a:cs typeface="Times New Roman"/>
              </a:rPr>
              <a:t>Cette valeur est toutefois moins contraignante que la surestimation de </a:t>
            </a:r>
            <a:r>
              <a:rPr lang="fr-CA" sz="6400" b="1" u="sng" dirty="0" smtClean="0">
                <a:latin typeface="+mj-lt"/>
                <a:ea typeface="Calibri"/>
                <a:cs typeface="Times New Roman"/>
              </a:rPr>
              <a:t>*** ** </a:t>
            </a:r>
            <a:r>
              <a:rPr lang="fr-CA" sz="6400" dirty="0" smtClean="0">
                <a:latin typeface="+mj-lt"/>
                <a:ea typeface="Calibri"/>
                <a:cs typeface="Times New Roman"/>
              </a:rPr>
              <a:t>à la diapo précédente.</a:t>
            </a:r>
            <a:endParaRPr lang="en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6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fr-CA" sz="2600" dirty="0" smtClean="0"/>
              <a:t> </a:t>
            </a:r>
            <a:endParaRPr lang="fr-CA" sz="2600" dirty="0"/>
          </a:p>
        </p:txBody>
      </p:sp>
      <p:sp>
        <p:nvSpPr>
          <p:cNvPr id="4" name="Rectangle 3"/>
          <p:cNvSpPr/>
          <p:nvPr/>
        </p:nvSpPr>
        <p:spPr>
          <a:xfrm>
            <a:off x="7356389" y="5675870"/>
            <a:ext cx="486033" cy="288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479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9</a:t>
            </a:fld>
            <a:endParaRPr lang="fr-CA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881" y="486888"/>
            <a:ext cx="11990119" cy="985652"/>
          </a:xfrm>
        </p:spPr>
        <p:txBody>
          <a:bodyPr>
            <a:normAutofit/>
          </a:bodyPr>
          <a:lstStyle/>
          <a:p>
            <a:pPr eaLnBrk="1" hangingPunct="1"/>
            <a:r>
              <a:rPr lang="en-CA" dirty="0" err="1" smtClean="0"/>
              <a:t>Besoin</a:t>
            </a:r>
            <a:r>
              <a:rPr lang="en-CA" dirty="0" smtClean="0"/>
              <a:t> du </a:t>
            </a:r>
            <a:r>
              <a:rPr lang="en-CA" dirty="0" err="1" smtClean="0"/>
              <a:t>Projet</a:t>
            </a:r>
            <a:r>
              <a:rPr lang="en-CA" dirty="0" smtClean="0"/>
              <a:t>? – Puissance </a:t>
            </a:r>
            <a:r>
              <a:rPr lang="en-CA" dirty="0" err="1" smtClean="0"/>
              <a:t>éolienne</a:t>
            </a:r>
            <a:endParaRPr lang="fr-CA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6270" y="1567544"/>
            <a:ext cx="10319657" cy="513014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r-CA" u="sng" dirty="0" smtClean="0"/>
              <a:t>HQT: </a:t>
            </a:r>
            <a:r>
              <a:rPr lang="fr-CA" dirty="0" smtClean="0"/>
              <a:t>NS 27 février 2018:</a:t>
            </a:r>
          </a:p>
          <a:p>
            <a:pPr marL="0" indent="0">
              <a:lnSpc>
                <a:spcPct val="90000"/>
              </a:lnSpc>
              <a:buNone/>
            </a:pPr>
            <a:endParaRPr lang="fr-CA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fr-CA" dirty="0" smtClean="0"/>
              <a:t>«</a:t>
            </a:r>
            <a:r>
              <a:rPr lang="fr-CA" dirty="0"/>
              <a:t> </a:t>
            </a:r>
            <a:r>
              <a:rPr lang="fr-CA" i="1" dirty="0"/>
              <a:t>Donc</a:t>
            </a:r>
            <a:r>
              <a:rPr lang="fr-CA" i="1" dirty="0" smtClean="0"/>
              <a:t>, </a:t>
            </a:r>
            <a:r>
              <a:rPr lang="fr-CA" i="1" dirty="0"/>
              <a:t>l’intervenant, pour faire cette </a:t>
            </a:r>
            <a:r>
              <a:rPr lang="fr-CA" i="1" dirty="0" smtClean="0"/>
              <a:t>recommandation-là </a:t>
            </a:r>
            <a:r>
              <a:rPr lang="fr-CA" i="1" dirty="0"/>
              <a:t>s’appuie sur les données de son tableau qui est </a:t>
            </a:r>
            <a:r>
              <a:rPr lang="fr-CA" i="1" dirty="0" smtClean="0"/>
              <a:t>à </a:t>
            </a:r>
            <a:r>
              <a:rPr lang="fr-CA" i="1" dirty="0"/>
              <a:t>la page 17. Pour établir son niveau de production</a:t>
            </a:r>
            <a:r>
              <a:rPr lang="fr-CA" i="1" dirty="0" smtClean="0"/>
              <a:t>. </a:t>
            </a:r>
            <a:r>
              <a:rPr lang="fr-CA" i="1" dirty="0"/>
              <a:t>Puis ces données-là proviennent de </a:t>
            </a:r>
            <a:r>
              <a:rPr lang="fr-CA" i="1" dirty="0" smtClean="0"/>
              <a:t>différentes </a:t>
            </a:r>
            <a:r>
              <a:rPr lang="fr-CA" i="1" dirty="0"/>
              <a:t>sources, notamment d’exercice de « </a:t>
            </a:r>
            <a:r>
              <a:rPr lang="fr-CA" i="1" dirty="0" err="1" smtClean="0"/>
              <a:t>rehability</a:t>
            </a:r>
            <a:r>
              <a:rPr lang="fr-CA" i="1" dirty="0" smtClean="0"/>
              <a:t> </a:t>
            </a:r>
            <a:r>
              <a:rPr lang="fr-CA" i="1" dirty="0" err="1" smtClean="0"/>
              <a:t>assessment</a:t>
            </a:r>
            <a:r>
              <a:rPr lang="fr-CA" i="1" dirty="0" smtClean="0"/>
              <a:t> </a:t>
            </a:r>
            <a:r>
              <a:rPr lang="fr-CA" i="1" dirty="0"/>
              <a:t>» présenté au NPCC et de </a:t>
            </a:r>
            <a:r>
              <a:rPr lang="fr-CA" i="1" dirty="0" smtClean="0"/>
              <a:t>différents </a:t>
            </a:r>
            <a:r>
              <a:rPr lang="fr-CA" i="1" dirty="0"/>
              <a:t>autres dossiers déposés au NPCC ou à la </a:t>
            </a:r>
            <a:r>
              <a:rPr lang="fr-CA" i="1" dirty="0" smtClean="0"/>
              <a:t>Régie, </a:t>
            </a:r>
            <a:r>
              <a:rPr lang="fr-CA" i="1" u="sng" dirty="0" smtClean="0"/>
              <a:t>datant </a:t>
            </a:r>
            <a:r>
              <a:rPr lang="fr-CA" i="1" u="sng" dirty="0"/>
              <a:t>de deux mille dix (2010</a:t>
            </a:r>
            <a:r>
              <a:rPr lang="fr-CA" i="1" u="sng" dirty="0" smtClean="0"/>
              <a:t>)</a:t>
            </a:r>
            <a:r>
              <a:rPr lang="fr-CA" i="1" dirty="0" smtClean="0"/>
              <a:t>. 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CA" i="1" dirty="0" smtClean="0"/>
              <a:t>[…]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CA" i="1" dirty="0"/>
              <a:t>Par exemple, l’intervenant fait </a:t>
            </a:r>
            <a:r>
              <a:rPr lang="fr-CA" i="1" dirty="0" smtClean="0"/>
              <a:t>la </a:t>
            </a:r>
            <a:r>
              <a:rPr lang="fr-CA" i="1" dirty="0"/>
              <a:t>soustraction d’un valeur pour la </a:t>
            </a:r>
            <a:r>
              <a:rPr lang="fr-CA" i="1" u="sng" dirty="0"/>
              <a:t>non </a:t>
            </a:r>
            <a:r>
              <a:rPr lang="fr-CA" i="1" u="sng" dirty="0" smtClean="0"/>
              <a:t>simultanéité </a:t>
            </a:r>
            <a:r>
              <a:rPr lang="fr-CA" i="1" u="sng" dirty="0"/>
              <a:t>de la production éolienne</a:t>
            </a:r>
            <a:r>
              <a:rPr lang="fr-CA" i="1" dirty="0"/>
              <a:t>. Il fait aussi </a:t>
            </a:r>
            <a:r>
              <a:rPr lang="fr-CA" i="1" dirty="0" smtClean="0"/>
              <a:t>la </a:t>
            </a:r>
            <a:r>
              <a:rPr lang="fr-CA" i="1" dirty="0"/>
              <a:t>soustraction de valeurs pour considérer </a:t>
            </a:r>
            <a:r>
              <a:rPr lang="fr-CA" i="1" dirty="0" smtClean="0"/>
              <a:t>des </a:t>
            </a:r>
            <a:r>
              <a:rPr lang="fr-CA" i="1" dirty="0"/>
              <a:t>indisponibilités forcées de la production</a:t>
            </a:r>
            <a:r>
              <a:rPr lang="fr-CA" i="1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fr-CA" i="1" dirty="0"/>
          </a:p>
          <a:p>
            <a:pPr marL="0" indent="0">
              <a:lnSpc>
                <a:spcPct val="90000"/>
              </a:lnSpc>
              <a:buNone/>
            </a:pPr>
            <a:r>
              <a:rPr lang="fr-CA" i="1" dirty="0" smtClean="0"/>
              <a:t>Ces </a:t>
            </a:r>
            <a:r>
              <a:rPr lang="fr-CA" i="1" dirty="0"/>
              <a:t>soustractions-là, qui peuvent </a:t>
            </a:r>
            <a:r>
              <a:rPr lang="fr-CA" i="1" dirty="0" smtClean="0"/>
              <a:t>avoir sens </a:t>
            </a:r>
            <a:r>
              <a:rPr lang="fr-CA" i="1" dirty="0"/>
              <a:t>quand on fait de l’approvisionnement </a:t>
            </a:r>
            <a:r>
              <a:rPr lang="fr-CA" i="1" dirty="0" smtClean="0"/>
              <a:t>des  </a:t>
            </a:r>
            <a:r>
              <a:rPr lang="fr-CA" i="1" dirty="0"/>
              <a:t>ressources, </a:t>
            </a:r>
            <a:r>
              <a:rPr lang="fr-CA" i="1" u="sng" dirty="0"/>
              <a:t>ne sont pas appropriées pour faire </a:t>
            </a:r>
            <a:r>
              <a:rPr lang="fr-CA" i="1" u="sng" dirty="0" smtClean="0"/>
              <a:t>la </a:t>
            </a:r>
            <a:r>
              <a:rPr lang="fr-CA" i="1" u="sng" dirty="0"/>
              <a:t>planification du réseau.</a:t>
            </a:r>
            <a:r>
              <a:rPr lang="fr-CA" i="1" dirty="0"/>
              <a:t> Donc, comme on </a:t>
            </a:r>
            <a:r>
              <a:rPr lang="fr-CA" i="1" dirty="0" smtClean="0"/>
              <a:t>l’a expliqué </a:t>
            </a:r>
            <a:r>
              <a:rPr lang="fr-CA" i="1" dirty="0"/>
              <a:t>dans notre preuve complémentaire</a:t>
            </a:r>
            <a:r>
              <a:rPr lang="fr-CA" i="1" dirty="0" smtClean="0"/>
              <a:t>, </a:t>
            </a:r>
            <a:r>
              <a:rPr lang="fr-CA" i="1" dirty="0"/>
              <a:t>également en réponse à la question 6.1 de </a:t>
            </a:r>
            <a:r>
              <a:rPr lang="fr-CA" i="1" dirty="0" smtClean="0"/>
              <a:t>la </a:t>
            </a:r>
            <a:r>
              <a:rPr lang="fr-CA" i="1" dirty="0"/>
              <a:t>demande de renseignement numéro 4 de la Régie </a:t>
            </a:r>
            <a:r>
              <a:rPr lang="fr-CA" i="1" dirty="0" smtClean="0"/>
              <a:t>et aussi </a:t>
            </a:r>
            <a:r>
              <a:rPr lang="fr-CA" i="1" dirty="0"/>
              <a:t>dans notre présentation, le </a:t>
            </a:r>
            <a:r>
              <a:rPr lang="fr-CA" i="1" dirty="0" smtClean="0"/>
              <a:t>Transporteur </a:t>
            </a:r>
            <a:r>
              <a:rPr lang="fr-CA" i="1" u="sng" dirty="0"/>
              <a:t>considère cent pour cent (100 %) de la capacité </a:t>
            </a:r>
            <a:r>
              <a:rPr lang="fr-CA" i="1" u="sng" dirty="0" smtClean="0"/>
              <a:t>de </a:t>
            </a:r>
            <a:r>
              <a:rPr lang="fr-CA" i="1" u="sng" dirty="0"/>
              <a:t>production</a:t>
            </a:r>
            <a:r>
              <a:rPr lang="fr-CA" i="1" dirty="0"/>
              <a:t>. Il inclut les projets prévus </a:t>
            </a:r>
            <a:r>
              <a:rPr lang="fr-CA" i="1" dirty="0" smtClean="0"/>
              <a:t>à </a:t>
            </a:r>
            <a:r>
              <a:rPr lang="fr-CA" i="1" dirty="0"/>
              <a:t>l’horizon d’études. </a:t>
            </a:r>
            <a:r>
              <a:rPr lang="fr-CA" i="1" u="sng" dirty="0"/>
              <a:t>C’est nécessaire</a:t>
            </a:r>
            <a:r>
              <a:rPr lang="fr-CA" i="1" dirty="0"/>
              <a:t> pour </a:t>
            </a:r>
            <a:r>
              <a:rPr lang="fr-CA" i="1" dirty="0" smtClean="0"/>
              <a:t>pouvoir </a:t>
            </a:r>
            <a:r>
              <a:rPr lang="fr-CA" i="1" dirty="0"/>
              <a:t>dimensionner le réseau, ce n’est pas de </a:t>
            </a:r>
            <a:r>
              <a:rPr lang="fr-CA" i="1" dirty="0" smtClean="0"/>
              <a:t>la </a:t>
            </a:r>
            <a:r>
              <a:rPr lang="fr-CA" i="1" dirty="0"/>
              <a:t>surestimation</a:t>
            </a:r>
            <a:r>
              <a:rPr lang="fr-CA" dirty="0"/>
              <a:t>. </a:t>
            </a:r>
            <a:r>
              <a:rPr lang="fr-CA" dirty="0" smtClean="0"/>
              <a:t>»</a:t>
            </a:r>
          </a:p>
          <a:p>
            <a:pPr marL="0" indent="0">
              <a:lnSpc>
                <a:spcPct val="90000"/>
              </a:lnSpc>
              <a:buNone/>
            </a:pPr>
            <a:endParaRPr lang="fr-CA" u="sng" dirty="0" smtClean="0"/>
          </a:p>
          <a:p>
            <a:pPr marL="0" indent="0">
              <a:lnSpc>
                <a:spcPct val="90000"/>
              </a:lnSpc>
              <a:buNone/>
            </a:pPr>
            <a:endParaRPr lang="fr-CA" u="sng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fr-CA" sz="2600" dirty="0"/>
          </a:p>
        </p:txBody>
      </p:sp>
    </p:spTree>
    <p:extLst>
      <p:ext uri="{BB962C8B-B14F-4D97-AF65-F5344CB8AC3E}">
        <p14:creationId xmlns:p14="http://schemas.microsoft.com/office/powerpoint/2010/main" val="271426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 de projet" ma:contentTypeID="0x010100F6681E3BDF397F418586AC591ADC81BB00EC2ECD6F9D08D444B991141B3B3DBCE5" ma:contentTypeVersion="0" ma:contentTypeDescription="" ma:contentTypeScope="" ma:versionID="cdd3ff984fd97382a84be2dd7e244a11">
  <xsd:schema xmlns:xsd="http://www.w3.org/2001/XMLSchema" xmlns:xs="http://www.w3.org/2001/XMLSchema" xmlns:p="http://schemas.microsoft.com/office/2006/metadata/properties" xmlns:ns2="a091097b-8ae3-4832-a2b2-51f9a78aeacd" xmlns:ns3="a84ed267-86d5-4fa1-a3cb-2fed497fe84f" targetNamespace="http://schemas.microsoft.com/office/2006/metadata/properties" ma:root="true" ma:fieldsID="b7e9dbe386427f7c04dd1b10a57eb55d" ns2:_="" ns3:_="">
    <xsd:import namespace="a091097b-8ae3-4832-a2b2-51f9a78aeacd"/>
    <xsd:import namespace="a84ed267-86d5-4fa1-a3cb-2fed497fe84f"/>
    <xsd:element name="properties">
      <xsd:complexType>
        <xsd:sequence>
          <xsd:element name="documentManagement">
            <xsd:complexType>
              <xsd:all>
                <xsd:element ref="ns2:Projet"/>
                <xsd:element ref="ns2:Provenance" minOccurs="0"/>
                <xsd:element ref="ns2:Déposant"/>
                <xsd:element ref="ns2:Catégorie_x0020_de_x0020_document" minOccurs="0"/>
                <xsd:element ref="ns2:Sous-catégorie" minOccurs="0"/>
                <xsd:element ref="ns2:Phase"/>
                <xsd:element ref="ns2:Précision_x0020_de_x0020_document" minOccurs="0"/>
                <xsd:element ref="ns2:Sujet" minOccurs="0"/>
                <xsd:element ref="ns2:Cote_x0020_de_x0020_déposant" minOccurs="0"/>
                <xsd:element ref="ns2:Accés_x0020_restreint" minOccurs="0"/>
                <xsd:element ref="ns2:Cote_x0020_de_x0020_piéce" minOccurs="0"/>
                <xsd:element ref="ns2:Inscrit_x0020_au_x0020_plumitif" minOccurs="0"/>
                <xsd:element ref="ns2:Numéro_x0020_plumitif" minOccurs="0"/>
                <xsd:element ref="ns2:Diffusable_x0020_sur_x0020_le_x0020_Web" minOccurs="0"/>
                <xsd:element ref="ns2:Ne_x0020_pas_x0020_envoyer_x0020_d_x0027_alerte" minOccurs="0"/>
                <xsd:element ref="ns2:Confidentiel"/>
                <xsd:element ref="ns2:Date_x0020_de_x0020_confidentialité_x0020_relevée" minOccurs="0"/>
                <xsd:element ref="ns2:Copie_x0020_papier_x0020_reçue" minOccurs="0"/>
                <xsd:element ref="ns2:Date_x0020_de_x0020_réception_x0020_copie_x0020_papier" minOccurs="0"/>
                <xsd:element ref="ns3:_dlc_DocId" minOccurs="0"/>
                <xsd:element ref="ns3:_dlc_DocIdUrl" minOccurs="0"/>
                <xsd:element ref="ns3:_dlc_DocIdPersistId" minOccurs="0"/>
                <xsd:element ref="ns2:Hidden_UploadedBy" minOccurs="0"/>
                <xsd:element ref="ns2:Hidden_UploadedAt" minOccurs="0"/>
                <xsd:element ref="ns2:Hidden_ApprovedBy" minOccurs="0"/>
                <xsd:element ref="ns2:Hidden_ApprovedAt" minOccurs="0"/>
                <xsd:element ref="ns2:Stat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097b-8ae3-4832-a2b2-51f9a78aeacd" elementFormDefault="qualified">
    <xsd:import namespace="http://schemas.microsoft.com/office/2006/documentManagement/types"/>
    <xsd:import namespace="http://schemas.microsoft.com/office/infopath/2007/PartnerControls"/>
    <xsd:element name="Projet" ma:index="1" ma:displayName="Projet" ma:list="{CE87CB4F-F3B1-42AD-9CE0-0125D6B4080B}" ma:internalName="Projet" ma:readOnly="false" ma:showField="Num_x00e9_ro_x0020_du_x0020_proj" ma:web="{76ddd5ea-d475-414e-8091-4675c7a4bd1a}">
      <xsd:simpleType>
        <xsd:restriction base="dms:Lookup"/>
      </xsd:simpleType>
    </xsd:element>
    <xsd:element name="Provenance" ma:index="2" nillable="true" ma:displayName="Provenance" ma:list="{3A1A4597-1672-4F84-9DE7-FBA0AEBF9CE3}" ma:internalName="Provenance" ma:showField="Title" ma:web="{76ddd5ea-d475-414e-8091-4675c7a4bd1a}">
      <xsd:simpleType>
        <xsd:restriction base="dms:Lookup"/>
      </xsd:simpleType>
    </xsd:element>
    <xsd:element name="Déposant" ma:index="3" ma:displayName="Déposant" ma:list="{A2D4550E-DC70-4FE1-8010-4C446E5D8D2C}" ma:internalName="D_x00e9_posant" ma:showField="Title" ma:web="{76ddd5ea-d475-414e-8091-4675c7a4bd1a}">
      <xsd:simpleType>
        <xsd:restriction base="dms:Lookup"/>
      </xsd:simpleType>
    </xsd:element>
    <xsd:element name="Catégorie_x0020_de_x0020_document" ma:index="4" nillable="true" ma:displayName="Catégorie de document" ma:list="{F7545102-6201-4483-9929-E858F36BE31E}" ma:internalName="Cat_x00e9_gorie_x0020_de_x0020_document" ma:showField="Title" ma:web="{76ddd5ea-d475-414e-8091-4675c7a4bd1a}">
      <xsd:simpleType>
        <xsd:restriction base="dms:Lookup"/>
      </xsd:simpleType>
    </xsd:element>
    <xsd:element name="Sous-catégorie" ma:index="5" nillable="true" ma:displayName="Sous-catégorie" ma:list="{8F61632E-9A95-48F5-95F9-D05D88255F44}" ma:internalName="Sous_x002d_cat_x00e9_gorie" ma:showField="Title" ma:web="{76ddd5ea-d475-414e-8091-4675c7a4bd1a}">
      <xsd:simpleType>
        <xsd:restriction base="dms:Lookup"/>
      </xsd:simpleType>
    </xsd:element>
    <xsd:element name="Phase" ma:index="6" ma:displayName="Phase" ma:list="{1721197D-7382-4457-968B-EC653058772A}" ma:internalName="Phase" ma:showField="Title" ma:web="{76ddd5ea-d475-414e-8091-4675c7a4bd1a}">
      <xsd:simpleType>
        <xsd:restriction base="dms:Lookup"/>
      </xsd:simpleType>
    </xsd:element>
    <xsd:element name="Précision_x0020_de_x0020_document" ma:index="7" nillable="true" ma:displayName="Précisions de document" ma:hidden="true" ma:list="{CD8F73AF-CF7D-4F56-B7C5-E37D10A86459}" ma:internalName="Pr_x00e9_cision_x0020_de_x0020_document" ma:readOnly="false" ma:showField="Title" ma:web="{76ddd5ea-d475-414e-8091-4675c7a4bd1a}">
      <xsd:simpleType>
        <xsd:restriction base="dms:Lookup"/>
      </xsd:simpleType>
    </xsd:element>
    <xsd:element name="Sujet" ma:index="8" nillable="true" ma:displayName="Sujet" ma:internalName="Sujet">
      <xsd:simpleType>
        <xsd:restriction base="dms:Note">
          <xsd:maxLength value="255"/>
        </xsd:restriction>
      </xsd:simpleType>
    </xsd:element>
    <xsd:element name="Cote_x0020_de_x0020_déposant" ma:index="9" nillable="true" ma:displayName="Cote déposant" ma:internalName="Cote_x0020_de_x0020_d_x00e9_posant">
      <xsd:simpleType>
        <xsd:restriction base="dms:Text">
          <xsd:maxLength value="255"/>
        </xsd:restriction>
      </xsd:simpleType>
    </xsd:element>
    <xsd:element name="Accés_x0020_restreint" ma:index="10" nillable="true" ma:displayName="Accès restreint" ma:default="0" ma:internalName="Acc_x00e9_s_x0020_restreint">
      <xsd:simpleType>
        <xsd:restriction base="dms:Boolean"/>
      </xsd:simpleType>
    </xsd:element>
    <xsd:element name="Cote_x0020_de_x0020_piéce" ma:index="11" nillable="true" ma:displayName="Cote de pièce" ma:internalName="Cote_x0020_de_x0020_pi_x00e9_ce">
      <xsd:simpleType>
        <xsd:restriction base="dms:Text">
          <xsd:maxLength value="255"/>
        </xsd:restriction>
      </xsd:simpleType>
    </xsd:element>
    <xsd:element name="Inscrit_x0020_au_x0020_plumitif" ma:index="12" nillable="true" ma:displayName="Inscrit au plumitif" ma:default="1" ma:internalName="Inscrit_x0020_au_x0020_plumitif">
      <xsd:simpleType>
        <xsd:restriction base="dms:Boolean"/>
      </xsd:simpleType>
    </xsd:element>
    <xsd:element name="Numéro_x0020_plumitif" ma:index="13" nillable="true" ma:displayName="Numéro plumitif" ma:decimals="0" ma:internalName="Num_x00e9_ro_x0020_plumitif">
      <xsd:simpleType>
        <xsd:restriction base="dms:Number">
          <xsd:maxInclusive value="9999"/>
          <xsd:minInclusive value="1"/>
        </xsd:restriction>
      </xsd:simpleType>
    </xsd:element>
    <xsd:element name="Diffusable_x0020_sur_x0020_le_x0020_Web" ma:index="14" nillable="true" ma:displayName="Diffusable sur le Web" ma:default="1" ma:internalName="Diffusable_x0020_sur_x0020_le_x0020_Web">
      <xsd:simpleType>
        <xsd:restriction base="dms:Boolean"/>
      </xsd:simpleType>
    </xsd:element>
    <xsd:element name="Ne_x0020_pas_x0020_envoyer_x0020_d_x0027_alerte" ma:index="15" nillable="true" ma:displayName="Ne pas envoyer d'alerte" ma:default="1" ma:internalName="Ne_x0020_pas_x0020_envoyer_x0020_d_x0027_alerte">
      <xsd:simpleType>
        <xsd:restriction base="dms:Boolean"/>
      </xsd:simpleType>
    </xsd:element>
    <xsd:element name="Confidentiel" ma:index="16" ma:displayName="Confidentiel" ma:list="{79B26B89-E55A-4B03-BEFA-7EE3A90275CF}" ma:internalName="Confidentiel" ma:showField="Title" ma:web="{76ddd5ea-d475-414e-8091-4675c7a4bd1a}">
      <xsd:simpleType>
        <xsd:restriction base="dms:Lookup"/>
      </xsd:simpleType>
    </xsd:element>
    <xsd:element name="Date_x0020_de_x0020_confidentialité_x0020_relevée" ma:index="17" nillable="true" ma:displayName="Date de confidentialité relevée" ma:format="DateOnly" ma:internalName="Date_x0020_de_x0020_confidentialit_x00e9__x0020_relev_x00e9_e">
      <xsd:simpleType>
        <xsd:restriction base="dms:DateTime"/>
      </xsd:simpleType>
    </xsd:element>
    <xsd:element name="Copie_x0020_papier_x0020_reçue" ma:index="18" nillable="true" ma:displayName="Copie papier reçue" ma:default="0" ma:internalName="Copie_x0020_papier_x0020_re_x00e7_ue">
      <xsd:simpleType>
        <xsd:restriction base="dms:Boolean"/>
      </xsd:simpleType>
    </xsd:element>
    <xsd:element name="Date_x0020_de_x0020_réception_x0020_copie_x0020_papier" ma:index="19" nillable="true" ma:displayName="Date de réception copie papier" ma:format="DateOnly" ma:internalName="Date_x0020_de_x0020_r_x00e9_ception_x0020_copie_x0020_papier">
      <xsd:simpleType>
        <xsd:restriction base="dms:DateTime"/>
      </xsd:simpleType>
    </xsd:element>
    <xsd:element name="Hidden_UploadedBy" ma:index="33" nillable="true" ma:displayName="Hidden_UploadedBy" ma:hidden="true" ma:internalName="Hidden_UploadedBy" ma:readOnly="false">
      <xsd:simpleType>
        <xsd:restriction base="dms:Text">
          <xsd:maxLength value="100"/>
        </xsd:restriction>
      </xsd:simpleType>
    </xsd:element>
    <xsd:element name="Hidden_UploadedAt" ma:index="34" nillable="true" ma:displayName="Hidden_UploadedAt" ma:default="[today]" ma:format="DateTime" ma:hidden="true" ma:internalName="Hidden_UploadedAt" ma:readOnly="false">
      <xsd:simpleType>
        <xsd:restriction base="dms:DateTime"/>
      </xsd:simpleType>
    </xsd:element>
    <xsd:element name="Hidden_ApprovedBy" ma:index="35" nillable="true" ma:displayName="Hidden_ApprovedBy" ma:hidden="true" ma:internalName="Hidden_ApprovedBy" ma:readOnly="false">
      <xsd:simpleType>
        <xsd:restriction base="dms:Text">
          <xsd:maxLength value="100"/>
        </xsd:restriction>
      </xsd:simpleType>
    </xsd:element>
    <xsd:element name="Hidden_ApprovedAt" ma:index="36" nillable="true" ma:displayName="Hidden_ApprovedAt" ma:default="[today]" ma:format="DateTime" ma:hidden="true" ma:internalName="Hidden_ApprovedAt" ma:readOnly="false">
      <xsd:simpleType>
        <xsd:restriction base="dms:DateTime"/>
      </xsd:simpleType>
    </xsd:element>
    <xsd:element name="Statut" ma:index="37" nillable="true" ma:displayName="Statut" ma:hidden="true" ma:internalName="Statut" ma:readOnly="false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ed267-86d5-4fa1-a3cb-2fed497fe84f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3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a091097b-8ae3-4832-a2b2-51f9a78aeacd">1</Phase>
    <Sujet xmlns="a091097b-8ae3-4832-a2b2-51f9a78aeacd">Présentation de la preuve de l'AHQ-ARQ déposée lors de l'audience à huis clos le 28 février 2019 (version caviardée) </Sujet>
    <Confidentiel xmlns="a091097b-8ae3-4832-a2b2-51f9a78aeacd">3</Confidentiel>
    <Projet xmlns="a091097b-8ae3-4832-a2b2-51f9a78aeacd">585</Projet>
    <Provenance xmlns="a091097b-8ae3-4832-a2b2-51f9a78aeacd">2</Provenance>
    <Hidden_UploadedAt xmlns="a091097b-8ae3-4832-a2b2-51f9a78aeacd">2023-01-26T02:39:29+00:00</Hidden_UploadedAt>
    <Accés_x0020_restreint xmlns="a091097b-8ae3-4832-a2b2-51f9a78aeacd">false</Accés_x0020_restreint>
    <Précision_x0020_de_x0020_document xmlns="a091097b-8ae3-4832-a2b2-51f9a78aeacd" xsi:nil="true"/>
    <Déposant xmlns="a091097b-8ae3-4832-a2b2-51f9a78aeacd">10</Déposant>
    <Sous-catégorie xmlns="a091097b-8ae3-4832-a2b2-51f9a78aeacd" xsi:nil="true"/>
    <Copie_x0020_papier_x0020_reçue xmlns="a091097b-8ae3-4832-a2b2-51f9a78aeacd">true</Copie_x0020_papier_x0020_reçue>
    <Cote_x0020_de_x0020_déposant xmlns="a091097b-8ae3-4832-a2b2-51f9a78aeacd" xsi:nil="true"/>
    <Inscrit_x0020_au_x0020_plumitif xmlns="a091097b-8ae3-4832-a2b2-51f9a78aeacd">true</Inscrit_x0020_au_x0020_plumitif>
    <Numéro_x0020_plumitif xmlns="a091097b-8ae3-4832-a2b2-51f9a78aeacd">278</Numéro_x0020_plumitif>
    <Hidden_UploadedBy xmlns="a091097b-8ae3-4832-a2b2-51f9a78aeacd" xsi:nil="true"/>
    <Hidden_ApprovedBy xmlns="a091097b-8ae3-4832-a2b2-51f9a78aeacd" xsi:nil="true"/>
    <Statut xmlns="a091097b-8ae3-4832-a2b2-51f9a78aeacd" xsi:nil="true"/>
    <Catégorie_x0020_de_x0020_document xmlns="a091097b-8ae3-4832-a2b2-51f9a78aeacd">2</Catégorie_x0020_de_x0020_document>
    <Date_x0020_de_x0020_confidentialité_x0020_relevée xmlns="a091097b-8ae3-4832-a2b2-51f9a78aeacd" xsi:nil="true"/>
    <Hidden_ApprovedAt xmlns="a091097b-8ae3-4832-a2b2-51f9a78aeacd">2023-01-26T02:39:29+00:00</Hidden_ApprovedAt>
    <Cote_x0020_de_x0020_piéce xmlns="a091097b-8ae3-4832-a2b2-51f9a78aeacd">C-AHQ-ARQ-0034</Cote_x0020_de_x0020_piéce>
    <Diffusable_x0020_sur_x0020_le_x0020_Web xmlns="a091097b-8ae3-4832-a2b2-51f9a78aeacd">true</Diffusable_x0020_sur_x0020_le_x0020_Web>
    <Date_x0020_de_x0020_réception_x0020_copie_x0020_papier xmlns="a091097b-8ae3-4832-a2b2-51f9a78aeacd">2019-03-04T05:00:00+00:00</Date_x0020_de_x0020_réception_x0020_copie_x0020_papier>
    <Ne_x0020_pas_x0020_envoyer_x0020_d_x0027_alerte xmlns="a091097b-8ae3-4832-a2b2-51f9a78aeacd">true</Ne_x0020_pas_x0020_envoyer_x0020_d_x0027_alerte>
    <_dlc_DocId xmlns="a84ed267-86d5-4fa1-a3cb-2fed497fe84f">W2HFWTQUJJY6-250148239-94</_dlc_DocId>
    <_dlc_DocIdUrl xmlns="a84ed267-86d5-4fa1-a3cb-2fed497fe84f">
      <Url>http://s10mtlweb:8081/585/_layouts/15/DocIdRedir.aspx?ID=W2HFWTQUJJY6-250148239-94</Url>
      <Description>W2HFWTQUJJY6-250148239-94</Description>
    </_dlc_DocIdUrl>
  </documentManagement>
</p:properties>
</file>

<file path=customXml/itemProps1.xml><?xml version="1.0" encoding="utf-8"?>
<ds:datastoreItem xmlns:ds="http://schemas.openxmlformats.org/officeDocument/2006/customXml" ds:itemID="{43C88389-1E32-464E-8EFE-CF7BFA132382}"/>
</file>

<file path=customXml/itemProps2.xml><?xml version="1.0" encoding="utf-8"?>
<ds:datastoreItem xmlns:ds="http://schemas.openxmlformats.org/officeDocument/2006/customXml" ds:itemID="{7866DFC3-92A9-4943-8A32-F60116B1E509}"/>
</file>

<file path=customXml/itemProps3.xml><?xml version="1.0" encoding="utf-8"?>
<ds:datastoreItem xmlns:ds="http://schemas.openxmlformats.org/officeDocument/2006/customXml" ds:itemID="{D2773B62-9233-412E-99AA-B12C8F341E34}"/>
</file>

<file path=customXml/itemProps4.xml><?xml version="1.0" encoding="utf-8"?>
<ds:datastoreItem xmlns:ds="http://schemas.openxmlformats.org/officeDocument/2006/customXml" ds:itemID="{B8E1B86B-0182-4835-9A99-70CFDEAE00FB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19337</TotalTime>
  <Words>1587</Words>
  <Application>Microsoft Office PowerPoint</Application>
  <PresentationFormat>Grand écran</PresentationFormat>
  <Paragraphs>262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Verdana</vt:lpstr>
      <vt:lpstr>Wingdings</vt:lpstr>
      <vt:lpstr>Clarté</vt:lpstr>
      <vt:lpstr>Régie de l’Énergie R-4052-2018 </vt:lpstr>
      <vt:lpstr>Besoin du Projet? – Besoin de 1000 MW de plus?</vt:lpstr>
      <vt:lpstr>Besoin du Projet? – Besoin de 1000 MW de plus? (suite)</vt:lpstr>
      <vt:lpstr>Besoin du Projet? – Besoin de 1000 MW de plus? (suite)</vt:lpstr>
      <vt:lpstr>Besoin du Projet? – Production raccordée Manicouagan 2014-2015</vt:lpstr>
      <vt:lpstr>Besoin du Projet? – Production raccordée (suite)</vt:lpstr>
      <vt:lpstr>Besoin du Projet? – Churchill Falls</vt:lpstr>
      <vt:lpstr>Besoin du Projet? – Churchill Falls (suite)</vt:lpstr>
      <vt:lpstr>Besoin du Projet? – Puissance éolienne</vt:lpstr>
      <vt:lpstr>Besoin du Projet? – Puissance éolienne (suite)</vt:lpstr>
      <vt:lpstr>Besoin du Projet? – Puissance éolienne (suite)</vt:lpstr>
      <vt:lpstr>Besoin du Projet? – Indisponibilités forcées</vt:lpstr>
      <vt:lpstr>Besoin du Projet? - Conclusion</vt:lpstr>
      <vt:lpstr>Besoin du Projet? – Conclusion (suite)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Présentation de la preuve de l'AHQ-ARQ déposée lors de l'audience à huis clos le 28 février 2019 (version caviardée) </dc:subject>
  <dc:creator>Normand Blondeau</dc:creator>
  <cp:lastModifiedBy>Morneau, Josée</cp:lastModifiedBy>
  <cp:revision>949</cp:revision>
  <cp:lastPrinted>2019-03-04T20:00:48Z</cp:lastPrinted>
  <dcterms:created xsi:type="dcterms:W3CDTF">2014-06-19T10:27:30Z</dcterms:created>
  <dcterms:modified xsi:type="dcterms:W3CDTF">2019-03-14T19:10:33Z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0x010100F6681E3BDF397F418586AC591ADC81BB00EC2ECD6F9D08D444B991141B3B3DBCE5</vt:lpwstr>
  </property>
  <property fmtid="{D5CDD505-2E9C-101B-9397-08002B2CF9AE}" pid="4" name="Order">
    <vt:r8>4253700</vt:r8>
  </property>
  <property fmtid="{D5CDD505-2E9C-101B-9397-08002B2CF9AE}" pid="5" name="_dlc_DocIdItemGuid">
    <vt:lpwstr>e0caff36-4787-4dd7-9769-eb9d94050a18</vt:lpwstr>
  </property>
</Properties>
</file>