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62" r:id="rId3"/>
    <p:sldId id="264" r:id="rId4"/>
    <p:sldId id="265" r:id="rId5"/>
    <p:sldId id="266" r:id="rId6"/>
    <p:sldId id="273" r:id="rId7"/>
    <p:sldId id="270" r:id="rId8"/>
    <p:sldId id="279" r:id="rId9"/>
    <p:sldId id="272" r:id="rId10"/>
    <p:sldId id="274" r:id="rId11"/>
    <p:sldId id="275" r:id="rId12"/>
    <p:sldId id="278" r:id="rId13"/>
    <p:sldId id="271" r:id="rId14"/>
    <p:sldId id="267" r:id="rId15"/>
    <p:sldId id="263" r:id="rId16"/>
    <p:sldId id="268" r:id="rId17"/>
    <p:sldId id="269" r:id="rId18"/>
  </p:sldIdLst>
  <p:sldSz cx="12192000" cy="6858000"/>
  <p:notesSz cx="9388475" cy="71024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91945DC3-E269-43B1-8873-31D501C9AF2A}">
          <p14:sldIdLst>
            <p14:sldId id="256"/>
            <p14:sldId id="262"/>
            <p14:sldId id="264"/>
            <p14:sldId id="265"/>
            <p14:sldId id="266"/>
            <p14:sldId id="273"/>
            <p14:sldId id="270"/>
            <p14:sldId id="279"/>
            <p14:sldId id="272"/>
            <p14:sldId id="274"/>
            <p14:sldId id="275"/>
            <p14:sldId id="278"/>
          </p14:sldIdLst>
        </p14:section>
        <p14:section name="Section sans titre" id="{0E792E65-E00D-4C50-92B1-24CC26D05272}">
          <p14:sldIdLst>
            <p14:sldId id="271"/>
            <p14:sldId id="267"/>
            <p14:sldId id="263"/>
            <p14:sldId id="268"/>
            <p14:sldId id="26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 Pham" initials="CP" lastIdx="1" clrIdx="0">
    <p:extLst>
      <p:ext uri="{19B8F6BF-5375-455C-9EA6-DF929625EA0E}">
        <p15:presenceInfo xmlns:p15="http://schemas.microsoft.com/office/powerpoint/2012/main" userId="Co Pham" providerId="None"/>
      </p:ext>
    </p:extLst>
  </p:cmAuthor>
  <p:cmAuthor id="2" name="Michaud Alexandre" initials="MA" lastIdx="1" clrIdx="1">
    <p:extLst>
      <p:ext uri="{19B8F6BF-5375-455C-9EA6-DF929625EA0E}">
        <p15:presenceInfo xmlns:p15="http://schemas.microsoft.com/office/powerpoint/2012/main" userId="Michaud Alexandr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4068340" cy="356357"/>
          </a:xfrm>
          <a:prstGeom prst="rect">
            <a:avLst/>
          </a:prstGeom>
        </p:spPr>
        <p:txBody>
          <a:bodyPr vert="horz" lIns="94218" tIns="47109" rIns="94218" bIns="47109" rtlCol="0"/>
          <a:lstStyle>
            <a:lvl1pPr algn="l">
              <a:defRPr sz="1200"/>
            </a:lvl1pPr>
          </a:lstStyle>
          <a:p>
            <a:endParaRPr lang="fr-CA" dirty="0"/>
          </a:p>
        </p:txBody>
      </p:sp>
      <p:sp>
        <p:nvSpPr>
          <p:cNvPr id="3" name="Espace réservé de la date 2"/>
          <p:cNvSpPr>
            <a:spLocks noGrp="1"/>
          </p:cNvSpPr>
          <p:nvPr>
            <p:ph type="dt" sz="quarter" idx="1"/>
          </p:nvPr>
        </p:nvSpPr>
        <p:spPr>
          <a:xfrm>
            <a:off x="5317965" y="1"/>
            <a:ext cx="4068340" cy="356357"/>
          </a:xfrm>
          <a:prstGeom prst="rect">
            <a:avLst/>
          </a:prstGeom>
        </p:spPr>
        <p:txBody>
          <a:bodyPr vert="horz" lIns="94218" tIns="47109" rIns="94218" bIns="47109" rtlCol="0"/>
          <a:lstStyle>
            <a:lvl1pPr algn="r">
              <a:defRPr sz="1200"/>
            </a:lvl1pPr>
          </a:lstStyle>
          <a:p>
            <a:fld id="{FC3524CE-91DA-414E-851A-82A2DF5F9565}" type="datetimeFigureOut">
              <a:rPr lang="fr-CA" smtClean="0"/>
              <a:t>2018-12-10</a:t>
            </a:fld>
            <a:endParaRPr lang="fr-CA" dirty="0"/>
          </a:p>
        </p:txBody>
      </p:sp>
      <p:sp>
        <p:nvSpPr>
          <p:cNvPr id="4" name="Espace réservé du pied de page 3"/>
          <p:cNvSpPr>
            <a:spLocks noGrp="1"/>
          </p:cNvSpPr>
          <p:nvPr>
            <p:ph type="ftr" sz="quarter" idx="2"/>
          </p:nvPr>
        </p:nvSpPr>
        <p:spPr>
          <a:xfrm>
            <a:off x="1" y="6746120"/>
            <a:ext cx="4068340" cy="356356"/>
          </a:xfrm>
          <a:prstGeom prst="rect">
            <a:avLst/>
          </a:prstGeom>
        </p:spPr>
        <p:txBody>
          <a:bodyPr vert="horz" lIns="94218" tIns="47109" rIns="94218" bIns="47109" rtlCol="0" anchor="b"/>
          <a:lstStyle>
            <a:lvl1pPr algn="l">
              <a:defRPr sz="1200"/>
            </a:lvl1pPr>
          </a:lstStyle>
          <a:p>
            <a:endParaRPr lang="fr-CA" dirty="0"/>
          </a:p>
        </p:txBody>
      </p:sp>
      <p:sp>
        <p:nvSpPr>
          <p:cNvPr id="5" name="Espace réservé du numéro de diapositive 4"/>
          <p:cNvSpPr>
            <a:spLocks noGrp="1"/>
          </p:cNvSpPr>
          <p:nvPr>
            <p:ph type="sldNum" sz="quarter" idx="3"/>
          </p:nvPr>
        </p:nvSpPr>
        <p:spPr>
          <a:xfrm>
            <a:off x="5317965" y="6746120"/>
            <a:ext cx="4068340" cy="356356"/>
          </a:xfrm>
          <a:prstGeom prst="rect">
            <a:avLst/>
          </a:prstGeom>
        </p:spPr>
        <p:txBody>
          <a:bodyPr vert="horz" lIns="94218" tIns="47109" rIns="94218" bIns="47109" rtlCol="0" anchor="b"/>
          <a:lstStyle>
            <a:lvl1pPr algn="r">
              <a:defRPr sz="1200"/>
            </a:lvl1pPr>
          </a:lstStyle>
          <a:p>
            <a:fld id="{E3A94A07-B0E3-4F27-B224-C59694CF6A4A}" type="slidenum">
              <a:rPr lang="fr-CA" smtClean="0"/>
              <a:t>‹N°›</a:t>
            </a:fld>
            <a:endParaRPr lang="fr-CA" dirty="0"/>
          </a:p>
        </p:txBody>
      </p:sp>
    </p:spTree>
    <p:extLst>
      <p:ext uri="{BB962C8B-B14F-4D97-AF65-F5344CB8AC3E}">
        <p14:creationId xmlns:p14="http://schemas.microsoft.com/office/powerpoint/2010/main" val="40536635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4068340" cy="356357"/>
          </a:xfrm>
          <a:prstGeom prst="rect">
            <a:avLst/>
          </a:prstGeom>
        </p:spPr>
        <p:txBody>
          <a:bodyPr vert="horz" lIns="94218" tIns="47109" rIns="94218" bIns="47109" rtlCol="0"/>
          <a:lstStyle>
            <a:lvl1pPr algn="l">
              <a:defRPr sz="1200"/>
            </a:lvl1pPr>
          </a:lstStyle>
          <a:p>
            <a:endParaRPr lang="fr-CA" dirty="0"/>
          </a:p>
        </p:txBody>
      </p:sp>
      <p:sp>
        <p:nvSpPr>
          <p:cNvPr id="3" name="Espace réservé de la date 2"/>
          <p:cNvSpPr>
            <a:spLocks noGrp="1"/>
          </p:cNvSpPr>
          <p:nvPr>
            <p:ph type="dt" idx="1"/>
          </p:nvPr>
        </p:nvSpPr>
        <p:spPr>
          <a:xfrm>
            <a:off x="5317965" y="1"/>
            <a:ext cx="4068340" cy="356357"/>
          </a:xfrm>
          <a:prstGeom prst="rect">
            <a:avLst/>
          </a:prstGeom>
        </p:spPr>
        <p:txBody>
          <a:bodyPr vert="horz" lIns="94218" tIns="47109" rIns="94218" bIns="47109" rtlCol="0"/>
          <a:lstStyle>
            <a:lvl1pPr algn="r">
              <a:defRPr sz="1200"/>
            </a:lvl1pPr>
          </a:lstStyle>
          <a:p>
            <a:fld id="{80BD30EE-90D2-43EF-87CF-C230DE3A33CF}" type="datetimeFigureOut">
              <a:rPr lang="fr-CA" smtClean="0"/>
              <a:t>2018-12-10</a:t>
            </a:fld>
            <a:endParaRPr lang="fr-CA" dirty="0"/>
          </a:p>
        </p:txBody>
      </p:sp>
      <p:sp>
        <p:nvSpPr>
          <p:cNvPr id="4" name="Espace réservé de l'image des diapositives 3"/>
          <p:cNvSpPr>
            <a:spLocks noGrp="1" noRot="1" noChangeAspect="1"/>
          </p:cNvSpPr>
          <p:nvPr>
            <p:ph type="sldImg" idx="2"/>
          </p:nvPr>
        </p:nvSpPr>
        <p:spPr>
          <a:xfrm>
            <a:off x="2563813" y="887413"/>
            <a:ext cx="4260850" cy="2397125"/>
          </a:xfrm>
          <a:prstGeom prst="rect">
            <a:avLst/>
          </a:prstGeom>
          <a:noFill/>
          <a:ln w="12700">
            <a:solidFill>
              <a:prstClr val="black"/>
            </a:solidFill>
          </a:ln>
        </p:spPr>
        <p:txBody>
          <a:bodyPr vert="horz" lIns="94218" tIns="47109" rIns="94218" bIns="47109" rtlCol="0" anchor="ctr"/>
          <a:lstStyle/>
          <a:p>
            <a:endParaRPr lang="fr-CA" dirty="0"/>
          </a:p>
        </p:txBody>
      </p:sp>
      <p:sp>
        <p:nvSpPr>
          <p:cNvPr id="5" name="Espace réservé des notes 4"/>
          <p:cNvSpPr>
            <a:spLocks noGrp="1"/>
          </p:cNvSpPr>
          <p:nvPr>
            <p:ph type="body" sz="quarter" idx="3"/>
          </p:nvPr>
        </p:nvSpPr>
        <p:spPr>
          <a:xfrm>
            <a:off x="938848" y="3418067"/>
            <a:ext cx="7510780" cy="2796599"/>
          </a:xfrm>
          <a:prstGeom prst="rect">
            <a:avLst/>
          </a:prstGeom>
        </p:spPr>
        <p:txBody>
          <a:bodyPr vert="horz" lIns="94218" tIns="47109" rIns="94218" bIns="47109"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1" y="6746120"/>
            <a:ext cx="4068340" cy="356356"/>
          </a:xfrm>
          <a:prstGeom prst="rect">
            <a:avLst/>
          </a:prstGeom>
        </p:spPr>
        <p:txBody>
          <a:bodyPr vert="horz" lIns="94218" tIns="47109" rIns="94218" bIns="47109" rtlCol="0" anchor="b"/>
          <a:lstStyle>
            <a:lvl1pPr algn="l">
              <a:defRPr sz="1200"/>
            </a:lvl1pPr>
          </a:lstStyle>
          <a:p>
            <a:endParaRPr lang="fr-CA" dirty="0"/>
          </a:p>
        </p:txBody>
      </p:sp>
      <p:sp>
        <p:nvSpPr>
          <p:cNvPr id="7" name="Espace réservé du numéro de diapositive 6"/>
          <p:cNvSpPr>
            <a:spLocks noGrp="1"/>
          </p:cNvSpPr>
          <p:nvPr>
            <p:ph type="sldNum" sz="quarter" idx="5"/>
          </p:nvPr>
        </p:nvSpPr>
        <p:spPr>
          <a:xfrm>
            <a:off x="5317965" y="6746120"/>
            <a:ext cx="4068340" cy="356356"/>
          </a:xfrm>
          <a:prstGeom prst="rect">
            <a:avLst/>
          </a:prstGeom>
        </p:spPr>
        <p:txBody>
          <a:bodyPr vert="horz" lIns="94218" tIns="47109" rIns="94218" bIns="47109" rtlCol="0" anchor="b"/>
          <a:lstStyle>
            <a:lvl1pPr algn="r">
              <a:defRPr sz="1200"/>
            </a:lvl1pPr>
          </a:lstStyle>
          <a:p>
            <a:fld id="{57CD9842-C64D-4C50-9521-B23C7324A23F}" type="slidenum">
              <a:rPr lang="fr-CA" smtClean="0"/>
              <a:t>‹N°›</a:t>
            </a:fld>
            <a:endParaRPr lang="fr-CA" dirty="0"/>
          </a:p>
        </p:txBody>
      </p:sp>
    </p:spTree>
    <p:extLst>
      <p:ext uri="{BB962C8B-B14F-4D97-AF65-F5344CB8AC3E}">
        <p14:creationId xmlns:p14="http://schemas.microsoft.com/office/powerpoint/2010/main" val="190172721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CA"/>
          </a:p>
        </p:txBody>
      </p:sp>
      <p:sp>
        <p:nvSpPr>
          <p:cNvPr id="4" name="Espace réservé de la date 3"/>
          <p:cNvSpPr>
            <a:spLocks noGrp="1"/>
          </p:cNvSpPr>
          <p:nvPr>
            <p:ph type="dt" sz="half" idx="10"/>
          </p:nvPr>
        </p:nvSpPr>
        <p:spPr/>
        <p:txBody>
          <a:bodyPr/>
          <a:lstStyle/>
          <a:p>
            <a:fld id="{B0C1E934-7209-44DC-829A-49656CAD6530}" type="datetime1">
              <a:rPr lang="fr-CA" smtClean="0"/>
              <a:t>2018-12-10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421459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F75EE5D3-817D-4025-8C26-26ED10B25889}" type="datetime1">
              <a:rPr lang="fr-CA" smtClean="0"/>
              <a:t>2018-12-10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3560875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0CA1B8AE-86B7-4F37-950C-717647C18CF1}" type="datetime1">
              <a:rPr lang="fr-CA" smtClean="0"/>
              <a:t>2018-12-10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337875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5F66F2E3-56D3-4047-8EF8-158B5030670F}" type="datetime1">
              <a:rPr lang="fr-CA" smtClean="0"/>
              <a:t>2018-12-10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1348586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F6F55F43-C204-4BE9-9191-0BA4BAC6CC10}" type="datetime1">
              <a:rPr lang="fr-CA" smtClean="0"/>
              <a:t>2018-12-10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338215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8C63B21B-0592-48C2-978C-5C817853BE38}" type="datetime1">
              <a:rPr lang="fr-CA" smtClean="0"/>
              <a:t>2018-12-10</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4099531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169A449C-8ACB-453A-90D1-637E3B3E333D}" type="datetime1">
              <a:rPr lang="fr-CA" smtClean="0"/>
              <a:t>2018-12-10</a:t>
            </a:fld>
            <a:endParaRPr lang="fr-CA" dirty="0"/>
          </a:p>
        </p:txBody>
      </p:sp>
      <p:sp>
        <p:nvSpPr>
          <p:cNvPr id="8" name="Espace réservé du pied de page 7"/>
          <p:cNvSpPr>
            <a:spLocks noGrp="1"/>
          </p:cNvSpPr>
          <p:nvPr>
            <p:ph type="ftr" sz="quarter" idx="11"/>
          </p:nvPr>
        </p:nvSpPr>
        <p:spPr/>
        <p:txBody>
          <a:bodyPr/>
          <a:lstStyle/>
          <a:p>
            <a:endParaRPr lang="fr-CA" dirty="0"/>
          </a:p>
        </p:txBody>
      </p:sp>
      <p:sp>
        <p:nvSpPr>
          <p:cNvPr id="9" name="Espace réservé du numéro de diapositive 8"/>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1698060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C6A281D5-ECB8-49DC-A6F9-3EC8462DFA6D}" type="datetime1">
              <a:rPr lang="fr-CA" smtClean="0"/>
              <a:t>2018-12-10</a:t>
            </a:fld>
            <a:endParaRPr lang="fr-CA" dirty="0"/>
          </a:p>
        </p:txBody>
      </p:sp>
      <p:sp>
        <p:nvSpPr>
          <p:cNvPr id="4" name="Espace réservé du pied de page 3"/>
          <p:cNvSpPr>
            <a:spLocks noGrp="1"/>
          </p:cNvSpPr>
          <p:nvPr>
            <p:ph type="ftr" sz="quarter" idx="11"/>
          </p:nvPr>
        </p:nvSpPr>
        <p:spPr/>
        <p:txBody>
          <a:bodyPr/>
          <a:lstStyle/>
          <a:p>
            <a:endParaRPr lang="fr-CA" dirty="0"/>
          </a:p>
        </p:txBody>
      </p:sp>
      <p:sp>
        <p:nvSpPr>
          <p:cNvPr id="5" name="Espace réservé du numéro de diapositive 4"/>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1166188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DC0B5B0-617D-457A-BFDC-DED2A9BF5EB7}" type="datetime1">
              <a:rPr lang="fr-CA" smtClean="0"/>
              <a:t>2018-12-10</a:t>
            </a:fld>
            <a:endParaRPr lang="fr-CA" dirty="0"/>
          </a:p>
        </p:txBody>
      </p:sp>
      <p:sp>
        <p:nvSpPr>
          <p:cNvPr id="3" name="Espace réservé du pied de page 2"/>
          <p:cNvSpPr>
            <a:spLocks noGrp="1"/>
          </p:cNvSpPr>
          <p:nvPr>
            <p:ph type="ftr" sz="quarter" idx="11"/>
          </p:nvPr>
        </p:nvSpPr>
        <p:spPr/>
        <p:txBody>
          <a:bodyPr/>
          <a:lstStyle/>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818558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D7ED54CF-C3D5-48E5-A5D4-C70FE5758143}" type="datetime1">
              <a:rPr lang="fr-CA" smtClean="0"/>
              <a:t>2018-12-10</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1275354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3EE9248-40CC-4A46-9850-BE0AB2438D1A}" type="datetime1">
              <a:rPr lang="fr-CA" smtClean="0"/>
              <a:t>2018-12-10</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1133006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B4180-B8BE-4EC9-B13E-706BF4397E20}" type="datetime1">
              <a:rPr lang="fr-CA" smtClean="0"/>
              <a:t>2018-12-10</a:t>
            </a:fld>
            <a:endParaRPr lang="fr-CA"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20FA7-0CE3-4D3D-8FDF-8E9105E68991}" type="slidenum">
              <a:rPr lang="fr-CA" smtClean="0"/>
              <a:t>‹N°›</a:t>
            </a:fld>
            <a:endParaRPr lang="fr-CA" dirty="0"/>
          </a:p>
        </p:txBody>
      </p:sp>
    </p:spTree>
    <p:extLst>
      <p:ext uri="{BB962C8B-B14F-4D97-AF65-F5344CB8AC3E}">
        <p14:creationId xmlns:p14="http://schemas.microsoft.com/office/powerpoint/2010/main" val="2770461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725864"/>
            <a:ext cx="9250017" cy="2611225"/>
          </a:xfrm>
        </p:spPr>
        <p:txBody>
          <a:bodyPr>
            <a:normAutofit fontScale="90000"/>
          </a:bodyPr>
          <a:lstStyle/>
          <a:p>
            <a:br>
              <a:rPr lang="fr-CA" sz="3600" b="1" dirty="0"/>
            </a:br>
            <a:br>
              <a:rPr lang="fr-CA" sz="3600" b="1" dirty="0"/>
            </a:br>
            <a:br>
              <a:rPr lang="fr-CA" sz="3600" b="1" dirty="0"/>
            </a:br>
            <a:r>
              <a:rPr lang="fr-CA" sz="3600" b="1" dirty="0"/>
              <a:t>Régie de l’énergie – Dossier R-4057-2018</a:t>
            </a:r>
            <a:br>
              <a:rPr lang="fr-CA" sz="3600" b="1" dirty="0"/>
            </a:br>
            <a:br>
              <a:rPr lang="fr-CA" sz="3600" b="1" dirty="0"/>
            </a:br>
            <a:r>
              <a:rPr lang="fr-CA" sz="3600" b="1" dirty="0"/>
              <a:t>Présentation de l’ACEF de Québec</a:t>
            </a:r>
            <a:br>
              <a:rPr lang="fr-CA" sz="3600" b="1" dirty="0"/>
            </a:br>
            <a:br>
              <a:rPr lang="fr-CA" sz="3600" b="1" dirty="0"/>
            </a:br>
            <a:endParaRPr lang="fr-CA" sz="3600" b="1" dirty="0"/>
          </a:p>
        </p:txBody>
      </p:sp>
      <p:sp>
        <p:nvSpPr>
          <p:cNvPr id="3" name="Sous-titre 2"/>
          <p:cNvSpPr>
            <a:spLocks noGrp="1"/>
          </p:cNvSpPr>
          <p:nvPr>
            <p:ph type="subTitle" idx="1"/>
          </p:nvPr>
        </p:nvSpPr>
        <p:spPr>
          <a:xfrm>
            <a:off x="1524000" y="3186261"/>
            <a:ext cx="9118862" cy="3450210"/>
          </a:xfrm>
        </p:spPr>
        <p:txBody>
          <a:bodyPr>
            <a:noAutofit/>
          </a:bodyPr>
          <a:lstStyle/>
          <a:p>
            <a:pPr algn="r"/>
            <a:endParaRPr lang="fr-CA" dirty="0"/>
          </a:p>
          <a:p>
            <a:pPr algn="r"/>
            <a:endParaRPr lang="fr-CA" dirty="0"/>
          </a:p>
          <a:p>
            <a:pPr algn="r"/>
            <a:r>
              <a:rPr lang="fr-CA" dirty="0"/>
              <a:t>Préparé par : </a:t>
            </a:r>
          </a:p>
          <a:p>
            <a:pPr algn="r"/>
            <a:r>
              <a:rPr lang="fr-CA" dirty="0"/>
              <a:t>Co Pham, </a:t>
            </a:r>
            <a:r>
              <a:rPr lang="fr-CA" dirty="0" err="1"/>
              <a:t>Ph.D</a:t>
            </a:r>
            <a:r>
              <a:rPr lang="fr-CA" dirty="0"/>
              <a:t>.</a:t>
            </a:r>
          </a:p>
          <a:p>
            <a:pPr algn="r"/>
            <a:r>
              <a:rPr lang="fr-CA" dirty="0"/>
              <a:t>		Consultant en énergie</a:t>
            </a:r>
          </a:p>
          <a:p>
            <a:endParaRPr lang="fr-CA" dirty="0"/>
          </a:p>
          <a:p>
            <a:r>
              <a:rPr lang="fr-CA" sz="2900" dirty="0"/>
              <a:t>12 décembre 2018</a:t>
            </a:r>
          </a:p>
        </p:txBody>
      </p:sp>
    </p:spTree>
    <p:extLst>
      <p:ext uri="{BB962C8B-B14F-4D97-AF65-F5344CB8AC3E}">
        <p14:creationId xmlns:p14="http://schemas.microsoft.com/office/powerpoint/2010/main" val="2317129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t>Émergence de l’énergie solaire</a:t>
            </a:r>
          </a:p>
        </p:txBody>
      </p:sp>
      <p:sp>
        <p:nvSpPr>
          <p:cNvPr id="3" name="Espace réservé du contenu 2"/>
          <p:cNvSpPr>
            <a:spLocks noGrp="1"/>
          </p:cNvSpPr>
          <p:nvPr>
            <p:ph idx="1"/>
          </p:nvPr>
        </p:nvSpPr>
        <p:spPr/>
        <p:txBody>
          <a:bodyPr>
            <a:normAutofit fontScale="92500" lnSpcReduction="10000"/>
          </a:bodyPr>
          <a:lstStyle/>
          <a:p>
            <a:pPr algn="just"/>
            <a:r>
              <a:rPr lang="fr-CA" dirty="0"/>
              <a:t>Le Distributeur invoque l’émergence de l’énergie solaire pour proposer une hausse uniforme des prix des deux tranches d’énergie du tarif D (B-0045, p. 8 à 9).</a:t>
            </a:r>
          </a:p>
          <a:p>
            <a:pPr marL="457200" lvl="1" indent="0" algn="just">
              <a:buNone/>
            </a:pPr>
            <a:r>
              <a:rPr lang="fr-CA" sz="1800" dirty="0"/>
              <a:t>« Dans la décision D-2018-025, la Régie indique comprendre les inquiétudes du Distributeur quant aux impacts à plus long terme de </a:t>
            </a:r>
            <a:r>
              <a:rPr lang="fr-CA" sz="1800" u="sng" dirty="0"/>
              <a:t>l’autoproduction</a:t>
            </a:r>
            <a:r>
              <a:rPr lang="fr-CA" sz="1800" dirty="0"/>
              <a:t> et du stockage d’énergie sur ses ventes futures, mais juge prématuré de modifier dès à présent la cible de coût évité de long terme pour le chauffage en excluant les coûts de Transport-Charge locale et de distribution.  Le Distributeur soumet respectueusement qu’il est, au contraire, important </a:t>
            </a:r>
            <a:r>
              <a:rPr lang="fr-CA" sz="1800" b="1" u="sng" dirty="0"/>
              <a:t>d’agir dès  maintenant </a:t>
            </a:r>
            <a:r>
              <a:rPr lang="fr-CA" sz="1800" dirty="0"/>
              <a:t>afin d’éviter de poursuivre une croissance trop rapide du prix de la 2e tranche. » (B-0045, p. 9) [nos soulignés]</a:t>
            </a:r>
          </a:p>
          <a:p>
            <a:pPr algn="just"/>
            <a:r>
              <a:rPr lang="fr-CA" dirty="0"/>
              <a:t>Selon l’Office national de l’énergie, les panneaux solaires ne seraient pas pertinents au Québec (investissement de 16 000 $, faible prix de l’électricité au Québec) [C-ACEFQ-0016].</a:t>
            </a:r>
          </a:p>
          <a:p>
            <a:pPr algn="just"/>
            <a:r>
              <a:rPr lang="fr-CA" b="1" dirty="0"/>
              <a:t>Conclusion</a:t>
            </a:r>
            <a:r>
              <a:rPr lang="fr-CA" dirty="0"/>
              <a:t>: La Régie ne devrait pas retenir l’argument du Distributeur mentionné précédemment.</a:t>
            </a:r>
          </a:p>
          <a:p>
            <a:endParaRPr lang="fr-CA" dirty="0"/>
          </a:p>
          <a:p>
            <a:endParaRPr lang="fr-CA" dirty="0"/>
          </a:p>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10</a:t>
            </a:fld>
            <a:endParaRPr lang="fr-CA" dirty="0"/>
          </a:p>
        </p:txBody>
      </p:sp>
    </p:spTree>
    <p:extLst>
      <p:ext uri="{BB962C8B-B14F-4D97-AF65-F5344CB8AC3E}">
        <p14:creationId xmlns:p14="http://schemas.microsoft.com/office/powerpoint/2010/main" val="1133934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b="1" dirty="0"/>
              <a:t>Hausse plus importante du prix de la 2</a:t>
            </a:r>
            <a:r>
              <a:rPr lang="fr-CA" sz="2800" b="1" baseline="30000" dirty="0"/>
              <a:t>ème</a:t>
            </a:r>
            <a:r>
              <a:rPr lang="fr-CA" sz="2800" b="1" dirty="0"/>
              <a:t> tranche d’énergie que celui de la 1</a:t>
            </a:r>
            <a:r>
              <a:rPr lang="fr-CA" sz="2800" b="1" baseline="30000" dirty="0"/>
              <a:t>ère</a:t>
            </a:r>
            <a:r>
              <a:rPr lang="fr-CA" sz="2800" b="1" dirty="0"/>
              <a:t> tranche du tarif D</a:t>
            </a:r>
          </a:p>
        </p:txBody>
      </p:sp>
      <p:sp>
        <p:nvSpPr>
          <p:cNvPr id="3" name="Espace réservé du contenu 2"/>
          <p:cNvSpPr>
            <a:spLocks noGrp="1"/>
          </p:cNvSpPr>
          <p:nvPr>
            <p:ph idx="1"/>
          </p:nvPr>
        </p:nvSpPr>
        <p:spPr/>
        <p:txBody>
          <a:bodyPr>
            <a:normAutofit lnSpcReduction="10000"/>
          </a:bodyPr>
          <a:lstStyle/>
          <a:p>
            <a:pPr algn="just"/>
            <a:r>
              <a:rPr lang="fr-CA" dirty="0"/>
              <a:t>Pratiquée par la Régie ces dernières années (1,5 fois en 2018-2019).</a:t>
            </a:r>
          </a:p>
          <a:p>
            <a:pPr algn="just"/>
            <a:r>
              <a:rPr lang="fr-CA" dirty="0"/>
              <a:t>Contribuerait </a:t>
            </a:r>
            <a:r>
              <a:rPr lang="fr-CA" i="1" dirty="0"/>
              <a:t>dès à présent </a:t>
            </a:r>
            <a:r>
              <a:rPr lang="fr-CA" dirty="0"/>
              <a:t>à atténuer les impacts des hausses tarifaires sur les petits consommateurs et les ménages à faible revenu, tout en donnant un signal de prix approprié pour les années après le moment de l’atteinte du volume maximal de l’électricité patrimoniale.</a:t>
            </a:r>
          </a:p>
          <a:p>
            <a:pPr algn="just"/>
            <a:r>
              <a:rPr lang="fr-CA" b="1" dirty="0"/>
              <a:t>Recommandation</a:t>
            </a:r>
            <a:r>
              <a:rPr lang="fr-CA" dirty="0"/>
              <a:t> : L’ACEFQ recommande respectueusement que la Régie ajuste de façon plus importante le prix de la 2</a:t>
            </a:r>
            <a:r>
              <a:rPr lang="fr-CA" baseline="30000" dirty="0"/>
              <a:t>ème</a:t>
            </a:r>
            <a:r>
              <a:rPr lang="fr-CA" dirty="0"/>
              <a:t> tranche d’énergie que celui de la 1</a:t>
            </a:r>
            <a:r>
              <a:rPr lang="fr-CA" baseline="30000" dirty="0"/>
              <a:t>ère</a:t>
            </a:r>
            <a:r>
              <a:rPr lang="fr-CA" dirty="0"/>
              <a:t> tranche du tarif D dans le cas où elle déciderait de hausser les tarifs domestiques pour l’exercice 2019-2020.</a:t>
            </a:r>
          </a:p>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11</a:t>
            </a:fld>
            <a:endParaRPr lang="fr-CA" dirty="0"/>
          </a:p>
        </p:txBody>
      </p:sp>
    </p:spTree>
    <p:extLst>
      <p:ext uri="{BB962C8B-B14F-4D97-AF65-F5344CB8AC3E}">
        <p14:creationId xmlns:p14="http://schemas.microsoft.com/office/powerpoint/2010/main" val="192940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F920FA7-0CE3-4D3D-8FDF-8E9105E68991}" type="slidenum">
              <a:rPr lang="fr-CA" smtClean="0"/>
              <a:t>12</a:t>
            </a:fld>
            <a:endParaRPr lang="fr-CA" dirty="0"/>
          </a:p>
        </p:txBody>
      </p:sp>
      <p:sp>
        <p:nvSpPr>
          <p:cNvPr id="3" name="ZoneTexte 2"/>
          <p:cNvSpPr txBox="1"/>
          <p:nvPr/>
        </p:nvSpPr>
        <p:spPr>
          <a:xfrm>
            <a:off x="2253005" y="2158738"/>
            <a:ext cx="7315201" cy="1015663"/>
          </a:xfrm>
          <a:prstGeom prst="rect">
            <a:avLst/>
          </a:prstGeom>
          <a:noFill/>
        </p:spPr>
        <p:txBody>
          <a:bodyPr wrap="square" rtlCol="0">
            <a:spAutoFit/>
          </a:bodyPr>
          <a:lstStyle/>
          <a:p>
            <a:pPr algn="ctr"/>
            <a:r>
              <a:rPr lang="fr-CA" sz="6000" dirty="0"/>
              <a:t>ANNEXES</a:t>
            </a:r>
          </a:p>
        </p:txBody>
      </p:sp>
    </p:spTree>
    <p:extLst>
      <p:ext uri="{BB962C8B-B14F-4D97-AF65-F5344CB8AC3E}">
        <p14:creationId xmlns:p14="http://schemas.microsoft.com/office/powerpoint/2010/main" val="4241299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b="1" dirty="0"/>
              <a:t>Annexe 1. Prix de la puissance résultant de l’appel d’offres A/O 2015-01</a:t>
            </a:r>
          </a:p>
        </p:txBody>
      </p:sp>
      <p:sp>
        <p:nvSpPr>
          <p:cNvPr id="3" name="Espace réservé du contenu 2"/>
          <p:cNvSpPr>
            <a:spLocks noGrp="1"/>
          </p:cNvSpPr>
          <p:nvPr>
            <p:ph idx="1"/>
          </p:nvPr>
        </p:nvSpPr>
        <p:spPr>
          <a:xfrm>
            <a:off x="838200" y="1882185"/>
            <a:ext cx="10515600" cy="4351338"/>
          </a:xfrm>
        </p:spPr>
        <p:txBody>
          <a:bodyPr/>
          <a:lstStyle/>
          <a:p>
            <a:pPr marL="0" indent="0">
              <a:buNone/>
            </a:pPr>
            <a:r>
              <a:rPr lang="fr-CA" dirty="0"/>
              <a:t>Source : HQD, R-3939-2015, pièce B-0006, p. 11</a:t>
            </a:r>
          </a:p>
          <a:p>
            <a:pPr marL="0" indent="0">
              <a:buNone/>
            </a:pPr>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13</a:t>
            </a:fld>
            <a:endParaRPr lang="fr-CA" dirty="0"/>
          </a:p>
        </p:txBody>
      </p:sp>
      <p:pic>
        <p:nvPicPr>
          <p:cNvPr id="5" name="Image 4"/>
          <p:cNvPicPr>
            <a:picLocks noChangeAspect="1"/>
          </p:cNvPicPr>
          <p:nvPr/>
        </p:nvPicPr>
        <p:blipFill>
          <a:blip r:embed="rId2"/>
          <a:stretch>
            <a:fillRect/>
          </a:stretch>
        </p:blipFill>
        <p:spPr>
          <a:xfrm>
            <a:off x="3382087" y="2449999"/>
            <a:ext cx="5427826" cy="3975021"/>
          </a:xfrm>
          <a:prstGeom prst="rect">
            <a:avLst/>
          </a:prstGeom>
        </p:spPr>
      </p:pic>
    </p:spTree>
    <p:extLst>
      <p:ext uri="{BB962C8B-B14F-4D97-AF65-F5344CB8AC3E}">
        <p14:creationId xmlns:p14="http://schemas.microsoft.com/office/powerpoint/2010/main" val="1697561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dirty="0"/>
              <a:t>Annexe 2 – Position du Distributeur sur le coût évité en puissance de long terme (B-0128, p. 16 et </a:t>
            </a:r>
            <a:r>
              <a:rPr lang="fr-CA" sz="3200" dirty="0" err="1"/>
              <a:t>ss</a:t>
            </a:r>
            <a:r>
              <a:rPr lang="fr-CA" sz="3200" dirty="0"/>
              <a:t>.)</a:t>
            </a:r>
          </a:p>
        </p:txBody>
      </p:sp>
      <p:sp>
        <p:nvSpPr>
          <p:cNvPr id="3" name="Espace réservé du contenu 2"/>
          <p:cNvSpPr>
            <a:spLocks noGrp="1"/>
          </p:cNvSpPr>
          <p:nvPr>
            <p:ph idx="1"/>
          </p:nvPr>
        </p:nvSpPr>
        <p:spPr/>
        <p:txBody>
          <a:bodyPr>
            <a:normAutofit fontScale="40000" lnSpcReduction="20000"/>
          </a:bodyPr>
          <a:lstStyle/>
          <a:p>
            <a:endParaRPr lang="fr-CA" dirty="0"/>
          </a:p>
          <a:p>
            <a:pPr marL="0" indent="0" algn="just">
              <a:buNone/>
            </a:pPr>
            <a:r>
              <a:rPr lang="fr-CA" sz="3000" dirty="0"/>
              <a:t>5.2 Veuillez commenter la position de l’ACEFQ à l’effet que le contexte qui prévaudra lors du prochain appel d’offres pour de la puissance de long terme pourrait différer significativement de celui qui prévalait lors de l’A/O 2015-01 et, de ce fait, influer sur les prix obtenus pour de futurs approvisionnements de long terme en puissance (référence (ii)). </a:t>
            </a:r>
          </a:p>
          <a:p>
            <a:pPr marL="0" indent="0" algn="just">
              <a:buNone/>
            </a:pPr>
            <a:r>
              <a:rPr lang="fr-CA" sz="3000" dirty="0"/>
              <a:t>Réponse : </a:t>
            </a:r>
          </a:p>
          <a:p>
            <a:pPr marL="0" indent="0" algn="just">
              <a:buNone/>
            </a:pPr>
            <a:r>
              <a:rPr lang="fr-CA" sz="3000" dirty="0"/>
              <a:t>Tout d’abord, comme il l’indique à sa réponse citée au préambule (i), et pour les raisons invoquées en réponse à la question 5.1, le Distributeur considère que les prix obtenus lors de l’appel d’offres A/O 2015-01 sont toujours appropriés comme base pour établir le coût futur d’un approvisionnement en puissance de long terme.  </a:t>
            </a:r>
          </a:p>
          <a:p>
            <a:pPr marL="0" indent="0" algn="just">
              <a:buNone/>
            </a:pPr>
            <a:r>
              <a:rPr lang="fr-CA" sz="3000" dirty="0"/>
              <a:t>En référence (ii), l’intervenant soulève que le prix futur payé par le Distributeur pourrait être moindre puisqu’une disponibilité en été pourrait ne pas être requise et que la durée des contrats pourrait être réduite. </a:t>
            </a:r>
          </a:p>
          <a:p>
            <a:pPr marL="0" indent="0" algn="just">
              <a:buNone/>
            </a:pPr>
            <a:r>
              <a:rPr lang="fr-CA" sz="3000" dirty="0"/>
              <a:t>Le Distributeur rappelle d’abord que les approvisionnements de long terme qu’il lui faut acquérir ne doivent pas compromettre la contribution des marchés de court terme. Pour cette raison, ils ne doivent pas utiliser les interconnexions existantes, ce qui implique la construction de nouveaux équipements dans la zone de réglage du Québec ou, à défaut, d’une nouvelle interconnexion. Dans ces cas, considérant les investissements importants que les fournisseurs auraient à assumer, un contrat d’approvisionnement sur une période plus courte que 20 à 25 ans résulterait fort probablement en un coût plus élevé. Par ailleurs, si les fournisseurs potentiels disposaient de capacités disponibles à même des équipements existants, les prix offerts refléteraient leur coût d’opportunité ou les prix pouvant potentiellement être soumis par les concurrents lors de l’appel d’offres.</a:t>
            </a:r>
          </a:p>
          <a:p>
            <a:pPr marL="0" indent="0" algn="just">
              <a:buNone/>
            </a:pPr>
            <a:r>
              <a:rPr lang="fr-CA" sz="3000" dirty="0"/>
              <a:t>De plus, le Distributeur maintient que le coût qui doit être payé par le Distributeur pour ce type d’approvisionnement est le coût total annuel du service. Le coût pourrait potentiellement être réduit si le fournisseur avait la possibilité de vendre une portion de la puissance sur d’autres marchés en période hors hiver. Cependant, comme mentionné au dossier R-3980-2016 et noté par la Régie dans sa décision D-2017-0227, la valorisation d’un nouvel équipement par la revente de puissance en dehors de la période d’hiver n’est pas possible étant donné la non-disponibilité de capacités de transport ferme sur les interconnexions à très long terme. Le Distributeur mentionne que ce contexte n’a pas changé. </a:t>
            </a:r>
          </a:p>
          <a:p>
            <a:pPr marL="0" indent="0" algn="just">
              <a:buNone/>
            </a:pPr>
            <a:r>
              <a:rPr lang="fr-CA" sz="3000" dirty="0"/>
              <a:t>Par ailleurs, le Distributeur doit pouvoir compter sur un portefeuille diversifié d’approvisionnements, dont certains doivent être disponibles toute l’année, bien que d’autres puissent être disponibles en hiver seulement, comme le sont les moyens de gestion de la demande en puissance. </a:t>
            </a:r>
          </a:p>
          <a:p>
            <a:pPr marL="0" indent="0" algn="just">
              <a:buNone/>
            </a:pPr>
            <a:r>
              <a:rPr lang="fr-CA" sz="3000" dirty="0"/>
              <a:t>Ainsi, le Distributeur maintient que les prix obtenus lors de l’appel d’offres A/O 2015-01 sont des prix concurrentiels et obtenus dans un contexte récent, similaire à celui qui prévaut aujourd’hui et pour lequel le Distributeur n’entrevoit pas de changements au cours des prochaines années. </a:t>
            </a:r>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14</a:t>
            </a:fld>
            <a:endParaRPr lang="fr-CA" dirty="0"/>
          </a:p>
        </p:txBody>
      </p:sp>
    </p:spTree>
    <p:extLst>
      <p:ext uri="{BB962C8B-B14F-4D97-AF65-F5344CB8AC3E}">
        <p14:creationId xmlns:p14="http://schemas.microsoft.com/office/powerpoint/2010/main" val="2502357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Annexe 3 – Coûts des nouvelles centrales de turbines-à-gaz aux États-Unis(HQD, B-0128, p. 15)</a:t>
            </a:r>
          </a:p>
        </p:txBody>
      </p:sp>
      <p:sp>
        <p:nvSpPr>
          <p:cNvPr id="3" name="Espace réservé du contenu 2"/>
          <p:cNvSpPr>
            <a:spLocks noGrp="1"/>
          </p:cNvSpPr>
          <p:nvPr>
            <p:ph idx="1"/>
          </p:nvPr>
        </p:nvSpPr>
        <p:spPr/>
        <p:txBody>
          <a:bodyPr>
            <a:normAutofit fontScale="55000" lnSpcReduction="20000"/>
          </a:bodyPr>
          <a:lstStyle/>
          <a:p>
            <a:endParaRPr lang="fr-CA" dirty="0"/>
          </a:p>
          <a:p>
            <a:pPr marL="0" indent="0" algn="just">
              <a:buNone/>
            </a:pPr>
            <a:r>
              <a:rPr lang="fr-CA" dirty="0"/>
              <a:t>5.1 Veuillez élaborer sur le marché et les technologies (référence (i)) qui, selon le Distributeur, sont demeurées aujourd’hui similaires à celles qui prévalaient lors de l’appel d’offre 2015-01. </a:t>
            </a:r>
          </a:p>
          <a:p>
            <a:pPr marL="0" indent="0" algn="just">
              <a:buNone/>
            </a:pPr>
            <a:r>
              <a:rPr lang="fr-CA" dirty="0"/>
              <a:t>Réponse : </a:t>
            </a:r>
          </a:p>
          <a:p>
            <a:pPr marL="0" indent="0" algn="just">
              <a:buNone/>
            </a:pPr>
            <a:r>
              <a:rPr lang="fr-CA" dirty="0"/>
              <a:t>Lors de la demande d’approbation des contrats découlant de l’appel d’offres A/O 2015-01, le Distributeur a déposé un rapport de balisage réalisé par Merrimack </a:t>
            </a:r>
            <a:r>
              <a:rPr lang="fr-CA" dirty="0" err="1"/>
              <a:t>Energy</a:t>
            </a:r>
            <a:r>
              <a:rPr lang="fr-CA" dirty="0"/>
              <a:t> Group comparant les contrats retenus avec les prix des principaux produits disponibles dans les marchés du nord-est américain. Dans ce balisage, Merrimack référait aux coûts anticipés pour de nouvelles unités de production (CONE, ou </a:t>
            </a:r>
            <a:r>
              <a:rPr lang="fr-CA" i="1" dirty="0" err="1"/>
              <a:t>Cost</a:t>
            </a:r>
            <a:r>
              <a:rPr lang="fr-CA" i="1" dirty="0"/>
              <a:t> of New Entry</a:t>
            </a:r>
            <a:r>
              <a:rPr lang="fr-CA" dirty="0"/>
              <a:t>) publiés par différents ISO (ISO-NE, PJM, NYISO) et certaines analyses réalisées par des firmes indépendantes pour ces entités. Les coûts des nouvelles unités de production sont basés sur le prix des turbines à gaz et leurs coûts d’opération et de maintenance. Le rapport présentait alors des CONE variant entre 142 et 185 $CA/</a:t>
            </a:r>
            <a:r>
              <a:rPr lang="fr-CA" dirty="0" err="1"/>
              <a:t>kW-an</a:t>
            </a:r>
            <a:r>
              <a:rPr lang="fr-CA" dirty="0"/>
              <a:t> ($2018) et concluait, sur cette base, que les prix obtenus lors de l’appel d’offres A/O 2015-01 étaient plus bas que l’alternative de construire de nouveaux équipements.</a:t>
            </a:r>
          </a:p>
          <a:p>
            <a:pPr marL="0" indent="0" algn="just">
              <a:buNone/>
            </a:pPr>
            <a:r>
              <a:rPr lang="fr-CA" dirty="0"/>
              <a:t>En novembre 2017, le NYISO a publié le rapport </a:t>
            </a:r>
            <a:r>
              <a:rPr lang="fr-CA" i="1" dirty="0" err="1"/>
              <a:t>Annual</a:t>
            </a:r>
            <a:r>
              <a:rPr lang="fr-CA" i="1" dirty="0"/>
              <a:t> Update for 2018-2019</a:t>
            </a:r>
            <a:r>
              <a:rPr lang="fr-CA" dirty="0"/>
              <a:t> </a:t>
            </a:r>
            <a:r>
              <a:rPr lang="fr-CA" i="1" dirty="0"/>
              <a:t>ICAP </a:t>
            </a:r>
            <a:r>
              <a:rPr lang="fr-CA" i="1" dirty="0" err="1"/>
              <a:t>Demand</a:t>
            </a:r>
            <a:r>
              <a:rPr lang="fr-CA" i="1" dirty="0"/>
              <a:t> </a:t>
            </a:r>
            <a:r>
              <a:rPr lang="fr-CA" i="1" dirty="0" err="1"/>
              <a:t>Curves</a:t>
            </a:r>
            <a:r>
              <a:rPr lang="fr-CA" dirty="0"/>
              <a:t>, dans lequel le CONE pour des ajouts pour l’hiver 2018- 2019 est évalué à 167 $CA/</a:t>
            </a:r>
            <a:r>
              <a:rPr lang="fr-CA" dirty="0" err="1"/>
              <a:t>kW-an</a:t>
            </a:r>
            <a:r>
              <a:rPr lang="fr-CA" dirty="0"/>
              <a:t>. De même, en avril 2018, the </a:t>
            </a:r>
            <a:r>
              <a:rPr lang="fr-CA" dirty="0" err="1"/>
              <a:t>Brattle</a:t>
            </a:r>
            <a:r>
              <a:rPr lang="fr-CA" dirty="0"/>
              <a:t> Group a préparé pour PJM le rapport </a:t>
            </a:r>
            <a:r>
              <a:rPr lang="fr-CA" i="1" dirty="0"/>
              <a:t>PJM </a:t>
            </a:r>
            <a:r>
              <a:rPr lang="fr-CA" i="1" dirty="0" err="1"/>
              <a:t>Cost</a:t>
            </a:r>
            <a:r>
              <a:rPr lang="fr-CA" i="1" dirty="0"/>
              <a:t> of New Entry</a:t>
            </a:r>
            <a:r>
              <a:rPr lang="fr-CA" dirty="0"/>
              <a:t>. Pour l’hiver 2022-2023, le CONE pour une turbine à gaz est estimé à 137 $CA/</a:t>
            </a:r>
            <a:r>
              <a:rPr lang="fr-CA" dirty="0" err="1"/>
              <a:t>kW-an</a:t>
            </a:r>
            <a:r>
              <a:rPr lang="fr-CA" dirty="0"/>
              <a:t>. Sur la base de ces informations, le Distributeur est en mesure de conclure que l’ordre de grandeur des coûts utilisés à des fins de comparaison avec les prix obtenus dans l’appel d’offres A/O 2015-01 par Merrimack </a:t>
            </a:r>
            <a:r>
              <a:rPr lang="fr-CA" dirty="0" err="1"/>
              <a:t>Energy</a:t>
            </a:r>
            <a:r>
              <a:rPr lang="fr-CA" dirty="0"/>
              <a:t> Group en 2015 demeure similaire. Il constate en outre que les mêmes équipements, soit une turbine à gaz, sont utilisés dans les marchés voisins pour estimer le coût des nouvelles unités de production à venir au cours des prochaines années.</a:t>
            </a:r>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15</a:t>
            </a:fld>
            <a:endParaRPr lang="fr-CA" dirty="0"/>
          </a:p>
        </p:txBody>
      </p:sp>
    </p:spTree>
    <p:extLst>
      <p:ext uri="{BB962C8B-B14F-4D97-AF65-F5344CB8AC3E}">
        <p14:creationId xmlns:p14="http://schemas.microsoft.com/office/powerpoint/2010/main" val="3281994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t>Annexe 4. Possibilité d’achat de puissance garantie de l’Ontario (HQT, R-4058-2018, B-0055, p. 80)</a:t>
            </a:r>
          </a:p>
        </p:txBody>
      </p:sp>
      <p:pic>
        <p:nvPicPr>
          <p:cNvPr id="5" name="Espace réservé du contenu 4"/>
          <p:cNvPicPr>
            <a:picLocks noGrp="1" noChangeAspect="1"/>
          </p:cNvPicPr>
          <p:nvPr>
            <p:ph idx="1"/>
          </p:nvPr>
        </p:nvPicPr>
        <p:blipFill>
          <a:blip r:embed="rId2"/>
          <a:stretch>
            <a:fillRect/>
          </a:stretch>
        </p:blipFill>
        <p:spPr>
          <a:xfrm>
            <a:off x="3041474" y="1809946"/>
            <a:ext cx="7285509" cy="4751110"/>
          </a:xfrm>
          <a:prstGeom prst="rect">
            <a:avLst/>
          </a:prstGeom>
        </p:spPr>
      </p:pic>
      <p:sp>
        <p:nvSpPr>
          <p:cNvPr id="4" name="Espace réservé du numéro de diapositive 3"/>
          <p:cNvSpPr>
            <a:spLocks noGrp="1"/>
          </p:cNvSpPr>
          <p:nvPr>
            <p:ph type="sldNum" sz="quarter" idx="12"/>
          </p:nvPr>
        </p:nvSpPr>
        <p:spPr/>
        <p:txBody>
          <a:bodyPr/>
          <a:lstStyle/>
          <a:p>
            <a:fld id="{FF920FA7-0CE3-4D3D-8FDF-8E9105E68991}" type="slidenum">
              <a:rPr lang="fr-CA" smtClean="0"/>
              <a:t>16</a:t>
            </a:fld>
            <a:endParaRPr lang="fr-CA" dirty="0"/>
          </a:p>
        </p:txBody>
      </p:sp>
    </p:spTree>
    <p:extLst>
      <p:ext uri="{BB962C8B-B14F-4D97-AF65-F5344CB8AC3E}">
        <p14:creationId xmlns:p14="http://schemas.microsoft.com/office/powerpoint/2010/main" val="1294938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03799"/>
          </a:xfrm>
        </p:spPr>
        <p:txBody>
          <a:bodyPr/>
          <a:lstStyle/>
          <a:p>
            <a:r>
              <a:rPr lang="fr-CA" dirty="0"/>
              <a:t>Annexe 4 (suite)</a:t>
            </a:r>
          </a:p>
        </p:txBody>
      </p:sp>
      <p:pic>
        <p:nvPicPr>
          <p:cNvPr id="5" name="Espace réservé du contenu 4"/>
          <p:cNvPicPr>
            <a:picLocks noGrp="1" noChangeAspect="1"/>
          </p:cNvPicPr>
          <p:nvPr>
            <p:ph idx="1"/>
          </p:nvPr>
        </p:nvPicPr>
        <p:blipFill>
          <a:blip r:embed="rId2"/>
          <a:stretch>
            <a:fillRect/>
          </a:stretch>
        </p:blipFill>
        <p:spPr>
          <a:xfrm>
            <a:off x="2007909" y="1357460"/>
            <a:ext cx="8550069" cy="4998890"/>
          </a:xfrm>
          <a:prstGeom prst="rect">
            <a:avLst/>
          </a:prstGeom>
        </p:spPr>
      </p:pic>
      <p:sp>
        <p:nvSpPr>
          <p:cNvPr id="4" name="Espace réservé du numéro de diapositive 3"/>
          <p:cNvSpPr>
            <a:spLocks noGrp="1"/>
          </p:cNvSpPr>
          <p:nvPr>
            <p:ph type="sldNum" sz="quarter" idx="12"/>
          </p:nvPr>
        </p:nvSpPr>
        <p:spPr/>
        <p:txBody>
          <a:bodyPr/>
          <a:lstStyle/>
          <a:p>
            <a:fld id="{FF920FA7-0CE3-4D3D-8FDF-8E9105E68991}" type="slidenum">
              <a:rPr lang="fr-CA" smtClean="0"/>
              <a:t>17</a:t>
            </a:fld>
            <a:endParaRPr lang="fr-CA" dirty="0"/>
          </a:p>
        </p:txBody>
      </p:sp>
    </p:spTree>
    <p:extLst>
      <p:ext uri="{BB962C8B-B14F-4D97-AF65-F5344CB8AC3E}">
        <p14:creationId xmlns:p14="http://schemas.microsoft.com/office/powerpoint/2010/main" val="3157677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a:t>Plan de présentation</a:t>
            </a:r>
          </a:p>
        </p:txBody>
      </p:sp>
      <p:sp>
        <p:nvSpPr>
          <p:cNvPr id="3" name="Espace réservé du contenu 2"/>
          <p:cNvSpPr>
            <a:spLocks noGrp="1"/>
          </p:cNvSpPr>
          <p:nvPr>
            <p:ph idx="1"/>
          </p:nvPr>
        </p:nvSpPr>
        <p:spPr/>
        <p:txBody>
          <a:bodyPr>
            <a:normAutofit fontScale="77500" lnSpcReduction="20000"/>
          </a:bodyPr>
          <a:lstStyle/>
          <a:p>
            <a:pPr marL="0" indent="0" algn="just">
              <a:lnSpc>
                <a:spcPct val="200000"/>
              </a:lnSpc>
              <a:buNone/>
            </a:pPr>
            <a:r>
              <a:rPr lang="fr-CA" dirty="0"/>
              <a:t>Présenter nos observations et commentaires complémentaires sur les enjeux suivants du dossier :</a:t>
            </a:r>
          </a:p>
          <a:p>
            <a:pPr marL="0" indent="0" algn="just">
              <a:lnSpc>
                <a:spcPct val="200000"/>
              </a:lnSpc>
              <a:buNone/>
            </a:pPr>
            <a:r>
              <a:rPr lang="fr-CA" dirty="0"/>
              <a:t>	- Coûts évités en énergie de long terme ;</a:t>
            </a:r>
          </a:p>
          <a:p>
            <a:pPr marL="0" indent="0" algn="just">
              <a:lnSpc>
                <a:spcPct val="200000"/>
              </a:lnSpc>
              <a:buNone/>
            </a:pPr>
            <a:r>
              <a:rPr lang="fr-CA" dirty="0"/>
              <a:t>	- Coûts évités en puissance de long terme ;</a:t>
            </a:r>
          </a:p>
          <a:p>
            <a:pPr marL="0" indent="0" algn="just">
              <a:lnSpc>
                <a:spcPct val="200000"/>
              </a:lnSpc>
              <a:buNone/>
            </a:pPr>
            <a:r>
              <a:rPr lang="fr-CA" dirty="0"/>
              <a:t>	- Tarification dynamique ; Et</a:t>
            </a:r>
          </a:p>
          <a:p>
            <a:pPr marL="0" indent="0" algn="just">
              <a:lnSpc>
                <a:spcPct val="200000"/>
              </a:lnSpc>
              <a:buNone/>
            </a:pPr>
            <a:r>
              <a:rPr lang="fr-CA" dirty="0"/>
              <a:t>	- Prix des deux tranches d’énergie du tarif domestique D.</a:t>
            </a:r>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2</a:t>
            </a:fld>
            <a:endParaRPr lang="fr-CA" dirty="0"/>
          </a:p>
        </p:txBody>
      </p:sp>
    </p:spTree>
    <p:extLst>
      <p:ext uri="{BB962C8B-B14F-4D97-AF65-F5344CB8AC3E}">
        <p14:creationId xmlns:p14="http://schemas.microsoft.com/office/powerpoint/2010/main" val="3205657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b="1" dirty="0"/>
              <a:t>Opportunité de considérer l’hydroélectricité dans l’établissement des coûts évités en énergie de long terme</a:t>
            </a:r>
          </a:p>
        </p:txBody>
      </p:sp>
      <p:sp>
        <p:nvSpPr>
          <p:cNvPr id="3" name="Espace réservé du contenu 2"/>
          <p:cNvSpPr>
            <a:spLocks noGrp="1"/>
          </p:cNvSpPr>
          <p:nvPr>
            <p:ph idx="1"/>
          </p:nvPr>
        </p:nvSpPr>
        <p:spPr/>
        <p:txBody>
          <a:bodyPr>
            <a:normAutofit fontScale="92500" lnSpcReduction="10000"/>
          </a:bodyPr>
          <a:lstStyle/>
          <a:p>
            <a:pPr algn="just"/>
            <a:r>
              <a:rPr lang="fr-CA" dirty="0"/>
              <a:t>Présentement, le Distributeur établit le coût évité en énergie de long terme en ne considérant que la filière éolienne (8 </a:t>
            </a:r>
            <a:r>
              <a:rPr lang="en-CA" dirty="0"/>
              <a:t>¢/kWh).</a:t>
            </a:r>
          </a:p>
          <a:p>
            <a:pPr algn="just"/>
            <a:r>
              <a:rPr lang="en-CA" dirty="0"/>
              <a:t>Les </a:t>
            </a:r>
            <a:r>
              <a:rPr lang="fr-CA" dirty="0"/>
              <a:t>prix obtenus ces dernières années par le Distributeur ne résulteraient que de la concurrence </a:t>
            </a:r>
            <a:r>
              <a:rPr lang="fr-CA" u="sng" dirty="0"/>
              <a:t>entre les producteurs éoliens</a:t>
            </a:r>
            <a:r>
              <a:rPr lang="fr-CA" dirty="0"/>
              <a:t>, et non entre les différences sources d’énergie.</a:t>
            </a:r>
          </a:p>
          <a:p>
            <a:pPr algn="just"/>
            <a:r>
              <a:rPr lang="fr-CA" dirty="0"/>
              <a:t>L’article 74.1 de la </a:t>
            </a:r>
            <a:r>
              <a:rPr lang="fr-CA" i="1" dirty="0"/>
              <a:t>Loi sur la Régie de l’énergie</a:t>
            </a:r>
            <a:r>
              <a:rPr lang="fr-CA" dirty="0"/>
              <a:t> exige un traitement égal à toutes les sources d’approvisionnement.</a:t>
            </a:r>
          </a:p>
          <a:p>
            <a:pPr algn="just"/>
            <a:r>
              <a:rPr lang="fr-CA" dirty="0"/>
              <a:t>Selon un article de La Presse + (C-ACEFQ-0015), l’hydroélectricité québécoise coûterait </a:t>
            </a:r>
            <a:r>
              <a:rPr lang="fr-CA" u="sng" dirty="0"/>
              <a:t>33% moins cher </a:t>
            </a:r>
            <a:r>
              <a:rPr lang="fr-CA" dirty="0"/>
              <a:t>que l’énergie éolienne.</a:t>
            </a:r>
          </a:p>
          <a:p>
            <a:pPr algn="just"/>
            <a:r>
              <a:rPr lang="fr-CA" b="1" dirty="0"/>
              <a:t>Conclusion</a:t>
            </a:r>
            <a:r>
              <a:rPr lang="fr-CA" dirty="0"/>
              <a:t> : Le Distributeur devrait considérer l’hydroélectricité québécoise dans l’établissement des coûts évités en énergie de long terme.</a:t>
            </a:r>
          </a:p>
          <a:p>
            <a:pPr algn="just"/>
            <a:endParaRPr lang="fr-CA" dirty="0"/>
          </a:p>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3</a:t>
            </a:fld>
            <a:endParaRPr lang="fr-CA" dirty="0"/>
          </a:p>
        </p:txBody>
      </p:sp>
    </p:spTree>
    <p:extLst>
      <p:ext uri="{BB962C8B-B14F-4D97-AF65-F5344CB8AC3E}">
        <p14:creationId xmlns:p14="http://schemas.microsoft.com/office/powerpoint/2010/main" val="2959684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b="1" dirty="0"/>
              <a:t>Coût évité en puissance de long terme </a:t>
            </a:r>
          </a:p>
        </p:txBody>
      </p:sp>
      <p:sp>
        <p:nvSpPr>
          <p:cNvPr id="3" name="Espace réservé du contenu 2"/>
          <p:cNvSpPr>
            <a:spLocks noGrp="1"/>
          </p:cNvSpPr>
          <p:nvPr>
            <p:ph idx="1"/>
          </p:nvPr>
        </p:nvSpPr>
        <p:spPr/>
        <p:txBody>
          <a:bodyPr>
            <a:normAutofit fontScale="92500" lnSpcReduction="10000"/>
          </a:bodyPr>
          <a:lstStyle/>
          <a:p>
            <a:pPr algn="just"/>
            <a:r>
              <a:rPr lang="fr-CA" dirty="0"/>
              <a:t>Outre l’état de la concurrence, le coût de 112 $/</a:t>
            </a:r>
            <a:r>
              <a:rPr lang="fr-CA" dirty="0" err="1"/>
              <a:t>kW-an</a:t>
            </a:r>
            <a:r>
              <a:rPr lang="fr-CA" dirty="0"/>
              <a:t> résultant de l’appel d’offres A/O 2015-01 serait lié aux </a:t>
            </a:r>
            <a:r>
              <a:rPr lang="fr-CA" i="1" dirty="0"/>
              <a:t>qualités du service </a:t>
            </a:r>
            <a:r>
              <a:rPr lang="fr-CA" dirty="0"/>
              <a:t>exigées à l’époque (service garanti, contrats de 20 ans, service en hiver comme en été, et faible taux d’indisponibilité) [HQD, R-3939-2015, HQD-1, doc. 1, p.14].</a:t>
            </a:r>
          </a:p>
          <a:p>
            <a:pPr algn="just"/>
            <a:r>
              <a:rPr lang="fr-CA" dirty="0"/>
              <a:t>En ce qui concerne les </a:t>
            </a:r>
            <a:r>
              <a:rPr lang="fr-CA" u="sng" dirty="0"/>
              <a:t>futurs</a:t>
            </a:r>
            <a:r>
              <a:rPr lang="fr-CA" dirty="0"/>
              <a:t> besoins en puissance limités seulement à l’hiver, pour un nombre d’heures restreint (par exemple 100 heures), et ce, pour des durées contractuelles moins longues (5 à 10 ans), le Distributeur </a:t>
            </a:r>
            <a:r>
              <a:rPr lang="fr-CA" u="sng" dirty="0"/>
              <a:t>pourrait obtenir des prix moins élevés que 112 $/kW </a:t>
            </a:r>
            <a:r>
              <a:rPr lang="fr-CA" dirty="0"/>
              <a:t>:</a:t>
            </a:r>
          </a:p>
          <a:p>
            <a:pPr marL="0" indent="0" algn="just">
              <a:buNone/>
            </a:pPr>
            <a:r>
              <a:rPr lang="fr-CA" dirty="0"/>
              <a:t>	- participation potentielle de plus de fournisseurs ;</a:t>
            </a:r>
          </a:p>
          <a:p>
            <a:pPr marL="0" indent="0" algn="just">
              <a:buNone/>
            </a:pPr>
            <a:r>
              <a:rPr lang="fr-CA" dirty="0"/>
              <a:t>	- même en 2015, le Producteur a offert un prix de 60 $/kW, soit environ la moitié du prix moyen de 112 $/kW (voir détail à l’annexe 1).</a:t>
            </a:r>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4</a:t>
            </a:fld>
            <a:endParaRPr lang="fr-CA" dirty="0"/>
          </a:p>
        </p:txBody>
      </p:sp>
    </p:spTree>
    <p:extLst>
      <p:ext uri="{BB962C8B-B14F-4D97-AF65-F5344CB8AC3E}">
        <p14:creationId xmlns:p14="http://schemas.microsoft.com/office/powerpoint/2010/main" val="72253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b="1" dirty="0"/>
              <a:t>Pertinence d’appliquer le prix de 112 $/kW aux </a:t>
            </a:r>
            <a:r>
              <a:rPr lang="fr-CA" sz="2800" b="1" i="1" dirty="0"/>
              <a:t>nouveaux besoins </a:t>
            </a:r>
            <a:r>
              <a:rPr lang="fr-CA" sz="2800" b="1" dirty="0"/>
              <a:t>en puissance du Distributeur</a:t>
            </a:r>
          </a:p>
        </p:txBody>
      </p:sp>
      <p:sp>
        <p:nvSpPr>
          <p:cNvPr id="3" name="Espace réservé du contenu 2"/>
          <p:cNvSpPr>
            <a:spLocks noGrp="1"/>
          </p:cNvSpPr>
          <p:nvPr>
            <p:ph idx="1"/>
          </p:nvPr>
        </p:nvSpPr>
        <p:spPr>
          <a:xfrm>
            <a:off x="838200" y="2017336"/>
            <a:ext cx="10515600" cy="4339013"/>
          </a:xfrm>
        </p:spPr>
        <p:txBody>
          <a:bodyPr>
            <a:normAutofit fontScale="85000" lnSpcReduction="20000"/>
          </a:bodyPr>
          <a:lstStyle/>
          <a:p>
            <a:pPr algn="just"/>
            <a:r>
              <a:rPr lang="fr-CA" dirty="0"/>
              <a:t>Le Distributeur soutient que les prix obtenus lors de l’appel d’offres A/O 2015-01 sont toujours appropriés comme base pour établir le coût </a:t>
            </a:r>
            <a:r>
              <a:rPr lang="fr-CA" u="sng" dirty="0"/>
              <a:t>futur</a:t>
            </a:r>
            <a:r>
              <a:rPr lang="fr-CA" dirty="0"/>
              <a:t> d’un approvisionnement en puissance de long terme, en invoquant les prix des nouvelles centrales à turbines-à-gaz aux États-Unis (B-0128, p. 16, voir détail aux annexes 2 et 3).</a:t>
            </a:r>
          </a:p>
          <a:p>
            <a:pPr algn="just"/>
            <a:r>
              <a:rPr lang="fr-CA" dirty="0"/>
              <a:t>Le contexte américain qui favoriserait la construction de nouvelles centrales à turbines-à-gaz ne s’appliquerait pas </a:t>
            </a:r>
            <a:r>
              <a:rPr lang="fr-CA" i="1" dirty="0"/>
              <a:t>nécessairement</a:t>
            </a:r>
            <a:r>
              <a:rPr lang="fr-CA" dirty="0"/>
              <a:t> au cas du Québec où abonde l’hydroélectricité et où il n’y a pas de règle régissant le partage des coûts fixes de la puissance entre les </a:t>
            </a:r>
            <a:r>
              <a:rPr lang="fr-CA" i="1" dirty="0"/>
              <a:t>« </a:t>
            </a:r>
            <a:r>
              <a:rPr lang="fr-CA" i="1" dirty="0" err="1"/>
              <a:t>Load</a:t>
            </a:r>
            <a:r>
              <a:rPr lang="fr-CA" i="1" dirty="0"/>
              <a:t> </a:t>
            </a:r>
            <a:r>
              <a:rPr lang="fr-CA" i="1" dirty="0" err="1"/>
              <a:t>Serving</a:t>
            </a:r>
            <a:r>
              <a:rPr lang="fr-CA" i="1" dirty="0"/>
              <a:t> </a:t>
            </a:r>
            <a:r>
              <a:rPr lang="fr-CA" i="1" dirty="0" err="1"/>
              <a:t>Entity</a:t>
            </a:r>
            <a:r>
              <a:rPr lang="fr-CA" i="1" dirty="0"/>
              <a:t> ». </a:t>
            </a:r>
            <a:endParaRPr lang="fr-CA" dirty="0"/>
          </a:p>
          <a:p>
            <a:pPr algn="just"/>
            <a:r>
              <a:rPr lang="fr-CA" dirty="0"/>
              <a:t>En 2015, le Producteur a soumis ses offres sans avoir à construire de nouvelles centrales au gaz, en utilisant l’ensemble de son système de production à prédominance hydroélectrique (voir annexe 1).</a:t>
            </a:r>
          </a:p>
          <a:p>
            <a:pPr algn="just"/>
            <a:r>
              <a:rPr lang="fr-CA" dirty="0"/>
              <a:t>De plus, pour juger de la pertinence d’appliquer le prix de 112 $/</a:t>
            </a:r>
            <a:r>
              <a:rPr lang="fr-CA" dirty="0" err="1"/>
              <a:t>kW-an</a:t>
            </a:r>
            <a:r>
              <a:rPr lang="fr-CA" dirty="0"/>
              <a:t>, il serait nécessaire de préciser les </a:t>
            </a:r>
            <a:r>
              <a:rPr lang="fr-CA" b="1" u="sng" dirty="0"/>
              <a:t>caractéristiques</a:t>
            </a:r>
            <a:r>
              <a:rPr lang="fr-CA" dirty="0"/>
              <a:t> des </a:t>
            </a:r>
            <a:r>
              <a:rPr lang="fr-CA" u="sng" dirty="0"/>
              <a:t>futurs</a:t>
            </a:r>
            <a:r>
              <a:rPr lang="fr-CA" dirty="0"/>
              <a:t> besoins en puissance du Distributeur.</a:t>
            </a:r>
          </a:p>
          <a:p>
            <a:endParaRPr lang="fr-CA" dirty="0"/>
          </a:p>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5</a:t>
            </a:fld>
            <a:endParaRPr lang="fr-CA" dirty="0"/>
          </a:p>
        </p:txBody>
      </p:sp>
    </p:spTree>
    <p:extLst>
      <p:ext uri="{BB962C8B-B14F-4D97-AF65-F5344CB8AC3E}">
        <p14:creationId xmlns:p14="http://schemas.microsoft.com/office/powerpoint/2010/main" val="276590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b="1" dirty="0"/>
              <a:t>Pertinence d’appliquer le prix de 112 $/kW aux </a:t>
            </a:r>
            <a:r>
              <a:rPr lang="fr-CA" sz="2800" b="1" i="1" dirty="0"/>
              <a:t>nouveaux besoins </a:t>
            </a:r>
            <a:r>
              <a:rPr lang="fr-CA" sz="2800" b="1" dirty="0"/>
              <a:t>en puissance du Distributeur (suite)</a:t>
            </a:r>
            <a:endParaRPr lang="fr-CA" sz="2800" dirty="0"/>
          </a:p>
        </p:txBody>
      </p:sp>
      <p:sp>
        <p:nvSpPr>
          <p:cNvPr id="3" name="Espace réservé du contenu 2"/>
          <p:cNvSpPr>
            <a:spLocks noGrp="1"/>
          </p:cNvSpPr>
          <p:nvPr>
            <p:ph idx="1"/>
          </p:nvPr>
        </p:nvSpPr>
        <p:spPr/>
        <p:txBody>
          <a:bodyPr>
            <a:normAutofit fontScale="85000" lnSpcReduction="20000"/>
          </a:bodyPr>
          <a:lstStyle/>
          <a:p>
            <a:pPr marL="0" indent="0" algn="just">
              <a:buNone/>
            </a:pPr>
            <a:r>
              <a:rPr lang="fr-CA" b="1" dirty="0"/>
              <a:t>Tendance lourde de baisse des prix de la puissance :</a:t>
            </a:r>
          </a:p>
          <a:p>
            <a:pPr marL="0" indent="0" algn="just">
              <a:buNone/>
            </a:pPr>
            <a:r>
              <a:rPr lang="fr-CA" dirty="0"/>
              <a:t>- Dans l’avenir, le Producteur pourrait combiner ses ventes de la puissance en hiver avec ses projets d’exportation de forte intensité en été ou « </a:t>
            </a:r>
            <a:r>
              <a:rPr lang="fr-CA" i="1" dirty="0" err="1"/>
              <a:t>sur-équiper</a:t>
            </a:r>
            <a:r>
              <a:rPr lang="fr-CA" i="1" dirty="0"/>
              <a:t> </a:t>
            </a:r>
            <a:r>
              <a:rPr lang="fr-CA" dirty="0"/>
              <a:t>» ses centrales de production hydroélectriques.</a:t>
            </a:r>
          </a:p>
          <a:p>
            <a:pPr marL="0" indent="0" algn="just">
              <a:buNone/>
            </a:pPr>
            <a:r>
              <a:rPr lang="fr-CA" dirty="0"/>
              <a:t>- Les projets d’interconnexion avec l’Ontario et certains États américains pourraient changer la donne à long terme.</a:t>
            </a:r>
          </a:p>
          <a:p>
            <a:pPr marL="0" indent="0" algn="just">
              <a:buNone/>
            </a:pPr>
            <a:r>
              <a:rPr lang="fr-CA" dirty="0"/>
              <a:t>- La récente </a:t>
            </a:r>
            <a:r>
              <a:rPr lang="fr-CA" i="1" dirty="0"/>
              <a:t>« instruction commune »</a:t>
            </a:r>
            <a:r>
              <a:rPr lang="fr-CA" dirty="0"/>
              <a:t> avec l’IESO permettrait au Distributeur d’acheter, sous certaines conditions, de la puissance garantie de l’Ontario jusqu’au 30 septembre 2025 (voir détail à l’annexe 4).</a:t>
            </a:r>
          </a:p>
          <a:p>
            <a:pPr marL="0" indent="0" algn="just">
              <a:buNone/>
            </a:pPr>
            <a:r>
              <a:rPr lang="fr-CA" b="1" dirty="0"/>
              <a:t>Conclusion</a:t>
            </a:r>
            <a:r>
              <a:rPr lang="fr-CA" dirty="0"/>
              <a:t> : Pour l’établissement des coûts évités de puissance de long terme, le Distributeur devrait définir les </a:t>
            </a:r>
            <a:r>
              <a:rPr lang="fr-CA" i="1" dirty="0"/>
              <a:t>caractéristiques</a:t>
            </a:r>
            <a:r>
              <a:rPr lang="fr-CA" dirty="0"/>
              <a:t> de ses besoins (durée des contrats, saisons d’achats de puissance, nombre d’heures, etc.) et estimer les coûts du service respectant ces caractéristiques, en présentant clairement ses hypothèses.</a:t>
            </a:r>
          </a:p>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6</a:t>
            </a:fld>
            <a:endParaRPr lang="fr-CA" dirty="0"/>
          </a:p>
        </p:txBody>
      </p:sp>
    </p:spTree>
    <p:extLst>
      <p:ext uri="{BB962C8B-B14F-4D97-AF65-F5344CB8AC3E}">
        <p14:creationId xmlns:p14="http://schemas.microsoft.com/office/powerpoint/2010/main" val="2971059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Tarification dynamique</a:t>
            </a:r>
          </a:p>
        </p:txBody>
      </p:sp>
      <p:sp>
        <p:nvSpPr>
          <p:cNvPr id="3" name="Espace réservé du contenu 2"/>
          <p:cNvSpPr>
            <a:spLocks noGrp="1"/>
          </p:cNvSpPr>
          <p:nvPr>
            <p:ph idx="1"/>
          </p:nvPr>
        </p:nvSpPr>
        <p:spPr/>
        <p:txBody>
          <a:bodyPr>
            <a:normAutofit/>
          </a:bodyPr>
          <a:lstStyle/>
          <a:p>
            <a:pPr algn="just"/>
            <a:r>
              <a:rPr lang="fr-CA" dirty="0"/>
              <a:t>Le Distributeur a reconnu que le déploiement de ses tarifs dynamiques s’étalerait </a:t>
            </a:r>
            <a:r>
              <a:rPr lang="fr-CA" i="1" dirty="0"/>
              <a:t>sur plusieurs années </a:t>
            </a:r>
            <a:r>
              <a:rPr lang="fr-CA" dirty="0"/>
              <a:t>au cours desquelles il pourrait ajuster divers </a:t>
            </a:r>
            <a:r>
              <a:rPr lang="fr-CA" dirty="0"/>
              <a:t>paramètres, y compris les prix de l’énergie en considérant la </a:t>
            </a:r>
            <a:r>
              <a:rPr lang="fr-CA" u="sng" dirty="0"/>
              <a:t>rétroaction</a:t>
            </a:r>
            <a:r>
              <a:rPr lang="fr-CA" dirty="0"/>
              <a:t> de ses clients.</a:t>
            </a:r>
          </a:p>
          <a:p>
            <a:pPr marL="457200" lvl="1" indent="0" algn="just">
              <a:buNone/>
            </a:pPr>
            <a:r>
              <a:rPr lang="fr-CA" sz="2000" i="1" dirty="0"/>
              <a:t>« Mais ça risque de se construire sur plusieurs années, […] » (A-0061, p. 118, ligne 19).</a:t>
            </a:r>
          </a:p>
          <a:p>
            <a:pPr marL="457200" lvl="1" indent="0" algn="just">
              <a:buNone/>
            </a:pPr>
            <a:r>
              <a:rPr lang="fr-CA" sz="2000" i="1" dirty="0"/>
              <a:t>« Est-ce que ça inclut les prix? Ça pourrait... les prix crédit, ça pourrait être quelque chose qui soit évalué, effectivement. Puis, si c'était le cas, on reviendrait à la Régie, là, le faire approuver. » (A-0061, p. 173, ligne 19 et </a:t>
            </a:r>
            <a:r>
              <a:rPr lang="fr-CA" sz="2000" i="1" dirty="0" err="1"/>
              <a:t>ss</a:t>
            </a:r>
            <a:r>
              <a:rPr lang="fr-CA" sz="2000" i="1" dirty="0"/>
              <a:t>.)</a:t>
            </a:r>
          </a:p>
          <a:p>
            <a:pPr marL="457200" lvl="1" indent="0" algn="just">
              <a:buNone/>
            </a:pPr>
            <a:r>
              <a:rPr lang="fr-CA" sz="2000" i="1" dirty="0"/>
              <a:t>« Donc, ce que je disais tout à l'heure, c'est que le parc risque de se construire sur plusieurs années. On va faire des rétroactions avec les clients, on va aller chercher de l'information à ce niveau-là. » (A-0061, p. 174, ligne 2 et </a:t>
            </a:r>
            <a:r>
              <a:rPr lang="fr-CA" sz="2000" i="1" dirty="0" err="1"/>
              <a:t>ss</a:t>
            </a:r>
            <a:r>
              <a:rPr lang="fr-CA" sz="2000" i="1" dirty="0"/>
              <a:t>.)</a:t>
            </a:r>
          </a:p>
          <a:p>
            <a:pPr algn="just"/>
            <a:r>
              <a:rPr lang="fr-CA" dirty="0"/>
              <a:t>Caractère « expérimental » du projet.</a:t>
            </a:r>
          </a:p>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7</a:t>
            </a:fld>
            <a:endParaRPr lang="fr-CA" dirty="0"/>
          </a:p>
        </p:txBody>
      </p:sp>
    </p:spTree>
    <p:extLst>
      <p:ext uri="{BB962C8B-B14F-4D97-AF65-F5344CB8AC3E}">
        <p14:creationId xmlns:p14="http://schemas.microsoft.com/office/powerpoint/2010/main" val="1602083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b="1" dirty="0"/>
              <a:t>Tarification dynamique (suite)</a:t>
            </a:r>
          </a:p>
        </p:txBody>
      </p:sp>
      <p:sp>
        <p:nvSpPr>
          <p:cNvPr id="3" name="Espace réservé du contenu 2"/>
          <p:cNvSpPr>
            <a:spLocks noGrp="1"/>
          </p:cNvSpPr>
          <p:nvPr>
            <p:ph idx="1"/>
          </p:nvPr>
        </p:nvSpPr>
        <p:spPr/>
        <p:txBody>
          <a:bodyPr>
            <a:normAutofit fontScale="85000" lnSpcReduction="20000"/>
          </a:bodyPr>
          <a:lstStyle/>
          <a:p>
            <a:pPr algn="just"/>
            <a:r>
              <a:rPr lang="fr-CA" dirty="0"/>
              <a:t>Témoignage du Distributeur (7 décembre 2018):</a:t>
            </a:r>
          </a:p>
          <a:p>
            <a:pPr marL="457200" lvl="1" indent="0" algn="just">
              <a:buNone/>
            </a:pPr>
            <a:r>
              <a:rPr lang="fr-CA" sz="2100" i="1" dirty="0"/>
              <a:t>« En lien avec les clients MFR, effectivement, on ne peut pas empêcher les clients MFR de vouloir adopter ou s’inscrire à ces options-là, par contre, via notre... via nos représentants clientèle, ce qui est prévu c’est de les accompagner et </a:t>
            </a:r>
            <a:r>
              <a:rPr lang="fr-CA" sz="2100" i="1" u="sng" dirty="0"/>
              <a:t>de bien les informer sur les impacts potentiels de ces options-là</a:t>
            </a:r>
            <a:r>
              <a:rPr lang="fr-CA" sz="2100" i="1" dirty="0"/>
              <a:t>. Donc, les risques plus particulièrement, il y a une option qui est un peu plus risquée qui rapporte mieux mais qui est un peu plus risquée, donc, ça va être via notre accompagnement avec les représentants qu’on va accompagner si jamais il y a des clients MFR qui souhaitaient adopter ces tarifications-là, ces options-là.» (A-0061, p. 109, ligne 19 et </a:t>
            </a:r>
            <a:r>
              <a:rPr lang="fr-CA" sz="2100" i="1" dirty="0" err="1"/>
              <a:t>ss</a:t>
            </a:r>
            <a:r>
              <a:rPr lang="fr-CA" sz="2100" i="1" dirty="0"/>
              <a:t>.) [nos soulignés]</a:t>
            </a:r>
          </a:p>
          <a:p>
            <a:pPr algn="just"/>
            <a:r>
              <a:rPr lang="fr-CA" dirty="0"/>
              <a:t>L’ACEFQ propose que le Distributeur indique clairement le caractère </a:t>
            </a:r>
            <a:r>
              <a:rPr lang="fr-CA" u="sng" dirty="0"/>
              <a:t>« expérimental » </a:t>
            </a:r>
            <a:r>
              <a:rPr lang="fr-CA" dirty="0"/>
              <a:t>du projet dans ses communications avec ses clients et informe </a:t>
            </a:r>
            <a:r>
              <a:rPr lang="fr-CA" u="sng" dirty="0"/>
              <a:t>particulièrement ses clients à faible revenu </a:t>
            </a:r>
            <a:r>
              <a:rPr lang="fr-CA" dirty="0"/>
              <a:t>des avantages et inconvénients de ses différentes options de tarification dynamique.</a:t>
            </a:r>
          </a:p>
          <a:p>
            <a:pPr algn="just"/>
            <a:r>
              <a:rPr lang="fr-CA" dirty="0"/>
              <a:t>Le Distributeur a conçu ses tarifs dynamiques sur la base d’un coût de 50 $/kW [B-0045, p. 19, ligne 15] qui se situe à mi-chemin entre le coût évité de puissance de court terme (20 $/kW-hiver) et de long terme (112 $/</a:t>
            </a:r>
            <a:r>
              <a:rPr lang="fr-CA" dirty="0" err="1"/>
              <a:t>kW-an</a:t>
            </a:r>
            <a:r>
              <a:rPr lang="fr-CA" dirty="0"/>
              <a:t>) [estimations du Distributeur] : Base de coût « acceptable » considérant le caractère expérimental du projet.</a:t>
            </a:r>
          </a:p>
          <a:p>
            <a:endParaRPr lang="fr-CA" dirty="0"/>
          </a:p>
          <a:p>
            <a:endParaRPr lang="fr-CA" dirty="0"/>
          </a:p>
          <a:p>
            <a:endParaRPr lang="fr-CA" dirty="0"/>
          </a:p>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8</a:t>
            </a:fld>
            <a:endParaRPr lang="fr-CA" dirty="0"/>
          </a:p>
        </p:txBody>
      </p:sp>
    </p:spTree>
    <p:extLst>
      <p:ext uri="{BB962C8B-B14F-4D97-AF65-F5344CB8AC3E}">
        <p14:creationId xmlns:p14="http://schemas.microsoft.com/office/powerpoint/2010/main" val="1604724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b="1" dirty="0"/>
              <a:t>Position concurrentielle de l’électricité par rapport au mazout</a:t>
            </a:r>
          </a:p>
        </p:txBody>
      </p:sp>
      <p:sp>
        <p:nvSpPr>
          <p:cNvPr id="3" name="Espace réservé du contenu 2"/>
          <p:cNvSpPr>
            <a:spLocks noGrp="1"/>
          </p:cNvSpPr>
          <p:nvPr>
            <p:ph idx="1"/>
          </p:nvPr>
        </p:nvSpPr>
        <p:spPr/>
        <p:txBody>
          <a:bodyPr/>
          <a:lstStyle/>
          <a:p>
            <a:pPr algn="just"/>
            <a:r>
              <a:rPr lang="fr-CA" dirty="0"/>
              <a:t>Le coût annuel du chauffage à l’électricité d’une maison moyenne de 160 mètres carrés (1 231 $) est nettement inférieur à celui du chauffage au mazout (1 547 $) [C-ACEFQ-0013].</a:t>
            </a:r>
          </a:p>
          <a:p>
            <a:pPr algn="just"/>
            <a:r>
              <a:rPr lang="fr-CA" dirty="0"/>
              <a:t>Un porte-parole d’Hydro-Québec a reconnu que la conversion des systèmes au mazout vers l’électricité se poursuit [C-ACEFQ-0013].</a:t>
            </a:r>
          </a:p>
          <a:p>
            <a:pPr algn="just"/>
            <a:r>
              <a:rPr lang="fr-CA" b="1" dirty="0"/>
              <a:t>Conclusion</a:t>
            </a:r>
            <a:r>
              <a:rPr lang="fr-CA" dirty="0"/>
              <a:t> : Selon l’ACEFQ, la Régie ne devrait pas retenir l’argument du Distributeur de tenir compte de la </a:t>
            </a:r>
            <a:r>
              <a:rPr lang="fr-CA" i="1" dirty="0"/>
              <a:t>position concurrentielle </a:t>
            </a:r>
            <a:r>
              <a:rPr lang="fr-CA" dirty="0"/>
              <a:t>de l’électricité par rapport aux autres sources d’énergie [B-0006, p. 11] dans l’établissement du prix de la 2</a:t>
            </a:r>
            <a:r>
              <a:rPr lang="fr-CA" baseline="30000" dirty="0"/>
              <a:t>ème</a:t>
            </a:r>
            <a:r>
              <a:rPr lang="fr-CA" dirty="0"/>
              <a:t> tranche d’énergie du tarif D pour 2019-2020.</a:t>
            </a:r>
          </a:p>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9</a:t>
            </a:fld>
            <a:endParaRPr lang="fr-CA" dirty="0"/>
          </a:p>
        </p:txBody>
      </p:sp>
    </p:spTree>
    <p:extLst>
      <p:ext uri="{BB962C8B-B14F-4D97-AF65-F5344CB8AC3E}">
        <p14:creationId xmlns:p14="http://schemas.microsoft.com/office/powerpoint/2010/main" val="2244767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Présentation de la preuve de l'ACEFQ</Sujet>
    <Confidentiel xmlns="a091097b-8ae3-4832-a2b2-51f9a78aeacd">3</Confidentiel>
    <Projet xmlns="a091097b-8ae3-4832-a2b2-51f9a78aeacd">622</Projet>
    <Provenance xmlns="a091097b-8ae3-4832-a2b2-51f9a78aeacd">2</Provenance>
    <Hidden_UploadedAt xmlns="a091097b-8ae3-4832-a2b2-51f9a78aeacd">2023-01-28T01:27:16+00:00</Hidden_UploadedAt>
    <Accés_x0020_restreint xmlns="a091097b-8ae3-4832-a2b2-51f9a78aeacd">false</Accés_x0020_restreint>
    <Précision_x0020_de_x0020_document xmlns="a091097b-8ae3-4832-a2b2-51f9a78aeacd" xsi:nil="true"/>
    <Déposant xmlns="a091097b-8ae3-4832-a2b2-51f9a78aeacd">17</Déposant>
    <Sous-catégorie xmlns="a091097b-8ae3-4832-a2b2-51f9a78aeacd" xsi:nil="true"/>
    <Copie_x0020_papier_x0020_reçue xmlns="a091097b-8ae3-4832-a2b2-51f9a78aeacd">false</Copie_x0020_papier_x0020_reçue>
    <Cote_x0020_de_x0020_déposant xmlns="a091097b-8ae3-4832-a2b2-51f9a78aeacd" xsi:nil="true"/>
    <Inscrit_x0020_au_x0020_plumitif xmlns="a091097b-8ae3-4832-a2b2-51f9a78aeacd">true</Inscrit_x0020_au_x0020_plumitif>
    <Numéro_x0020_plumitif xmlns="a091097b-8ae3-4832-a2b2-51f9a78aeacd">459</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2023-01-28T01:27:16+00:00</Hidden_ApprovedAt>
    <Cote_x0020_de_x0020_piéce xmlns="a091097b-8ae3-4832-a2b2-51f9a78aeacd">C-ACEFQ-0029</Cote_x0020_de_x0020_piéce>
    <Diffusable_x0020_sur_x0020_le_x0020_Web xmlns="a091097b-8ae3-4832-a2b2-51f9a78aeacd">true</Diffusable_x0020_sur_x0020_le_x0020_Web>
    <Date_x0020_de_x0020_réception_x0020_copie_x0020_papier xmlns="a091097b-8ae3-4832-a2b2-51f9a78aeacd" xsi:nil="true"/>
    <Ne_x0020_pas_x0020_envoyer_x0020_d_x0027_alerte xmlns="a091097b-8ae3-4832-a2b2-51f9a78aeacd">true</Ne_x0020_pas_x0020_envoyer_x0020_d_x0027_alerte>
    <_dlc_DocId xmlns="a84ed267-86d5-4fa1-a3cb-2fed497fe84f">W2HFWTQUJJY6-291580944-156</_dlc_DocId>
    <_dlc_DocIdUrl xmlns="a84ed267-86d5-4fa1-a3cb-2fed497fe84f">
      <Url>http://s10mtlweb:8081/622/_layouts/15/DocIdRedir.aspx?ID=W2HFWTQUJJY6-291580944-156</Url>
      <Description>W2HFWTQUJJY6-291580944-156</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B5CCBCF392318B488EC5AC132CA3A387" ma:contentTypeVersion="0" ma:contentTypeDescription="" ma:contentTypeScope="" ma:versionID="9942897730dee6bd3fe50e47e366adbf">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E2E3CF-AD24-485F-A05A-B5B33344BCCE}"/>
</file>

<file path=customXml/itemProps2.xml><?xml version="1.0" encoding="utf-8"?>
<ds:datastoreItem xmlns:ds="http://schemas.openxmlformats.org/officeDocument/2006/customXml" ds:itemID="{D0A4B052-CCB5-463D-9A45-C602CDE3A870}"/>
</file>

<file path=customXml/itemProps3.xml><?xml version="1.0" encoding="utf-8"?>
<ds:datastoreItem xmlns:ds="http://schemas.openxmlformats.org/officeDocument/2006/customXml" ds:itemID="{FAB221F6-AF79-4749-A3AD-4BC95ED17D94}"/>
</file>

<file path=customXml/itemProps4.xml><?xml version="1.0" encoding="utf-8"?>
<ds:datastoreItem xmlns:ds="http://schemas.openxmlformats.org/officeDocument/2006/customXml" ds:itemID="{2C5F826D-15DA-4B32-B43D-4595E3DAE480}"/>
</file>

<file path=docProps/app.xml><?xml version="1.0" encoding="utf-8"?>
<Properties xmlns="http://schemas.openxmlformats.org/officeDocument/2006/extended-properties" xmlns:vt="http://schemas.openxmlformats.org/officeDocument/2006/docPropsVTypes">
  <TotalTime>12902</TotalTime>
  <Words>1736</Words>
  <Application>Microsoft Office PowerPoint</Application>
  <PresentationFormat>Grand écran</PresentationFormat>
  <Paragraphs>100</Paragraphs>
  <Slides>17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Calibri</vt:lpstr>
      <vt:lpstr>Calibri Light</vt:lpstr>
      <vt:lpstr>Thème Office</vt:lpstr>
      <vt:lpstr>   Régie de l’énergie – Dossier R-4057-2018  Présentation de l’ACEF de Québec  </vt:lpstr>
      <vt:lpstr>Plan de présentation</vt:lpstr>
      <vt:lpstr>Opportunité de considérer l’hydroélectricité dans l’établissement des coûts évités en énergie de long terme</vt:lpstr>
      <vt:lpstr>Coût évité en puissance de long terme </vt:lpstr>
      <vt:lpstr>Pertinence d’appliquer le prix de 112 $/kW aux nouveaux besoins en puissance du Distributeur</vt:lpstr>
      <vt:lpstr>Pertinence d’appliquer le prix de 112 $/kW aux nouveaux besoins en puissance du Distributeur (suite)</vt:lpstr>
      <vt:lpstr>Tarification dynamique</vt:lpstr>
      <vt:lpstr>Tarification dynamique (suite)</vt:lpstr>
      <vt:lpstr>Position concurrentielle de l’électricité par rapport au mazout</vt:lpstr>
      <vt:lpstr>Émergence de l’énergie solaire</vt:lpstr>
      <vt:lpstr>Hausse plus importante du prix de la 2ème tranche d’énergie que celui de la 1ère tranche du tarif D</vt:lpstr>
      <vt:lpstr>Présentation PowerPoint</vt:lpstr>
      <vt:lpstr>Annexe 1. Prix de la puissance résultant de l’appel d’offres A/O 2015-01</vt:lpstr>
      <vt:lpstr>Annexe 2 – Position du Distributeur sur le coût évité en puissance de long terme (B-0128, p. 16 et ss.)</vt:lpstr>
      <vt:lpstr>Annexe 3 – Coûts des nouvelles centrales de turbines-à-gaz aux États-Unis(HQD, B-0128, p. 15)</vt:lpstr>
      <vt:lpstr>Annexe 4. Possibilité d’achat de puissance garantie de l’Ontario (HQT, R-4058-2018, B-0055, p. 80)</vt:lpstr>
      <vt:lpstr>Annexe 4 (suite)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R-4041-2018 Présentation</dc:title>
  <dc:subject>Présentation de la preuve de l'ACEFQ</dc:subject>
  <dc:creator>Co Pham</dc:creator>
  <cp:keywords>ACEFQ</cp:keywords>
  <cp:lastModifiedBy>Co Pham</cp:lastModifiedBy>
  <cp:revision>528</cp:revision>
  <cp:lastPrinted>2018-12-10T23:07:47Z</cp:lastPrinted>
  <dcterms:created xsi:type="dcterms:W3CDTF">2016-11-30T21:21:52Z</dcterms:created>
  <dcterms:modified xsi:type="dcterms:W3CDTF">2018-12-11T01:40:19Z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0x010100F6681E3BDF397F418586AC591ADC81BB00B5CCBCF392318B488EC5AC132CA3A387</vt:lpwstr>
  </property>
  <property fmtid="{D5CDD505-2E9C-101B-9397-08002B2CF9AE}" pid="4" name="Order">
    <vt:r8>4061900</vt:r8>
  </property>
  <property fmtid="{D5CDD505-2E9C-101B-9397-08002B2CF9AE}" pid="5" name="_dlc_DocIdItemGuid">
    <vt:lpwstr>91e64d3d-791c-43fd-a4a2-ace0918e308a</vt:lpwstr>
  </property>
</Properties>
</file>