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32" r:id="rId4"/>
    <p:sldId id="333" r:id="rId5"/>
    <p:sldId id="334" r:id="rId6"/>
    <p:sldId id="329" r:id="rId7"/>
    <p:sldId id="331" r:id="rId8"/>
    <p:sldId id="335" r:id="rId9"/>
    <p:sldId id="336" r:id="rId10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5887" autoAdjust="0"/>
  </p:normalViewPr>
  <p:slideViewPr>
    <p:cSldViewPr>
      <p:cViewPr>
        <p:scale>
          <a:sx n="90" d="100"/>
          <a:sy n="90" d="100"/>
        </p:scale>
        <p:origin x="12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234" y="-126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F59236D8-1668-4EC2-AD60-9819D99E5C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3262713-DAC0-4BAF-943D-A8D05AD1B3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2" name="Rectangle 4">
            <a:extLst>
              <a:ext uri="{FF2B5EF4-FFF2-40B4-BE49-F238E27FC236}">
                <a16:creationId xmlns:a16="http://schemas.microsoft.com/office/drawing/2014/main" id="{511248C6-AB32-48D0-AE06-5B0DCEBBAE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075AC4BB-D97D-420F-A1B4-DA14EDBE287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EE53E7-55CE-44A6-823D-1DAC43BD56CF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162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920E93E-73E1-4448-BB96-F561687DDC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ECFE1CD-69CA-4298-B62A-647D7486C2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D27A4C2-C44F-496C-A71F-DBDEF1DA75B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1DB07A45-5191-4076-9913-4D09D9A74C4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2EA2E89-4064-48B8-A07D-88D2B6751F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3EB82F-4D51-4FD1-8DD4-C2897AA5683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8284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741605E-FA84-4DF5-9ECB-CF31306D12B1}" type="slidenum">
              <a:rPr lang="en-US" altLang="fr-FR"/>
              <a:pPr>
                <a:spcBef>
                  <a:spcPct val="0"/>
                </a:spcBef>
              </a:pPr>
              <a:t>1</a:t>
            </a:fld>
            <a:endParaRPr lang="en-US" altLang="fr-FR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2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3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7165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4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31683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6A85073-23E5-4444-8E4A-9C35660C6B96}" type="slidenum">
              <a:rPr lang="en-US" altLang="fr-FR"/>
              <a:pPr>
                <a:spcBef>
                  <a:spcPct val="0"/>
                </a:spcBef>
              </a:pPr>
              <a:t>5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14805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DC0A4B3-0769-446A-858F-C082C9BA2356}" type="slidenum">
              <a:rPr lang="en-US" altLang="fr-FR"/>
              <a:pPr>
                <a:spcBef>
                  <a:spcPct val="0"/>
                </a:spcBef>
              </a:pPr>
              <a:t>6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AA42AEC-1C46-4422-9FB2-22CA80BA0904}" type="slidenum">
              <a:rPr lang="en-US" altLang="fr-FR"/>
              <a:pPr>
                <a:spcBef>
                  <a:spcPct val="0"/>
                </a:spcBef>
              </a:pPr>
              <a:t>7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AA42AEC-1C46-4422-9FB2-22CA80BA0904}" type="slidenum">
              <a:rPr lang="en-US" altLang="fr-FR"/>
              <a:pPr>
                <a:spcBef>
                  <a:spcPct val="0"/>
                </a:spcBef>
              </a:pPr>
              <a:t>8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38784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AA42AEC-1C46-4422-9FB2-22CA80BA0904}" type="slidenum">
              <a:rPr lang="en-US" altLang="fr-FR"/>
              <a:pPr>
                <a:spcBef>
                  <a:spcPct val="0"/>
                </a:spcBef>
              </a:pPr>
              <a:t>9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04965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Cliquez pour modifier le style du titre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Cliquez pour modifier le style des sous-titres du masque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A3B3B7E-A36A-4A62-8A3D-5179BFA3CD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85B3-3A97-431A-87C1-1450A402C14A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F10F524-50FE-463E-9088-5434C810C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E748F0F-6E8D-4C40-9D77-843F44DC41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E3EF4D-6A9F-477A-B1F1-7F82E5B473A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6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30D3-81E8-4B01-9BAC-FDB525C87EF0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621-655E-499F-9E5D-E27D31BC7EC0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856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282A-63CE-4CE7-8BF8-D550A8B4BE26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13029-E75F-40C2-AB62-D1A7030BBE7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34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Ø"/>
              <a:defRPr/>
            </a:lvl1pPr>
            <a:lvl2pPr marL="669925" indent="-325438">
              <a:buFont typeface="Wingdings" panose="05000000000000000000" pitchFamily="2" charset="2"/>
              <a:buChar char="Ø"/>
              <a:defRPr/>
            </a:lvl2pPr>
            <a:lvl3pPr marL="1022350" indent="-350838">
              <a:buFont typeface="Wingdings" panose="05000000000000000000" pitchFamily="2" charset="2"/>
              <a:buChar char="Ø"/>
              <a:defRPr/>
            </a:lvl3pPr>
            <a:lvl4pPr marL="1339850" indent="-315913">
              <a:buFont typeface="Wingdings" panose="05000000000000000000" pitchFamily="2" charset="2"/>
              <a:buChar char="Ø"/>
              <a:defRPr/>
            </a:lvl4pPr>
            <a:lvl5pPr marL="1681163" indent="-339725"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BFFD9-F1D4-484A-8B06-40B713DEBD45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CC699-90A0-480E-B467-87681DD92EA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19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02186-A7AC-4720-9E3C-C0FCA72D85B2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296D6-E16B-4E2B-AE04-662C8C9FC0E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23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03BCE-5254-48DE-BFCD-48DEDF31627F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0EC45-831E-45F6-83CB-F93D0FE5A4D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18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3CBE6-1C69-43C0-8805-48086D9D7F1A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0B243-53B7-441B-88D5-3F204DFA7E7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53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6DE92-525A-45B1-8A31-BBED1955552E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90068-E1AC-4692-932D-7C2C9163D67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4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AC2CA-DAAE-44ED-B375-F947698CEDA3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98AAFE-C5D9-4B87-B03C-DA2652F9D9E4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69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5947B-2C58-4126-A50C-EE2FE282870F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D9E9F-7C16-4FB2-A4D8-48A6406627CF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73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F339F-A875-4224-ACFD-C88788F0CE25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428C5-8770-41E7-B46F-28248779B0B6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2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Cliquez pour modifier les styles du texte du masque</a:t>
            </a:r>
          </a:p>
          <a:p>
            <a:pPr lvl="1"/>
            <a:r>
              <a:rPr lang="en-US" altLang="en-US"/>
              <a:t>Deuxième niveau</a:t>
            </a:r>
          </a:p>
          <a:p>
            <a:pPr lvl="2"/>
            <a:r>
              <a:rPr lang="en-US" altLang="en-US"/>
              <a:t>Troisième niveau</a:t>
            </a:r>
          </a:p>
          <a:p>
            <a:pPr lvl="3"/>
            <a:r>
              <a:rPr lang="en-US" altLang="en-US"/>
              <a:t>Quatrième niveau</a:t>
            </a:r>
          </a:p>
          <a:p>
            <a:pPr lvl="4"/>
            <a:r>
              <a:rPr lang="en-US" altLang="en-US"/>
              <a:t>Cinquième niveau</a:t>
            </a:r>
          </a:p>
        </p:txBody>
      </p:sp>
      <p:sp>
        <p:nvSpPr>
          <p:cNvPr id="84996" name="Rectangle 4">
            <a:extLst>
              <a:ext uri="{FF2B5EF4-FFF2-40B4-BE49-F238E27FC236}">
                <a16:creationId xmlns:a16="http://schemas.microsoft.com/office/drawing/2014/main" id="{79BDD62B-465A-41CE-8BD5-351FEB70D3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DE5370E6-D6AB-4B2E-974B-5DAC55D24E28}" type="datetime1">
              <a:rPr lang="fr-FR" altLang="en-US"/>
              <a:pPr>
                <a:defRPr/>
              </a:pPr>
              <a:t>14/12/2018</a:t>
            </a:fld>
            <a:endParaRPr lang="en-US" altLang="en-US"/>
          </a:p>
        </p:txBody>
      </p:sp>
      <p:sp>
        <p:nvSpPr>
          <p:cNvPr id="84997" name="Rectangle 5">
            <a:extLst>
              <a:ext uri="{FF2B5EF4-FFF2-40B4-BE49-F238E27FC236}">
                <a16:creationId xmlns:a16="http://schemas.microsoft.com/office/drawing/2014/main" id="{850A5C87-C6C6-402B-9AAD-B045E96170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E838F2A0-83AC-44EF-9825-D63B1E677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fld id="{161236FE-008B-4E1F-A160-D73E68046895}" type="slidenum">
              <a:rPr lang="en-US" altLang="en-US"/>
              <a:pPr/>
              <a:t>‹N°›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CA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9" r:id="rId2"/>
    <p:sldLayoutId id="2147484210" r:id="rId3"/>
    <p:sldLayoutId id="2147484211" r:id="rId4"/>
    <p:sldLayoutId id="2147484212" r:id="rId5"/>
    <p:sldLayoutId id="2147484213" r:id="rId6"/>
    <p:sldLayoutId id="2147484214" r:id="rId7"/>
    <p:sldLayoutId id="2147484215" r:id="rId8"/>
    <p:sldLayoutId id="2147484216" r:id="rId9"/>
    <p:sldLayoutId id="2147484217" r:id="rId10"/>
    <p:sldLayoutId id="214748421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321F2B-1BDC-4EC8-975A-9511AD0F95B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89850" cy="2192338"/>
          </a:xfrm>
        </p:spPr>
        <p:txBody>
          <a:bodyPr/>
          <a:lstStyle/>
          <a:p>
            <a:pPr eaLnBrk="1" hangingPunct="1"/>
            <a:r>
              <a:rPr lang="fr-CA" altLang="fr-FR" sz="4800" dirty="0"/>
              <a:t>Présentation de la FCEI</a:t>
            </a:r>
            <a:br>
              <a:rPr lang="fr-CA" altLang="fr-FR" sz="4800" dirty="0"/>
            </a:br>
            <a:br>
              <a:rPr lang="fr-CA" altLang="fr-FR" sz="2000" dirty="0"/>
            </a:br>
            <a:r>
              <a:rPr lang="fr-CA" altLang="fr-FR" sz="2000" dirty="0"/>
              <a:t>Antoine Gosselin, économiste</a:t>
            </a:r>
            <a:br>
              <a:rPr lang="fr-CA" altLang="fr-FR" sz="2000" dirty="0"/>
            </a:br>
            <a:endParaRPr lang="en-US" altLang="fr-FR" sz="4600" dirty="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4109C3F-5A11-49C5-A4B4-96F4239CDC3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A" altLang="fr-FR" dirty="0">
                <a:solidFill>
                  <a:schemeClr val="tx2"/>
                </a:solidFill>
                <a:latin typeface="+mj-lt"/>
              </a:rPr>
              <a:t>R-4057-2018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129F2E2-A284-436F-8AC0-15E49AB79C7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fr-FR" altLang="en-US" dirty="0"/>
          </a:p>
          <a:p>
            <a:pPr>
              <a:defRPr/>
            </a:pPr>
            <a:r>
              <a:rPr lang="en-US" altLang="en-US" dirty="0"/>
              <a:t>14/12/2018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Lien IQS-MTÉR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412875"/>
            <a:ext cx="804386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None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Deux questions importantes à se poser sur le lien entre indicateurs et MTÉR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None/>
              <a:defRPr/>
            </a:pPr>
            <a:r>
              <a:rPr lang="fr-CA" sz="1800" dirty="0"/>
              <a:t> </a:t>
            </a:r>
            <a:r>
              <a:rPr lang="fr-CA" altLang="fr-FR" sz="1000" dirty="0">
                <a:cs typeface="Arial" panose="020B0604020202020204" pitchFamily="34" charset="0"/>
              </a:rPr>
              <a:t>		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Est-ce contraignant?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Doit être contraignant pour inciter au maintien de la qualité de service.</a:t>
            </a:r>
          </a:p>
          <a:p>
            <a:pPr marL="1885950" lvl="3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Globalement</a:t>
            </a:r>
          </a:p>
          <a:p>
            <a:pPr marL="1885950" lvl="3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Par indicateur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200" dirty="0" err="1"/>
              <a:t>Doit</a:t>
            </a:r>
            <a:r>
              <a:rPr lang="en-CA" sz="1200" dirty="0"/>
              <a:t> </a:t>
            </a:r>
            <a:r>
              <a:rPr lang="en-CA" sz="1200" dirty="0" err="1"/>
              <a:t>être</a:t>
            </a:r>
            <a:r>
              <a:rPr lang="en-CA" sz="1200" dirty="0"/>
              <a:t> </a:t>
            </a:r>
            <a:r>
              <a:rPr lang="en-CA" sz="1200" dirty="0" err="1"/>
              <a:t>contraignant</a:t>
            </a:r>
            <a:r>
              <a:rPr lang="en-CA" sz="1200" dirty="0"/>
              <a:t> </a:t>
            </a:r>
            <a:r>
              <a:rPr lang="en-CA" sz="1200" dirty="0" err="1"/>
              <a:t>même</a:t>
            </a:r>
            <a:r>
              <a:rPr lang="en-CA" sz="1200" dirty="0"/>
              <a:t> </a:t>
            </a:r>
            <a:r>
              <a:rPr lang="en-CA" sz="1200" dirty="0" err="1"/>
              <a:t>lorsque</a:t>
            </a:r>
            <a:r>
              <a:rPr lang="en-CA" sz="1200" dirty="0"/>
              <a:t> </a:t>
            </a:r>
            <a:r>
              <a:rPr lang="en-CA" sz="1200" dirty="0" err="1"/>
              <a:t>l’excédent</a:t>
            </a:r>
            <a:r>
              <a:rPr lang="en-CA" sz="1200" dirty="0"/>
              <a:t> de </a:t>
            </a:r>
            <a:r>
              <a:rPr lang="en-CA" sz="1200" dirty="0" err="1"/>
              <a:t>rendement</a:t>
            </a:r>
            <a:r>
              <a:rPr lang="en-CA" sz="1200" dirty="0"/>
              <a:t> </a:t>
            </a:r>
            <a:r>
              <a:rPr lang="en-CA" sz="1200" dirty="0" err="1"/>
              <a:t>est</a:t>
            </a:r>
            <a:r>
              <a:rPr lang="en-CA" sz="1200" dirty="0"/>
              <a:t> </a:t>
            </a:r>
            <a:r>
              <a:rPr lang="en-CA" sz="1200" dirty="0" err="1"/>
              <a:t>faible</a:t>
            </a:r>
            <a:endParaRPr lang="fr-CA" sz="12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Est-ce équitable?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Distributeur est-il raisonnablement protégé des variations aléatoires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Lien IQS-MTÉR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412875"/>
            <a:ext cx="8043863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Trois problèmes principaux dans la proposition HQD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Cibles non contraignantes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IMQ de -1 correspond à un écart de 2 voire 3 écarts-types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Probabilité de ne pas obtenir 100% de sa part de l’excédent de rendement est minime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Pas d’incitatif à maintenir l’efficience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Compensation totale entre les dimensions de qualité de service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Problématique parce que le Distributeur peut concentrer ses efforts sur une seule dimension et laisser se détériorer les autres</a:t>
            </a:r>
          </a:p>
          <a:p>
            <a:pPr marL="1885950" lvl="3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Similaire à la distinction rural/urbain de PEG</a:t>
            </a:r>
          </a:p>
          <a:p>
            <a:pPr marL="1885950" lvl="3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200" dirty="0"/>
              <a:t>e.g. délai de réponse téléphonique entre 2013 et 2016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Non contraignant lorsqu’il n’y a pas d’excédent de rendement à partager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4200" dirty="0"/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2400" dirty="0"/>
              <a:t>La proposition du Distributeur présente un risque élevé de dégradation de la qualité de service</a:t>
            </a:r>
            <a:endParaRPr lang="fr-CA" sz="4200" dirty="0"/>
          </a:p>
        </p:txBody>
      </p:sp>
    </p:spTree>
    <p:extLst>
      <p:ext uri="{BB962C8B-B14F-4D97-AF65-F5344CB8AC3E}">
        <p14:creationId xmlns:p14="http://schemas.microsoft.com/office/powerpoint/2010/main" val="11925635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Lien IQS-MTÉR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412875"/>
            <a:ext cx="804386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800" dirty="0"/>
              <a:t>P</a:t>
            </a:r>
            <a:r>
              <a:rPr lang="fr-CA" sz="1800" dirty="0" err="1"/>
              <a:t>roposition</a:t>
            </a:r>
            <a:r>
              <a:rPr lang="fr-CA" sz="1800" dirty="0"/>
              <a:t> FCEI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 err="1"/>
              <a:t>Contrainte</a:t>
            </a:r>
            <a:r>
              <a:rPr lang="en-CA" sz="1400" dirty="0"/>
              <a:t> plus </a:t>
            </a:r>
            <a:r>
              <a:rPr lang="en-CA" sz="1400" dirty="0" err="1"/>
              <a:t>importante</a:t>
            </a:r>
            <a:r>
              <a:rPr lang="en-CA" sz="1400" dirty="0"/>
              <a:t> sur la </a:t>
            </a:r>
            <a:r>
              <a:rPr lang="en-CA" sz="1400" dirty="0" err="1"/>
              <a:t>qualité</a:t>
            </a:r>
            <a:r>
              <a:rPr lang="en-CA" sz="1400" dirty="0"/>
              <a:t> de service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Compensation </a:t>
            </a:r>
            <a:r>
              <a:rPr lang="en-CA" sz="1400" dirty="0" err="1"/>
              <a:t>limitée</a:t>
            </a:r>
            <a:r>
              <a:rPr lang="en-CA" sz="1400" dirty="0"/>
              <a:t> à 5% </a:t>
            </a:r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200" dirty="0"/>
              <a:t>La </a:t>
            </a:r>
            <a:r>
              <a:rPr lang="en-CA" sz="1200" dirty="0" err="1"/>
              <a:t>contrainte</a:t>
            </a:r>
            <a:r>
              <a:rPr lang="en-CA" sz="1200" dirty="0"/>
              <a:t> </a:t>
            </a:r>
            <a:r>
              <a:rPr lang="en-CA" sz="1200" dirty="0" err="1"/>
              <a:t>pourrait</a:t>
            </a:r>
            <a:r>
              <a:rPr lang="en-CA" sz="1200" dirty="0"/>
              <a:t> </a:t>
            </a:r>
            <a:r>
              <a:rPr lang="en-CA" sz="1200" dirty="0" err="1"/>
              <a:t>être</a:t>
            </a:r>
            <a:r>
              <a:rPr lang="en-CA" sz="1200" dirty="0"/>
              <a:t> </a:t>
            </a:r>
            <a:r>
              <a:rPr lang="en-CA" sz="1200" dirty="0" err="1"/>
              <a:t>améliorée</a:t>
            </a:r>
            <a:r>
              <a:rPr lang="en-CA" sz="1200" dirty="0"/>
              <a:t> </a:t>
            </a:r>
            <a:r>
              <a:rPr lang="en-CA" sz="1200" dirty="0" err="1"/>
              <a:t>en</a:t>
            </a:r>
            <a:r>
              <a:rPr lang="en-CA" sz="1200" dirty="0"/>
              <a:t> </a:t>
            </a:r>
            <a:r>
              <a:rPr lang="fr-CA" sz="1200" dirty="0"/>
              <a:t>fixant les zones de compensation en fonction des écarts-type plutôt que selon un pourcentage fixe de réalisation pour tous les indicateurs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 err="1"/>
              <a:t>Incitatif</a:t>
            </a:r>
            <a:r>
              <a:rPr lang="en-CA" sz="1400" dirty="0"/>
              <a:t> </a:t>
            </a:r>
            <a:r>
              <a:rPr lang="en-CA" sz="1400" dirty="0" err="1"/>
              <a:t>maintenu</a:t>
            </a:r>
            <a:r>
              <a:rPr lang="en-CA" sz="1400" dirty="0"/>
              <a:t> </a:t>
            </a:r>
            <a:r>
              <a:rPr lang="en-CA" sz="1400" dirty="0" err="1"/>
              <a:t>même</a:t>
            </a:r>
            <a:r>
              <a:rPr lang="en-CA" sz="1400" dirty="0"/>
              <a:t> </a:t>
            </a:r>
            <a:r>
              <a:rPr lang="en-CA" sz="1400" dirty="0" err="1"/>
              <a:t>en</a:t>
            </a:r>
            <a:r>
              <a:rPr lang="en-CA" sz="1400" dirty="0"/>
              <a:t> absence </a:t>
            </a:r>
            <a:r>
              <a:rPr lang="en-CA" sz="1400" dirty="0" err="1"/>
              <a:t>d’excédent</a:t>
            </a:r>
            <a:r>
              <a:rPr lang="en-CA" sz="1400" dirty="0"/>
              <a:t> de </a:t>
            </a:r>
            <a:r>
              <a:rPr lang="en-CA" sz="1400" dirty="0" err="1"/>
              <a:t>rendement</a:t>
            </a:r>
            <a:endParaRPr lang="fr-CA" sz="1400" dirty="0"/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lvl="2" indent="0" eaLnBrk="1" hangingPunct="1">
              <a:spcBef>
                <a:spcPct val="0"/>
              </a:spcBef>
              <a:buClr>
                <a:schemeClr val="accent6"/>
              </a:buClr>
              <a:buSzTx/>
              <a:buNone/>
              <a:defRPr/>
            </a:pPr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22954686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B8AC37-D40A-41BE-9C9D-384A61FF4EF0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Lien IQS-MTÉR /Cible</a:t>
            </a:r>
            <a:endParaRPr lang="en-US" altLang="fr-FR" sz="3200" dirty="0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412875"/>
            <a:ext cx="804386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DMR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 err="1"/>
              <a:t>Changement</a:t>
            </a:r>
            <a:r>
              <a:rPr lang="en-CA" sz="1400" dirty="0"/>
              <a:t> </a:t>
            </a:r>
            <a:r>
              <a:rPr lang="en-CA" sz="1400" dirty="0" err="1"/>
              <a:t>structurel</a:t>
            </a:r>
            <a:r>
              <a:rPr lang="en-CA" sz="1400" dirty="0"/>
              <a:t> dans la </a:t>
            </a:r>
            <a:r>
              <a:rPr lang="en-CA" sz="1400" dirty="0" err="1"/>
              <a:t>fonction</a:t>
            </a:r>
            <a:r>
              <a:rPr lang="en-CA" sz="1400" dirty="0"/>
              <a:t> de production du </a:t>
            </a:r>
            <a:r>
              <a:rPr lang="en-CA" sz="1400" dirty="0" err="1"/>
              <a:t>Distributeur</a:t>
            </a:r>
            <a:endParaRPr lang="en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en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Le </a:t>
            </a:r>
            <a:r>
              <a:rPr lang="en-CA" sz="1400" dirty="0" err="1"/>
              <a:t>Distributeur</a:t>
            </a:r>
            <a:r>
              <a:rPr lang="en-CA" sz="1400" dirty="0"/>
              <a:t> propose </a:t>
            </a:r>
            <a:r>
              <a:rPr lang="en-CA" sz="1400" dirty="0" err="1"/>
              <a:t>une</a:t>
            </a:r>
            <a:r>
              <a:rPr lang="en-CA" sz="1400" dirty="0"/>
              <a:t> </a:t>
            </a:r>
            <a:r>
              <a:rPr lang="en-CA" sz="1400" dirty="0" err="1"/>
              <a:t>moyenne</a:t>
            </a:r>
            <a:r>
              <a:rPr lang="en-CA" sz="1400" dirty="0"/>
              <a:t> cinq </a:t>
            </a:r>
            <a:r>
              <a:rPr lang="en-CA" sz="1400" dirty="0" err="1"/>
              <a:t>ans</a:t>
            </a:r>
            <a:endParaRPr lang="en-CA" sz="1400" dirty="0"/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Il </a:t>
            </a:r>
            <a:r>
              <a:rPr lang="en-CA" sz="1400" dirty="0" err="1"/>
              <a:t>invoque</a:t>
            </a:r>
            <a:r>
              <a:rPr lang="en-CA" sz="1400" dirty="0"/>
              <a:t> le </a:t>
            </a:r>
            <a:r>
              <a:rPr lang="en-CA" sz="1400" dirty="0" err="1"/>
              <a:t>risque</a:t>
            </a:r>
            <a:r>
              <a:rPr lang="en-CA" sz="1400" dirty="0"/>
              <a:t> de </a:t>
            </a:r>
            <a:r>
              <a:rPr lang="en-CA" sz="1400" dirty="0" err="1"/>
              <a:t>hausse</a:t>
            </a:r>
            <a:r>
              <a:rPr lang="en-CA" sz="1400" dirty="0"/>
              <a:t> des </a:t>
            </a:r>
            <a:r>
              <a:rPr lang="en-CA" sz="1400" dirty="0" err="1"/>
              <a:t>appels</a:t>
            </a:r>
            <a:r>
              <a:rPr lang="en-CA" sz="1400" dirty="0"/>
              <a:t> </a:t>
            </a:r>
            <a:r>
              <a:rPr lang="en-CA" sz="1400" dirty="0" err="1"/>
              <a:t>liés</a:t>
            </a:r>
            <a:r>
              <a:rPr lang="en-CA" sz="1400" dirty="0"/>
              <a:t> aux </a:t>
            </a:r>
            <a:r>
              <a:rPr lang="en-CA" sz="1400" dirty="0" err="1"/>
              <a:t>nouvelles</a:t>
            </a:r>
            <a:r>
              <a:rPr lang="en-CA" sz="1400" dirty="0"/>
              <a:t> options </a:t>
            </a:r>
            <a:r>
              <a:rPr lang="en-CA" sz="1400" dirty="0" err="1"/>
              <a:t>tarifaires</a:t>
            </a:r>
            <a:endParaRPr lang="en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en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FCEI </a:t>
            </a:r>
            <a:r>
              <a:rPr lang="en-CA" sz="1400" dirty="0" err="1"/>
              <a:t>maintient</a:t>
            </a:r>
            <a:r>
              <a:rPr lang="en-CA" sz="1400" dirty="0"/>
              <a:t> </a:t>
            </a:r>
            <a:r>
              <a:rPr lang="en-CA" sz="1400" dirty="0" err="1"/>
              <a:t>sa</a:t>
            </a:r>
            <a:r>
              <a:rPr lang="en-CA" sz="1400" dirty="0"/>
              <a:t> recommendation </a:t>
            </a:r>
            <a:r>
              <a:rPr lang="en-CA" sz="1400" dirty="0" err="1"/>
              <a:t>d’une</a:t>
            </a:r>
            <a:r>
              <a:rPr lang="en-CA" sz="1400" dirty="0"/>
              <a:t> </a:t>
            </a:r>
            <a:r>
              <a:rPr lang="en-CA" sz="1400" dirty="0" err="1"/>
              <a:t>moyenne</a:t>
            </a:r>
            <a:r>
              <a:rPr lang="en-CA" sz="1400" dirty="0"/>
              <a:t> sur 2 </a:t>
            </a:r>
            <a:r>
              <a:rPr lang="en-CA" sz="1400" dirty="0" err="1"/>
              <a:t>ans</a:t>
            </a:r>
            <a:endParaRPr lang="en-CA" sz="1400" dirty="0"/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Des </a:t>
            </a:r>
            <a:r>
              <a:rPr lang="en-CA" sz="1400" dirty="0" err="1"/>
              <a:t>ressources</a:t>
            </a:r>
            <a:r>
              <a:rPr lang="en-CA" sz="1400" dirty="0"/>
              <a:t> </a:t>
            </a:r>
            <a:r>
              <a:rPr lang="en-CA" sz="1400" dirty="0" err="1"/>
              <a:t>additionnelles</a:t>
            </a:r>
            <a:r>
              <a:rPr lang="en-CA" sz="1400" dirty="0"/>
              <a:t> </a:t>
            </a:r>
            <a:r>
              <a:rPr lang="en-CA" sz="1400" dirty="0" err="1"/>
              <a:t>sont</a:t>
            </a:r>
            <a:r>
              <a:rPr lang="en-CA" sz="1400" dirty="0"/>
              <a:t> </a:t>
            </a:r>
            <a:r>
              <a:rPr lang="en-CA" sz="1400" dirty="0" err="1"/>
              <a:t>prévues</a:t>
            </a:r>
            <a:endParaRPr lang="en-CA" sz="1400" dirty="0"/>
          </a:p>
          <a:p>
            <a:pPr marL="1308100" lvl="2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Les </a:t>
            </a:r>
            <a:r>
              <a:rPr lang="en-CA" sz="1400" dirty="0" err="1"/>
              <a:t>éléments</a:t>
            </a:r>
            <a:r>
              <a:rPr lang="en-CA" sz="1400" dirty="0"/>
              <a:t> de mitigations (</a:t>
            </a:r>
            <a:r>
              <a:rPr lang="en-CA" sz="1400" dirty="0" err="1"/>
              <a:t>moyenne</a:t>
            </a:r>
            <a:r>
              <a:rPr lang="en-CA" sz="1400" dirty="0"/>
              <a:t> des </a:t>
            </a:r>
            <a:r>
              <a:rPr lang="en-CA" sz="1400" dirty="0" err="1"/>
              <a:t>quantres</a:t>
            </a:r>
            <a:r>
              <a:rPr lang="en-CA" sz="1400" dirty="0"/>
              <a:t> </a:t>
            </a:r>
            <a:r>
              <a:rPr lang="en-CA" sz="1400" dirty="0" err="1"/>
              <a:t>années</a:t>
            </a:r>
            <a:r>
              <a:rPr lang="en-CA" sz="1400" dirty="0"/>
              <a:t>, compensation entre </a:t>
            </a:r>
            <a:r>
              <a:rPr lang="en-CA" sz="1400" dirty="0" err="1"/>
              <a:t>indicateurs</a:t>
            </a:r>
            <a:r>
              <a:rPr lang="en-CA" sz="1400" dirty="0"/>
              <a:t>) </a:t>
            </a:r>
            <a:r>
              <a:rPr lang="en-CA" sz="1400" dirty="0" err="1"/>
              <a:t>compensent</a:t>
            </a:r>
            <a:r>
              <a:rPr lang="en-CA" sz="1400" dirty="0"/>
              <a:t> pour </a:t>
            </a:r>
            <a:r>
              <a:rPr lang="en-CA" sz="1400" dirty="0" err="1"/>
              <a:t>ce</a:t>
            </a:r>
            <a:r>
              <a:rPr lang="en-CA" sz="1400" dirty="0"/>
              <a:t> </a:t>
            </a:r>
            <a:r>
              <a:rPr lang="en-CA" sz="1400" dirty="0" err="1"/>
              <a:t>risque</a:t>
            </a:r>
            <a:r>
              <a:rPr lang="en-CA" sz="1400" dirty="0"/>
              <a:t>.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en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en-CA" sz="1400" dirty="0"/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lvl="2" indent="0" eaLnBrk="1" hangingPunct="1">
              <a:spcBef>
                <a:spcPct val="0"/>
              </a:spcBef>
              <a:buClr>
                <a:schemeClr val="accent6"/>
              </a:buClr>
              <a:buSzTx/>
              <a:buNone/>
              <a:defRPr/>
            </a:pPr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val="423215387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808661-79A1-413A-A00E-A31B9FE4C422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dirty="0"/>
              <a:t>Facteur Y pour contribution à des projets de raccordement</a:t>
            </a:r>
            <a:br>
              <a:rPr lang="fr-CA" sz="3200" u="sng" dirty="0"/>
            </a:br>
            <a:endParaRPr lang="en-US" altLang="fr-FR" sz="3200" dirty="0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01962"/>
            <a:ext cx="8091488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2000" dirty="0">
                <a:cs typeface="Arial" panose="020B0604020202020204" pitchFamily="34" charset="0"/>
              </a:rPr>
              <a:t> </a:t>
            </a:r>
            <a:r>
              <a:rPr lang="fr-CA" altLang="fr-FR" sz="1800" dirty="0">
                <a:cs typeface="Arial" panose="020B0604020202020204" pitchFamily="34" charset="0"/>
              </a:rPr>
              <a:t>Problèmes engendré par un traitement en Y ou Z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Perte d’incitatif pour le Distributeur à optimiser les demandes de services de transport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Incitatif a substituer des solutions en distribution par des solutions en transport</a:t>
            </a:r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2000" dirty="0"/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FCEI s’oppose donc à la demande de création d’un facteur Y</a:t>
            </a:r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Suite au dépôt de l’engagement 8, la FCEI estime qu’aucun facteur Y ou Z n’est requis à la formule d’indexation puisque l’impact sur le revenu requis est inférieur au seuil de matérialité de 15 M$.</a:t>
            </a:r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800" dirty="0"/>
              <a:t> Le Distributeur est d’avis que si une mise à jour devait être considérée dans son dossier, il faudrait qu’elle le soit également dans le dossier du Transporteur afin de refléter la comptabilité « miroir » des contributions.</a:t>
            </a:r>
          </a:p>
          <a:p>
            <a:pPr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sz="1800" dirty="0"/>
          </a:p>
          <a:p>
            <a:pPr lvl="1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La FCEI est en désaccord. La cohérence interne du dossier du Transporteur (qui inclut à la fois la contribution du Distributeur et la mise en service des projets) est isolée du traitement de la contribution dans le dossier du Distributeur.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FDDE26-8733-4F02-8DC2-2EB2C8A3818E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dirty="0"/>
              <a:t>Tarification dynamique </a:t>
            </a:r>
            <a:endParaRPr lang="en-US" altLang="fr-FR" sz="3200" dirty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981075"/>
            <a:ext cx="810577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0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Principe de fixation de la compensation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C</a:t>
            </a:r>
            <a:r>
              <a:rPr lang="fr-CA" altLang="fr-FR" sz="1400" dirty="0">
                <a:cs typeface="Arial" panose="020B0604020202020204" pitchFamily="34" charset="0"/>
              </a:rPr>
              <a:t>oût évité est une borne supérieure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C</a:t>
            </a:r>
            <a:r>
              <a:rPr lang="fr-CA" altLang="fr-FR" sz="1400" dirty="0" err="1">
                <a:cs typeface="Arial" panose="020B0604020202020204" pitchFamily="34" charset="0"/>
              </a:rPr>
              <a:t>ompensation</a:t>
            </a:r>
            <a:r>
              <a:rPr lang="fr-CA" altLang="fr-FR" sz="1400" dirty="0">
                <a:cs typeface="Arial" panose="020B0604020202020204" pitchFamily="34" charset="0"/>
              </a:rPr>
              <a:t> devrait être suffisante pour susciter l’adhésion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344487" lvl="1" indent="0" eaLnBrk="1" hangingPunct="1">
              <a:spcBef>
                <a:spcPct val="0"/>
              </a:spcBef>
              <a:buClr>
                <a:schemeClr val="accent6"/>
              </a:buClr>
              <a:buSzTx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800" dirty="0">
                <a:cs typeface="Arial" panose="020B0604020202020204" pitchFamily="34" charset="0"/>
              </a:rPr>
              <a:t>Proposition du </a:t>
            </a:r>
            <a:r>
              <a:rPr lang="en-CA" altLang="fr-FR" sz="1800" dirty="0" err="1">
                <a:cs typeface="Arial" panose="020B0604020202020204" pitchFamily="34" charset="0"/>
              </a:rPr>
              <a:t>Distributeur</a:t>
            </a:r>
            <a:r>
              <a:rPr lang="en-CA" altLang="fr-FR" sz="1800" dirty="0">
                <a:cs typeface="Arial" panose="020B0604020202020204" pitchFamily="34" charset="0"/>
              </a:rPr>
              <a:t> pour CPC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 err="1">
                <a:cs typeface="Arial" panose="020B0604020202020204" pitchFamily="34" charset="0"/>
              </a:rPr>
              <a:t>Tarifs</a:t>
            </a:r>
            <a:r>
              <a:rPr lang="en-CA" altLang="fr-FR" sz="1400" dirty="0">
                <a:cs typeface="Arial" panose="020B0604020202020204" pitchFamily="34" charset="0"/>
              </a:rPr>
              <a:t> D/G/M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50 ¢/kWh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Maximum 100 </a:t>
            </a:r>
            <a:r>
              <a:rPr lang="en-CA" altLang="fr-FR" sz="1400" dirty="0" err="1">
                <a:cs typeface="Arial" panose="020B0604020202020204" pitchFamily="34" charset="0"/>
              </a:rPr>
              <a:t>heures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en</a:t>
            </a:r>
            <a:r>
              <a:rPr lang="en-CA" altLang="fr-FR" sz="1400" dirty="0">
                <a:cs typeface="Arial" panose="020B0604020202020204" pitchFamily="34" charset="0"/>
              </a:rPr>
              <a:t> pointe 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Compensation est largement insuffisante en particulier au G et au M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30$/kWh (60 </a:t>
            </a:r>
            <a:r>
              <a:rPr lang="en-CA" altLang="fr-FR" sz="1400" dirty="0" err="1">
                <a:cs typeface="Arial" panose="020B0604020202020204" pitchFamily="34" charset="0"/>
              </a:rPr>
              <a:t>heures</a:t>
            </a:r>
            <a:r>
              <a:rPr lang="en-CA" altLang="fr-FR" sz="1400" dirty="0">
                <a:cs typeface="Arial" panose="020B0604020202020204" pitchFamily="34" charset="0"/>
              </a:rPr>
              <a:t>) </a:t>
            </a:r>
            <a:r>
              <a:rPr lang="en-CA" altLang="fr-FR" sz="1400" dirty="0" err="1">
                <a:cs typeface="Arial" panose="020B0604020202020204" pitchFamily="34" charset="0"/>
              </a:rPr>
              <a:t>soit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moins</a:t>
            </a:r>
            <a:r>
              <a:rPr lang="en-CA" altLang="fr-FR" sz="1400" dirty="0">
                <a:cs typeface="Arial" panose="020B0604020202020204" pitchFamily="34" charset="0"/>
              </a:rPr>
              <a:t> de la </a:t>
            </a:r>
            <a:r>
              <a:rPr lang="en-CA" altLang="fr-FR" sz="1400" dirty="0" err="1">
                <a:cs typeface="Arial" panose="020B0604020202020204" pitchFamily="34" charset="0"/>
              </a:rPr>
              <a:t>moitié</a:t>
            </a:r>
            <a:r>
              <a:rPr lang="en-CA" altLang="fr-FR" sz="1400" dirty="0">
                <a:cs typeface="Arial" panose="020B0604020202020204" pitchFamily="34" charset="0"/>
              </a:rPr>
              <a:t> de </a:t>
            </a:r>
            <a:r>
              <a:rPr lang="en-CA" altLang="fr-FR" sz="1400" dirty="0" err="1">
                <a:cs typeface="Arial" panose="020B0604020202020204" pitchFamily="34" charset="0"/>
              </a:rPr>
              <a:t>l’offre</a:t>
            </a:r>
            <a:r>
              <a:rPr lang="en-CA" altLang="fr-FR" sz="1400" dirty="0">
                <a:cs typeface="Arial" panose="020B0604020202020204" pitchFamily="34" charset="0"/>
              </a:rPr>
              <a:t> GDP affaires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24$ par </a:t>
            </a:r>
            <a:r>
              <a:rPr lang="en-CA" altLang="fr-FR" sz="1400" dirty="0" err="1">
                <a:cs typeface="Arial" panose="020B0604020202020204" pitchFamily="34" charset="0"/>
              </a:rPr>
              <a:t>année</a:t>
            </a:r>
            <a:r>
              <a:rPr lang="en-CA" altLang="fr-FR" sz="1400" dirty="0">
                <a:cs typeface="Arial" panose="020B0604020202020204" pitchFamily="34" charset="0"/>
              </a:rPr>
              <a:t> à 0,8kW </a:t>
            </a:r>
            <a:r>
              <a:rPr lang="en-CA" altLang="fr-FR" sz="1400" dirty="0" err="1">
                <a:cs typeface="Arial" panose="020B0604020202020204" pitchFamily="34" charset="0"/>
              </a:rPr>
              <a:t>d’effacement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moyen</a:t>
            </a:r>
            <a:endParaRPr lang="en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 err="1">
                <a:cs typeface="Arial" panose="020B0604020202020204" pitchFamily="34" charset="0"/>
              </a:rPr>
              <a:t>Largement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en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deçà</a:t>
            </a:r>
            <a:r>
              <a:rPr lang="en-CA" altLang="fr-FR" sz="1400" dirty="0">
                <a:cs typeface="Arial" panose="020B0604020202020204" pitchFamily="34" charset="0"/>
              </a:rPr>
              <a:t> du 10% à 20% recherché par les clients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Pour </a:t>
            </a:r>
            <a:r>
              <a:rPr lang="en-CA" altLang="fr-FR" sz="1400" dirty="0" err="1">
                <a:cs typeface="Arial" panose="020B0604020202020204" pitchFamily="34" charset="0"/>
              </a:rPr>
              <a:t>atteindre</a:t>
            </a:r>
            <a:r>
              <a:rPr lang="en-CA" altLang="fr-FR" sz="1400" dirty="0">
                <a:cs typeface="Arial" panose="020B0604020202020204" pitchFamily="34" charset="0"/>
              </a:rPr>
              <a:t> 150$ </a:t>
            </a:r>
            <a:r>
              <a:rPr lang="en-CA" altLang="fr-FR" sz="1400" dirty="0" err="1">
                <a:cs typeface="Arial" panose="020B0604020202020204" pitchFamily="34" charset="0"/>
              </a:rPr>
              <a:t>d’économie</a:t>
            </a:r>
            <a:r>
              <a:rPr lang="en-CA" altLang="fr-FR" sz="1400" dirty="0">
                <a:cs typeface="Arial" panose="020B0604020202020204" pitchFamily="34" charset="0"/>
              </a:rPr>
              <a:t>, un client </a:t>
            </a:r>
            <a:r>
              <a:rPr lang="en-CA" altLang="fr-FR" sz="1400" dirty="0" err="1">
                <a:cs typeface="Arial" panose="020B0604020202020204" pitchFamily="34" charset="0"/>
              </a:rPr>
              <a:t>devrait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réduire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sa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comsommation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b="1" dirty="0">
                <a:cs typeface="Arial" panose="020B0604020202020204" pitchFamily="34" charset="0"/>
              </a:rPr>
              <a:t>six </a:t>
            </a:r>
            <a:r>
              <a:rPr lang="en-CA" altLang="fr-FR" sz="1400" b="1" dirty="0" err="1">
                <a:cs typeface="Arial" panose="020B0604020202020204" pitchFamily="34" charset="0"/>
              </a:rPr>
              <a:t>fois</a:t>
            </a:r>
            <a:r>
              <a:rPr lang="en-CA" altLang="fr-FR" sz="1400" b="1" dirty="0">
                <a:cs typeface="Arial" panose="020B0604020202020204" pitchFamily="34" charset="0"/>
              </a:rPr>
              <a:t> plus</a:t>
            </a:r>
            <a:r>
              <a:rPr lang="en-CA" altLang="fr-FR" sz="1400" dirty="0">
                <a:cs typeface="Arial" panose="020B0604020202020204" pitchFamily="34" charset="0"/>
              </a:rPr>
              <a:t> que la </a:t>
            </a:r>
            <a:r>
              <a:rPr lang="en-CA" altLang="fr-FR" sz="1400" dirty="0" err="1">
                <a:cs typeface="Arial" panose="020B0604020202020204" pitchFamily="34" charset="0"/>
              </a:rPr>
              <a:t>moyenne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attendue</a:t>
            </a:r>
            <a:endParaRPr lang="en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sz="1400" dirty="0"/>
              <a:t>Ignore la compensation </a:t>
            </a:r>
            <a:r>
              <a:rPr lang="en-CA" sz="1400" dirty="0" err="1"/>
              <a:t>globale</a:t>
            </a:r>
            <a:endParaRPr lang="fr-CA" sz="1400" dirty="0"/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« Tant les entreprises au tarif G que celles au tarif M estiment que les options étudiées sont généralement plus appropriées pour la clientèle résidentielle. » 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sz="1400" dirty="0"/>
              <a:t>« Par contre, les participants jugent que cette approche non pénalisante ne leur donnera pas les arguments nécessaires pour sensibiliser leurs employés à participer à chaque appel. »</a:t>
            </a:r>
            <a:endParaRPr lang="en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lang="fr-CA" altLang="fr-FR" sz="1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FDDE26-8733-4F02-8DC2-2EB2C8A3818E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dirty="0"/>
              <a:t>Tarification dynamique </a:t>
            </a:r>
            <a:endParaRPr lang="en-US" altLang="fr-FR" sz="3200" dirty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981075"/>
            <a:ext cx="8105775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000" dirty="0">
              <a:cs typeface="Arial" panose="020B0604020202020204" pitchFamily="34" charset="0"/>
            </a:endParaRPr>
          </a:p>
          <a:p>
            <a:pPr marL="1371600" lvl="3" indent="0"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Augmenter la compensation plutôt que nombre d’heures d’interruptions</a:t>
            </a:r>
            <a:endParaRPr lang="fr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 err="1">
                <a:cs typeface="Arial" panose="020B0604020202020204" pitchFamily="34" charset="0"/>
              </a:rPr>
              <a:t>Distributeur</a:t>
            </a:r>
            <a:r>
              <a:rPr lang="en-CA" altLang="fr-FR" sz="1400" dirty="0">
                <a:cs typeface="Arial" panose="020B0604020202020204" pitchFamily="34" charset="0"/>
              </a:rPr>
              <a:t> fait les choses à </a:t>
            </a:r>
            <a:r>
              <a:rPr lang="en-CA" altLang="fr-FR" sz="1400" dirty="0" err="1">
                <a:cs typeface="Arial" panose="020B0604020202020204" pitchFamily="34" charset="0"/>
              </a:rPr>
              <a:t>l’envers</a:t>
            </a:r>
            <a:endParaRPr lang="en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 err="1">
                <a:cs typeface="Arial" panose="020B0604020202020204" pitchFamily="34" charset="0"/>
              </a:rPr>
              <a:t>Hausse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artificielle</a:t>
            </a:r>
            <a:r>
              <a:rPr lang="en-CA" altLang="fr-FR" sz="1400" dirty="0">
                <a:cs typeface="Arial" panose="020B0604020202020204" pitchFamily="34" charset="0"/>
              </a:rPr>
              <a:t> des </a:t>
            </a:r>
            <a:r>
              <a:rPr lang="en-CA" altLang="fr-FR" sz="1400" dirty="0" err="1">
                <a:cs typeface="Arial" panose="020B0604020202020204" pitchFamily="34" charset="0"/>
              </a:rPr>
              <a:t>périodes</a:t>
            </a:r>
            <a:r>
              <a:rPr lang="en-CA" altLang="fr-FR" sz="1400" dirty="0">
                <a:cs typeface="Arial" panose="020B0604020202020204" pitchFamily="34" charset="0"/>
              </a:rPr>
              <a:t> critiques </a:t>
            </a:r>
            <a:r>
              <a:rPr lang="en-CA" altLang="fr-FR" sz="1400" dirty="0" err="1">
                <a:cs typeface="Arial" panose="020B0604020202020204" pitchFamily="34" charset="0"/>
              </a:rPr>
              <a:t>est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inutilement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contraignant</a:t>
            </a:r>
            <a:r>
              <a:rPr lang="en-CA" altLang="fr-FR" sz="1400" dirty="0">
                <a:cs typeface="Arial" panose="020B0604020202020204" pitchFamily="34" charset="0"/>
              </a:rPr>
              <a:t> pour les clients et </a:t>
            </a:r>
            <a:r>
              <a:rPr lang="en-CA" altLang="fr-FR" sz="1400" dirty="0" err="1">
                <a:cs typeface="Arial" panose="020B0604020202020204" pitchFamily="34" charset="0"/>
              </a:rPr>
              <a:t>réduit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l’intérêt</a:t>
            </a:r>
            <a:r>
              <a:rPr lang="en-CA" altLang="fr-FR" sz="1400" dirty="0">
                <a:cs typeface="Arial" panose="020B0604020202020204" pitchFamily="34" charset="0"/>
              </a:rPr>
              <a:t> pour les options</a:t>
            </a:r>
            <a:endParaRPr lang="fr-CA" altLang="fr-FR" sz="1400" dirty="0">
              <a:cs typeface="Arial" panose="020B0604020202020204" pitchFamily="34" charset="0"/>
            </a:endParaRPr>
          </a:p>
          <a:p>
            <a:pPr marL="344487" lvl="1" indent="0" eaLnBrk="1" hangingPunct="1">
              <a:spcBef>
                <a:spcPct val="0"/>
              </a:spcBef>
              <a:buClr>
                <a:schemeClr val="accent6"/>
              </a:buClr>
              <a:buSzTx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Compensation selon le besoin réel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 err="1">
                <a:cs typeface="Arial" panose="020B0604020202020204" pitchFamily="34" charset="0"/>
              </a:rPr>
              <a:t>Mesure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devrait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être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utilisée</a:t>
            </a:r>
            <a:r>
              <a:rPr lang="en-CA" altLang="fr-FR" sz="1400" dirty="0">
                <a:cs typeface="Arial" panose="020B0604020202020204" pitchFamily="34" charset="0"/>
              </a:rPr>
              <a:t> après la GDP </a:t>
            </a:r>
            <a:r>
              <a:rPr lang="en-CA" altLang="fr-FR" sz="1400" dirty="0" err="1">
                <a:cs typeface="Arial" panose="020B0604020202020204" pitchFamily="34" charset="0"/>
              </a:rPr>
              <a:t>lorsque</a:t>
            </a:r>
            <a:r>
              <a:rPr lang="en-CA" altLang="fr-FR" sz="1400" dirty="0">
                <a:cs typeface="Arial" panose="020B0604020202020204" pitchFamily="34" charset="0"/>
              </a:rPr>
              <a:t> possible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25 </a:t>
            </a:r>
            <a:r>
              <a:rPr lang="en-CA" altLang="fr-FR" sz="1400" dirty="0" err="1">
                <a:cs typeface="Arial" panose="020B0604020202020204" pitchFamily="34" charset="0"/>
              </a:rPr>
              <a:t>heures</a:t>
            </a:r>
            <a:r>
              <a:rPr lang="en-CA" altLang="fr-FR" sz="1400" dirty="0">
                <a:cs typeface="Arial" panose="020B0604020202020204" pitchFamily="34" charset="0"/>
              </a:rPr>
              <a:t> par hiver </a:t>
            </a:r>
            <a:r>
              <a:rPr lang="en-CA" altLang="fr-FR" sz="1400" dirty="0" err="1">
                <a:cs typeface="Arial" panose="020B0604020202020204" pitchFamily="34" charset="0"/>
              </a:rPr>
              <a:t>soit</a:t>
            </a:r>
            <a:r>
              <a:rPr lang="en-CA" altLang="fr-FR" sz="1400" dirty="0">
                <a:cs typeface="Arial" panose="020B0604020202020204" pitchFamily="34" charset="0"/>
              </a:rPr>
              <a:t> le maximum </a:t>
            </a:r>
            <a:r>
              <a:rPr lang="en-CA" altLang="fr-FR" sz="1400" dirty="0" err="1">
                <a:cs typeface="Arial" panose="020B0604020202020204" pitchFamily="34" charset="0"/>
              </a:rPr>
              <a:t>d’utilisation</a:t>
            </a:r>
            <a:r>
              <a:rPr lang="en-CA" altLang="fr-FR" sz="1400" dirty="0">
                <a:cs typeface="Arial" panose="020B0604020202020204" pitchFamily="34" charset="0"/>
              </a:rPr>
              <a:t> de la GDP affaires </a:t>
            </a:r>
            <a:r>
              <a:rPr lang="en-CA" altLang="fr-FR" sz="1400" dirty="0" err="1">
                <a:cs typeface="Arial" panose="020B0604020202020204" pitchFamily="34" charset="0"/>
              </a:rPr>
              <a:t>depuis</a:t>
            </a:r>
            <a:r>
              <a:rPr lang="en-CA" altLang="fr-FR" sz="1400" dirty="0">
                <a:cs typeface="Arial" panose="020B0604020202020204" pitchFamily="34" charset="0"/>
              </a:rPr>
              <a:t> 3 </a:t>
            </a:r>
            <a:r>
              <a:rPr lang="en-CA" altLang="fr-FR" sz="1400" dirty="0" err="1">
                <a:cs typeface="Arial" panose="020B0604020202020204" pitchFamily="34" charset="0"/>
              </a:rPr>
              <a:t>ans</a:t>
            </a:r>
            <a:endParaRPr lang="en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70$/kW 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2,80$/kWh</a:t>
            </a: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8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Moins risqué que GDP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Cannibalisation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Ce </a:t>
            </a:r>
            <a:r>
              <a:rPr lang="en-CA" altLang="fr-FR" sz="1400" dirty="0" err="1">
                <a:cs typeface="Arial" panose="020B0604020202020204" pitchFamily="34" charset="0"/>
              </a:rPr>
              <a:t>n’est</a:t>
            </a:r>
            <a:r>
              <a:rPr lang="en-CA" altLang="fr-FR" sz="1400" dirty="0">
                <a:cs typeface="Arial" panose="020B0604020202020204" pitchFamily="34" charset="0"/>
              </a:rPr>
              <a:t> pas au </a:t>
            </a:r>
            <a:r>
              <a:rPr lang="en-CA" altLang="fr-FR" sz="1400" dirty="0" err="1">
                <a:cs typeface="Arial" panose="020B0604020202020204" pitchFamily="34" charset="0"/>
              </a:rPr>
              <a:t>Distributeur</a:t>
            </a:r>
            <a:r>
              <a:rPr lang="en-CA" altLang="fr-FR" sz="1400" dirty="0">
                <a:cs typeface="Arial" panose="020B0604020202020204" pitchFamily="34" charset="0"/>
              </a:rPr>
              <a:t> de </a:t>
            </a:r>
            <a:r>
              <a:rPr lang="en-CA" altLang="fr-FR" sz="1400" dirty="0" err="1">
                <a:cs typeface="Arial" panose="020B0604020202020204" pitchFamily="34" charset="0"/>
              </a:rPr>
              <a:t>décider</a:t>
            </a:r>
            <a:r>
              <a:rPr lang="en-CA" altLang="fr-FR" sz="1400" dirty="0">
                <a:cs typeface="Arial" panose="020B0604020202020204" pitchFamily="34" charset="0"/>
              </a:rPr>
              <a:t> des </a:t>
            </a:r>
            <a:r>
              <a:rPr lang="en-CA" altLang="fr-FR" sz="1400" dirty="0" err="1">
                <a:cs typeface="Arial" panose="020B0604020202020204" pitchFamily="34" charset="0"/>
              </a:rPr>
              <a:t>préférences</a:t>
            </a:r>
            <a:r>
              <a:rPr lang="en-CA" altLang="fr-FR" sz="1400" dirty="0">
                <a:cs typeface="Arial" panose="020B0604020202020204" pitchFamily="34" charset="0"/>
              </a:rPr>
              <a:t> des clients. Il </a:t>
            </a:r>
            <a:r>
              <a:rPr lang="en-CA" altLang="fr-FR" sz="1400" dirty="0" err="1">
                <a:cs typeface="Arial" panose="020B0604020202020204" pitchFamily="34" charset="0"/>
              </a:rPr>
              <a:t>doit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présenter</a:t>
            </a:r>
            <a:r>
              <a:rPr lang="en-CA" altLang="fr-FR" sz="1400" dirty="0">
                <a:cs typeface="Arial" panose="020B0604020202020204" pitchFamily="34" charset="0"/>
              </a:rPr>
              <a:t> des </a:t>
            </a:r>
            <a:r>
              <a:rPr lang="en-CA" altLang="fr-FR" sz="1400" dirty="0" err="1">
                <a:cs typeface="Arial" panose="020B0604020202020204" pitchFamily="34" charset="0"/>
              </a:rPr>
              <a:t>offres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raisonnables</a:t>
            </a:r>
            <a:r>
              <a:rPr lang="en-CA" altLang="fr-FR" sz="1400" dirty="0">
                <a:cs typeface="Arial" panose="020B0604020202020204" pitchFamily="34" charset="0"/>
              </a:rPr>
              <a:t> et </a:t>
            </a:r>
            <a:r>
              <a:rPr lang="en-CA" altLang="fr-FR" sz="1400" dirty="0" err="1">
                <a:cs typeface="Arial" panose="020B0604020202020204" pitchFamily="34" charset="0"/>
              </a:rPr>
              <a:t>laisser</a:t>
            </a:r>
            <a:r>
              <a:rPr lang="en-CA" altLang="fr-FR" sz="1400" dirty="0">
                <a:cs typeface="Arial" panose="020B0604020202020204" pitchFamily="34" charset="0"/>
              </a:rPr>
              <a:t> les clients </a:t>
            </a:r>
            <a:r>
              <a:rPr lang="en-CA" altLang="fr-FR" sz="1400" dirty="0" err="1">
                <a:cs typeface="Arial" panose="020B0604020202020204" pitchFamily="34" charset="0"/>
              </a:rPr>
              <a:t>choisir</a:t>
            </a:r>
            <a:endParaRPr lang="en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>
                <a:cs typeface="Arial" panose="020B0604020202020204" pitchFamily="34" charset="0"/>
              </a:rPr>
              <a:t>TPC et CPC </a:t>
            </a:r>
            <a:r>
              <a:rPr lang="en-CA" altLang="fr-FR" sz="1400" dirty="0" err="1">
                <a:cs typeface="Arial" panose="020B0604020202020204" pitchFamily="34" charset="0"/>
              </a:rPr>
              <a:t>procurent</a:t>
            </a:r>
            <a:r>
              <a:rPr lang="en-CA" altLang="fr-FR" sz="1400" dirty="0">
                <a:cs typeface="Arial" panose="020B0604020202020204" pitchFamily="34" charset="0"/>
              </a:rPr>
              <a:t> les </a:t>
            </a:r>
            <a:r>
              <a:rPr lang="en-CA" altLang="fr-FR" sz="1400" dirty="0" err="1">
                <a:cs typeface="Arial" panose="020B0604020202020204" pitchFamily="34" charset="0"/>
              </a:rPr>
              <a:t>mêmes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bénéfices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en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approvisionnement</a:t>
            </a:r>
            <a:r>
              <a:rPr lang="en-CA" altLang="fr-FR" sz="1400" dirty="0">
                <a:cs typeface="Arial" panose="020B0604020202020204" pitchFamily="34" charset="0"/>
              </a:rPr>
              <a:t>. Il </a:t>
            </a:r>
            <a:r>
              <a:rPr lang="en-CA" altLang="fr-FR" sz="1400" dirty="0" err="1">
                <a:cs typeface="Arial" panose="020B0604020202020204" pitchFamily="34" charset="0"/>
              </a:rPr>
              <a:t>n’y</a:t>
            </a:r>
            <a:r>
              <a:rPr lang="en-CA" altLang="fr-FR" sz="1400" dirty="0">
                <a:cs typeface="Arial" panose="020B0604020202020204" pitchFamily="34" charset="0"/>
              </a:rPr>
              <a:t> a pas </a:t>
            </a:r>
            <a:r>
              <a:rPr lang="en-CA" altLang="fr-FR" sz="1400" dirty="0" err="1">
                <a:cs typeface="Arial" panose="020B0604020202020204" pitchFamily="34" charset="0"/>
              </a:rPr>
              <a:t>d’inconvénient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si</a:t>
            </a:r>
            <a:r>
              <a:rPr lang="en-CA" altLang="fr-FR" sz="1400" dirty="0">
                <a:cs typeface="Arial" panose="020B0604020202020204" pitchFamily="34" charset="0"/>
              </a:rPr>
              <a:t> </a:t>
            </a:r>
            <a:r>
              <a:rPr lang="en-CA" altLang="fr-FR" sz="1400" dirty="0" err="1">
                <a:cs typeface="Arial" panose="020B0604020202020204" pitchFamily="34" charset="0"/>
              </a:rPr>
              <a:t>tous</a:t>
            </a:r>
            <a:r>
              <a:rPr lang="en-CA" altLang="fr-FR" sz="1400" dirty="0">
                <a:cs typeface="Arial" panose="020B0604020202020204" pitchFamily="34" charset="0"/>
              </a:rPr>
              <a:t> les clients </a:t>
            </a:r>
            <a:r>
              <a:rPr lang="en-CA" altLang="fr-FR" sz="1400" dirty="0" err="1">
                <a:cs typeface="Arial" panose="020B0604020202020204" pitchFamily="34" charset="0"/>
              </a:rPr>
              <a:t>choisissent</a:t>
            </a:r>
            <a:r>
              <a:rPr lang="en-CA" altLang="fr-FR" sz="1400" dirty="0">
                <a:cs typeface="Arial" panose="020B0604020202020204" pitchFamily="34" charset="0"/>
              </a:rPr>
              <a:t> le CPC</a:t>
            </a:r>
            <a:endParaRPr lang="fr-CA" altLang="fr-FR" sz="1400" dirty="0">
              <a:cs typeface="Arial" panose="020B0604020202020204" pitchFamily="34" charset="0"/>
            </a:endParaRPr>
          </a:p>
          <a:p>
            <a:pPr lvl="1" indent="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endParaRPr lang="fr-CA" altLang="fr-FR" sz="10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lang="fr-CA" altLang="fr-FR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090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FDDE26-8733-4F02-8DC2-2EB2C8A3818E}" type="slidenum">
              <a:rPr lang="en-US" altLang="en-US" sz="1200">
                <a:latin typeface="Garamond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Garamond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65188"/>
          </a:xfrm>
        </p:spPr>
        <p:txBody>
          <a:bodyPr/>
          <a:lstStyle/>
          <a:p>
            <a:pPr eaLnBrk="1" hangingPunct="1"/>
            <a:r>
              <a:rPr lang="fr-CA" altLang="fr-FR" sz="3200" dirty="0"/>
              <a:t>Tarification dynamique </a:t>
            </a:r>
            <a:endParaRPr lang="en-US" altLang="fr-FR" sz="3200" dirty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741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CA" altLang="fr-FR" sz="1800" b="1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403350" y="1916113"/>
            <a:ext cx="568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fr-FR" altLang="fr-FR" sz="1800"/>
          </a:p>
        </p:txBody>
      </p:sp>
      <p:sp>
        <p:nvSpPr>
          <p:cNvPr id="7174" name="TextBox 9">
            <a:extLst>
              <a:ext uri="{FF2B5EF4-FFF2-40B4-BE49-F238E27FC236}">
                <a16:creationId xmlns:a16="http://schemas.microsoft.com/office/drawing/2014/main" id="{2A173C12-57BC-41FA-B3A9-34E2B3B6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981075"/>
            <a:ext cx="810577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2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000" dirty="0">
              <a:cs typeface="Arial" panose="020B0604020202020204" pitchFamily="34" charset="0"/>
            </a:endParaRPr>
          </a:p>
          <a:p>
            <a:pPr marL="1371600" lvl="3" indent="0" eaLnBrk="1" hangingPunct="1">
              <a:spcBef>
                <a:spcPct val="0"/>
              </a:spcBef>
              <a:buSzTx/>
              <a:buFont typeface="Wingdings" panose="05000000000000000000" pitchFamily="2" charset="2"/>
              <a:buNone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fr-CA" altLang="fr-FR" sz="1800" dirty="0">
                <a:cs typeface="Arial" panose="020B0604020202020204" pitchFamily="34" charset="0"/>
              </a:rPr>
              <a:t>FCEI recommande de débuter avec un crédit minimal de 1$</a:t>
            </a:r>
          </a:p>
          <a:p>
            <a:pPr marL="955675" lvl="1" indent="-285750" eaLnBrk="1" hangingPunct="1">
              <a:spcBef>
                <a:spcPct val="0"/>
              </a:spcBef>
              <a:buClr>
                <a:schemeClr val="accent6"/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en-CA" altLang="fr-FR" sz="1400" dirty="0" err="1">
                <a:cs typeface="Arial" panose="020B0604020202020204" pitchFamily="34" charset="0"/>
              </a:rPr>
              <a:t>Offre</a:t>
            </a:r>
            <a:r>
              <a:rPr lang="en-CA" altLang="fr-FR" sz="1400" dirty="0">
                <a:cs typeface="Arial" panose="020B0604020202020204" pitchFamily="34" charset="0"/>
              </a:rPr>
              <a:t> p</a:t>
            </a:r>
            <a:r>
              <a:rPr lang="fr-CA" altLang="fr-FR" sz="1400" dirty="0">
                <a:cs typeface="Arial" panose="020B0604020202020204" pitchFamily="34" charset="0"/>
              </a:rPr>
              <a:t>rudente qui laisse amplement de marge de manœuvre pour augmenter le nombre moyen d’heures de pointe critique tout en demeurant rentable pour la clientèle</a:t>
            </a:r>
          </a:p>
          <a:p>
            <a:pPr lvl="1" eaLnBrk="1" hangingPunct="1">
              <a:spcBef>
                <a:spcPct val="0"/>
              </a:spcBef>
              <a:buSzTx/>
              <a:buFont typeface="Wingdings" panose="05000000000000000000" pitchFamily="2" charset="2"/>
              <a:buChar char="Ø"/>
              <a:defRPr/>
            </a:pPr>
            <a:endParaRPr lang="fr-CA" altLang="fr-FR" sz="1400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lang="fr-CA" altLang="fr-FR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72685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ordure">
  <a:themeElements>
    <a:clrScheme name="Bordur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de la FCEI</Sujet>
    <Confidentiel xmlns="a091097b-8ae3-4832-a2b2-51f9a78aeacd">3</Confidentiel>
    <Projet xmlns="a091097b-8ae3-4832-a2b2-51f9a78aeacd">622</Projet>
    <Provenance xmlns="a091097b-8ae3-4832-a2b2-51f9a78aeacd">2</Provenance>
    <Hidden_UploadedAt xmlns="a091097b-8ae3-4832-a2b2-51f9a78aeacd">2023-01-28T01:28:07+00:00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64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490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2023-01-28T01:28:07+00:00</Hidden_ApprovedAt>
    <Cote_x0020_de_x0020_piéce xmlns="a091097b-8ae3-4832-a2b2-51f9a78aeacd">C-FCEI-0020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W2HFWTQUJJY6-291580944-291</_dlc_DocId>
    <_dlc_DocIdUrl xmlns="a84ed267-86d5-4fa1-a3cb-2fed497fe84f">
      <Url>http://s10mtlweb:8081/622/_layouts/15/DocIdRedir.aspx?ID=W2HFWTQUJJY6-291580944-291</Url>
      <Description>W2HFWTQUJJY6-291580944-291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B5CCBCF392318B488EC5AC132CA3A387" ma:contentTypeVersion="0" ma:contentTypeDescription="" ma:contentTypeScope="" ma:versionID="9942897730dee6bd3fe50e47e366adbf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E33312-8A62-4601-A4B3-628B7C9A7A46}"/>
</file>

<file path=customXml/itemProps2.xml><?xml version="1.0" encoding="utf-8"?>
<ds:datastoreItem xmlns:ds="http://schemas.openxmlformats.org/officeDocument/2006/customXml" ds:itemID="{EA8C38FC-8BD7-4C5D-9DC2-4149A66DE6BB}"/>
</file>

<file path=customXml/itemProps3.xml><?xml version="1.0" encoding="utf-8"?>
<ds:datastoreItem xmlns:ds="http://schemas.openxmlformats.org/officeDocument/2006/customXml" ds:itemID="{63E1E581-D711-4ED4-9F58-1548B1B3CFB3}"/>
</file>

<file path=customXml/itemProps4.xml><?xml version="1.0" encoding="utf-8"?>
<ds:datastoreItem xmlns:ds="http://schemas.openxmlformats.org/officeDocument/2006/customXml" ds:itemID="{B74427C1-7498-449B-828D-E0DA48135ED3}"/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39031</TotalTime>
  <Words>731</Words>
  <Application>Microsoft Office PowerPoint</Application>
  <PresentationFormat>Affichage à l'écran (4:3)</PresentationFormat>
  <Paragraphs>126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Garamond</vt:lpstr>
      <vt:lpstr>Wingdings</vt:lpstr>
      <vt:lpstr>Bordure</vt:lpstr>
      <vt:lpstr>Présentation de la FCEI  Antoine Gosselin, économiste </vt:lpstr>
      <vt:lpstr>Lien IQS-MTÉR</vt:lpstr>
      <vt:lpstr>Lien IQS-MTÉR</vt:lpstr>
      <vt:lpstr>Lien IQS-MTÉR</vt:lpstr>
      <vt:lpstr>Lien IQS-MTÉR /Cible</vt:lpstr>
      <vt:lpstr>Facteur Y pour contribution à des projets de raccordement </vt:lpstr>
      <vt:lpstr>Tarification dynamique </vt:lpstr>
      <vt:lpstr>Tarification dynamique </vt:lpstr>
      <vt:lpstr>Tarification dynamique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</dc:title>
  <dc:subject>Présentation de la preuve de la FCEI</dc:subject>
  <dc:creator>user</dc:creator>
  <cp:lastModifiedBy>Antoine Gosselin</cp:lastModifiedBy>
  <cp:revision>2999</cp:revision>
  <cp:lastPrinted>2013-12-12T13:17:39Z</cp:lastPrinted>
  <dcterms:created xsi:type="dcterms:W3CDTF">2010-09-09T22:58:39Z</dcterms:created>
  <dcterms:modified xsi:type="dcterms:W3CDTF">2018-12-14T14:28:14Z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0x010100F6681E3BDF397F418586AC591ADC81BB00B5CCBCF392318B488EC5AC132CA3A387</vt:lpwstr>
  </property>
  <property fmtid="{D5CDD505-2E9C-101B-9397-08002B2CF9AE}" pid="4" name="Order">
    <vt:r8>4074400</vt:r8>
  </property>
  <property fmtid="{D5CDD505-2E9C-101B-9397-08002B2CF9AE}" pid="5" name="_dlc_DocIdItemGuid">
    <vt:lpwstr>46e189f7-7a3e-4ac6-9d44-321ec95d8927</vt:lpwstr>
  </property>
</Properties>
</file>