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0.xml" ContentType="application/vnd.openxmlformats-officedocument.presentationml.tags+xml"/>
  <Override PartName="/ppt/tags/tag7.xml" ContentType="application/vnd.openxmlformats-officedocument.presentationml.tag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8.xml" ContentType="application/vnd.openxmlformats-officedocument.presentationml.tags+xml"/>
  <Override PartName="/ppt/tags/tag11.xml" ContentType="application/vnd.openxmlformats-officedocument.presentationml.tag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6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22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1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74" r:id="rId5"/>
    <p:sldId id="275" r:id="rId6"/>
    <p:sldId id="276" r:id="rId7"/>
    <p:sldId id="258" r:id="rId8"/>
    <p:sldId id="259" r:id="rId9"/>
    <p:sldId id="272" r:id="rId10"/>
    <p:sldId id="260" r:id="rId11"/>
    <p:sldId id="261" r:id="rId12"/>
    <p:sldId id="262" r:id="rId13"/>
    <p:sldId id="263" r:id="rId14"/>
    <p:sldId id="268" r:id="rId15"/>
    <p:sldId id="26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rand Schepper" initials="B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4" y="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3T08:59:26.351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B0006-85B2-4209-B273-A92406562ACF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6F39-6C70-4AA8-B36B-E1CB22EA3DB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35691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8DF63-7295-4F91-A928-E66074404BE8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86E9A-9B85-4220-AE77-EE4EE75ED59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28799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86E9A-9B85-4220-AE77-EE4EE75ED59C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21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86E9A-9B85-4220-AE77-EE4EE75ED59C}" type="slidenum">
              <a:rPr lang="fr-CA" smtClean="0"/>
              <a:t>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579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16AA-05FA-482A-86B2-4CE62935D7E0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404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9353-CC37-4099-B584-993F8AE3A88D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1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E70D-2506-40B5-8649-C59305586775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218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49B8-CE87-4116-894C-68C5518CC0FE}" type="datetime1">
              <a:rPr lang="fr-CA" smtClean="0"/>
              <a:t>2018-12-13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5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84DC-2020-495B-AD99-0232B6B90CD5}" type="datetime1">
              <a:rPr lang="fr-CA" smtClean="0"/>
              <a:t>2018-12-13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99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5FF4-A4BB-46DF-AE35-A58BF0CC238C}" type="datetime1">
              <a:rPr lang="fr-CA" smtClean="0"/>
              <a:t>2018-12-13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052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9704-CE17-4A9E-AF22-0EBACF2C7F64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197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B968-B98E-4274-9E10-26E7E9B351EF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2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83E-3193-4AFA-8214-84DFDE4FB9F4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0B96-0217-47FF-B4D8-3D8085648910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4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84E9-7AC6-4AE9-B54E-7ADA7C386F44}" type="datetime1">
              <a:rPr lang="fr-CA" smtClean="0"/>
              <a:t>2018-12-13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059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E12F-2994-4F78-BB78-F35DE62A8726}" type="datetime1">
              <a:rPr lang="fr-CA" smtClean="0"/>
              <a:t>2018-12-13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980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2D8D-76C6-4CD6-9C81-F5662796DDA9}" type="datetime1">
              <a:rPr lang="fr-CA" smtClean="0"/>
              <a:t>2018-12-13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0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F9E8-21CD-4849-A863-657A5AB48D10}" type="datetime1">
              <a:rPr lang="fr-CA" smtClean="0"/>
              <a:t>2018-12-13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817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4E3B-453F-42D1-B21A-F9A1E840656B}" type="datetime1">
              <a:rPr lang="fr-CA" smtClean="0"/>
              <a:t>2018-12-13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49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9393-638F-4E96-8FBD-D2AF539F974A}" type="datetime1">
              <a:rPr lang="fr-CA" smtClean="0"/>
              <a:t>2018-12-13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31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5E00-9456-43E2-A59E-5256E67D49E7}" type="datetime1">
              <a:rPr lang="fr-CA" smtClean="0"/>
              <a:t>2018-12-13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F3F546-C265-4891-BA7A-877EB6DC8C7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4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comments" Target="../comments/commen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52736"/>
            <a:ext cx="7772400" cy="2547715"/>
          </a:xfrm>
        </p:spPr>
        <p:txBody>
          <a:bodyPr>
            <a:noAutofit/>
          </a:bodyPr>
          <a:lstStyle/>
          <a:p>
            <a:r>
              <a:rPr lang="fr-CA" sz="2400" b="1" dirty="0" smtClean="0">
                <a:solidFill>
                  <a:schemeClr val="tx1"/>
                </a:solidFill>
              </a:rPr>
              <a:t>Régie de l’énergie</a:t>
            </a:r>
            <a:br>
              <a:rPr lang="fr-CA" sz="2400" b="1" dirty="0" smtClean="0">
                <a:solidFill>
                  <a:schemeClr val="tx1"/>
                </a:solidFill>
              </a:rPr>
            </a:br>
            <a:r>
              <a:rPr lang="fr-CA" sz="2400" b="1" dirty="0" smtClean="0">
                <a:solidFill>
                  <a:schemeClr val="tx1"/>
                </a:solidFill>
              </a:rPr>
              <a:t>R-4057-2018</a:t>
            </a:r>
            <a:br>
              <a:rPr lang="fr-CA" sz="2400" b="1" dirty="0" smtClean="0">
                <a:solidFill>
                  <a:schemeClr val="tx1"/>
                </a:solidFill>
              </a:rPr>
            </a:br>
            <a:r>
              <a:rPr lang="fr-CA" sz="2400" b="1" dirty="0" smtClean="0">
                <a:solidFill>
                  <a:schemeClr val="tx1"/>
                </a:solidFill>
              </a:rPr>
              <a:t>Hydro-Québec – Demande relative à l’établissement  des tarifs d’électricité pour l’année tarifaire 2019-2020 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835696" y="4437112"/>
            <a:ext cx="6600451" cy="1126283"/>
          </a:xfrm>
        </p:spPr>
        <p:txBody>
          <a:bodyPr>
            <a:noAutofit/>
          </a:bodyPr>
          <a:lstStyle/>
          <a:p>
            <a:r>
              <a:rPr lang="fr-CA" sz="2800" b="1" dirty="0" smtClean="0">
                <a:solidFill>
                  <a:schemeClr val="tx1"/>
                </a:solidFill>
              </a:rPr>
              <a:t>Présentation de la preuve du ROEÉ</a:t>
            </a:r>
          </a:p>
          <a:p>
            <a:r>
              <a:rPr lang="fr-CA" sz="2000" b="1" dirty="0" smtClean="0">
                <a:solidFill>
                  <a:schemeClr val="tx1"/>
                </a:solidFill>
              </a:rPr>
              <a:t>Par Jean-Pierre Finet et Bertrand Schepper</a:t>
            </a:r>
          </a:p>
          <a:p>
            <a:endParaRPr lang="fr-CA" sz="1400" b="1" dirty="0" smtClean="0">
              <a:solidFill>
                <a:schemeClr val="tx1"/>
              </a:solidFill>
            </a:endParaRPr>
          </a:p>
          <a:p>
            <a:r>
              <a:rPr lang="fr-CA" b="1" dirty="0" smtClean="0">
                <a:solidFill>
                  <a:schemeClr val="tx1"/>
                </a:solidFill>
              </a:rPr>
              <a:t>Le 14 décembre 2018</a:t>
            </a:r>
            <a:endParaRPr lang="fr-CA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2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09705" y="188641"/>
            <a:ext cx="6589199" cy="720080"/>
          </a:xfrm>
        </p:spPr>
        <p:txBody>
          <a:bodyPr>
            <a:normAutofit/>
          </a:bodyPr>
          <a:lstStyle/>
          <a:p>
            <a:r>
              <a:rPr lang="fr-CA" b="1" dirty="0"/>
              <a:t>PRÉVISION DE LA DEMANDE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196752"/>
            <a:ext cx="8568952" cy="55446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sz="2600" b="1" u="sng" dirty="0" smtClean="0"/>
              <a:t>Selon le ROEÉ</a:t>
            </a:r>
          </a:p>
          <a:p>
            <a:pPr lvl="1"/>
            <a:r>
              <a:rPr lang="fr-CA" sz="2600" dirty="0" smtClean="0"/>
              <a:t>Prépondérance du chauffage électrique au Québec</a:t>
            </a:r>
          </a:p>
          <a:p>
            <a:pPr lvl="1"/>
            <a:r>
              <a:rPr lang="fr-CA" sz="2600" dirty="0" smtClean="0"/>
              <a:t>Impact du règlement du 1</a:t>
            </a:r>
            <a:r>
              <a:rPr lang="fr-CA" sz="2600" baseline="30000" dirty="0" smtClean="0"/>
              <a:t>er</a:t>
            </a:r>
            <a:r>
              <a:rPr lang="fr-CA" sz="2600" dirty="0" smtClean="0"/>
              <a:t> octobre 2018 pourrait </a:t>
            </a:r>
            <a:r>
              <a:rPr lang="fr-CA" sz="2600" u="sng" dirty="0" smtClean="0"/>
              <a:t>théoriquement</a:t>
            </a:r>
            <a:r>
              <a:rPr lang="fr-CA" sz="2600" dirty="0" smtClean="0"/>
              <a:t> atteindre près de 275 MW</a:t>
            </a:r>
            <a:endParaRPr lang="fr-CA" sz="2600" dirty="0"/>
          </a:p>
          <a:p>
            <a:pPr lvl="1"/>
            <a:r>
              <a:rPr lang="fr-CA" sz="2600" dirty="0" smtClean="0"/>
              <a:t>Si le tiers seulement de ce parc écrêtait la pointe, cela équivaudrait à environ 90 MW</a:t>
            </a:r>
          </a:p>
          <a:p>
            <a:pPr lvl="1"/>
            <a:r>
              <a:rPr lang="fr-CA" sz="2600" dirty="0" smtClean="0"/>
              <a:t>Ce qui ferait basculer le surplus de 82 MW prévu pour 2018-2019 (engagement no. 10, B-0146) en déficit </a:t>
            </a:r>
          </a:p>
          <a:p>
            <a:pPr lvl="1"/>
            <a:r>
              <a:rPr lang="fr-CA" sz="2600" dirty="0"/>
              <a:t>Augmentation </a:t>
            </a:r>
            <a:r>
              <a:rPr lang="fr-CA" sz="2600" dirty="0" smtClean="0"/>
              <a:t>marginale du </a:t>
            </a:r>
            <a:r>
              <a:rPr lang="fr-CA" sz="2600" dirty="0"/>
              <a:t>taux de diffusion du chauffage </a:t>
            </a:r>
            <a:r>
              <a:rPr lang="fr-CA" sz="2600" dirty="0" smtClean="0"/>
              <a:t>électrique (non significative) et dont l’impact en puissance n’est pas quantifié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6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35696" y="803686"/>
            <a:ext cx="6589199" cy="1280890"/>
          </a:xfrm>
        </p:spPr>
        <p:txBody>
          <a:bodyPr/>
          <a:lstStyle/>
          <a:p>
            <a:r>
              <a:rPr lang="fr-CA" b="1" dirty="0"/>
              <a:t>PRÉVISION DE LA DEMANDE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3528" y="1556792"/>
            <a:ext cx="871296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u="sng" dirty="0" smtClean="0"/>
              <a:t>Conclusion </a:t>
            </a:r>
            <a:endParaRPr lang="fr-CA" sz="1600" u="sng" dirty="0" smtClean="0">
              <a:solidFill>
                <a:srgbClr val="FF0000"/>
              </a:solidFill>
            </a:endParaRPr>
          </a:p>
          <a:p>
            <a:pPr lvl="1"/>
            <a:r>
              <a:rPr lang="fr-CA" sz="2400" dirty="0" smtClean="0">
                <a:solidFill>
                  <a:schemeClr val="tx1"/>
                </a:solidFill>
              </a:rPr>
              <a:t>Sous-estimation probable et significative de la demande à la pointe concentrée sur une partie du réseau de distribution</a:t>
            </a:r>
          </a:p>
          <a:p>
            <a:pPr lvl="1"/>
            <a:r>
              <a:rPr lang="fr-CA" sz="2400" dirty="0" smtClean="0">
                <a:solidFill>
                  <a:schemeClr val="tx1"/>
                </a:solidFill>
              </a:rPr>
              <a:t>L’impact du retrait de ces systèmes devrait être mieux intégré à la prévision de la demande et au bilan en puissance</a:t>
            </a:r>
          </a:p>
          <a:p>
            <a:pPr lvl="1"/>
            <a:r>
              <a:rPr lang="fr-CA" sz="2400" dirty="0" smtClean="0">
                <a:solidFill>
                  <a:schemeClr val="tx1"/>
                </a:solidFill>
              </a:rPr>
              <a:t>La Régie devrait demander qu’HQD fasse des suivis avec la ville de MTL pour s’assurer de l’impact. </a:t>
            </a:r>
          </a:p>
          <a:p>
            <a:pPr lvl="1"/>
            <a:r>
              <a:rPr lang="fr-CA" sz="2400" dirty="0" smtClean="0">
                <a:solidFill>
                  <a:schemeClr val="tx1"/>
                </a:solidFill>
              </a:rPr>
              <a:t>L’impact du retrait de ces systèmes pourrait être compensé à court terme par un recours accru au programme GDP Affaires sur le territoire montréalais</a:t>
            </a:r>
            <a:endParaRPr lang="fr-CA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21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45201" y="476672"/>
            <a:ext cx="6589199" cy="985304"/>
          </a:xfrm>
        </p:spPr>
        <p:txBody>
          <a:bodyPr/>
          <a:lstStyle/>
          <a:p>
            <a:r>
              <a:rPr lang="fr-CA" b="1" dirty="0" smtClean="0"/>
              <a:t>GDP RÉSIDENTIELLE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60" y="1340768"/>
            <a:ext cx="7992888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000" dirty="0" smtClean="0"/>
              <a:t>Potentiel technico-économique (2012)</a:t>
            </a:r>
          </a:p>
          <a:p>
            <a:pPr lvl="1"/>
            <a:r>
              <a:rPr lang="fr-CA" sz="2000" dirty="0" smtClean="0"/>
              <a:t>4 usages </a:t>
            </a:r>
          </a:p>
          <a:p>
            <a:pPr lvl="2"/>
            <a:r>
              <a:rPr lang="fr-CA" sz="2000" dirty="0" smtClean="0"/>
              <a:t>Chauffage, eau chaude, éclairage et électroménagers</a:t>
            </a:r>
          </a:p>
          <a:p>
            <a:pPr lvl="1"/>
            <a:r>
              <a:rPr lang="fr-CA" sz="2000" dirty="0" smtClean="0"/>
              <a:t>Exclut:</a:t>
            </a:r>
          </a:p>
          <a:p>
            <a:pPr lvl="2"/>
            <a:r>
              <a:rPr lang="fr-CA" sz="2000" dirty="0" smtClean="0"/>
              <a:t>le parc existant de biénergie</a:t>
            </a:r>
          </a:p>
          <a:p>
            <a:pPr lvl="2"/>
            <a:r>
              <a:rPr lang="fr-CA" sz="2000" dirty="0" smtClean="0"/>
              <a:t>le chauffage d’appoint au bois et aux granules</a:t>
            </a:r>
          </a:p>
          <a:p>
            <a:pPr lvl="2"/>
            <a:r>
              <a:rPr lang="fr-CA" sz="2000" dirty="0" smtClean="0"/>
              <a:t>le stockage d’électricité</a:t>
            </a:r>
          </a:p>
          <a:p>
            <a:pPr lvl="1"/>
            <a:r>
              <a:rPr lang="fr-CA" sz="2000" dirty="0" smtClean="0"/>
              <a:t>Mesures comportementales</a:t>
            </a:r>
          </a:p>
          <a:p>
            <a:pPr lvl="2"/>
            <a:r>
              <a:rPr lang="fr-CA" sz="2000" dirty="0" smtClean="0"/>
              <a:t>À coût nul</a:t>
            </a:r>
          </a:p>
          <a:p>
            <a:pPr lvl="2"/>
            <a:r>
              <a:rPr lang="fr-CA" sz="2000" dirty="0" smtClean="0"/>
              <a:t>Presqu’exclusivement du déplacement de charge</a:t>
            </a:r>
          </a:p>
          <a:p>
            <a:pPr lvl="2"/>
            <a:r>
              <a:rPr lang="fr-CA" sz="2000" dirty="0" smtClean="0"/>
              <a:t>Potentiel technico-économique total de 1600 MW</a:t>
            </a:r>
          </a:p>
          <a:p>
            <a:pPr lvl="2"/>
            <a:r>
              <a:rPr lang="fr-CA" sz="2000" dirty="0" smtClean="0"/>
              <a:t>Potentiel commercial en fonction des effort</a:t>
            </a:r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295298" y="134477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52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/>
              <a:t>GDP RÉSIDENTIELLE</a:t>
            </a:r>
            <a:endParaRPr lang="fr-CA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268760"/>
            <a:ext cx="7039272" cy="551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31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/>
              <a:t>GDP RÉSIDENTIELLE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75657" y="1484784"/>
            <a:ext cx="7058744" cy="4426438"/>
          </a:xfrm>
        </p:spPr>
        <p:txBody>
          <a:bodyPr>
            <a:noAutofit/>
          </a:bodyPr>
          <a:lstStyle/>
          <a:p>
            <a:r>
              <a:rPr lang="fr-CA" sz="2400" dirty="0" smtClean="0"/>
              <a:t>Recommandations:</a:t>
            </a:r>
          </a:p>
          <a:p>
            <a:pPr lvl="1"/>
            <a:r>
              <a:rPr lang="fr-CA" sz="2400" dirty="0" smtClean="0"/>
              <a:t>Mettre à jour l’étude de potentiel technico-économique en puissance de 2012</a:t>
            </a:r>
          </a:p>
          <a:p>
            <a:pPr lvl="1"/>
            <a:r>
              <a:rPr lang="fr-CA" sz="2400" dirty="0" smtClean="0"/>
              <a:t>Inclure chauffage d’appoint et stockage</a:t>
            </a:r>
          </a:p>
          <a:p>
            <a:pPr lvl="1"/>
            <a:r>
              <a:rPr lang="fr-CA" sz="2400" dirty="0" smtClean="0"/>
              <a:t>Évaluer le potentiel commercial</a:t>
            </a:r>
          </a:p>
          <a:p>
            <a:pPr lvl="1"/>
            <a:r>
              <a:rPr lang="fr-CA" sz="2400" dirty="0" smtClean="0"/>
              <a:t>Évaluer la rentabilité pour le client</a:t>
            </a:r>
          </a:p>
          <a:p>
            <a:pPr lvl="1"/>
            <a:r>
              <a:rPr lang="fr-CA" sz="2400" dirty="0" smtClean="0"/>
              <a:t>Utiliser des coûts évités différents en tenant compte du type de mesure (effacement versus déplacement)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52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/>
              <a:t>COÛTS ÉVITÉS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608" y="1449811"/>
            <a:ext cx="7058744" cy="4426438"/>
          </a:xfrm>
        </p:spPr>
        <p:txBody>
          <a:bodyPr>
            <a:noAutofit/>
          </a:bodyPr>
          <a:lstStyle/>
          <a:p>
            <a:r>
              <a:rPr lang="fr-CA" sz="2000" dirty="0" smtClean="0"/>
              <a:t>Devraient tenir compte du type de mesure</a:t>
            </a:r>
          </a:p>
          <a:p>
            <a:pPr lvl="1"/>
            <a:r>
              <a:rPr lang="fr-CA" sz="2000" dirty="0" smtClean="0"/>
              <a:t>Déplacement</a:t>
            </a:r>
          </a:p>
          <a:p>
            <a:pPr lvl="2"/>
            <a:r>
              <a:rPr lang="fr-CA" sz="2000" dirty="0"/>
              <a:t>P</a:t>
            </a:r>
            <a:r>
              <a:rPr lang="fr-CA" sz="2000" dirty="0" smtClean="0"/>
              <a:t>uissance seulement (énergie reportée)</a:t>
            </a:r>
          </a:p>
          <a:p>
            <a:pPr lvl="2"/>
            <a:r>
              <a:rPr lang="fr-CA" sz="2000" dirty="0" smtClean="0"/>
              <a:t>Comportementale</a:t>
            </a:r>
          </a:p>
          <a:p>
            <a:pPr lvl="2"/>
            <a:r>
              <a:rPr lang="fr-CA" sz="2000" dirty="0" smtClean="0"/>
              <a:t>Aucun coût pour le client</a:t>
            </a:r>
          </a:p>
          <a:p>
            <a:pPr lvl="1"/>
            <a:r>
              <a:rPr lang="fr-CA" sz="2000" dirty="0" smtClean="0"/>
              <a:t>Effacement</a:t>
            </a:r>
          </a:p>
          <a:p>
            <a:pPr lvl="2"/>
            <a:r>
              <a:rPr lang="fr-CA" sz="2000" dirty="0"/>
              <a:t>P</a:t>
            </a:r>
            <a:r>
              <a:rPr lang="fr-CA" sz="2000" dirty="0" smtClean="0"/>
              <a:t>uissance et énergie</a:t>
            </a:r>
          </a:p>
          <a:p>
            <a:pPr lvl="2"/>
            <a:r>
              <a:rPr lang="fr-CA" sz="2000" dirty="0" smtClean="0"/>
              <a:t>Chauffage d’appoint ou stockage électrique</a:t>
            </a:r>
          </a:p>
          <a:p>
            <a:pPr lvl="2"/>
            <a:r>
              <a:rPr lang="fr-CA" sz="2000" dirty="0" smtClean="0"/>
              <a:t>Coûts pour le client</a:t>
            </a:r>
          </a:p>
          <a:p>
            <a:r>
              <a:rPr lang="fr-CA" sz="2000" dirty="0" smtClean="0"/>
              <a:t>Les mesures n’ont donc pas toutes le même coût pour le client ni la même valeur pour HQ</a:t>
            </a:r>
            <a:endParaRPr lang="fr-CA" sz="2000" dirty="0"/>
          </a:p>
          <a:p>
            <a:endParaRPr lang="fr-CA" sz="2000" dirty="0" smtClean="0"/>
          </a:p>
          <a:p>
            <a:endParaRPr lang="fr-CA" sz="2000" dirty="0"/>
          </a:p>
          <a:p>
            <a:endParaRPr lang="fr-CA" sz="2000" dirty="0" smtClean="0"/>
          </a:p>
          <a:p>
            <a:endParaRPr lang="fr-CA" sz="2000" dirty="0"/>
          </a:p>
          <a:p>
            <a:endParaRPr lang="fr-CA" sz="2000" dirty="0" smtClean="0"/>
          </a:p>
          <a:p>
            <a:endParaRPr lang="fr-CA" sz="2000" dirty="0"/>
          </a:p>
          <a:p>
            <a:endParaRPr lang="fr-CA" sz="2000" dirty="0" smtClean="0"/>
          </a:p>
          <a:p>
            <a:endParaRPr lang="fr-CA" sz="2000" dirty="0"/>
          </a:p>
          <a:p>
            <a:pPr marL="0" indent="0">
              <a:buNone/>
            </a:pPr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4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/>
              <a:t>ENJEUX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700808"/>
            <a:ext cx="6591985" cy="3777622"/>
          </a:xfrm>
        </p:spPr>
        <p:txBody>
          <a:bodyPr>
            <a:normAutofit/>
          </a:bodyPr>
          <a:lstStyle/>
          <a:p>
            <a:r>
              <a:rPr lang="fr-CA" sz="2400" b="1" dirty="0" smtClean="0"/>
              <a:t>STRATÉGIE </a:t>
            </a:r>
            <a:r>
              <a:rPr lang="fr-CA" sz="2400" b="1" dirty="0"/>
              <a:t>TARIFAIRE</a:t>
            </a:r>
          </a:p>
          <a:p>
            <a:pPr lvl="1"/>
            <a:r>
              <a:rPr lang="fr-CA" sz="2400" b="1" dirty="0"/>
              <a:t>Tarification dynamique</a:t>
            </a:r>
          </a:p>
          <a:p>
            <a:r>
              <a:rPr lang="fr-CA" sz="2400" b="1" dirty="0" smtClean="0"/>
              <a:t>PRÉVISION DE LA DEMANDE</a:t>
            </a:r>
          </a:p>
          <a:p>
            <a:r>
              <a:rPr lang="fr-CA" sz="2400" b="1" dirty="0" smtClean="0"/>
              <a:t>GDP RÉSIDENTIELLE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6093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9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35696" y="803686"/>
            <a:ext cx="6589199" cy="1280890"/>
          </a:xfrm>
        </p:spPr>
        <p:txBody>
          <a:bodyPr/>
          <a:lstStyle/>
          <a:p>
            <a:r>
              <a:rPr lang="fr-CA" b="1" dirty="0" smtClean="0"/>
              <a:t>TARIFICATION DYNAMIQUE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47664" y="1444131"/>
            <a:ext cx="6986736" cy="4426438"/>
          </a:xfrm>
        </p:spPr>
        <p:txBody>
          <a:bodyPr>
            <a:noAutofit/>
          </a:bodyPr>
          <a:lstStyle/>
          <a:p>
            <a:r>
              <a:rPr lang="fr-CA" sz="2400" b="1" i="1" dirty="0" smtClean="0"/>
              <a:t>2 options retenues :</a:t>
            </a:r>
          </a:p>
          <a:p>
            <a:pPr lvl="1"/>
            <a:r>
              <a:rPr lang="fr-CA" sz="2400" dirty="0" smtClean="0"/>
              <a:t>Adhésion volontaire</a:t>
            </a:r>
          </a:p>
          <a:p>
            <a:pPr lvl="1"/>
            <a:r>
              <a:rPr lang="fr-CA" sz="2400" dirty="0" smtClean="0"/>
              <a:t>Crédit </a:t>
            </a:r>
            <a:r>
              <a:rPr lang="fr-CA" sz="2400" dirty="0"/>
              <a:t>en pointe critique (« CPC </a:t>
            </a:r>
            <a:r>
              <a:rPr lang="fr-CA" sz="2400" dirty="0" smtClean="0"/>
              <a:t>»)</a:t>
            </a:r>
          </a:p>
          <a:p>
            <a:pPr lvl="2"/>
            <a:r>
              <a:rPr lang="fr-CA" sz="2400" dirty="0" smtClean="0"/>
              <a:t>Aucun risque pour le client</a:t>
            </a:r>
          </a:p>
          <a:p>
            <a:pPr lvl="1"/>
            <a:r>
              <a:rPr lang="fr-CA" sz="2400" dirty="0"/>
              <a:t>Tarif de pointe critique (« TPC </a:t>
            </a:r>
            <a:r>
              <a:rPr lang="fr-CA" sz="2400" dirty="0" smtClean="0"/>
              <a:t>»)</a:t>
            </a:r>
          </a:p>
          <a:p>
            <a:pPr lvl="2"/>
            <a:r>
              <a:rPr lang="fr-CA" sz="2400" dirty="0" smtClean="0"/>
              <a:t>Risque réel pour le client</a:t>
            </a:r>
          </a:p>
          <a:p>
            <a:r>
              <a:rPr lang="fr-CA" sz="2400" dirty="0" smtClean="0"/>
              <a:t>ROEÉ favorable</a:t>
            </a:r>
          </a:p>
          <a:p>
            <a:pPr lvl="1"/>
            <a:r>
              <a:rPr lang="fr-CA" sz="2400" dirty="0" smtClean="0"/>
              <a:t>CPC devrait faire partie intégrante des tarifs de base à terme</a:t>
            </a:r>
          </a:p>
          <a:p>
            <a:pPr lvl="1"/>
            <a:r>
              <a:rPr lang="fr-CA" sz="2400" dirty="0" smtClean="0"/>
              <a:t>Adhésion volontaire sans importance si absence de risque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68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79712" y="803686"/>
            <a:ext cx="6589199" cy="1280890"/>
          </a:xfrm>
        </p:spPr>
        <p:txBody>
          <a:bodyPr/>
          <a:lstStyle/>
          <a:p>
            <a:r>
              <a:rPr lang="fr-CA" b="1" dirty="0"/>
              <a:t>TARIFICATION DYNAMIQUE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31641" y="1484784"/>
            <a:ext cx="7202760" cy="4426438"/>
          </a:xfrm>
        </p:spPr>
        <p:txBody>
          <a:bodyPr>
            <a:normAutofit fontScale="92500"/>
          </a:bodyPr>
          <a:lstStyle/>
          <a:p>
            <a:r>
              <a:rPr lang="fr-CA" sz="2400" dirty="0"/>
              <a:t>Seuil minimal de 2 kWh d’énergie </a:t>
            </a:r>
            <a:r>
              <a:rPr lang="fr-CA" sz="2400" dirty="0" smtClean="0"/>
              <a:t>effacé </a:t>
            </a:r>
            <a:r>
              <a:rPr lang="fr-CA" sz="2400" dirty="0"/>
              <a:t>par événement de pointe </a:t>
            </a:r>
            <a:r>
              <a:rPr lang="fr-CA" sz="2400" dirty="0" smtClean="0"/>
              <a:t>critique semble hors de portée de plusieurs clients</a:t>
            </a:r>
          </a:p>
          <a:p>
            <a:pPr lvl="2"/>
            <a:r>
              <a:rPr lang="fr-CA" sz="2400" dirty="0" smtClean="0"/>
              <a:t>&gt;12 ampoules de 60 W pendant 3 </a:t>
            </a:r>
            <a:r>
              <a:rPr lang="fr-CA" sz="2400" dirty="0" err="1" smtClean="0"/>
              <a:t>hrs</a:t>
            </a:r>
            <a:r>
              <a:rPr lang="fr-CA" sz="2400" dirty="0" smtClean="0"/>
              <a:t> ou</a:t>
            </a:r>
          </a:p>
          <a:p>
            <a:pPr lvl="2"/>
            <a:r>
              <a:rPr lang="fr-CA" sz="2400" dirty="0" smtClean="0"/>
              <a:t>&gt; 9 </a:t>
            </a:r>
            <a:r>
              <a:rPr lang="fr-CA" sz="2400" dirty="0"/>
              <a:t>ampoules de 60 W pendant </a:t>
            </a:r>
            <a:r>
              <a:rPr lang="fr-CA" sz="2400" dirty="0" smtClean="0"/>
              <a:t>4 </a:t>
            </a:r>
            <a:r>
              <a:rPr lang="fr-CA" sz="2400" dirty="0" err="1" smtClean="0"/>
              <a:t>hrs</a:t>
            </a:r>
            <a:r>
              <a:rPr lang="fr-CA" sz="2400" dirty="0" smtClean="0"/>
              <a:t> ou</a:t>
            </a:r>
          </a:p>
          <a:p>
            <a:pPr lvl="2"/>
            <a:r>
              <a:rPr lang="fr-CA" sz="2400" dirty="0" smtClean="0"/>
              <a:t>67 </a:t>
            </a:r>
            <a:r>
              <a:rPr lang="fr-CA" sz="2400" dirty="0"/>
              <a:t>ampoules </a:t>
            </a:r>
            <a:r>
              <a:rPr lang="fr-CA" sz="2400" dirty="0" smtClean="0"/>
              <a:t>DEL de 10 </a:t>
            </a:r>
            <a:r>
              <a:rPr lang="fr-CA" sz="2400" dirty="0"/>
              <a:t>W pendant 3 </a:t>
            </a:r>
            <a:r>
              <a:rPr lang="fr-CA" sz="2400" dirty="0" err="1" smtClean="0"/>
              <a:t>hrs</a:t>
            </a:r>
            <a:r>
              <a:rPr lang="fr-CA" sz="2400" dirty="0" smtClean="0"/>
              <a:t> ou</a:t>
            </a:r>
          </a:p>
          <a:p>
            <a:pPr lvl="2"/>
            <a:r>
              <a:rPr lang="fr-CA" sz="2400" dirty="0" smtClean="0"/>
              <a:t>50 </a:t>
            </a:r>
            <a:r>
              <a:rPr lang="fr-CA" sz="2400" dirty="0"/>
              <a:t>ampoules </a:t>
            </a:r>
            <a:r>
              <a:rPr lang="fr-CA" sz="2400" dirty="0" smtClean="0"/>
              <a:t>DEL de 10 </a:t>
            </a:r>
            <a:r>
              <a:rPr lang="fr-CA" sz="2400" dirty="0"/>
              <a:t>W </a:t>
            </a:r>
            <a:r>
              <a:rPr lang="fr-CA" sz="2400" dirty="0" smtClean="0"/>
              <a:t>pendant 4 </a:t>
            </a:r>
            <a:r>
              <a:rPr lang="fr-CA" sz="2400" dirty="0" err="1" smtClean="0"/>
              <a:t>hrs</a:t>
            </a:r>
            <a:r>
              <a:rPr lang="fr-CA" sz="2400" dirty="0" smtClean="0"/>
              <a:t> </a:t>
            </a:r>
            <a:r>
              <a:rPr lang="fr-CA" sz="2400" dirty="0"/>
              <a:t>ou</a:t>
            </a:r>
          </a:p>
          <a:p>
            <a:pPr lvl="2"/>
            <a:r>
              <a:rPr lang="fr-CA" sz="2400" dirty="0" smtClean="0"/>
              <a:t>&gt;1 lave-vaisselle de 1200 W pendant1h40</a:t>
            </a:r>
          </a:p>
          <a:p>
            <a:r>
              <a:rPr lang="fr-CA" sz="2400" dirty="0"/>
              <a:t>Considérer la possibilité d’établir le seuil minimal à 1 kWh par événement de pointe </a:t>
            </a:r>
            <a:r>
              <a:rPr lang="fr-CA" sz="2400" dirty="0" smtClean="0"/>
              <a:t>critique</a:t>
            </a:r>
          </a:p>
          <a:p>
            <a:endParaRPr lang="fr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28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07704" y="908720"/>
            <a:ext cx="6589199" cy="1280890"/>
          </a:xfrm>
        </p:spPr>
        <p:txBody>
          <a:bodyPr/>
          <a:lstStyle/>
          <a:p>
            <a:r>
              <a:rPr lang="fr-CA" b="1" dirty="0"/>
              <a:t>TARIFICATION DYNAMIQUE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75656" y="1772816"/>
            <a:ext cx="7058745" cy="4536504"/>
          </a:xfrm>
        </p:spPr>
        <p:txBody>
          <a:bodyPr>
            <a:normAutofit/>
          </a:bodyPr>
          <a:lstStyle/>
          <a:p>
            <a:r>
              <a:rPr lang="fr-CA" sz="2400" dirty="0" smtClean="0"/>
              <a:t>Économies de 10% à 20% semblent difficilement réalisables pour les mesures comportementales de déplacement de la charge, mais davantage réalisables pour les mesures d’effacement de la charge</a:t>
            </a:r>
          </a:p>
          <a:p>
            <a:pPr marL="0" indent="0">
              <a:buNone/>
            </a:pPr>
            <a:endParaRPr lang="fr-CA" sz="2400" dirty="0" smtClean="0"/>
          </a:p>
          <a:p>
            <a:r>
              <a:rPr lang="fr-CA" sz="2400" dirty="0" smtClean="0"/>
              <a:t>Objectif </a:t>
            </a:r>
            <a:r>
              <a:rPr lang="fr-CA" sz="2400" dirty="0" smtClean="0"/>
              <a:t>d’environ 110 </a:t>
            </a:r>
            <a:r>
              <a:rPr lang="fr-CA" sz="2400" dirty="0" smtClean="0"/>
              <a:t>000 participants en 2026 pour 90 MW de puissance évitée n’est pas très ambitieux.  Devrait rechercher à équivaloir aux appels au public (de 300 à 500 MW)</a:t>
            </a:r>
          </a:p>
          <a:p>
            <a:endParaRPr lang="fr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7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07704" y="116632"/>
            <a:ext cx="6589199" cy="1967944"/>
          </a:xfrm>
        </p:spPr>
        <p:txBody>
          <a:bodyPr/>
          <a:lstStyle/>
          <a:p>
            <a:r>
              <a:rPr lang="fr-CA" b="1" dirty="0"/>
              <a:t>TARIFICATION DYNAMIQUE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19672" y="650032"/>
            <a:ext cx="6899922" cy="5947320"/>
          </a:xfrm>
        </p:spPr>
        <p:txBody>
          <a:bodyPr>
            <a:noAutofit/>
          </a:bodyPr>
          <a:lstStyle/>
          <a:p>
            <a:r>
              <a:rPr lang="fr-CA" sz="2400" dirty="0" smtClean="0"/>
              <a:t>Recommandations du ROEÉ </a:t>
            </a:r>
            <a:endParaRPr lang="fr-CA" sz="2400" dirty="0"/>
          </a:p>
          <a:p>
            <a:pPr lvl="1">
              <a:spcBef>
                <a:spcPts val="0"/>
              </a:spcBef>
            </a:pPr>
            <a:r>
              <a:rPr lang="fr-CA" sz="2400" dirty="0" smtClean="0"/>
              <a:t>Accepter la mise en place progressive du CPC </a:t>
            </a:r>
          </a:p>
          <a:p>
            <a:pPr lvl="1">
              <a:spcBef>
                <a:spcPts val="0"/>
              </a:spcBef>
            </a:pPr>
            <a:r>
              <a:rPr lang="fr-CA" sz="2400" dirty="0" smtClean="0"/>
              <a:t>S’assurer que le distributeur fasse une présentation annuelle de ses résultats liés au CPC</a:t>
            </a:r>
          </a:p>
          <a:p>
            <a:pPr lvl="1">
              <a:spcBef>
                <a:spcPts val="0"/>
              </a:spcBef>
            </a:pPr>
            <a:r>
              <a:rPr lang="fr-CA" sz="2400" dirty="0" smtClean="0"/>
              <a:t>Demander à HQD de faire un suivi en 2022 en cause tarifaire afin d’évaluer la possibilité que le CPC fasse partie des tarifs de base en 2026 ou avant </a:t>
            </a:r>
          </a:p>
          <a:p>
            <a:pPr lvl="1">
              <a:spcBef>
                <a:spcPts val="0"/>
              </a:spcBef>
            </a:pPr>
            <a:r>
              <a:rPr lang="fr-CA" sz="2400" dirty="0" smtClean="0"/>
              <a:t>Procéder par projet pilote pour le tarif TPC qui comporte plus de risque pour la clientèle</a:t>
            </a:r>
          </a:p>
          <a:p>
            <a:pPr lvl="1">
              <a:spcBef>
                <a:spcPts val="0"/>
              </a:spcBef>
            </a:pPr>
            <a:r>
              <a:rPr lang="fr-CA" sz="2400" dirty="0" smtClean="0"/>
              <a:t>Accompagnement et attention aux MFR</a:t>
            </a:r>
            <a:endParaRPr lang="fr-CA" sz="24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3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47664" y="260648"/>
            <a:ext cx="6192688" cy="980728"/>
          </a:xfrm>
        </p:spPr>
        <p:txBody>
          <a:bodyPr/>
          <a:lstStyle/>
          <a:p>
            <a:r>
              <a:rPr lang="fr-CA" b="1" dirty="0" smtClean="0"/>
              <a:t>PRÉVISION DE LA DEMANDE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75656" y="875086"/>
            <a:ext cx="7274769" cy="5968648"/>
          </a:xfrm>
        </p:spPr>
        <p:txBody>
          <a:bodyPr>
            <a:noAutofit/>
          </a:bodyPr>
          <a:lstStyle/>
          <a:p>
            <a:r>
              <a:rPr lang="fr-CA" sz="2000" dirty="0" smtClean="0"/>
              <a:t>Croissance de la demande en puissance prévue de 443 MW en 2018-2019</a:t>
            </a:r>
          </a:p>
          <a:p>
            <a:pPr lvl="1"/>
            <a:r>
              <a:rPr lang="fr-CA" sz="2000" dirty="0" smtClean="0"/>
              <a:t>Croissance des ventes résidentielles et CI</a:t>
            </a:r>
          </a:p>
          <a:p>
            <a:r>
              <a:rPr lang="fr-CA" sz="2000" dirty="0" smtClean="0"/>
              <a:t>Pointe de 2017-2018 supérieure de 397 MW comparativement aux prévisions</a:t>
            </a:r>
          </a:p>
          <a:p>
            <a:pPr lvl="1"/>
            <a:r>
              <a:rPr lang="fr-CA" sz="2000" dirty="0" smtClean="0"/>
              <a:t>Climat plus froid que prévu</a:t>
            </a:r>
          </a:p>
          <a:p>
            <a:r>
              <a:rPr lang="fr-CA" sz="2000" dirty="0" smtClean="0"/>
              <a:t>Précision désirée des prévisions</a:t>
            </a:r>
          </a:p>
          <a:p>
            <a:pPr lvl="1"/>
            <a:r>
              <a:rPr lang="fr-CA" sz="2000" dirty="0" smtClean="0"/>
              <a:t>«… </a:t>
            </a:r>
            <a:r>
              <a:rPr lang="fr-CA" sz="2000" dirty="0"/>
              <a:t>Le Distributeur </a:t>
            </a:r>
            <a:r>
              <a:rPr lang="fr-CA" sz="2000" u="sng" dirty="0"/>
              <a:t>améliore continuellement son évaluation du risque sur la prévision de la demande</a:t>
            </a:r>
            <a:r>
              <a:rPr lang="fr-CA" sz="2000" dirty="0"/>
              <a:t>. Par exemple, dans le cadre de l’État d’avancement 2018 du Plan d’approvisionnement  2017-2026, le Distributeur a effectué un </a:t>
            </a:r>
            <a:r>
              <a:rPr lang="fr-CA" sz="2000" u="sng" dirty="0"/>
              <a:t>raffinement méthodologique</a:t>
            </a:r>
            <a:r>
              <a:rPr lang="fr-CA" sz="2000" dirty="0"/>
              <a:t> permettant de </a:t>
            </a:r>
            <a:r>
              <a:rPr lang="fr-CA" sz="2000" u="sng" dirty="0"/>
              <a:t>mieux mesurer l’incertitude applicable à la transposition énergie-puissance spécifique à la pointe d’hiver</a:t>
            </a:r>
            <a:r>
              <a:rPr lang="fr-CA" sz="2000" u="sng" dirty="0" smtClean="0"/>
              <a:t>.</a:t>
            </a:r>
            <a:r>
              <a:rPr lang="fr-CA" sz="2000" dirty="0" smtClean="0"/>
              <a:t> </a:t>
            </a:r>
            <a:r>
              <a:rPr lang="fr-CA" sz="2000" dirty="0"/>
              <a:t>» (B-0105, HQD-14, Document 1.4, page </a:t>
            </a:r>
            <a:r>
              <a:rPr lang="fr-CA" sz="2000" dirty="0" smtClean="0"/>
              <a:t>50)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23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03837" y="803686"/>
            <a:ext cx="6589199" cy="1280890"/>
          </a:xfrm>
        </p:spPr>
        <p:txBody>
          <a:bodyPr/>
          <a:lstStyle/>
          <a:p>
            <a:r>
              <a:rPr lang="fr-CA" b="1" dirty="0"/>
              <a:t>PRÉVISION DE LA DEMANDE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r>
              <a:rPr lang="fr-CA" sz="2400" dirty="0"/>
              <a:t>Bannissement de 47 000 foyers et poêles à bois à Montréal le 1</a:t>
            </a:r>
            <a:r>
              <a:rPr lang="fr-CA" sz="2400" baseline="30000" dirty="0"/>
              <a:t>er</a:t>
            </a:r>
            <a:r>
              <a:rPr lang="fr-CA" sz="2400" dirty="0"/>
              <a:t> octobre 2018 </a:t>
            </a:r>
          </a:p>
          <a:p>
            <a:pPr lvl="1"/>
            <a:r>
              <a:rPr lang="fr-CA" sz="2400" dirty="0"/>
              <a:t>Smog hivernal dû principalement (47%) au chauffage au bois (Le Devoir, 5 février 2009)</a:t>
            </a:r>
          </a:p>
          <a:p>
            <a:pPr lvl="2"/>
            <a:r>
              <a:rPr lang="fr-CA" sz="2400" dirty="0" smtClean="0"/>
              <a:t>Reflet de l’utilisation </a:t>
            </a:r>
            <a:r>
              <a:rPr lang="fr-CA" sz="2400" dirty="0"/>
              <a:t>de ces systèmes lors des pointes</a:t>
            </a:r>
          </a:p>
          <a:p>
            <a:pPr lvl="2"/>
            <a:r>
              <a:rPr lang="fr-CA" sz="2400" dirty="0"/>
              <a:t>Non </a:t>
            </a:r>
            <a:r>
              <a:rPr lang="fr-CA" sz="2400" dirty="0" smtClean="0"/>
              <a:t>intégré dans les prévisions par </a:t>
            </a:r>
            <a:r>
              <a:rPr lang="fr-CA" sz="2400" dirty="0"/>
              <a:t>HQ, bien qu’il fut planifié depuis </a:t>
            </a:r>
            <a:r>
              <a:rPr lang="fr-CA" sz="2400" dirty="0" smtClean="0"/>
              <a:t>2013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48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35696" y="650033"/>
            <a:ext cx="6589199" cy="978767"/>
          </a:xfrm>
        </p:spPr>
        <p:txBody>
          <a:bodyPr/>
          <a:lstStyle/>
          <a:p>
            <a:r>
              <a:rPr lang="fr-CA" b="1" dirty="0"/>
              <a:t>PRÉVISION DE LA DEMANDE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1340768"/>
            <a:ext cx="8640960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2600" b="1" u="sng" dirty="0"/>
              <a:t>Selon HQ:</a:t>
            </a:r>
          </a:p>
          <a:p>
            <a:r>
              <a:rPr lang="fr-CA" sz="2600" dirty="0"/>
              <a:t>« les prévisions de la demande en énergie et en puissance </a:t>
            </a:r>
            <a:r>
              <a:rPr lang="fr-CA" sz="2600" u="sng" dirty="0"/>
              <a:t>ne seront pas influencées de façon significative</a:t>
            </a:r>
            <a:r>
              <a:rPr lang="fr-CA" sz="2600" dirty="0"/>
              <a:t>» </a:t>
            </a:r>
          </a:p>
          <a:p>
            <a:pPr lvl="1"/>
            <a:r>
              <a:rPr lang="fr-CA" sz="2600" dirty="0"/>
              <a:t>Efficacité énergétique des équipements</a:t>
            </a:r>
          </a:p>
          <a:p>
            <a:pPr lvl="1"/>
            <a:r>
              <a:rPr lang="fr-CA" sz="2600" dirty="0"/>
              <a:t>Source d’énergie de remplacement</a:t>
            </a:r>
          </a:p>
          <a:p>
            <a:pPr lvl="1"/>
            <a:r>
              <a:rPr lang="fr-CA" sz="2600" dirty="0"/>
              <a:t>Éventuel démantèlement de la cheminée (réduction des pertes)</a:t>
            </a:r>
          </a:p>
          <a:p>
            <a:pPr lvl="1"/>
            <a:r>
              <a:rPr lang="fr-CA" sz="2600" dirty="0"/>
              <a:t>Augmentation du taux de diffusion du chauffage </a:t>
            </a:r>
            <a:r>
              <a:rPr lang="fr-CA" sz="2600" dirty="0" smtClean="0"/>
              <a:t>électrique</a:t>
            </a:r>
          </a:p>
          <a:p>
            <a:pPr lvl="1"/>
            <a:r>
              <a:rPr lang="fr-CA" sz="2600" dirty="0" smtClean="0">
                <a:solidFill>
                  <a:schemeClr val="tx1"/>
                </a:solidFill>
              </a:rPr>
              <a:t>0% d’utilisation de bois comme source principale de chauffage </a:t>
            </a:r>
            <a:endParaRPr lang="fr-CA" sz="2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r-CA" dirty="0"/>
          </a:p>
          <a:p>
            <a:endParaRPr lang="fr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3" y="116633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0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B5CCBCF392318B488EC5AC132CA3A387" ma:contentTypeVersion="0" ma:contentTypeDescription="" ma:contentTypeScope="" ma:versionID="9942897730dee6bd3fe50e47e366adbf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du ROEÉ</Sujet>
    <Confidentiel xmlns="a091097b-8ae3-4832-a2b2-51f9a78aeacd">3</Confidentiel>
    <Projet xmlns="a091097b-8ae3-4832-a2b2-51f9a78aeacd">622</Projet>
    <Provenance xmlns="a091097b-8ae3-4832-a2b2-51f9a78aeacd">2</Provenance>
    <Hidden_UploadedAt xmlns="a091097b-8ae3-4832-a2b2-51f9a78aeacd">2023-01-28T01:29:01+00:00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483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2023-01-28T01:29:01+00:00</Hidden_ApprovedAt>
    <Cote_x0020_de_x0020_piéce xmlns="a091097b-8ae3-4832-a2b2-51f9a78aeacd">C-ROEÉ-0025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W2HFWTQUJJY6-291580944-448</_dlc_DocId>
    <_dlc_DocIdUrl xmlns="a84ed267-86d5-4fa1-a3cb-2fed497fe84f">
      <Url>http://s10mtlweb:8081/622/_layouts/15/DocIdRedir.aspx?ID=W2HFWTQUJJY6-291580944-448</Url>
      <Description>W2HFWTQUJJY6-291580944-448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50BBE88-CD31-498D-A034-05ACD90B33BA}"/>
</file>

<file path=customXml/itemProps2.xml><?xml version="1.0" encoding="utf-8"?>
<ds:datastoreItem xmlns:ds="http://schemas.openxmlformats.org/officeDocument/2006/customXml" ds:itemID="{FCFEF0A0-3152-441C-A853-9D4DD5B82B9E}"/>
</file>

<file path=customXml/itemProps3.xml><?xml version="1.0" encoding="utf-8"?>
<ds:datastoreItem xmlns:ds="http://schemas.openxmlformats.org/officeDocument/2006/customXml" ds:itemID="{4D4A5C9D-1A87-44E1-8058-75DA375ABC75}"/>
</file>

<file path=customXml/itemProps4.xml><?xml version="1.0" encoding="utf-8"?>
<ds:datastoreItem xmlns:ds="http://schemas.openxmlformats.org/officeDocument/2006/customXml" ds:itemID="{C0A95CEE-4093-4320-AC0B-0280DDFC8715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2036</TotalTime>
  <Words>767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Régie de l’énergie R-4057-2018 Hydro-Québec – Demande relative à l’établissement  des tarifs d’électricité pour l’année tarifaire 2019-2020 </vt:lpstr>
      <vt:lpstr>ENJEUX</vt:lpstr>
      <vt:lpstr>TARIFICATION DYNAMIQUE</vt:lpstr>
      <vt:lpstr>TARIFICATION DYNAMIQUE</vt:lpstr>
      <vt:lpstr>TARIFICATION DYNAMIQUE</vt:lpstr>
      <vt:lpstr>TARIFICATION DYNAMIQUE</vt:lpstr>
      <vt:lpstr>PRÉVISION DE LA DEMANDE</vt:lpstr>
      <vt:lpstr>PRÉVISION DE LA DEMANDE</vt:lpstr>
      <vt:lpstr>PRÉVISION DE LA DEMANDE</vt:lpstr>
      <vt:lpstr>PRÉVISION DE LA DEMANDE</vt:lpstr>
      <vt:lpstr>PRÉVISION DE LA DEMANDE</vt:lpstr>
      <vt:lpstr>GDP RÉSIDENTIELLE</vt:lpstr>
      <vt:lpstr>GDP RÉSIDENTIELLE</vt:lpstr>
      <vt:lpstr>GDP RÉSIDENTIELLE</vt:lpstr>
      <vt:lpstr>COÛTS ÉVITÉS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de la preuve du ROEÉ</dc:subject>
  <dc:creator>Solénove Admin</dc:creator>
  <cp:lastModifiedBy>Franklin</cp:lastModifiedBy>
  <cp:revision>62</cp:revision>
  <dcterms:created xsi:type="dcterms:W3CDTF">2018-12-09T21:32:27Z</dcterms:created>
  <dcterms:modified xsi:type="dcterms:W3CDTF">2018-12-13T21:27:50Z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0x010100F6681E3BDF397F418586AC591ADC81BB00B5CCBCF392318B488EC5AC132CA3A387</vt:lpwstr>
  </property>
  <property fmtid="{D5CDD505-2E9C-101B-9397-08002B2CF9AE}" pid="4" name="Order">
    <vt:r8>4073400</vt:r8>
  </property>
  <property fmtid="{D5CDD505-2E9C-101B-9397-08002B2CF9AE}" pid="5" name="_dlc_DocIdItemGuid">
    <vt:lpwstr>7364f03b-278f-4334-a44c-e93636e74cd7</vt:lpwstr>
  </property>
</Properties>
</file>