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57" r:id="rId3"/>
    <p:sldId id="259" r:id="rId4"/>
    <p:sldId id="273" r:id="rId5"/>
    <p:sldId id="272" r:id="rId6"/>
    <p:sldId id="275" r:id="rId7"/>
    <p:sldId id="276" r:id="rId8"/>
    <p:sldId id="269" r:id="rId9"/>
    <p:sldId id="270" r:id="rId10"/>
    <p:sldId id="263" r:id="rId11"/>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34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4660"/>
  </p:normalViewPr>
  <p:slideViewPr>
    <p:cSldViewPr snapToGrid="0">
      <p:cViewPr varScale="1">
        <p:scale>
          <a:sx n="106" d="100"/>
          <a:sy n="106" d="100"/>
        </p:scale>
        <p:origin x="126" y="2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customXml" Target="../customXml/item4.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fr-CA"/>
          </a:p>
        </p:txBody>
      </p:sp>
      <p:sp>
        <p:nvSpPr>
          <p:cNvPr id="3" name="Espace réservé de la date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5FE38799-3185-48FD-86A6-199EFDFAF48E}" type="datetimeFigureOut">
              <a:rPr lang="fr-CA" smtClean="0"/>
              <a:t>2019-01-22</a:t>
            </a:fld>
            <a:endParaRPr lang="fr-CA"/>
          </a:p>
        </p:txBody>
      </p:sp>
      <p:sp>
        <p:nvSpPr>
          <p:cNvPr id="4" name="Espace réservé du pied de page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fr-CA"/>
          </a:p>
        </p:txBody>
      </p:sp>
      <p:sp>
        <p:nvSpPr>
          <p:cNvPr id="5" name="Espace réservé du numéro de diapositive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65D15764-E8B0-46C2-A592-C283925F078F}" type="slidenum">
              <a:rPr lang="fr-CA" smtClean="0"/>
              <a:t>‹N°›</a:t>
            </a:fld>
            <a:endParaRPr lang="fr-CA"/>
          </a:p>
        </p:txBody>
      </p:sp>
    </p:spTree>
    <p:extLst>
      <p:ext uri="{BB962C8B-B14F-4D97-AF65-F5344CB8AC3E}">
        <p14:creationId xmlns:p14="http://schemas.microsoft.com/office/powerpoint/2010/main" val="37537909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CA"/>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28D9AD5D-3910-4923-B49D-C93CE7360AEA}" type="datetimeFigureOut">
              <a:rPr lang="en-CA" smtClean="0"/>
              <a:t>2019-01-22</a:t>
            </a:fld>
            <a:endParaRPr lang="en-CA"/>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CA"/>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CA"/>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1667ABFB-25A6-42C9-ADA5-59FA589FB140}" type="slidenum">
              <a:rPr lang="en-CA" smtClean="0"/>
              <a:t>‹N°›</a:t>
            </a:fld>
            <a:endParaRPr lang="en-CA"/>
          </a:p>
        </p:txBody>
      </p:sp>
    </p:spTree>
    <p:extLst>
      <p:ext uri="{BB962C8B-B14F-4D97-AF65-F5344CB8AC3E}">
        <p14:creationId xmlns:p14="http://schemas.microsoft.com/office/powerpoint/2010/main" val="3619209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40AD7-C58F-4A01-A9F1-36C8E8BE2B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66FB894A-10BE-44D7-BBD0-8DDF79F7F2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3D494DD-830F-42DE-A1BF-DAB9A2931153}"/>
              </a:ext>
            </a:extLst>
          </p:cNvPr>
          <p:cNvSpPr>
            <a:spLocks noGrp="1"/>
          </p:cNvSpPr>
          <p:nvPr>
            <p:ph type="dt" sz="half" idx="10"/>
          </p:nvPr>
        </p:nvSpPr>
        <p:spPr/>
        <p:txBody>
          <a:bodyPr/>
          <a:lstStyle/>
          <a:p>
            <a:fld id="{759210E3-00D7-4A41-8C44-78A52930ECB0}" type="datetime1">
              <a:rPr lang="en-CA" smtClean="0"/>
              <a:t>2019-01-22</a:t>
            </a:fld>
            <a:endParaRPr lang="en-CA"/>
          </a:p>
        </p:txBody>
      </p:sp>
      <p:sp>
        <p:nvSpPr>
          <p:cNvPr id="5" name="Footer Placeholder 4">
            <a:extLst>
              <a:ext uri="{FF2B5EF4-FFF2-40B4-BE49-F238E27FC236}">
                <a16:creationId xmlns:a16="http://schemas.microsoft.com/office/drawing/2014/main" id="{87F593A6-4E47-4CEC-9D51-7CC70EEC160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F6E0C5C-041E-4203-9332-8FD2DBDEA693}"/>
              </a:ext>
            </a:extLst>
          </p:cNvPr>
          <p:cNvSpPr>
            <a:spLocks noGrp="1"/>
          </p:cNvSpPr>
          <p:nvPr>
            <p:ph type="sldNum" sz="quarter" idx="12"/>
          </p:nvPr>
        </p:nvSpPr>
        <p:spPr/>
        <p:txBody>
          <a:bodyPr/>
          <a:lstStyle/>
          <a:p>
            <a:fld id="{BB6686F1-1E93-49BC-8493-D0A2A6CFB18D}" type="slidenum">
              <a:rPr lang="en-CA" smtClean="0"/>
              <a:t>‹N°›</a:t>
            </a:fld>
            <a:endParaRPr lang="en-CA"/>
          </a:p>
        </p:txBody>
      </p:sp>
    </p:spTree>
    <p:extLst>
      <p:ext uri="{BB962C8B-B14F-4D97-AF65-F5344CB8AC3E}">
        <p14:creationId xmlns:p14="http://schemas.microsoft.com/office/powerpoint/2010/main" val="1459217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55144-1256-4FBF-B6B5-E90687A4ECFA}"/>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D5E42B91-59C2-4660-8048-99EC3D2BDBB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F04E0B9-6BEA-4525-BABC-5467FBFFF785}"/>
              </a:ext>
            </a:extLst>
          </p:cNvPr>
          <p:cNvSpPr>
            <a:spLocks noGrp="1"/>
          </p:cNvSpPr>
          <p:nvPr>
            <p:ph type="dt" sz="half" idx="10"/>
          </p:nvPr>
        </p:nvSpPr>
        <p:spPr/>
        <p:txBody>
          <a:bodyPr/>
          <a:lstStyle/>
          <a:p>
            <a:fld id="{22E95E08-FA87-43AC-8329-E36D86A4ED51}" type="datetime1">
              <a:rPr lang="en-CA" smtClean="0"/>
              <a:t>2019-01-22</a:t>
            </a:fld>
            <a:endParaRPr lang="en-CA"/>
          </a:p>
        </p:txBody>
      </p:sp>
      <p:sp>
        <p:nvSpPr>
          <p:cNvPr id="5" name="Footer Placeholder 4">
            <a:extLst>
              <a:ext uri="{FF2B5EF4-FFF2-40B4-BE49-F238E27FC236}">
                <a16:creationId xmlns:a16="http://schemas.microsoft.com/office/drawing/2014/main" id="{93263A18-2AEA-4665-A4CB-283F1017259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64C2000-60EA-4BE9-A19D-7D9BA95905EC}"/>
              </a:ext>
            </a:extLst>
          </p:cNvPr>
          <p:cNvSpPr>
            <a:spLocks noGrp="1"/>
          </p:cNvSpPr>
          <p:nvPr>
            <p:ph type="sldNum" sz="quarter" idx="12"/>
          </p:nvPr>
        </p:nvSpPr>
        <p:spPr/>
        <p:txBody>
          <a:bodyPr/>
          <a:lstStyle/>
          <a:p>
            <a:fld id="{BB6686F1-1E93-49BC-8493-D0A2A6CFB18D}" type="slidenum">
              <a:rPr lang="en-CA" smtClean="0"/>
              <a:t>‹N°›</a:t>
            </a:fld>
            <a:endParaRPr lang="en-CA"/>
          </a:p>
        </p:txBody>
      </p:sp>
    </p:spTree>
    <p:extLst>
      <p:ext uri="{BB962C8B-B14F-4D97-AF65-F5344CB8AC3E}">
        <p14:creationId xmlns:p14="http://schemas.microsoft.com/office/powerpoint/2010/main" val="2609626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952C92-8A92-4BBE-B771-2C8536BF284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97D8782-430F-4789-A661-8C8D119D1DD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9A83668-DCDF-414C-ABD8-50C472E52843}"/>
              </a:ext>
            </a:extLst>
          </p:cNvPr>
          <p:cNvSpPr>
            <a:spLocks noGrp="1"/>
          </p:cNvSpPr>
          <p:nvPr>
            <p:ph type="dt" sz="half" idx="10"/>
          </p:nvPr>
        </p:nvSpPr>
        <p:spPr/>
        <p:txBody>
          <a:bodyPr/>
          <a:lstStyle/>
          <a:p>
            <a:fld id="{C818898C-7C93-49FF-91AF-7AD3F30B1E6D}" type="datetime1">
              <a:rPr lang="en-CA" smtClean="0"/>
              <a:t>2019-01-22</a:t>
            </a:fld>
            <a:endParaRPr lang="en-CA"/>
          </a:p>
        </p:txBody>
      </p:sp>
      <p:sp>
        <p:nvSpPr>
          <p:cNvPr id="5" name="Footer Placeholder 4">
            <a:extLst>
              <a:ext uri="{FF2B5EF4-FFF2-40B4-BE49-F238E27FC236}">
                <a16:creationId xmlns:a16="http://schemas.microsoft.com/office/drawing/2014/main" id="{113126DF-F1B6-48BE-ADE9-4271F4C88261}"/>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953EE0B-281C-47D8-9E3A-2C3C56335764}"/>
              </a:ext>
            </a:extLst>
          </p:cNvPr>
          <p:cNvSpPr>
            <a:spLocks noGrp="1"/>
          </p:cNvSpPr>
          <p:nvPr>
            <p:ph type="sldNum" sz="quarter" idx="12"/>
          </p:nvPr>
        </p:nvSpPr>
        <p:spPr/>
        <p:txBody>
          <a:bodyPr/>
          <a:lstStyle/>
          <a:p>
            <a:fld id="{BB6686F1-1E93-49BC-8493-D0A2A6CFB18D}" type="slidenum">
              <a:rPr lang="en-CA" smtClean="0"/>
              <a:t>‹N°›</a:t>
            </a:fld>
            <a:endParaRPr lang="en-CA"/>
          </a:p>
        </p:txBody>
      </p:sp>
    </p:spTree>
    <p:extLst>
      <p:ext uri="{BB962C8B-B14F-4D97-AF65-F5344CB8AC3E}">
        <p14:creationId xmlns:p14="http://schemas.microsoft.com/office/powerpoint/2010/main" val="3004583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5BFC4-CE19-4EE0-B678-4B0D7387FD0A}"/>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280FB4D7-5148-4AFE-8A97-A7E3C5EB046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8FE9810-BDC6-4B83-800B-1716789CA524}"/>
              </a:ext>
            </a:extLst>
          </p:cNvPr>
          <p:cNvSpPr>
            <a:spLocks noGrp="1"/>
          </p:cNvSpPr>
          <p:nvPr>
            <p:ph type="dt" sz="half" idx="10"/>
          </p:nvPr>
        </p:nvSpPr>
        <p:spPr/>
        <p:txBody>
          <a:bodyPr/>
          <a:lstStyle/>
          <a:p>
            <a:fld id="{9FB61E66-6A1E-4E18-A4B0-7554177AF675}" type="datetime1">
              <a:rPr lang="en-CA" smtClean="0"/>
              <a:t>2019-01-22</a:t>
            </a:fld>
            <a:endParaRPr lang="en-CA"/>
          </a:p>
        </p:txBody>
      </p:sp>
      <p:sp>
        <p:nvSpPr>
          <p:cNvPr id="5" name="Footer Placeholder 4">
            <a:extLst>
              <a:ext uri="{FF2B5EF4-FFF2-40B4-BE49-F238E27FC236}">
                <a16:creationId xmlns:a16="http://schemas.microsoft.com/office/drawing/2014/main" id="{5147FC7A-CEC6-4249-BAB9-F8415A3D698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8D380BF-F70E-4610-A102-5189D0E39401}"/>
              </a:ext>
            </a:extLst>
          </p:cNvPr>
          <p:cNvSpPr>
            <a:spLocks noGrp="1"/>
          </p:cNvSpPr>
          <p:nvPr>
            <p:ph type="sldNum" sz="quarter" idx="12"/>
          </p:nvPr>
        </p:nvSpPr>
        <p:spPr/>
        <p:txBody>
          <a:bodyPr/>
          <a:lstStyle/>
          <a:p>
            <a:fld id="{BB6686F1-1E93-49BC-8493-D0A2A6CFB18D}" type="slidenum">
              <a:rPr lang="en-CA" smtClean="0"/>
              <a:t>‹N°›</a:t>
            </a:fld>
            <a:endParaRPr lang="en-CA"/>
          </a:p>
        </p:txBody>
      </p:sp>
    </p:spTree>
    <p:extLst>
      <p:ext uri="{BB962C8B-B14F-4D97-AF65-F5344CB8AC3E}">
        <p14:creationId xmlns:p14="http://schemas.microsoft.com/office/powerpoint/2010/main" val="3263981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3A2D9-C3E0-4811-A0E4-F75EB3C89C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3FF2EE7E-98AE-4906-B963-A6EAC5AF1DB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BE7943A-3CF3-4353-80BA-BB2F93A6A643}"/>
              </a:ext>
            </a:extLst>
          </p:cNvPr>
          <p:cNvSpPr>
            <a:spLocks noGrp="1"/>
          </p:cNvSpPr>
          <p:nvPr>
            <p:ph type="dt" sz="half" idx="10"/>
          </p:nvPr>
        </p:nvSpPr>
        <p:spPr/>
        <p:txBody>
          <a:bodyPr/>
          <a:lstStyle/>
          <a:p>
            <a:fld id="{130DCF7E-EBBE-4C8F-8428-314AEDE53F1F}" type="datetime1">
              <a:rPr lang="en-CA" smtClean="0"/>
              <a:t>2019-01-22</a:t>
            </a:fld>
            <a:endParaRPr lang="en-CA"/>
          </a:p>
        </p:txBody>
      </p:sp>
      <p:sp>
        <p:nvSpPr>
          <p:cNvPr id="5" name="Footer Placeholder 4">
            <a:extLst>
              <a:ext uri="{FF2B5EF4-FFF2-40B4-BE49-F238E27FC236}">
                <a16:creationId xmlns:a16="http://schemas.microsoft.com/office/drawing/2014/main" id="{60D29FAD-6DEE-4922-83F0-C5322DB71A2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8B53C33-15F9-41F4-A618-AAD0EF019634}"/>
              </a:ext>
            </a:extLst>
          </p:cNvPr>
          <p:cNvSpPr>
            <a:spLocks noGrp="1"/>
          </p:cNvSpPr>
          <p:nvPr>
            <p:ph type="sldNum" sz="quarter" idx="12"/>
          </p:nvPr>
        </p:nvSpPr>
        <p:spPr/>
        <p:txBody>
          <a:bodyPr/>
          <a:lstStyle/>
          <a:p>
            <a:fld id="{BB6686F1-1E93-49BC-8493-D0A2A6CFB18D}" type="slidenum">
              <a:rPr lang="en-CA" smtClean="0"/>
              <a:t>‹N°›</a:t>
            </a:fld>
            <a:endParaRPr lang="en-CA"/>
          </a:p>
        </p:txBody>
      </p:sp>
    </p:spTree>
    <p:extLst>
      <p:ext uri="{BB962C8B-B14F-4D97-AF65-F5344CB8AC3E}">
        <p14:creationId xmlns:p14="http://schemas.microsoft.com/office/powerpoint/2010/main" val="3598478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35B07-BCA5-428C-9184-129317C86B97}"/>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17A6DA19-B9CF-4DCA-9D57-656EA110E54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9D29C4A7-7DA3-4FA0-A5D9-68478628D26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F95E897D-F01D-4F10-A9DF-C056E4A8E7A8}"/>
              </a:ext>
            </a:extLst>
          </p:cNvPr>
          <p:cNvSpPr>
            <a:spLocks noGrp="1"/>
          </p:cNvSpPr>
          <p:nvPr>
            <p:ph type="dt" sz="half" idx="10"/>
          </p:nvPr>
        </p:nvSpPr>
        <p:spPr/>
        <p:txBody>
          <a:bodyPr/>
          <a:lstStyle/>
          <a:p>
            <a:fld id="{B61BE249-3FCA-43C7-BD17-E1451922BF9D}" type="datetime1">
              <a:rPr lang="en-CA" smtClean="0"/>
              <a:t>2019-01-22</a:t>
            </a:fld>
            <a:endParaRPr lang="en-CA"/>
          </a:p>
        </p:txBody>
      </p:sp>
      <p:sp>
        <p:nvSpPr>
          <p:cNvPr id="6" name="Footer Placeholder 5">
            <a:extLst>
              <a:ext uri="{FF2B5EF4-FFF2-40B4-BE49-F238E27FC236}">
                <a16:creationId xmlns:a16="http://schemas.microsoft.com/office/drawing/2014/main" id="{DAFB486B-8773-4FEE-8B1B-6532520328A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C32DB7C-4874-452A-A9E1-65EE50D2C92E}"/>
              </a:ext>
            </a:extLst>
          </p:cNvPr>
          <p:cNvSpPr>
            <a:spLocks noGrp="1"/>
          </p:cNvSpPr>
          <p:nvPr>
            <p:ph type="sldNum" sz="quarter" idx="12"/>
          </p:nvPr>
        </p:nvSpPr>
        <p:spPr/>
        <p:txBody>
          <a:bodyPr/>
          <a:lstStyle/>
          <a:p>
            <a:fld id="{BB6686F1-1E93-49BC-8493-D0A2A6CFB18D}" type="slidenum">
              <a:rPr lang="en-CA" smtClean="0"/>
              <a:t>‹N°›</a:t>
            </a:fld>
            <a:endParaRPr lang="en-CA"/>
          </a:p>
        </p:txBody>
      </p:sp>
    </p:spTree>
    <p:extLst>
      <p:ext uri="{BB962C8B-B14F-4D97-AF65-F5344CB8AC3E}">
        <p14:creationId xmlns:p14="http://schemas.microsoft.com/office/powerpoint/2010/main" val="3265386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5FED0-9BD3-4658-9E68-5A7F87E09884}"/>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52ECBABD-3B9C-484F-A760-7A9CB343F3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8765C98-FF40-4AF4-A606-AC067FDFE9A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3DFC8B10-EB54-4A1B-B6CA-2B8E5FBB97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48FB051-0235-4D87-A4E5-B00664E69FA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2B93EB93-54C3-49C3-839C-A362F7956098}"/>
              </a:ext>
            </a:extLst>
          </p:cNvPr>
          <p:cNvSpPr>
            <a:spLocks noGrp="1"/>
          </p:cNvSpPr>
          <p:nvPr>
            <p:ph type="dt" sz="half" idx="10"/>
          </p:nvPr>
        </p:nvSpPr>
        <p:spPr/>
        <p:txBody>
          <a:bodyPr/>
          <a:lstStyle/>
          <a:p>
            <a:fld id="{A0E5B690-40DB-4880-B82D-A1948E0AA65E}" type="datetime1">
              <a:rPr lang="en-CA" smtClean="0"/>
              <a:t>2019-01-22</a:t>
            </a:fld>
            <a:endParaRPr lang="en-CA"/>
          </a:p>
        </p:txBody>
      </p:sp>
      <p:sp>
        <p:nvSpPr>
          <p:cNvPr id="8" name="Footer Placeholder 7">
            <a:extLst>
              <a:ext uri="{FF2B5EF4-FFF2-40B4-BE49-F238E27FC236}">
                <a16:creationId xmlns:a16="http://schemas.microsoft.com/office/drawing/2014/main" id="{F2A5ED08-CF16-4A1D-B549-593F7230D2B4}"/>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4A037857-5758-439C-9ACE-497D8BC1B813}"/>
              </a:ext>
            </a:extLst>
          </p:cNvPr>
          <p:cNvSpPr>
            <a:spLocks noGrp="1"/>
          </p:cNvSpPr>
          <p:nvPr>
            <p:ph type="sldNum" sz="quarter" idx="12"/>
          </p:nvPr>
        </p:nvSpPr>
        <p:spPr/>
        <p:txBody>
          <a:bodyPr/>
          <a:lstStyle/>
          <a:p>
            <a:fld id="{BB6686F1-1E93-49BC-8493-D0A2A6CFB18D}" type="slidenum">
              <a:rPr lang="en-CA" smtClean="0"/>
              <a:t>‹N°›</a:t>
            </a:fld>
            <a:endParaRPr lang="en-CA"/>
          </a:p>
        </p:txBody>
      </p:sp>
    </p:spTree>
    <p:extLst>
      <p:ext uri="{BB962C8B-B14F-4D97-AF65-F5344CB8AC3E}">
        <p14:creationId xmlns:p14="http://schemas.microsoft.com/office/powerpoint/2010/main" val="3347475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F6B1F-5D19-43A9-8158-7B0C54126CC0}"/>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AB92BB50-B806-403D-A44F-2634C44F5D15}"/>
              </a:ext>
            </a:extLst>
          </p:cNvPr>
          <p:cNvSpPr>
            <a:spLocks noGrp="1"/>
          </p:cNvSpPr>
          <p:nvPr>
            <p:ph type="dt" sz="half" idx="10"/>
          </p:nvPr>
        </p:nvSpPr>
        <p:spPr/>
        <p:txBody>
          <a:bodyPr/>
          <a:lstStyle/>
          <a:p>
            <a:fld id="{1DB234AD-B7C5-427B-98B6-CA568E236C38}" type="datetime1">
              <a:rPr lang="en-CA" smtClean="0"/>
              <a:t>2019-01-22</a:t>
            </a:fld>
            <a:endParaRPr lang="en-CA"/>
          </a:p>
        </p:txBody>
      </p:sp>
      <p:sp>
        <p:nvSpPr>
          <p:cNvPr id="4" name="Footer Placeholder 3">
            <a:extLst>
              <a:ext uri="{FF2B5EF4-FFF2-40B4-BE49-F238E27FC236}">
                <a16:creationId xmlns:a16="http://schemas.microsoft.com/office/drawing/2014/main" id="{15055FDC-BBB7-4FC4-A57F-A123876D231E}"/>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B0D4E61A-1FA3-4068-9CA9-A06E8CD5CE55}"/>
              </a:ext>
            </a:extLst>
          </p:cNvPr>
          <p:cNvSpPr>
            <a:spLocks noGrp="1"/>
          </p:cNvSpPr>
          <p:nvPr>
            <p:ph type="sldNum" sz="quarter" idx="12"/>
          </p:nvPr>
        </p:nvSpPr>
        <p:spPr/>
        <p:txBody>
          <a:bodyPr/>
          <a:lstStyle/>
          <a:p>
            <a:fld id="{BB6686F1-1E93-49BC-8493-D0A2A6CFB18D}" type="slidenum">
              <a:rPr lang="en-CA" smtClean="0"/>
              <a:t>‹N°›</a:t>
            </a:fld>
            <a:endParaRPr lang="en-CA"/>
          </a:p>
        </p:txBody>
      </p:sp>
    </p:spTree>
    <p:extLst>
      <p:ext uri="{BB962C8B-B14F-4D97-AF65-F5344CB8AC3E}">
        <p14:creationId xmlns:p14="http://schemas.microsoft.com/office/powerpoint/2010/main" val="3094111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94D062-309E-48A9-8751-66E1252274DD}"/>
              </a:ext>
            </a:extLst>
          </p:cNvPr>
          <p:cNvSpPr>
            <a:spLocks noGrp="1"/>
          </p:cNvSpPr>
          <p:nvPr>
            <p:ph type="dt" sz="half" idx="10"/>
          </p:nvPr>
        </p:nvSpPr>
        <p:spPr/>
        <p:txBody>
          <a:bodyPr/>
          <a:lstStyle/>
          <a:p>
            <a:fld id="{760F33A7-34BF-48E9-81F7-A6839C0E2CEA}" type="datetime1">
              <a:rPr lang="en-CA" smtClean="0"/>
              <a:t>2019-01-22</a:t>
            </a:fld>
            <a:endParaRPr lang="en-CA"/>
          </a:p>
        </p:txBody>
      </p:sp>
      <p:sp>
        <p:nvSpPr>
          <p:cNvPr id="3" name="Footer Placeholder 2">
            <a:extLst>
              <a:ext uri="{FF2B5EF4-FFF2-40B4-BE49-F238E27FC236}">
                <a16:creationId xmlns:a16="http://schemas.microsoft.com/office/drawing/2014/main" id="{6A30CC65-E8A4-4FAD-8720-8ABB6D1A7337}"/>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CD1186EE-2903-400B-ACFC-061442613A8A}"/>
              </a:ext>
            </a:extLst>
          </p:cNvPr>
          <p:cNvSpPr>
            <a:spLocks noGrp="1"/>
          </p:cNvSpPr>
          <p:nvPr>
            <p:ph type="sldNum" sz="quarter" idx="12"/>
          </p:nvPr>
        </p:nvSpPr>
        <p:spPr/>
        <p:txBody>
          <a:bodyPr/>
          <a:lstStyle/>
          <a:p>
            <a:fld id="{BB6686F1-1E93-49BC-8493-D0A2A6CFB18D}" type="slidenum">
              <a:rPr lang="en-CA" smtClean="0"/>
              <a:t>‹N°›</a:t>
            </a:fld>
            <a:endParaRPr lang="en-CA"/>
          </a:p>
        </p:txBody>
      </p:sp>
    </p:spTree>
    <p:extLst>
      <p:ext uri="{BB962C8B-B14F-4D97-AF65-F5344CB8AC3E}">
        <p14:creationId xmlns:p14="http://schemas.microsoft.com/office/powerpoint/2010/main" val="386188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14B08-24C5-4998-944F-67747D50C0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9C751631-6B95-494B-88BE-AE5C65CC47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00484DB0-76E3-4DD0-A24C-C0D61B3C8B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76BEA22-B61E-4407-8B29-3B92856F1089}"/>
              </a:ext>
            </a:extLst>
          </p:cNvPr>
          <p:cNvSpPr>
            <a:spLocks noGrp="1"/>
          </p:cNvSpPr>
          <p:nvPr>
            <p:ph type="dt" sz="half" idx="10"/>
          </p:nvPr>
        </p:nvSpPr>
        <p:spPr/>
        <p:txBody>
          <a:bodyPr/>
          <a:lstStyle/>
          <a:p>
            <a:fld id="{C7F32B1B-03CE-4987-AAAB-A8B2F0F6A05C}" type="datetime1">
              <a:rPr lang="en-CA" smtClean="0"/>
              <a:t>2019-01-22</a:t>
            </a:fld>
            <a:endParaRPr lang="en-CA"/>
          </a:p>
        </p:txBody>
      </p:sp>
      <p:sp>
        <p:nvSpPr>
          <p:cNvPr id="6" name="Footer Placeholder 5">
            <a:extLst>
              <a:ext uri="{FF2B5EF4-FFF2-40B4-BE49-F238E27FC236}">
                <a16:creationId xmlns:a16="http://schemas.microsoft.com/office/drawing/2014/main" id="{52A5E11B-8B30-4D15-933A-F3502CD52479}"/>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7FB09E0-D49B-4B9F-B31C-BB6562EE8502}"/>
              </a:ext>
            </a:extLst>
          </p:cNvPr>
          <p:cNvSpPr>
            <a:spLocks noGrp="1"/>
          </p:cNvSpPr>
          <p:nvPr>
            <p:ph type="sldNum" sz="quarter" idx="12"/>
          </p:nvPr>
        </p:nvSpPr>
        <p:spPr/>
        <p:txBody>
          <a:bodyPr/>
          <a:lstStyle/>
          <a:p>
            <a:fld id="{BB6686F1-1E93-49BC-8493-D0A2A6CFB18D}" type="slidenum">
              <a:rPr lang="en-CA" smtClean="0"/>
              <a:t>‹N°›</a:t>
            </a:fld>
            <a:endParaRPr lang="en-CA"/>
          </a:p>
        </p:txBody>
      </p:sp>
    </p:spTree>
    <p:extLst>
      <p:ext uri="{BB962C8B-B14F-4D97-AF65-F5344CB8AC3E}">
        <p14:creationId xmlns:p14="http://schemas.microsoft.com/office/powerpoint/2010/main" val="209324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21743-073A-4CFD-91DD-362F579763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21A6F96E-4D71-4BAE-A3D2-A2C027D77E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70EC3A79-F691-425A-B098-3D5A10964C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90B1838-CDB8-4D41-BCDC-9B5A7D8AE49F}"/>
              </a:ext>
            </a:extLst>
          </p:cNvPr>
          <p:cNvSpPr>
            <a:spLocks noGrp="1"/>
          </p:cNvSpPr>
          <p:nvPr>
            <p:ph type="dt" sz="half" idx="10"/>
          </p:nvPr>
        </p:nvSpPr>
        <p:spPr/>
        <p:txBody>
          <a:bodyPr/>
          <a:lstStyle/>
          <a:p>
            <a:fld id="{40B2ACAB-98CE-4BA5-A7A4-639F3DEE78DA}" type="datetime1">
              <a:rPr lang="en-CA" smtClean="0"/>
              <a:t>2019-01-22</a:t>
            </a:fld>
            <a:endParaRPr lang="en-CA"/>
          </a:p>
        </p:txBody>
      </p:sp>
      <p:sp>
        <p:nvSpPr>
          <p:cNvPr id="6" name="Footer Placeholder 5">
            <a:extLst>
              <a:ext uri="{FF2B5EF4-FFF2-40B4-BE49-F238E27FC236}">
                <a16:creationId xmlns:a16="http://schemas.microsoft.com/office/drawing/2014/main" id="{E5FA78D3-3184-4AFF-B5ED-121D9A526061}"/>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19F2AACE-F261-4F2F-BC84-2BC4CF22C5FD}"/>
              </a:ext>
            </a:extLst>
          </p:cNvPr>
          <p:cNvSpPr>
            <a:spLocks noGrp="1"/>
          </p:cNvSpPr>
          <p:nvPr>
            <p:ph type="sldNum" sz="quarter" idx="12"/>
          </p:nvPr>
        </p:nvSpPr>
        <p:spPr/>
        <p:txBody>
          <a:bodyPr/>
          <a:lstStyle/>
          <a:p>
            <a:fld id="{BB6686F1-1E93-49BC-8493-D0A2A6CFB18D}" type="slidenum">
              <a:rPr lang="en-CA" smtClean="0"/>
              <a:t>‹N°›</a:t>
            </a:fld>
            <a:endParaRPr lang="en-CA"/>
          </a:p>
        </p:txBody>
      </p:sp>
    </p:spTree>
    <p:extLst>
      <p:ext uri="{BB962C8B-B14F-4D97-AF65-F5344CB8AC3E}">
        <p14:creationId xmlns:p14="http://schemas.microsoft.com/office/powerpoint/2010/main" val="2735084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6A710E-31B4-4E2F-B24C-22633E2FCD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800A53E-DB7E-4314-9D58-7579D5D269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C473F2E0-DAAC-4712-9F37-B08239324D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D86846-75E5-473B-8A85-08D864B70D4A}" type="datetime1">
              <a:rPr lang="en-CA" smtClean="0"/>
              <a:t>2019-01-22</a:t>
            </a:fld>
            <a:endParaRPr lang="en-CA"/>
          </a:p>
        </p:txBody>
      </p:sp>
      <p:sp>
        <p:nvSpPr>
          <p:cNvPr id="5" name="Footer Placeholder 4">
            <a:extLst>
              <a:ext uri="{FF2B5EF4-FFF2-40B4-BE49-F238E27FC236}">
                <a16:creationId xmlns:a16="http://schemas.microsoft.com/office/drawing/2014/main" id="{E7708CCC-A4AF-4B16-9B80-82AEF90B0D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226A2450-76CA-479C-A026-F76F9C5615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6686F1-1E93-49BC-8493-D0A2A6CFB18D}" type="slidenum">
              <a:rPr lang="en-CA" smtClean="0"/>
              <a:t>‹N°›</a:t>
            </a:fld>
            <a:endParaRPr lang="en-CA"/>
          </a:p>
        </p:txBody>
      </p:sp>
    </p:spTree>
    <p:extLst>
      <p:ext uri="{BB962C8B-B14F-4D97-AF65-F5344CB8AC3E}">
        <p14:creationId xmlns:p14="http://schemas.microsoft.com/office/powerpoint/2010/main" val="1048133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3DB7B-EBCE-412B-B5FF-AFEB67A4DA41}"/>
              </a:ext>
            </a:extLst>
          </p:cNvPr>
          <p:cNvSpPr>
            <a:spLocks noGrp="1"/>
          </p:cNvSpPr>
          <p:nvPr>
            <p:ph type="ctrTitle"/>
          </p:nvPr>
        </p:nvSpPr>
        <p:spPr>
          <a:xfrm>
            <a:off x="1524000" y="528805"/>
            <a:ext cx="9144000" cy="2387600"/>
          </a:xfrm>
        </p:spPr>
        <p:txBody>
          <a:bodyPr>
            <a:normAutofit/>
          </a:bodyPr>
          <a:lstStyle/>
          <a:p>
            <a:r>
              <a:rPr lang="fr-CA" sz="4400" dirty="0"/>
              <a:t>Demande tarifaire 2019 d’HQT</a:t>
            </a:r>
            <a:br>
              <a:rPr lang="fr-CA" sz="4400" dirty="0"/>
            </a:br>
            <a:r>
              <a:rPr lang="fr-FR" sz="4400" dirty="0"/>
              <a:t>Volet MRI</a:t>
            </a:r>
            <a:endParaRPr lang="en-CA" sz="4400" dirty="0"/>
          </a:p>
        </p:txBody>
      </p:sp>
      <p:sp>
        <p:nvSpPr>
          <p:cNvPr id="6" name="Subtitle 5">
            <a:extLst>
              <a:ext uri="{FF2B5EF4-FFF2-40B4-BE49-F238E27FC236}">
                <a16:creationId xmlns:a16="http://schemas.microsoft.com/office/drawing/2014/main" id="{B0134DC8-BDB2-4CCD-8F20-D0F6BDC07FD0}"/>
              </a:ext>
            </a:extLst>
          </p:cNvPr>
          <p:cNvSpPr>
            <a:spLocks noGrp="1"/>
          </p:cNvSpPr>
          <p:nvPr>
            <p:ph type="subTitle" idx="1"/>
          </p:nvPr>
        </p:nvSpPr>
        <p:spPr/>
        <p:txBody>
          <a:bodyPr/>
          <a:lstStyle/>
          <a:p>
            <a:r>
              <a:rPr lang="fr-CA" dirty="0"/>
              <a:t>Présentation d’Option consommateurs</a:t>
            </a:r>
          </a:p>
          <a:p>
            <a:r>
              <a:rPr lang="fr-CA" dirty="0"/>
              <a:t>22 janvier 2019</a:t>
            </a:r>
          </a:p>
          <a:p>
            <a:r>
              <a:rPr lang="fr-CA" dirty="0"/>
              <a:t>R-4058-2018</a:t>
            </a:r>
            <a:endParaRPr lang="en-CA" dirty="0"/>
          </a:p>
        </p:txBody>
      </p:sp>
      <p:sp>
        <p:nvSpPr>
          <p:cNvPr id="7" name="Slide Number Placeholder 6">
            <a:extLst>
              <a:ext uri="{FF2B5EF4-FFF2-40B4-BE49-F238E27FC236}">
                <a16:creationId xmlns:a16="http://schemas.microsoft.com/office/drawing/2014/main" id="{906854A0-40E2-4164-ACCE-97015ECE53BD}"/>
              </a:ext>
            </a:extLst>
          </p:cNvPr>
          <p:cNvSpPr>
            <a:spLocks noGrp="1"/>
          </p:cNvSpPr>
          <p:nvPr>
            <p:ph type="sldNum" sz="quarter" idx="12"/>
          </p:nvPr>
        </p:nvSpPr>
        <p:spPr/>
        <p:txBody>
          <a:bodyPr/>
          <a:lstStyle/>
          <a:p>
            <a:fld id="{BB6686F1-1E93-49BC-8493-D0A2A6CFB18D}" type="slidenum">
              <a:rPr lang="en-CA" smtClean="0"/>
              <a:t>1</a:t>
            </a:fld>
            <a:endParaRPr lang="en-CA"/>
          </a:p>
        </p:txBody>
      </p:sp>
    </p:spTree>
    <p:extLst>
      <p:ext uri="{BB962C8B-B14F-4D97-AF65-F5344CB8AC3E}">
        <p14:creationId xmlns:p14="http://schemas.microsoft.com/office/powerpoint/2010/main" val="2110279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3DB7B-EBCE-412B-B5FF-AFEB67A4DA41}"/>
              </a:ext>
            </a:extLst>
          </p:cNvPr>
          <p:cNvSpPr>
            <a:spLocks noGrp="1"/>
          </p:cNvSpPr>
          <p:nvPr>
            <p:ph type="ctrTitle"/>
          </p:nvPr>
        </p:nvSpPr>
        <p:spPr>
          <a:xfrm>
            <a:off x="990600" y="192651"/>
            <a:ext cx="9144000" cy="570079"/>
          </a:xfrm>
        </p:spPr>
        <p:txBody>
          <a:bodyPr>
            <a:noAutofit/>
          </a:bodyPr>
          <a:lstStyle/>
          <a:p>
            <a:pPr algn="l"/>
            <a:r>
              <a:rPr lang="fr-CA" sz="4000" dirty="0"/>
              <a:t>5. Autres recommandations</a:t>
            </a:r>
            <a:endParaRPr lang="en-CA" sz="4000" dirty="0"/>
          </a:p>
        </p:txBody>
      </p:sp>
      <p:sp>
        <p:nvSpPr>
          <p:cNvPr id="3" name="Subtitle 2">
            <a:extLst>
              <a:ext uri="{FF2B5EF4-FFF2-40B4-BE49-F238E27FC236}">
                <a16:creationId xmlns:a16="http://schemas.microsoft.com/office/drawing/2014/main" id="{193050A9-46F4-4C66-BF30-D32D4E929DE4}"/>
              </a:ext>
            </a:extLst>
          </p:cNvPr>
          <p:cNvSpPr>
            <a:spLocks noGrp="1"/>
          </p:cNvSpPr>
          <p:nvPr>
            <p:ph type="subTitle" idx="1"/>
          </p:nvPr>
        </p:nvSpPr>
        <p:spPr>
          <a:xfrm>
            <a:off x="990600" y="971875"/>
            <a:ext cx="10647218" cy="5061513"/>
          </a:xfrm>
        </p:spPr>
        <p:txBody>
          <a:bodyPr>
            <a:normAutofit lnSpcReduction="10000"/>
          </a:bodyPr>
          <a:lstStyle/>
          <a:p>
            <a:pPr marL="457200" indent="-457200" algn="l">
              <a:buFont typeface="Arial" panose="020B0604020202020204" pitchFamily="34" charset="0"/>
              <a:buChar char="•"/>
            </a:pPr>
            <a:r>
              <a:rPr lang="fr-CA" dirty="0"/>
              <a:t>OC maintient ses recommandations à l’égard des autres enjeux traités dans son mémoire:</a:t>
            </a:r>
          </a:p>
          <a:p>
            <a:pPr marL="457200" indent="-457200" algn="l">
              <a:buFont typeface="Arial" panose="020B0604020202020204" pitchFamily="34" charset="0"/>
              <a:buChar char="•"/>
            </a:pPr>
            <a:endParaRPr lang="fr-CA" dirty="0"/>
          </a:p>
          <a:p>
            <a:pPr marL="914400" lvl="1" indent="-457200" algn="l">
              <a:buFont typeface="Arial" panose="020B0604020202020204" pitchFamily="34" charset="0"/>
              <a:buChar char="•"/>
            </a:pPr>
            <a:r>
              <a:rPr lang="fr-CA" b="1" dirty="0"/>
              <a:t>Facteur I </a:t>
            </a:r>
            <a:r>
              <a:rPr lang="fr-CA" dirty="0"/>
              <a:t>: OC recommande de retenir la proposition du Transporteur</a:t>
            </a:r>
          </a:p>
          <a:p>
            <a:pPr marL="914400" lvl="1" indent="-457200" algn="l">
              <a:buFont typeface="Arial" panose="020B0604020202020204" pitchFamily="34" charset="0"/>
              <a:buChar char="•"/>
            </a:pPr>
            <a:endParaRPr lang="fr-CA" dirty="0"/>
          </a:p>
          <a:p>
            <a:pPr marL="914400" lvl="1" indent="-457200" algn="l">
              <a:buFont typeface="Arial" panose="020B0604020202020204" pitchFamily="34" charset="0"/>
              <a:buChar char="•"/>
            </a:pPr>
            <a:r>
              <a:rPr lang="fr-CA" b="1" dirty="0"/>
              <a:t>Facteurs Y et Z </a:t>
            </a:r>
            <a:r>
              <a:rPr lang="fr-CA" dirty="0"/>
              <a:t>: OC recommande</a:t>
            </a:r>
          </a:p>
          <a:p>
            <a:pPr marL="1371600" lvl="2" indent="-457200" algn="l">
              <a:buFont typeface="Arial" panose="020B0604020202020204" pitchFamily="34" charset="0"/>
              <a:buChar char="•"/>
            </a:pPr>
            <a:r>
              <a:rPr lang="fr-CA" dirty="0"/>
              <a:t>L’adoption d’un seuil de matérialité à 5 M$</a:t>
            </a:r>
          </a:p>
          <a:p>
            <a:pPr marL="1371600" lvl="2" indent="-457200" algn="l">
              <a:buFont typeface="Arial" panose="020B0604020202020204" pitchFamily="34" charset="0"/>
              <a:buChar char="•"/>
            </a:pPr>
            <a:r>
              <a:rPr lang="fr-CA" dirty="0"/>
              <a:t>Le traitement des taxes à l’intérieur de la formule d’indexation</a:t>
            </a:r>
          </a:p>
          <a:p>
            <a:pPr marL="1371600" lvl="2" indent="-457200" algn="l">
              <a:buFont typeface="Arial" panose="020B0604020202020204" pitchFamily="34" charset="0"/>
              <a:buChar char="•"/>
            </a:pPr>
            <a:r>
              <a:rPr lang="fr-CA" dirty="0"/>
              <a:t>Le rejet des facteurs Z demandés par le Transporteur</a:t>
            </a:r>
          </a:p>
          <a:p>
            <a:pPr marL="1371600" lvl="2" indent="-457200" algn="l">
              <a:buFont typeface="Arial" panose="020B0604020202020204" pitchFamily="34" charset="0"/>
              <a:buChar char="•"/>
            </a:pPr>
            <a:endParaRPr lang="fr-CA" dirty="0"/>
          </a:p>
          <a:p>
            <a:pPr marL="914400" lvl="1" indent="-457200" algn="l">
              <a:buFont typeface="Arial" panose="020B0604020202020204" pitchFamily="34" charset="0"/>
              <a:buChar char="•"/>
            </a:pPr>
            <a:r>
              <a:rPr lang="fr-CA" b="1" dirty="0"/>
              <a:t>Formule paramétrique relative aux dépenses en capital</a:t>
            </a:r>
            <a:r>
              <a:rPr lang="fr-CA" dirty="0"/>
              <a:t> :</a:t>
            </a:r>
          </a:p>
          <a:p>
            <a:pPr marL="1371600" lvl="2" indent="-457200" algn="l">
              <a:buFont typeface="Arial" panose="020B0604020202020204" pitchFamily="34" charset="0"/>
              <a:buChar char="•"/>
            </a:pPr>
            <a:r>
              <a:rPr lang="fr-CA" dirty="0"/>
              <a:t>Proposition de CEA/HQT est un bon point de départ</a:t>
            </a:r>
          </a:p>
          <a:p>
            <a:pPr marL="1371600" lvl="2" indent="-457200" algn="l">
              <a:buFont typeface="Arial" panose="020B0604020202020204" pitchFamily="34" charset="0"/>
              <a:buChar char="•"/>
            </a:pPr>
            <a:r>
              <a:rPr lang="fr-CA" dirty="0"/>
              <a:t>Malgré les défis </a:t>
            </a:r>
            <a:r>
              <a:rPr lang="fr-CA" dirty="0" smtClean="0"/>
              <a:t>posés </a:t>
            </a:r>
            <a:r>
              <a:rPr lang="fr-CA" dirty="0"/>
              <a:t>par l’élaboration d’une « bonne » formule, OC recommande son adoption.</a:t>
            </a:r>
          </a:p>
          <a:p>
            <a:pPr marL="1371600" lvl="2" indent="-457200" algn="l">
              <a:buFont typeface="Arial" panose="020B0604020202020204" pitchFamily="34" charset="0"/>
              <a:buChar char="•"/>
            </a:pPr>
            <a:r>
              <a:rPr lang="fr-CA" dirty="0"/>
              <a:t>Ajustements de PEG devraient être </a:t>
            </a:r>
            <a:r>
              <a:rPr lang="fr-CA" dirty="0" smtClean="0"/>
              <a:t>considérés </a:t>
            </a:r>
            <a:r>
              <a:rPr lang="fr-CA" dirty="0"/>
              <a:t>par la Régie :</a:t>
            </a:r>
          </a:p>
          <a:p>
            <a:pPr marL="1828800" lvl="3" indent="-457200" algn="l">
              <a:buFont typeface="Arial" panose="020B0604020202020204" pitchFamily="34" charset="0"/>
              <a:buChar char="•"/>
            </a:pPr>
            <a:r>
              <a:rPr lang="fr-CA" dirty="0"/>
              <a:t>Utilisation de l’indice de prix </a:t>
            </a:r>
            <a:r>
              <a:rPr lang="en-CA" dirty="0"/>
              <a:t>GDPIPIFDD</a:t>
            </a:r>
          </a:p>
          <a:p>
            <a:pPr marL="1828800" lvl="3" indent="-457200" algn="l">
              <a:buFont typeface="Arial" panose="020B0604020202020204" pitchFamily="34" charset="0"/>
              <a:buChar char="•"/>
            </a:pPr>
            <a:r>
              <a:rPr lang="fr-CA" dirty="0"/>
              <a:t>Utilisation </a:t>
            </a:r>
            <a:r>
              <a:rPr lang="fr-CA" dirty="0" smtClean="0"/>
              <a:t>d’</a:t>
            </a:r>
            <a:r>
              <a:rPr lang="en-CA" dirty="0" smtClean="0"/>
              <a:t>un « </a:t>
            </a:r>
            <a:r>
              <a:rPr lang="en-CA" i="1" dirty="0" smtClean="0"/>
              <a:t>scale index »</a:t>
            </a:r>
            <a:r>
              <a:rPr lang="en-CA" dirty="0" smtClean="0"/>
              <a:t> </a:t>
            </a:r>
            <a:r>
              <a:rPr lang="en-CA" dirty="0"/>
              <a:t>à </a:t>
            </a:r>
            <a:r>
              <a:rPr lang="en-CA" dirty="0" err="1"/>
              <a:t>quatre</a:t>
            </a:r>
            <a:r>
              <a:rPr lang="en-CA" dirty="0"/>
              <a:t> </a:t>
            </a:r>
            <a:r>
              <a:rPr lang="en-CA" dirty="0" err="1"/>
              <a:t>facteurs</a:t>
            </a:r>
            <a:r>
              <a:rPr lang="en-CA" dirty="0"/>
              <a:t> </a:t>
            </a:r>
            <a:r>
              <a:rPr lang="en-CA" dirty="0" err="1"/>
              <a:t>plutôt</a:t>
            </a:r>
            <a:r>
              <a:rPr lang="en-CA" dirty="0"/>
              <a:t> </a:t>
            </a:r>
            <a:r>
              <a:rPr lang="en-CA" dirty="0" err="1"/>
              <a:t>qu’un</a:t>
            </a:r>
            <a:r>
              <a:rPr lang="en-CA" dirty="0"/>
              <a:t> </a:t>
            </a:r>
            <a:r>
              <a:rPr lang="en-CA" dirty="0" err="1"/>
              <a:t>seul</a:t>
            </a:r>
            <a:r>
              <a:rPr lang="en-CA" dirty="0"/>
              <a:t> </a:t>
            </a:r>
            <a:r>
              <a:rPr lang="en-CA" dirty="0" err="1"/>
              <a:t>paramètre</a:t>
            </a:r>
            <a:endParaRPr lang="fr-CA" dirty="0"/>
          </a:p>
          <a:p>
            <a:pPr marL="1828800" lvl="3" indent="-457200" algn="l">
              <a:buFont typeface="Arial" panose="020B0604020202020204" pitchFamily="34" charset="0"/>
              <a:buChar char="•"/>
            </a:pPr>
            <a:endParaRPr lang="fr-CA" dirty="0"/>
          </a:p>
          <a:p>
            <a:pPr marL="457200" indent="-457200" algn="l">
              <a:buFont typeface="Arial" panose="020B0604020202020204" pitchFamily="34" charset="0"/>
              <a:buChar char="•"/>
            </a:pPr>
            <a:endParaRPr lang="fr-CA" dirty="0"/>
          </a:p>
          <a:p>
            <a:pPr marL="914400" lvl="1" indent="-457200" algn="l">
              <a:buFont typeface="Arial" panose="020B0604020202020204" pitchFamily="34" charset="0"/>
              <a:buChar char="•"/>
            </a:pPr>
            <a:endParaRPr lang="en-CA" dirty="0"/>
          </a:p>
        </p:txBody>
      </p:sp>
      <p:cxnSp>
        <p:nvCxnSpPr>
          <p:cNvPr id="5" name="Straight Connector 4">
            <a:extLst>
              <a:ext uri="{FF2B5EF4-FFF2-40B4-BE49-F238E27FC236}">
                <a16:creationId xmlns:a16="http://schemas.microsoft.com/office/drawing/2014/main" id="{F4446232-82B3-4DD2-B672-CC1D11A72616}"/>
              </a:ext>
            </a:extLst>
          </p:cNvPr>
          <p:cNvCxnSpPr/>
          <p:nvPr/>
        </p:nvCxnSpPr>
        <p:spPr>
          <a:xfrm>
            <a:off x="990600" y="762730"/>
            <a:ext cx="10210800" cy="0"/>
          </a:xfrm>
          <a:prstGeom prst="line">
            <a:avLst/>
          </a:prstGeom>
          <a:ln>
            <a:solidFill>
              <a:srgbClr val="F63440"/>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EE233CC3-BC98-4F99-A01E-FBF5FB9A10BB}"/>
              </a:ext>
            </a:extLst>
          </p:cNvPr>
          <p:cNvSpPr>
            <a:spLocks noGrp="1"/>
          </p:cNvSpPr>
          <p:nvPr>
            <p:ph type="sldNum" sz="quarter" idx="12"/>
          </p:nvPr>
        </p:nvSpPr>
        <p:spPr/>
        <p:txBody>
          <a:bodyPr/>
          <a:lstStyle/>
          <a:p>
            <a:fld id="{BB6686F1-1E93-49BC-8493-D0A2A6CFB18D}" type="slidenum">
              <a:rPr lang="en-CA" smtClean="0"/>
              <a:t>10</a:t>
            </a:fld>
            <a:endParaRPr lang="en-CA"/>
          </a:p>
        </p:txBody>
      </p:sp>
    </p:spTree>
    <p:extLst>
      <p:ext uri="{BB962C8B-B14F-4D97-AF65-F5344CB8AC3E}">
        <p14:creationId xmlns:p14="http://schemas.microsoft.com/office/powerpoint/2010/main" val="3638049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3DB7B-EBCE-412B-B5FF-AFEB67A4DA41}"/>
              </a:ext>
            </a:extLst>
          </p:cNvPr>
          <p:cNvSpPr>
            <a:spLocks noGrp="1"/>
          </p:cNvSpPr>
          <p:nvPr>
            <p:ph type="ctrTitle"/>
          </p:nvPr>
        </p:nvSpPr>
        <p:spPr>
          <a:xfrm>
            <a:off x="990600" y="192651"/>
            <a:ext cx="9144000" cy="570079"/>
          </a:xfrm>
        </p:spPr>
        <p:txBody>
          <a:bodyPr>
            <a:noAutofit/>
          </a:bodyPr>
          <a:lstStyle/>
          <a:p>
            <a:pPr algn="l"/>
            <a:r>
              <a:rPr lang="fr-CA" sz="4000" dirty="0"/>
              <a:t>Plan de présentation</a:t>
            </a:r>
            <a:endParaRPr lang="en-CA" sz="4000" dirty="0"/>
          </a:p>
        </p:txBody>
      </p:sp>
      <p:sp>
        <p:nvSpPr>
          <p:cNvPr id="3" name="Subtitle 2">
            <a:extLst>
              <a:ext uri="{FF2B5EF4-FFF2-40B4-BE49-F238E27FC236}">
                <a16:creationId xmlns:a16="http://schemas.microsoft.com/office/drawing/2014/main" id="{193050A9-46F4-4C66-BF30-D32D4E929DE4}"/>
              </a:ext>
            </a:extLst>
          </p:cNvPr>
          <p:cNvSpPr>
            <a:spLocks noGrp="1"/>
          </p:cNvSpPr>
          <p:nvPr>
            <p:ph type="subTitle" idx="1"/>
          </p:nvPr>
        </p:nvSpPr>
        <p:spPr>
          <a:xfrm>
            <a:off x="990600" y="971875"/>
            <a:ext cx="10647218" cy="5061513"/>
          </a:xfrm>
        </p:spPr>
        <p:txBody>
          <a:bodyPr/>
          <a:lstStyle/>
          <a:p>
            <a:pPr marL="457200" indent="-457200" algn="l">
              <a:buFont typeface="+mj-lt"/>
              <a:buAutoNum type="arabicPeriod"/>
            </a:pPr>
            <a:r>
              <a:rPr lang="fr-CA" dirty="0"/>
              <a:t>Facteur X</a:t>
            </a:r>
          </a:p>
          <a:p>
            <a:pPr marL="457200" indent="-457200" algn="l">
              <a:buFont typeface="+mj-lt"/>
              <a:buAutoNum type="arabicPeriod"/>
            </a:pPr>
            <a:r>
              <a:rPr lang="fr-CA" dirty="0"/>
              <a:t>Étude PMF</a:t>
            </a:r>
          </a:p>
          <a:p>
            <a:pPr marL="457200" indent="-457200" algn="l">
              <a:buFont typeface="+mj-lt"/>
              <a:buAutoNum type="arabicPeriod"/>
            </a:pPr>
            <a:r>
              <a:rPr lang="fr-CA" dirty="0"/>
              <a:t>Indicateurs de performance et le MTÉR</a:t>
            </a:r>
          </a:p>
          <a:p>
            <a:pPr marL="457200" indent="-457200" algn="l">
              <a:buFont typeface="+mj-lt"/>
              <a:buAutoNum type="arabicPeriod"/>
            </a:pPr>
            <a:r>
              <a:rPr lang="fr-CA" dirty="0"/>
              <a:t>Clause de sortie</a:t>
            </a:r>
          </a:p>
          <a:p>
            <a:pPr marL="457200" indent="-457200" algn="l">
              <a:buFont typeface="+mj-lt"/>
              <a:buAutoNum type="arabicPeriod"/>
            </a:pPr>
            <a:r>
              <a:rPr lang="fr-CA" dirty="0"/>
              <a:t>Autres recommandations</a:t>
            </a:r>
          </a:p>
        </p:txBody>
      </p:sp>
      <p:cxnSp>
        <p:nvCxnSpPr>
          <p:cNvPr id="5" name="Straight Connector 4">
            <a:extLst>
              <a:ext uri="{FF2B5EF4-FFF2-40B4-BE49-F238E27FC236}">
                <a16:creationId xmlns:a16="http://schemas.microsoft.com/office/drawing/2014/main" id="{F4446232-82B3-4DD2-B672-CC1D11A72616}"/>
              </a:ext>
            </a:extLst>
          </p:cNvPr>
          <p:cNvCxnSpPr/>
          <p:nvPr/>
        </p:nvCxnSpPr>
        <p:spPr>
          <a:xfrm>
            <a:off x="990600" y="762730"/>
            <a:ext cx="10210800" cy="0"/>
          </a:xfrm>
          <a:prstGeom prst="line">
            <a:avLst/>
          </a:prstGeom>
          <a:ln>
            <a:solidFill>
              <a:srgbClr val="F63440"/>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EE233CC3-BC98-4F99-A01E-FBF5FB9A10BB}"/>
              </a:ext>
            </a:extLst>
          </p:cNvPr>
          <p:cNvSpPr>
            <a:spLocks noGrp="1"/>
          </p:cNvSpPr>
          <p:nvPr>
            <p:ph type="sldNum" sz="quarter" idx="12"/>
          </p:nvPr>
        </p:nvSpPr>
        <p:spPr/>
        <p:txBody>
          <a:bodyPr/>
          <a:lstStyle/>
          <a:p>
            <a:fld id="{BB6686F1-1E93-49BC-8493-D0A2A6CFB18D}" type="slidenum">
              <a:rPr lang="en-CA" smtClean="0"/>
              <a:t>2</a:t>
            </a:fld>
            <a:endParaRPr lang="en-CA"/>
          </a:p>
        </p:txBody>
      </p:sp>
    </p:spTree>
    <p:extLst>
      <p:ext uri="{BB962C8B-B14F-4D97-AF65-F5344CB8AC3E}">
        <p14:creationId xmlns:p14="http://schemas.microsoft.com/office/powerpoint/2010/main" val="1838789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3DB7B-EBCE-412B-B5FF-AFEB67A4DA41}"/>
              </a:ext>
            </a:extLst>
          </p:cNvPr>
          <p:cNvSpPr>
            <a:spLocks noGrp="1"/>
          </p:cNvSpPr>
          <p:nvPr>
            <p:ph type="ctrTitle"/>
          </p:nvPr>
        </p:nvSpPr>
        <p:spPr>
          <a:xfrm>
            <a:off x="990600" y="192651"/>
            <a:ext cx="9144000" cy="570079"/>
          </a:xfrm>
        </p:spPr>
        <p:txBody>
          <a:bodyPr>
            <a:noAutofit/>
          </a:bodyPr>
          <a:lstStyle/>
          <a:p>
            <a:pPr algn="l"/>
            <a:r>
              <a:rPr lang="fr-CA" sz="4000" dirty="0"/>
              <a:t>1. Facteur X</a:t>
            </a:r>
            <a:endParaRPr lang="en-CA" sz="4000" dirty="0"/>
          </a:p>
        </p:txBody>
      </p:sp>
      <p:sp>
        <p:nvSpPr>
          <p:cNvPr id="3" name="Subtitle 2">
            <a:extLst>
              <a:ext uri="{FF2B5EF4-FFF2-40B4-BE49-F238E27FC236}">
                <a16:creationId xmlns:a16="http://schemas.microsoft.com/office/drawing/2014/main" id="{193050A9-46F4-4C66-BF30-D32D4E929DE4}"/>
              </a:ext>
            </a:extLst>
          </p:cNvPr>
          <p:cNvSpPr>
            <a:spLocks noGrp="1"/>
          </p:cNvSpPr>
          <p:nvPr>
            <p:ph type="subTitle" idx="1"/>
          </p:nvPr>
        </p:nvSpPr>
        <p:spPr>
          <a:xfrm>
            <a:off x="990600" y="971875"/>
            <a:ext cx="10647218" cy="5244440"/>
          </a:xfrm>
        </p:spPr>
        <p:txBody>
          <a:bodyPr>
            <a:normAutofit lnSpcReduction="10000"/>
          </a:bodyPr>
          <a:lstStyle/>
          <a:p>
            <a:pPr marL="342900" indent="-342900" algn="l">
              <a:buFont typeface="Arial" panose="020B0604020202020204" pitchFamily="34" charset="0"/>
              <a:buChar char="•"/>
            </a:pPr>
            <a:r>
              <a:rPr lang="fr-CA" dirty="0"/>
              <a:t>Défi particulier contrairement au Distributeur </a:t>
            </a:r>
            <a:r>
              <a:rPr lang="fr-CA" sz="1200" dirty="0"/>
              <a:t>(Dossier R-4011-2017)</a:t>
            </a:r>
            <a:r>
              <a:rPr lang="fr-CA" dirty="0"/>
              <a:t>:</a:t>
            </a:r>
          </a:p>
          <a:p>
            <a:pPr marL="800100" lvl="1" indent="-342900" algn="l">
              <a:buFont typeface="Arial" panose="020B0604020202020204" pitchFamily="34" charset="0"/>
              <a:buChar char="•"/>
            </a:pPr>
            <a:r>
              <a:rPr lang="fr-CA" dirty="0"/>
              <a:t>Nécessité de recourir à la Méthode Kahn (productivité d’HQT plutôt que </a:t>
            </a:r>
            <a:r>
              <a:rPr lang="fr-CA" dirty="0" smtClean="0"/>
              <a:t>l’industrie</a:t>
            </a:r>
            <a:r>
              <a:rPr lang="fr-CA" dirty="0"/>
              <a:t>)</a:t>
            </a:r>
          </a:p>
          <a:p>
            <a:pPr marL="800100" lvl="1" indent="-342900" algn="l">
              <a:buFont typeface="Arial" panose="020B0604020202020204" pitchFamily="34" charset="0"/>
              <a:buChar char="•"/>
            </a:pPr>
            <a:r>
              <a:rPr lang="fr-CA" dirty="0"/>
              <a:t>Facteur X en Australie = « </a:t>
            </a:r>
            <a:r>
              <a:rPr lang="fr-CA" i="1" dirty="0" err="1"/>
              <a:t>smoothing</a:t>
            </a:r>
            <a:r>
              <a:rPr lang="fr-CA" i="1" dirty="0"/>
              <a:t> factor</a:t>
            </a:r>
            <a:r>
              <a:rPr lang="fr-CA" dirty="0"/>
              <a:t> »</a:t>
            </a:r>
          </a:p>
          <a:p>
            <a:pPr marL="800100" lvl="1" indent="-342900" algn="l">
              <a:buFont typeface="Arial" panose="020B0604020202020204" pitchFamily="34" charset="0"/>
              <a:buChar char="•"/>
            </a:pPr>
            <a:r>
              <a:rPr lang="fr-CA" dirty="0"/>
              <a:t>Étude PSE pour Hydro One est sous étude par l’OEB</a:t>
            </a:r>
          </a:p>
          <a:p>
            <a:pPr marL="800100" lvl="1" indent="-342900" algn="l">
              <a:buFont typeface="Arial" panose="020B0604020202020204" pitchFamily="34" charset="0"/>
              <a:buChar char="•"/>
            </a:pPr>
            <a:endParaRPr lang="fr-CA" dirty="0"/>
          </a:p>
          <a:p>
            <a:pPr marL="342900" indent="-342900" algn="l">
              <a:buFont typeface="Arial" panose="020B0604020202020204" pitchFamily="34" charset="0"/>
              <a:buChar char="•"/>
            </a:pPr>
            <a:r>
              <a:rPr lang="fr-CA" dirty="0"/>
              <a:t>OC appuie la recommandation de PEG : </a:t>
            </a:r>
            <a:r>
              <a:rPr lang="fr-CA" b="1" dirty="0"/>
              <a:t>X = 0,4 % = </a:t>
            </a:r>
            <a:r>
              <a:rPr lang="fr-CA" b="1" dirty="0" smtClean="0"/>
              <a:t>0,2 % </a:t>
            </a:r>
            <a:r>
              <a:rPr lang="fr-CA" b="1" dirty="0"/>
              <a:t>(base) + </a:t>
            </a:r>
            <a:r>
              <a:rPr lang="fr-CA" b="1" dirty="0" smtClean="0"/>
              <a:t>0,2 % </a:t>
            </a:r>
            <a:r>
              <a:rPr lang="fr-CA" b="1" dirty="0"/>
              <a:t>(s)</a:t>
            </a:r>
          </a:p>
          <a:p>
            <a:pPr marL="800100" lvl="1" indent="-342900" algn="l">
              <a:buFont typeface="Arial" panose="020B0604020202020204" pitchFamily="34" charset="0"/>
              <a:buChar char="•"/>
            </a:pPr>
            <a:r>
              <a:rPr lang="fr-CA" dirty="0"/>
              <a:t>Résultats de la méthode Kahn sont très volatiles :</a:t>
            </a:r>
          </a:p>
          <a:p>
            <a:pPr marL="1257300" lvl="2" indent="-342900" algn="l">
              <a:buFont typeface="Arial" panose="020B0604020202020204" pitchFamily="34" charset="0"/>
              <a:buChar char="•"/>
            </a:pPr>
            <a:r>
              <a:rPr lang="fr-CA" dirty="0"/>
              <a:t>Impact important des résultats de l’année 2017 : modification de la tendance</a:t>
            </a:r>
          </a:p>
          <a:p>
            <a:pPr marL="1257300" lvl="2" indent="-342900" algn="l">
              <a:buFont typeface="Arial" panose="020B0604020202020204" pitchFamily="34" charset="0"/>
              <a:buChar char="•"/>
            </a:pPr>
            <a:r>
              <a:rPr lang="fr-CA" dirty="0"/>
              <a:t>Périodes retenues pour les études de productivité </a:t>
            </a:r>
            <a:r>
              <a:rPr lang="fr-CA" sz="1300" dirty="0"/>
              <a:t>(R-4011-2017, expertise de CEA, B-0178)</a:t>
            </a:r>
            <a:r>
              <a:rPr lang="fr-CA" dirty="0"/>
              <a:t> : </a:t>
            </a:r>
          </a:p>
          <a:p>
            <a:pPr marL="1714500" lvl="3" indent="-342900" algn="l">
              <a:buFont typeface="Arial" panose="020B0604020202020204" pitchFamily="34" charset="0"/>
              <a:buChar char="•"/>
            </a:pPr>
            <a:r>
              <a:rPr lang="fr-CA" dirty="0"/>
              <a:t>Alberta (</a:t>
            </a:r>
            <a:r>
              <a:rPr lang="fr-CA" dirty="0" err="1"/>
              <a:t>Brattle</a:t>
            </a:r>
            <a:r>
              <a:rPr lang="fr-CA" dirty="0"/>
              <a:t>, Christensen et PEG) : 1997-2014 à 2005-2014</a:t>
            </a:r>
          </a:p>
          <a:p>
            <a:pPr marL="1714500" lvl="3" indent="-342900" algn="l">
              <a:buFont typeface="Arial" panose="020B0604020202020204" pitchFamily="34" charset="0"/>
              <a:buChar char="•"/>
            </a:pPr>
            <a:r>
              <a:rPr lang="fr-CA" dirty="0"/>
              <a:t>Ontario (PSE) : 2002-2015</a:t>
            </a:r>
          </a:p>
          <a:p>
            <a:pPr marL="1714500" lvl="3" indent="-342900" algn="l">
              <a:buFont typeface="Arial" panose="020B0604020202020204" pitchFamily="34" charset="0"/>
              <a:buChar char="•"/>
            </a:pPr>
            <a:r>
              <a:rPr lang="fr-CA" dirty="0"/>
              <a:t>Massachusetts (Christensen) : 2001-2015</a:t>
            </a:r>
          </a:p>
          <a:p>
            <a:pPr marL="1257300" lvl="2" indent="-342900" algn="l">
              <a:buFont typeface="Arial" panose="020B0604020202020204" pitchFamily="34" charset="0"/>
              <a:buChar char="•"/>
            </a:pPr>
            <a:r>
              <a:rPr lang="fr-CA" dirty="0"/>
              <a:t>Utilisation de la moyenne 2009-2017 préférable : </a:t>
            </a:r>
            <a:r>
              <a:rPr lang="fr-CA" b="1" dirty="0"/>
              <a:t>0,57 %</a:t>
            </a:r>
          </a:p>
          <a:p>
            <a:pPr marL="800100" lvl="1" indent="-342900" algn="l">
              <a:buFont typeface="Arial" panose="020B0604020202020204" pitchFamily="34" charset="0"/>
              <a:buChar char="•"/>
            </a:pPr>
            <a:r>
              <a:rPr lang="fr-CA" dirty="0"/>
              <a:t>Australie : </a:t>
            </a:r>
          </a:p>
          <a:p>
            <a:pPr marL="1257300" lvl="2" indent="-342900" algn="l">
              <a:buFont typeface="Arial" panose="020B0604020202020204" pitchFamily="34" charset="0"/>
              <a:buChar char="•"/>
            </a:pPr>
            <a:r>
              <a:rPr lang="fr-CA" dirty="0"/>
              <a:t>Décisions de l’AER entre 0,0 % et 0,2 % </a:t>
            </a:r>
            <a:r>
              <a:rPr lang="fr-CA" sz="1200" dirty="0"/>
              <a:t>(C-AQCIE-CIFQ-0036, p. 9)</a:t>
            </a:r>
          </a:p>
          <a:p>
            <a:pPr marL="1257300" lvl="2" indent="-342900" algn="l">
              <a:buFont typeface="Arial" panose="020B0604020202020204" pitchFamily="34" charset="0"/>
              <a:buChar char="•"/>
            </a:pPr>
            <a:r>
              <a:rPr lang="fr-CA" dirty="0"/>
              <a:t>Étude TFP de 2018 : de -</a:t>
            </a:r>
            <a:r>
              <a:rPr lang="fr-CA" dirty="0" smtClean="0"/>
              <a:t>0.64 % </a:t>
            </a:r>
            <a:r>
              <a:rPr lang="fr-CA" dirty="0"/>
              <a:t>(2006-2016) à -0.06 % (2006-2017), incluant les « </a:t>
            </a:r>
            <a:r>
              <a:rPr lang="fr-CA" dirty="0" err="1"/>
              <a:t>redundancy</a:t>
            </a:r>
            <a:r>
              <a:rPr lang="fr-CA" dirty="0"/>
              <a:t> </a:t>
            </a:r>
            <a:r>
              <a:rPr lang="fr-CA" dirty="0" err="1"/>
              <a:t>payments</a:t>
            </a:r>
            <a:r>
              <a:rPr lang="fr-CA" dirty="0"/>
              <a:t> »  </a:t>
            </a:r>
            <a:r>
              <a:rPr lang="fr-CA" sz="1200" dirty="0"/>
              <a:t>(C-AQCIE-CIFQ-0036, p. 8)</a:t>
            </a:r>
          </a:p>
          <a:p>
            <a:pPr marL="1714500" lvl="3" indent="-342900" algn="l">
              <a:buFont typeface="Arial" panose="020B0604020202020204" pitchFamily="34" charset="0"/>
              <a:buChar char="•"/>
            </a:pPr>
            <a:endParaRPr lang="fr-CA" dirty="0"/>
          </a:p>
          <a:p>
            <a:pPr marL="1714500" lvl="3" indent="-342900" algn="l">
              <a:buFont typeface="Arial" panose="020B0604020202020204" pitchFamily="34" charset="0"/>
              <a:buChar char="•"/>
            </a:pPr>
            <a:endParaRPr lang="fr-CA" dirty="0"/>
          </a:p>
          <a:p>
            <a:pPr marL="1714500" lvl="3" indent="-342900" algn="l">
              <a:buFont typeface="Arial" panose="020B0604020202020204" pitchFamily="34" charset="0"/>
              <a:buChar char="•"/>
            </a:pPr>
            <a:endParaRPr lang="fr-CA" b="1" dirty="0"/>
          </a:p>
          <a:p>
            <a:pPr lvl="1" algn="l"/>
            <a:endParaRPr lang="fr-CA" sz="1000" dirty="0"/>
          </a:p>
          <a:p>
            <a:pPr marL="800100" lvl="1" indent="-342900" algn="l">
              <a:buFont typeface="Arial" panose="020B0604020202020204" pitchFamily="34" charset="0"/>
              <a:buChar char="•"/>
            </a:pPr>
            <a:endParaRPr lang="fr-CA" sz="2100" dirty="0"/>
          </a:p>
        </p:txBody>
      </p:sp>
      <p:cxnSp>
        <p:nvCxnSpPr>
          <p:cNvPr id="5" name="Straight Connector 4">
            <a:extLst>
              <a:ext uri="{FF2B5EF4-FFF2-40B4-BE49-F238E27FC236}">
                <a16:creationId xmlns:a16="http://schemas.microsoft.com/office/drawing/2014/main" id="{F4446232-82B3-4DD2-B672-CC1D11A72616}"/>
              </a:ext>
            </a:extLst>
          </p:cNvPr>
          <p:cNvCxnSpPr/>
          <p:nvPr/>
        </p:nvCxnSpPr>
        <p:spPr>
          <a:xfrm>
            <a:off x="990600" y="762730"/>
            <a:ext cx="10210800" cy="0"/>
          </a:xfrm>
          <a:prstGeom prst="line">
            <a:avLst/>
          </a:prstGeom>
          <a:ln>
            <a:solidFill>
              <a:srgbClr val="F63440"/>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EE233CC3-BC98-4F99-A01E-FBF5FB9A10BB}"/>
              </a:ext>
            </a:extLst>
          </p:cNvPr>
          <p:cNvSpPr>
            <a:spLocks noGrp="1"/>
          </p:cNvSpPr>
          <p:nvPr>
            <p:ph type="sldNum" sz="quarter" idx="12"/>
          </p:nvPr>
        </p:nvSpPr>
        <p:spPr/>
        <p:txBody>
          <a:bodyPr/>
          <a:lstStyle/>
          <a:p>
            <a:fld id="{BB6686F1-1E93-49BC-8493-D0A2A6CFB18D}" type="slidenum">
              <a:rPr lang="en-CA" smtClean="0"/>
              <a:t>3</a:t>
            </a:fld>
            <a:endParaRPr lang="en-CA"/>
          </a:p>
        </p:txBody>
      </p:sp>
    </p:spTree>
    <p:extLst>
      <p:ext uri="{BB962C8B-B14F-4D97-AF65-F5344CB8AC3E}">
        <p14:creationId xmlns:p14="http://schemas.microsoft.com/office/powerpoint/2010/main" val="3113149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3DB7B-EBCE-412B-B5FF-AFEB67A4DA41}"/>
              </a:ext>
            </a:extLst>
          </p:cNvPr>
          <p:cNvSpPr>
            <a:spLocks noGrp="1"/>
          </p:cNvSpPr>
          <p:nvPr>
            <p:ph type="ctrTitle"/>
          </p:nvPr>
        </p:nvSpPr>
        <p:spPr>
          <a:xfrm>
            <a:off x="990600" y="192651"/>
            <a:ext cx="9144000" cy="570079"/>
          </a:xfrm>
        </p:spPr>
        <p:txBody>
          <a:bodyPr>
            <a:noAutofit/>
          </a:bodyPr>
          <a:lstStyle/>
          <a:p>
            <a:pPr algn="l"/>
            <a:r>
              <a:rPr lang="fr-CA" sz="4000" dirty="0"/>
              <a:t>2. Étude PMF</a:t>
            </a:r>
            <a:endParaRPr lang="en-CA" sz="4000" dirty="0"/>
          </a:p>
        </p:txBody>
      </p:sp>
      <p:sp>
        <p:nvSpPr>
          <p:cNvPr id="3" name="Subtitle 2">
            <a:extLst>
              <a:ext uri="{FF2B5EF4-FFF2-40B4-BE49-F238E27FC236}">
                <a16:creationId xmlns:a16="http://schemas.microsoft.com/office/drawing/2014/main" id="{193050A9-46F4-4C66-BF30-D32D4E929DE4}"/>
              </a:ext>
            </a:extLst>
          </p:cNvPr>
          <p:cNvSpPr>
            <a:spLocks noGrp="1"/>
          </p:cNvSpPr>
          <p:nvPr>
            <p:ph type="subTitle" idx="1"/>
          </p:nvPr>
        </p:nvSpPr>
        <p:spPr>
          <a:xfrm>
            <a:off x="990600" y="971875"/>
            <a:ext cx="10647218" cy="5477050"/>
          </a:xfrm>
        </p:spPr>
        <p:txBody>
          <a:bodyPr>
            <a:normAutofit/>
          </a:bodyPr>
          <a:lstStyle/>
          <a:p>
            <a:pPr marL="457200" indent="-457200" algn="l">
              <a:buFont typeface="Arial" panose="020B0604020202020204" pitchFamily="34" charset="0"/>
              <a:buChar char="•"/>
            </a:pPr>
            <a:r>
              <a:rPr lang="fr-CA" dirty="0"/>
              <a:t>Mémoire OC : </a:t>
            </a:r>
            <a:r>
              <a:rPr lang="fr-CA" sz="1800" dirty="0"/>
              <a:t>« </a:t>
            </a:r>
            <a:r>
              <a:rPr lang="fr-CA" sz="1800" i="1" dirty="0"/>
              <a:t>permettre aux intervenants de commenter la méthodologie qui sera présentée par le Transporteur au 3</a:t>
            </a:r>
            <a:r>
              <a:rPr lang="fr-CA" sz="1800" i="1" baseline="30000" dirty="0"/>
              <a:t>ème</a:t>
            </a:r>
            <a:r>
              <a:rPr lang="fr-CA" sz="1800" i="1" dirty="0"/>
              <a:t> trimestre de 2019 </a:t>
            </a:r>
            <a:r>
              <a:rPr lang="fr-CA" sz="1800" dirty="0"/>
              <a:t>»</a:t>
            </a:r>
            <a:r>
              <a:rPr lang="fr-CA" sz="1800" i="1" dirty="0"/>
              <a:t> </a:t>
            </a:r>
            <a:r>
              <a:rPr lang="fr-CA" sz="1800" dirty="0"/>
              <a:t>afin de régler en amont certains débats</a:t>
            </a:r>
            <a:r>
              <a:rPr lang="fr-CA" sz="1800" i="1" dirty="0"/>
              <a:t> </a:t>
            </a:r>
            <a:r>
              <a:rPr lang="fr-CA" sz="1800" dirty="0"/>
              <a:t>méthodologiques</a:t>
            </a:r>
          </a:p>
          <a:p>
            <a:pPr marL="457200" indent="-457200" algn="l">
              <a:buFont typeface="Arial" panose="020B0604020202020204" pitchFamily="34" charset="0"/>
              <a:buChar char="•"/>
            </a:pPr>
            <a:r>
              <a:rPr lang="fr-CA" dirty="0"/>
              <a:t>Constats R-4057-2018 </a:t>
            </a:r>
            <a:r>
              <a:rPr lang="fr-CA" sz="1200" dirty="0"/>
              <a:t>(Argumentation d’OC, C-OC-0015)</a:t>
            </a:r>
            <a:r>
              <a:rPr lang="fr-CA" dirty="0"/>
              <a:t> :</a:t>
            </a:r>
          </a:p>
          <a:p>
            <a:pPr marL="914400" lvl="1" indent="-457200" algn="l">
              <a:buFont typeface="Arial" panose="020B0604020202020204" pitchFamily="34" charset="0"/>
              <a:buChar char="•"/>
            </a:pPr>
            <a:r>
              <a:rPr lang="fr-CA" dirty="0"/>
              <a:t>Toutes les questions méthodologiques ne peuvent être déterminées à l’avance.</a:t>
            </a:r>
          </a:p>
          <a:p>
            <a:pPr marL="914400" lvl="1" indent="-457200" algn="l">
              <a:buFont typeface="Arial" panose="020B0604020202020204" pitchFamily="34" charset="0"/>
              <a:buChar char="•"/>
            </a:pPr>
            <a:r>
              <a:rPr lang="fr-CA" dirty="0"/>
              <a:t>En l’absence d’études alternatives, les possibilités qu’ont les intervenants de commenter sont limitées.</a:t>
            </a:r>
          </a:p>
          <a:p>
            <a:pPr marL="914400" lvl="1" indent="-457200" algn="l">
              <a:buFont typeface="Arial" panose="020B0604020202020204" pitchFamily="34" charset="0"/>
              <a:buChar char="•"/>
            </a:pPr>
            <a:r>
              <a:rPr lang="fr-CA" dirty="0"/>
              <a:t>Au moins un autre expert serait nécessaire.</a:t>
            </a:r>
          </a:p>
          <a:p>
            <a:pPr marL="914400" lvl="1" indent="-457200" algn="l">
              <a:buFont typeface="Arial" panose="020B0604020202020204" pitchFamily="34" charset="0"/>
              <a:buChar char="•"/>
            </a:pPr>
            <a:r>
              <a:rPr lang="fr-CA" dirty="0"/>
              <a:t>Suggestion à la Régie :</a:t>
            </a:r>
          </a:p>
          <a:p>
            <a:pPr marL="1371600" lvl="2" indent="-457200" algn="l">
              <a:buFont typeface="Arial" panose="020B0604020202020204" pitchFamily="34" charset="0"/>
              <a:buChar char="•"/>
            </a:pPr>
            <a:r>
              <a:rPr lang="fr-CA" dirty="0"/>
              <a:t>Phase 2 au dossier pour régler certains enjeux préliminaires relatifs au « scope » </a:t>
            </a:r>
            <a:r>
              <a:rPr lang="fr-CA" sz="1200" dirty="0"/>
              <a:t>(C-AQCIQ-CIFQ-0036, p. 20)</a:t>
            </a:r>
            <a:r>
              <a:rPr lang="fr-CA" dirty="0"/>
              <a:t>.</a:t>
            </a:r>
          </a:p>
          <a:p>
            <a:pPr marL="1371600" lvl="2" indent="-457200" algn="l">
              <a:buFont typeface="Arial" panose="020B0604020202020204" pitchFamily="34" charset="0"/>
              <a:buChar char="•"/>
            </a:pPr>
            <a:r>
              <a:rPr lang="fr-CA" dirty="0"/>
              <a:t>Régie devrait retenir les services d’un expert pour réaliser une deuxième étude PMF. Advenant que la Régie ne le souhaite pas, permettre à un intervenant ou à un regroupement d’intervenants de retenir les services d’un expert.</a:t>
            </a:r>
          </a:p>
          <a:p>
            <a:pPr marL="1371600" lvl="2" indent="-457200" algn="l">
              <a:buFont typeface="Arial" panose="020B0604020202020204" pitchFamily="34" charset="0"/>
              <a:buChar char="•"/>
            </a:pPr>
            <a:r>
              <a:rPr lang="fr-CA" dirty="0"/>
              <a:t>Différentes avenues sont envisageables pour alléger le processus réglementaire : </a:t>
            </a:r>
          </a:p>
          <a:p>
            <a:pPr marL="1828800" lvl="3" indent="-457200" algn="l">
              <a:buFont typeface="Arial" panose="020B0604020202020204" pitchFamily="34" charset="0"/>
              <a:buChar char="•"/>
            </a:pPr>
            <a:r>
              <a:rPr lang="fr-CA" dirty="0"/>
              <a:t>Partage des données pour faciliter le travail des experts</a:t>
            </a:r>
          </a:p>
          <a:p>
            <a:pPr marL="1828800" lvl="3" indent="-457200" algn="l">
              <a:buFont typeface="Arial" panose="020B0604020202020204" pitchFamily="34" charset="0"/>
              <a:buChar char="•"/>
            </a:pPr>
            <a:r>
              <a:rPr lang="fr-CA" dirty="0"/>
              <a:t>Si jamais plus de deux experts, tenue d’une séance de « hot-</a:t>
            </a:r>
            <a:r>
              <a:rPr lang="fr-CA" dirty="0" err="1"/>
              <a:t>tubbing</a:t>
            </a:r>
            <a:r>
              <a:rPr lang="fr-CA" dirty="0"/>
              <a:t> » comme dans le dossier R-3867-2013 Phase 3.</a:t>
            </a:r>
          </a:p>
          <a:p>
            <a:pPr marL="457200" indent="-457200" algn="l">
              <a:buFont typeface="Arial" panose="020B0604020202020204" pitchFamily="34" charset="0"/>
              <a:buChar char="•"/>
            </a:pPr>
            <a:endParaRPr lang="fr-CA" dirty="0"/>
          </a:p>
          <a:p>
            <a:pPr marL="457200" indent="-457200" algn="l">
              <a:buFont typeface="Arial" panose="020B0604020202020204" pitchFamily="34" charset="0"/>
              <a:buChar char="•"/>
            </a:pPr>
            <a:endParaRPr lang="fr-CA" dirty="0"/>
          </a:p>
          <a:p>
            <a:pPr marL="914400" lvl="1" indent="-457200" algn="l">
              <a:buFont typeface="Arial" panose="020B0604020202020204" pitchFamily="34" charset="0"/>
              <a:buChar char="•"/>
            </a:pPr>
            <a:endParaRPr lang="en-CA" dirty="0"/>
          </a:p>
          <a:p>
            <a:pPr marL="457200" indent="-457200" algn="l">
              <a:buFont typeface="Arial" panose="020B0604020202020204" pitchFamily="34" charset="0"/>
              <a:buChar char="•"/>
            </a:pPr>
            <a:endParaRPr lang="fr-CA" dirty="0"/>
          </a:p>
          <a:p>
            <a:pPr marL="914400" lvl="1" indent="-457200" algn="l">
              <a:buFont typeface="Arial" panose="020B0604020202020204" pitchFamily="34" charset="0"/>
              <a:buChar char="•"/>
            </a:pPr>
            <a:endParaRPr lang="en-CA" dirty="0"/>
          </a:p>
        </p:txBody>
      </p:sp>
      <p:cxnSp>
        <p:nvCxnSpPr>
          <p:cNvPr id="5" name="Straight Connector 4">
            <a:extLst>
              <a:ext uri="{FF2B5EF4-FFF2-40B4-BE49-F238E27FC236}">
                <a16:creationId xmlns:a16="http://schemas.microsoft.com/office/drawing/2014/main" id="{F4446232-82B3-4DD2-B672-CC1D11A72616}"/>
              </a:ext>
            </a:extLst>
          </p:cNvPr>
          <p:cNvCxnSpPr/>
          <p:nvPr/>
        </p:nvCxnSpPr>
        <p:spPr>
          <a:xfrm>
            <a:off x="990600" y="762730"/>
            <a:ext cx="10210800" cy="0"/>
          </a:xfrm>
          <a:prstGeom prst="line">
            <a:avLst/>
          </a:prstGeom>
          <a:ln>
            <a:solidFill>
              <a:srgbClr val="F63440"/>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EE233CC3-BC98-4F99-A01E-FBF5FB9A10BB}"/>
              </a:ext>
            </a:extLst>
          </p:cNvPr>
          <p:cNvSpPr>
            <a:spLocks noGrp="1"/>
          </p:cNvSpPr>
          <p:nvPr>
            <p:ph type="sldNum" sz="quarter" idx="12"/>
          </p:nvPr>
        </p:nvSpPr>
        <p:spPr/>
        <p:txBody>
          <a:bodyPr/>
          <a:lstStyle/>
          <a:p>
            <a:fld id="{BB6686F1-1E93-49BC-8493-D0A2A6CFB18D}" type="slidenum">
              <a:rPr lang="en-CA" smtClean="0"/>
              <a:t>4</a:t>
            </a:fld>
            <a:endParaRPr lang="en-CA"/>
          </a:p>
        </p:txBody>
      </p:sp>
    </p:spTree>
    <p:extLst>
      <p:ext uri="{BB962C8B-B14F-4D97-AF65-F5344CB8AC3E}">
        <p14:creationId xmlns:p14="http://schemas.microsoft.com/office/powerpoint/2010/main" val="2059762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3DB7B-EBCE-412B-B5FF-AFEB67A4DA41}"/>
              </a:ext>
            </a:extLst>
          </p:cNvPr>
          <p:cNvSpPr>
            <a:spLocks noGrp="1"/>
          </p:cNvSpPr>
          <p:nvPr>
            <p:ph type="ctrTitle"/>
          </p:nvPr>
        </p:nvSpPr>
        <p:spPr>
          <a:xfrm>
            <a:off x="990600" y="192651"/>
            <a:ext cx="9144000" cy="570079"/>
          </a:xfrm>
        </p:spPr>
        <p:txBody>
          <a:bodyPr>
            <a:noAutofit/>
          </a:bodyPr>
          <a:lstStyle/>
          <a:p>
            <a:pPr algn="l"/>
            <a:r>
              <a:rPr lang="fr-CA" sz="4000" dirty="0"/>
              <a:t>2. Étude PMF</a:t>
            </a:r>
            <a:endParaRPr lang="en-CA" sz="4000" dirty="0"/>
          </a:p>
        </p:txBody>
      </p:sp>
      <p:sp>
        <p:nvSpPr>
          <p:cNvPr id="3" name="Subtitle 2">
            <a:extLst>
              <a:ext uri="{FF2B5EF4-FFF2-40B4-BE49-F238E27FC236}">
                <a16:creationId xmlns:a16="http://schemas.microsoft.com/office/drawing/2014/main" id="{193050A9-46F4-4C66-BF30-D32D4E929DE4}"/>
              </a:ext>
            </a:extLst>
          </p:cNvPr>
          <p:cNvSpPr>
            <a:spLocks noGrp="1"/>
          </p:cNvSpPr>
          <p:nvPr>
            <p:ph type="subTitle" idx="1"/>
          </p:nvPr>
        </p:nvSpPr>
        <p:spPr>
          <a:xfrm>
            <a:off x="990600" y="971875"/>
            <a:ext cx="10647218" cy="5477050"/>
          </a:xfrm>
        </p:spPr>
        <p:txBody>
          <a:bodyPr>
            <a:normAutofit/>
          </a:bodyPr>
          <a:lstStyle/>
          <a:p>
            <a:pPr marL="457200" indent="-457200" algn="l">
              <a:buFont typeface="Arial" panose="020B0604020202020204" pitchFamily="34" charset="0"/>
              <a:buChar char="•"/>
            </a:pPr>
            <a:r>
              <a:rPr lang="fr-CA" dirty="0"/>
              <a:t>Exemple en Ontario : lettre de l’OEB du 16 janvier 2019 </a:t>
            </a:r>
            <a:r>
              <a:rPr lang="fr-CA" sz="1200" dirty="0"/>
              <a:t>(EB-2018-0165, Toronto Hydro Electric System 2020-2024 rate application)</a:t>
            </a:r>
            <a:r>
              <a:rPr lang="fr-CA" dirty="0"/>
              <a:t> :</a:t>
            </a:r>
          </a:p>
          <a:p>
            <a:endParaRPr lang="en-CA" dirty="0"/>
          </a:p>
          <a:p>
            <a:pPr lvl="1" algn="just"/>
            <a:r>
              <a:rPr lang="fr-CA" sz="1600" dirty="0"/>
              <a:t>« </a:t>
            </a:r>
            <a:r>
              <a:rPr lang="en-US" sz="1600" i="1" dirty="0"/>
              <a:t>OEB staff have retained Pacific Economics Group Research LLC (PEG) to provide one or more reports presenting PEG’s review of the evidence prepared by Power Systems Engineering Inc. (PSE) for Toronto Hydro-Electric System Limited (Toronto Hydro) with respect to the total cost performance trends of Toronto Hydro and a comparator sample of U.S. and Ontario electricity distributors. OEB staff note that it is this evidence of PSE on which the stretch factor of Toronto Hydro’s proposed Custom Incentive Rate-setting (IR) plan is based.</a:t>
            </a:r>
          </a:p>
          <a:p>
            <a:pPr lvl="1" algn="just"/>
            <a:endParaRPr lang="en-US" sz="1600" i="1" dirty="0"/>
          </a:p>
          <a:p>
            <a:pPr lvl="1" algn="just"/>
            <a:r>
              <a:rPr lang="en-US" sz="1600" i="1" dirty="0"/>
              <a:t>PEG’s analysis will include a detailed review of PSE’s report and working papers, </a:t>
            </a:r>
            <a:r>
              <a:rPr lang="en-US" sz="1600" i="1" u="sng" dirty="0"/>
              <a:t>and may include new analysis of the historical and forecasted cost performance of Toronto Hydro and the comparator group of U.S. and Ontario distributors</a:t>
            </a:r>
            <a:r>
              <a:rPr lang="en-US" sz="1600" i="1" dirty="0"/>
              <a:t>. The expert will assess key aspects of Toronto Hydro’s proposed Custom IR plan, such as the capital factor, and provide commentary in the report, discussing salient alternatives, and precedents from other jurisdictions, where relevant.</a:t>
            </a:r>
            <a:r>
              <a:rPr lang="fr-CA" sz="1600" i="1" dirty="0"/>
              <a:t> </a:t>
            </a:r>
            <a:r>
              <a:rPr lang="fr-CA" sz="1600" dirty="0"/>
              <a:t>»</a:t>
            </a:r>
          </a:p>
          <a:p>
            <a:pPr marL="914400" lvl="1" indent="-457200" algn="l">
              <a:buFont typeface="Arial" panose="020B0604020202020204" pitchFamily="34" charset="0"/>
              <a:buChar char="•"/>
            </a:pPr>
            <a:endParaRPr lang="en-CA" dirty="0"/>
          </a:p>
          <a:p>
            <a:pPr marL="457200" indent="-457200" algn="l">
              <a:buFont typeface="Arial" panose="020B0604020202020204" pitchFamily="34" charset="0"/>
              <a:buChar char="•"/>
            </a:pPr>
            <a:endParaRPr lang="fr-CA" dirty="0"/>
          </a:p>
          <a:p>
            <a:pPr marL="914400" lvl="1" indent="-457200" algn="l">
              <a:buFont typeface="Arial" panose="020B0604020202020204" pitchFamily="34" charset="0"/>
              <a:buChar char="•"/>
            </a:pPr>
            <a:endParaRPr lang="en-CA" dirty="0"/>
          </a:p>
        </p:txBody>
      </p:sp>
      <p:cxnSp>
        <p:nvCxnSpPr>
          <p:cNvPr id="5" name="Straight Connector 4">
            <a:extLst>
              <a:ext uri="{FF2B5EF4-FFF2-40B4-BE49-F238E27FC236}">
                <a16:creationId xmlns:a16="http://schemas.microsoft.com/office/drawing/2014/main" id="{F4446232-82B3-4DD2-B672-CC1D11A72616}"/>
              </a:ext>
            </a:extLst>
          </p:cNvPr>
          <p:cNvCxnSpPr/>
          <p:nvPr/>
        </p:nvCxnSpPr>
        <p:spPr>
          <a:xfrm>
            <a:off x="990600" y="762730"/>
            <a:ext cx="10210800" cy="0"/>
          </a:xfrm>
          <a:prstGeom prst="line">
            <a:avLst/>
          </a:prstGeom>
          <a:ln>
            <a:solidFill>
              <a:srgbClr val="F63440"/>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EE233CC3-BC98-4F99-A01E-FBF5FB9A10BB}"/>
              </a:ext>
            </a:extLst>
          </p:cNvPr>
          <p:cNvSpPr>
            <a:spLocks noGrp="1"/>
          </p:cNvSpPr>
          <p:nvPr>
            <p:ph type="sldNum" sz="quarter" idx="12"/>
          </p:nvPr>
        </p:nvSpPr>
        <p:spPr/>
        <p:txBody>
          <a:bodyPr/>
          <a:lstStyle/>
          <a:p>
            <a:fld id="{BB6686F1-1E93-49BC-8493-D0A2A6CFB18D}" type="slidenum">
              <a:rPr lang="en-CA" smtClean="0"/>
              <a:t>5</a:t>
            </a:fld>
            <a:endParaRPr lang="en-CA"/>
          </a:p>
        </p:txBody>
      </p:sp>
    </p:spTree>
    <p:extLst>
      <p:ext uri="{BB962C8B-B14F-4D97-AF65-F5344CB8AC3E}">
        <p14:creationId xmlns:p14="http://schemas.microsoft.com/office/powerpoint/2010/main" val="1510722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3DB7B-EBCE-412B-B5FF-AFEB67A4DA41}"/>
              </a:ext>
            </a:extLst>
          </p:cNvPr>
          <p:cNvSpPr>
            <a:spLocks noGrp="1"/>
          </p:cNvSpPr>
          <p:nvPr>
            <p:ph type="ctrTitle"/>
          </p:nvPr>
        </p:nvSpPr>
        <p:spPr>
          <a:xfrm>
            <a:off x="990600" y="192651"/>
            <a:ext cx="9144000" cy="570079"/>
          </a:xfrm>
        </p:spPr>
        <p:txBody>
          <a:bodyPr>
            <a:noAutofit/>
          </a:bodyPr>
          <a:lstStyle/>
          <a:p>
            <a:pPr algn="l"/>
            <a:r>
              <a:rPr lang="fr-CA" sz="4000" dirty="0"/>
              <a:t>3. Indicateurs de performance et MTÉR</a:t>
            </a:r>
            <a:endParaRPr lang="en-CA" sz="4000" dirty="0"/>
          </a:p>
        </p:txBody>
      </p:sp>
      <p:sp>
        <p:nvSpPr>
          <p:cNvPr id="3" name="Subtitle 2">
            <a:extLst>
              <a:ext uri="{FF2B5EF4-FFF2-40B4-BE49-F238E27FC236}">
                <a16:creationId xmlns:a16="http://schemas.microsoft.com/office/drawing/2014/main" id="{193050A9-46F4-4C66-BF30-D32D4E929DE4}"/>
              </a:ext>
            </a:extLst>
          </p:cNvPr>
          <p:cNvSpPr>
            <a:spLocks noGrp="1"/>
          </p:cNvSpPr>
          <p:nvPr>
            <p:ph type="subTitle" idx="1"/>
          </p:nvPr>
        </p:nvSpPr>
        <p:spPr>
          <a:xfrm>
            <a:off x="990600" y="971875"/>
            <a:ext cx="10647218" cy="5061513"/>
          </a:xfrm>
        </p:spPr>
        <p:txBody>
          <a:bodyPr>
            <a:normAutofit/>
          </a:bodyPr>
          <a:lstStyle/>
          <a:p>
            <a:pPr marL="457200" indent="-457200" algn="l">
              <a:buFont typeface="+mj-lt"/>
              <a:buAutoNum type="arabicPeriod"/>
            </a:pPr>
            <a:r>
              <a:rPr lang="fr-CA" b="1" dirty="0"/>
              <a:t>Choix des indicateurs </a:t>
            </a:r>
            <a:r>
              <a:rPr lang="fr-CA" dirty="0"/>
              <a:t>: </a:t>
            </a:r>
          </a:p>
          <a:p>
            <a:pPr marL="914400" lvl="1" indent="-457200" algn="l">
              <a:buFont typeface="Arial" panose="020B0604020202020204" pitchFamily="34" charset="0"/>
              <a:buChar char="•"/>
            </a:pPr>
            <a:r>
              <a:rPr lang="fr-CA" dirty="0"/>
              <a:t>De manière générale, les 6 indicateurs retenus respectent les critères de D-2018-001.</a:t>
            </a:r>
          </a:p>
          <a:p>
            <a:pPr marL="914400" lvl="1" indent="-457200" algn="l">
              <a:buFont typeface="Arial" panose="020B0604020202020204" pitchFamily="34" charset="0"/>
              <a:buChar char="•"/>
            </a:pPr>
            <a:r>
              <a:rPr lang="fr-CA" dirty="0"/>
              <a:t>Indicateurs alternatifs pertinents : </a:t>
            </a:r>
          </a:p>
          <a:p>
            <a:pPr marL="1371600" lvl="2" indent="-457200" algn="l">
              <a:buFont typeface="Arial" panose="020B0604020202020204" pitchFamily="34" charset="0"/>
              <a:buChar char="•"/>
            </a:pPr>
            <a:r>
              <a:rPr lang="fr-CA" dirty="0"/>
              <a:t>Nouvel indicateur IFD plutôt que IF (suggestion de l’AHQ-ARQ)</a:t>
            </a:r>
          </a:p>
          <a:p>
            <a:pPr marL="1371600" lvl="2" indent="-457200" algn="l">
              <a:buFont typeface="Arial" panose="020B0604020202020204" pitchFamily="34" charset="0"/>
              <a:buChar char="•"/>
            </a:pPr>
            <a:r>
              <a:rPr lang="fr-CA" dirty="0"/>
              <a:t>T-SAIDI/T-SAIFI : </a:t>
            </a:r>
            <a:r>
              <a:rPr lang="fr-CA" dirty="0" smtClean="0"/>
              <a:t>fréquemment utilisés </a:t>
            </a:r>
            <a:r>
              <a:rPr lang="fr-CA" dirty="0"/>
              <a:t>dans d’autres juridictions</a:t>
            </a:r>
          </a:p>
          <a:p>
            <a:pPr marL="914400" lvl="1" indent="-457200" algn="l">
              <a:buFont typeface="Arial" panose="020B0604020202020204" pitchFamily="34" charset="0"/>
              <a:buChar char="•"/>
            </a:pPr>
            <a:endParaRPr lang="fr-CA" dirty="0"/>
          </a:p>
          <a:p>
            <a:pPr marL="457200" indent="-457200" algn="l">
              <a:buFont typeface="+mj-lt"/>
              <a:buAutoNum type="arabicPeriod" startAt="2"/>
            </a:pPr>
            <a:r>
              <a:rPr lang="fr-CA" b="1" dirty="0"/>
              <a:t> Pondération : </a:t>
            </a:r>
            <a:r>
              <a:rPr lang="fr-CA" dirty="0"/>
              <a:t>OC appuie l’application de poids différents :</a:t>
            </a:r>
          </a:p>
          <a:p>
            <a:pPr marL="914400" lvl="1" indent="-457200" algn="l">
              <a:buFont typeface="Arial" panose="020B0604020202020204" pitchFamily="34" charset="0"/>
              <a:buChar char="•"/>
            </a:pPr>
            <a:r>
              <a:rPr lang="fr-CA" dirty="0"/>
              <a:t>Proposition de PEG : Fiabilité et disponibilité (70 %), Satisfaction clientèle (15 %), Sécurité (15 %)</a:t>
            </a:r>
          </a:p>
          <a:p>
            <a:pPr marL="914400" lvl="1" indent="-457200" algn="l">
              <a:buFont typeface="Arial" panose="020B0604020202020204" pitchFamily="34" charset="0"/>
              <a:buChar char="•"/>
            </a:pPr>
            <a:r>
              <a:rPr lang="fr-CA" dirty="0"/>
              <a:t>Importance de la fiabilité et de la disponibilité du réseau</a:t>
            </a:r>
          </a:p>
          <a:p>
            <a:pPr marL="914400" lvl="1" indent="-457200" algn="l">
              <a:buFont typeface="Arial" panose="020B0604020202020204" pitchFamily="34" charset="0"/>
              <a:buChar char="•"/>
            </a:pPr>
            <a:r>
              <a:rPr lang="fr-CA" dirty="0"/>
              <a:t>Historique de 2 ans pour la Satisfaction du client HQD</a:t>
            </a:r>
          </a:p>
          <a:p>
            <a:pPr marL="914400" lvl="1" indent="-457200" algn="l">
              <a:buFont typeface="Arial" panose="020B0604020202020204" pitchFamily="34" charset="0"/>
              <a:buChar char="•"/>
            </a:pPr>
            <a:r>
              <a:rPr lang="fr-CA" dirty="0"/>
              <a:t>Poids important (25 </a:t>
            </a:r>
            <a:r>
              <a:rPr lang="fr-CA" dirty="0" smtClean="0"/>
              <a:t>%) sur </a:t>
            </a:r>
            <a:r>
              <a:rPr lang="fr-CA" dirty="0"/>
              <a:t>un seul indicateur au champ Sécurité</a:t>
            </a:r>
          </a:p>
          <a:p>
            <a:pPr marL="914400" lvl="1" indent="-457200" algn="l">
              <a:buFont typeface="Arial" panose="020B0604020202020204" pitchFamily="34" charset="0"/>
              <a:buChar char="•"/>
            </a:pPr>
            <a:endParaRPr lang="fr-CA" b="1" dirty="0"/>
          </a:p>
          <a:p>
            <a:pPr marL="914400" lvl="1" indent="-457200" algn="l">
              <a:buFont typeface="Arial" panose="020B0604020202020204" pitchFamily="34" charset="0"/>
              <a:buChar char="•"/>
            </a:pPr>
            <a:endParaRPr lang="fr-CA" b="1" dirty="0"/>
          </a:p>
          <a:p>
            <a:pPr marL="914400" lvl="1" indent="-457200" algn="l">
              <a:buFont typeface="Arial" panose="020B0604020202020204" pitchFamily="34" charset="0"/>
              <a:buChar char="•"/>
            </a:pPr>
            <a:endParaRPr lang="fr-CA" b="1" dirty="0"/>
          </a:p>
          <a:p>
            <a:pPr marL="457200" indent="-457200" algn="l">
              <a:buFont typeface="Arial" panose="020B0604020202020204" pitchFamily="34" charset="0"/>
              <a:buChar char="•"/>
            </a:pPr>
            <a:endParaRPr lang="fr-CA" dirty="0"/>
          </a:p>
          <a:p>
            <a:pPr marL="914400" lvl="1" indent="-457200" algn="l">
              <a:buFont typeface="+mj-lt"/>
              <a:buAutoNum type="arabicPeriod"/>
            </a:pPr>
            <a:endParaRPr lang="en-CA" dirty="0"/>
          </a:p>
          <a:p>
            <a:pPr marL="914400" lvl="1" indent="-457200" algn="l">
              <a:buFont typeface="Arial" panose="020B0604020202020204" pitchFamily="34" charset="0"/>
              <a:buChar char="•"/>
            </a:pPr>
            <a:endParaRPr lang="en-CA" dirty="0"/>
          </a:p>
          <a:p>
            <a:pPr marL="457200" indent="-457200" algn="l">
              <a:buFont typeface="Arial" panose="020B0604020202020204" pitchFamily="34" charset="0"/>
              <a:buChar char="•"/>
            </a:pPr>
            <a:endParaRPr lang="fr-CA" dirty="0"/>
          </a:p>
          <a:p>
            <a:pPr marL="914400" lvl="1" indent="-457200" algn="l">
              <a:buFont typeface="Arial" panose="020B0604020202020204" pitchFamily="34" charset="0"/>
              <a:buChar char="•"/>
            </a:pPr>
            <a:endParaRPr lang="en-CA" dirty="0"/>
          </a:p>
        </p:txBody>
      </p:sp>
      <p:cxnSp>
        <p:nvCxnSpPr>
          <p:cNvPr id="5" name="Straight Connector 4">
            <a:extLst>
              <a:ext uri="{FF2B5EF4-FFF2-40B4-BE49-F238E27FC236}">
                <a16:creationId xmlns:a16="http://schemas.microsoft.com/office/drawing/2014/main" id="{F4446232-82B3-4DD2-B672-CC1D11A72616}"/>
              </a:ext>
            </a:extLst>
          </p:cNvPr>
          <p:cNvCxnSpPr/>
          <p:nvPr/>
        </p:nvCxnSpPr>
        <p:spPr>
          <a:xfrm>
            <a:off x="990600" y="762730"/>
            <a:ext cx="10210800" cy="0"/>
          </a:xfrm>
          <a:prstGeom prst="line">
            <a:avLst/>
          </a:prstGeom>
          <a:ln>
            <a:solidFill>
              <a:srgbClr val="F63440"/>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EE233CC3-BC98-4F99-A01E-FBF5FB9A10BB}"/>
              </a:ext>
            </a:extLst>
          </p:cNvPr>
          <p:cNvSpPr>
            <a:spLocks noGrp="1"/>
          </p:cNvSpPr>
          <p:nvPr>
            <p:ph type="sldNum" sz="quarter" idx="12"/>
          </p:nvPr>
        </p:nvSpPr>
        <p:spPr/>
        <p:txBody>
          <a:bodyPr/>
          <a:lstStyle/>
          <a:p>
            <a:fld id="{BB6686F1-1E93-49BC-8493-D0A2A6CFB18D}" type="slidenum">
              <a:rPr lang="en-CA" smtClean="0"/>
              <a:t>6</a:t>
            </a:fld>
            <a:endParaRPr lang="en-CA"/>
          </a:p>
        </p:txBody>
      </p:sp>
    </p:spTree>
    <p:extLst>
      <p:ext uri="{BB962C8B-B14F-4D97-AF65-F5344CB8AC3E}">
        <p14:creationId xmlns:p14="http://schemas.microsoft.com/office/powerpoint/2010/main" val="2875091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3DB7B-EBCE-412B-B5FF-AFEB67A4DA41}"/>
              </a:ext>
            </a:extLst>
          </p:cNvPr>
          <p:cNvSpPr>
            <a:spLocks noGrp="1"/>
          </p:cNvSpPr>
          <p:nvPr>
            <p:ph type="ctrTitle"/>
          </p:nvPr>
        </p:nvSpPr>
        <p:spPr>
          <a:xfrm>
            <a:off x="990600" y="192651"/>
            <a:ext cx="9144000" cy="570079"/>
          </a:xfrm>
        </p:spPr>
        <p:txBody>
          <a:bodyPr>
            <a:noAutofit/>
          </a:bodyPr>
          <a:lstStyle/>
          <a:p>
            <a:pPr algn="l"/>
            <a:r>
              <a:rPr lang="fr-CA" sz="4000" dirty="0"/>
              <a:t>3. Indicateurs de performance et MTÉR</a:t>
            </a:r>
            <a:endParaRPr lang="en-CA" sz="4000" dirty="0"/>
          </a:p>
        </p:txBody>
      </p:sp>
      <p:sp>
        <p:nvSpPr>
          <p:cNvPr id="3" name="Subtitle 2">
            <a:extLst>
              <a:ext uri="{FF2B5EF4-FFF2-40B4-BE49-F238E27FC236}">
                <a16:creationId xmlns:a16="http://schemas.microsoft.com/office/drawing/2014/main" id="{193050A9-46F4-4C66-BF30-D32D4E929DE4}"/>
              </a:ext>
            </a:extLst>
          </p:cNvPr>
          <p:cNvSpPr>
            <a:spLocks noGrp="1"/>
          </p:cNvSpPr>
          <p:nvPr>
            <p:ph type="subTitle" idx="1"/>
          </p:nvPr>
        </p:nvSpPr>
        <p:spPr>
          <a:xfrm>
            <a:off x="990600" y="971875"/>
            <a:ext cx="10647218" cy="5061513"/>
          </a:xfrm>
        </p:spPr>
        <p:txBody>
          <a:bodyPr>
            <a:normAutofit/>
          </a:bodyPr>
          <a:lstStyle/>
          <a:p>
            <a:pPr marL="457200" indent="-457200" algn="l">
              <a:buFont typeface="+mj-lt"/>
              <a:buAutoNum type="arabicPeriod" startAt="3"/>
            </a:pPr>
            <a:r>
              <a:rPr lang="fr-CA" b="1" dirty="0"/>
              <a:t>Lien avec le MTÉR</a:t>
            </a:r>
            <a:r>
              <a:rPr lang="fr-CA" dirty="0"/>
              <a:t> : OC appuie la recommandation de l’AHQ-ARQ</a:t>
            </a:r>
          </a:p>
          <a:p>
            <a:pPr marL="457200" indent="-457200" algn="l">
              <a:buFont typeface="Arial" panose="020B0604020202020204" pitchFamily="34" charset="0"/>
              <a:buChar char="•"/>
            </a:pPr>
            <a:endParaRPr lang="fr-CA" dirty="0"/>
          </a:p>
          <a:p>
            <a:pPr marL="914400" lvl="1" indent="-457200" algn="l">
              <a:buFont typeface="Arial" panose="020B0604020202020204" pitchFamily="34" charset="0"/>
              <a:buChar char="•"/>
            </a:pPr>
            <a:r>
              <a:rPr lang="fr-CA" dirty="0"/>
              <a:t>Mécanisme envisagé par la Régie dans le dossier R-4057-2018 (</a:t>
            </a:r>
            <a:r>
              <a:rPr lang="fr-CA" sz="1200" dirty="0"/>
              <a:t>lettre du 21 décembre 2018, A-0083</a:t>
            </a:r>
            <a:r>
              <a:rPr lang="fr-CA" dirty="0"/>
              <a:t>)</a:t>
            </a:r>
          </a:p>
          <a:p>
            <a:pPr marL="914400" lvl="1" indent="-457200" algn="l">
              <a:buFont typeface="Arial" panose="020B0604020202020204" pitchFamily="34" charset="0"/>
              <a:buChar char="•"/>
            </a:pPr>
            <a:r>
              <a:rPr lang="fr-CA" dirty="0"/>
              <a:t>Simple d’application : cibles basées sur la moyenne historique, seuils sur la pire performance</a:t>
            </a:r>
          </a:p>
          <a:p>
            <a:pPr marL="914400" lvl="1" indent="-457200" algn="l">
              <a:buFont typeface="Arial" panose="020B0604020202020204" pitchFamily="34" charset="0"/>
              <a:buChar char="•"/>
            </a:pPr>
            <a:r>
              <a:rPr lang="fr-CA" dirty="0"/>
              <a:t>S’apparente à une méthode utilisée pour Gazifère</a:t>
            </a:r>
          </a:p>
          <a:p>
            <a:pPr marL="914400" lvl="1" indent="-457200" algn="l">
              <a:buFont typeface="Arial" panose="020B0604020202020204" pitchFamily="34" charset="0"/>
              <a:buChar char="•"/>
            </a:pPr>
            <a:endParaRPr lang="fr-CA" dirty="0"/>
          </a:p>
          <a:p>
            <a:pPr marL="457200" indent="-457200" algn="l">
              <a:buFont typeface="Arial" panose="020B0604020202020204" pitchFamily="34" charset="0"/>
              <a:buChar char="•"/>
            </a:pPr>
            <a:endParaRPr lang="fr-CA" dirty="0"/>
          </a:p>
          <a:p>
            <a:pPr marL="457200" indent="-457200" algn="l">
              <a:buFont typeface="Arial" panose="020B0604020202020204" pitchFamily="34" charset="0"/>
              <a:buChar char="•"/>
            </a:pPr>
            <a:endParaRPr lang="fr-CA" dirty="0"/>
          </a:p>
          <a:p>
            <a:pPr marL="914400" lvl="1" indent="-457200" algn="l">
              <a:buFont typeface="Arial" panose="020B0604020202020204" pitchFamily="34" charset="0"/>
              <a:buChar char="•"/>
            </a:pPr>
            <a:endParaRPr lang="fr-CA" dirty="0"/>
          </a:p>
          <a:p>
            <a:pPr marL="457200" indent="-457200" algn="l">
              <a:buFont typeface="Arial" panose="020B0604020202020204" pitchFamily="34" charset="0"/>
              <a:buChar char="•"/>
            </a:pPr>
            <a:endParaRPr lang="fr-CA" dirty="0"/>
          </a:p>
          <a:p>
            <a:pPr marL="914400" lvl="1" indent="-457200" algn="l">
              <a:buFont typeface="+mj-lt"/>
              <a:buAutoNum type="arabicPeriod"/>
            </a:pPr>
            <a:endParaRPr lang="en-CA" dirty="0"/>
          </a:p>
          <a:p>
            <a:pPr marL="914400" lvl="1" indent="-457200" algn="l">
              <a:buFont typeface="Arial" panose="020B0604020202020204" pitchFamily="34" charset="0"/>
              <a:buChar char="•"/>
            </a:pPr>
            <a:endParaRPr lang="en-CA" dirty="0"/>
          </a:p>
          <a:p>
            <a:pPr marL="457200" indent="-457200" algn="l">
              <a:buFont typeface="Arial" panose="020B0604020202020204" pitchFamily="34" charset="0"/>
              <a:buChar char="•"/>
            </a:pPr>
            <a:endParaRPr lang="fr-CA" dirty="0"/>
          </a:p>
          <a:p>
            <a:pPr marL="914400" lvl="1" indent="-457200" algn="l">
              <a:buFont typeface="Arial" panose="020B0604020202020204" pitchFamily="34" charset="0"/>
              <a:buChar char="•"/>
            </a:pPr>
            <a:endParaRPr lang="en-CA" dirty="0"/>
          </a:p>
        </p:txBody>
      </p:sp>
      <p:cxnSp>
        <p:nvCxnSpPr>
          <p:cNvPr id="5" name="Straight Connector 4">
            <a:extLst>
              <a:ext uri="{FF2B5EF4-FFF2-40B4-BE49-F238E27FC236}">
                <a16:creationId xmlns:a16="http://schemas.microsoft.com/office/drawing/2014/main" id="{F4446232-82B3-4DD2-B672-CC1D11A72616}"/>
              </a:ext>
            </a:extLst>
          </p:cNvPr>
          <p:cNvCxnSpPr/>
          <p:nvPr/>
        </p:nvCxnSpPr>
        <p:spPr>
          <a:xfrm>
            <a:off x="990600" y="762730"/>
            <a:ext cx="10210800" cy="0"/>
          </a:xfrm>
          <a:prstGeom prst="line">
            <a:avLst/>
          </a:prstGeom>
          <a:ln>
            <a:solidFill>
              <a:srgbClr val="F63440"/>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EE233CC3-BC98-4F99-A01E-FBF5FB9A10BB}"/>
              </a:ext>
            </a:extLst>
          </p:cNvPr>
          <p:cNvSpPr>
            <a:spLocks noGrp="1"/>
          </p:cNvSpPr>
          <p:nvPr>
            <p:ph type="sldNum" sz="quarter" idx="12"/>
          </p:nvPr>
        </p:nvSpPr>
        <p:spPr/>
        <p:txBody>
          <a:bodyPr/>
          <a:lstStyle/>
          <a:p>
            <a:fld id="{BB6686F1-1E93-49BC-8493-D0A2A6CFB18D}" type="slidenum">
              <a:rPr lang="en-CA" smtClean="0"/>
              <a:t>7</a:t>
            </a:fld>
            <a:endParaRPr lang="en-CA"/>
          </a:p>
        </p:txBody>
      </p:sp>
    </p:spTree>
    <p:extLst>
      <p:ext uri="{BB962C8B-B14F-4D97-AF65-F5344CB8AC3E}">
        <p14:creationId xmlns:p14="http://schemas.microsoft.com/office/powerpoint/2010/main" val="497544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3DB7B-EBCE-412B-B5FF-AFEB67A4DA41}"/>
              </a:ext>
            </a:extLst>
          </p:cNvPr>
          <p:cNvSpPr>
            <a:spLocks noGrp="1"/>
          </p:cNvSpPr>
          <p:nvPr>
            <p:ph type="ctrTitle"/>
          </p:nvPr>
        </p:nvSpPr>
        <p:spPr>
          <a:xfrm>
            <a:off x="990600" y="192651"/>
            <a:ext cx="9144000" cy="570079"/>
          </a:xfrm>
        </p:spPr>
        <p:txBody>
          <a:bodyPr>
            <a:noAutofit/>
          </a:bodyPr>
          <a:lstStyle/>
          <a:p>
            <a:pPr algn="l"/>
            <a:r>
              <a:rPr lang="fr-CA" sz="4000" dirty="0"/>
              <a:t>4. Clause de sortie</a:t>
            </a:r>
            <a:endParaRPr lang="en-CA" sz="4000" dirty="0"/>
          </a:p>
        </p:txBody>
      </p:sp>
      <p:sp>
        <p:nvSpPr>
          <p:cNvPr id="3" name="Subtitle 2">
            <a:extLst>
              <a:ext uri="{FF2B5EF4-FFF2-40B4-BE49-F238E27FC236}">
                <a16:creationId xmlns:a16="http://schemas.microsoft.com/office/drawing/2014/main" id="{193050A9-46F4-4C66-BF30-D32D4E929DE4}"/>
              </a:ext>
            </a:extLst>
          </p:cNvPr>
          <p:cNvSpPr>
            <a:spLocks noGrp="1"/>
          </p:cNvSpPr>
          <p:nvPr>
            <p:ph type="subTitle" idx="1"/>
          </p:nvPr>
        </p:nvSpPr>
        <p:spPr>
          <a:xfrm>
            <a:off x="990600" y="971875"/>
            <a:ext cx="10647218" cy="5061513"/>
          </a:xfrm>
        </p:spPr>
        <p:txBody>
          <a:bodyPr/>
          <a:lstStyle/>
          <a:p>
            <a:pPr marL="457200" indent="-457200" algn="l">
              <a:buFont typeface="Arial" panose="020B0604020202020204" pitchFamily="34" charset="0"/>
              <a:buChar char="•"/>
            </a:pPr>
            <a:r>
              <a:rPr lang="fr-CA" dirty="0"/>
              <a:t>OC appuie la recommandation de PEG :</a:t>
            </a:r>
          </a:p>
          <a:p>
            <a:pPr marL="457200" indent="-457200" algn="l">
              <a:buFont typeface="Arial" panose="020B0604020202020204" pitchFamily="34" charset="0"/>
              <a:buChar char="•"/>
            </a:pPr>
            <a:endParaRPr lang="fr-CA" dirty="0"/>
          </a:p>
          <a:p>
            <a:pPr marL="914400" lvl="1" indent="-457200" algn="l">
              <a:buFont typeface="+mj-lt"/>
              <a:buAutoNum type="arabicPeriod"/>
            </a:pPr>
            <a:r>
              <a:rPr lang="fr-CA" dirty="0"/>
              <a:t>Seuils de déclenchement de la clause de sortie à </a:t>
            </a:r>
            <a:r>
              <a:rPr lang="en-CA" b="1" dirty="0"/>
              <a:t>± 400 points de base/</a:t>
            </a:r>
            <a:r>
              <a:rPr lang="en-CA" b="1" dirty="0" err="1"/>
              <a:t>année</a:t>
            </a:r>
            <a:r>
              <a:rPr lang="en-CA" b="1" dirty="0"/>
              <a:t> </a:t>
            </a:r>
            <a:r>
              <a:rPr lang="en-CA" dirty="0" smtClean="0"/>
              <a:t>et</a:t>
            </a:r>
            <a:br>
              <a:rPr lang="en-CA" dirty="0" smtClean="0"/>
            </a:br>
            <a:r>
              <a:rPr lang="en-CA" b="1" dirty="0" smtClean="0"/>
              <a:t>± </a:t>
            </a:r>
            <a:r>
              <a:rPr lang="en-CA" b="1" dirty="0"/>
              <a:t>300 points de base pour deux </a:t>
            </a:r>
            <a:r>
              <a:rPr lang="en-CA" b="1" dirty="0" err="1"/>
              <a:t>années</a:t>
            </a:r>
            <a:r>
              <a:rPr lang="en-CA" b="1" dirty="0"/>
              <a:t> consecutives</a:t>
            </a:r>
          </a:p>
          <a:p>
            <a:pPr marL="1371600" lvl="2" indent="-457200" algn="l">
              <a:buFont typeface="Arial" panose="020B0604020202020204" pitchFamily="34" charset="0"/>
              <a:buChar char="•"/>
            </a:pPr>
            <a:r>
              <a:rPr lang="fr-CA" dirty="0"/>
              <a:t>C</a:t>
            </a:r>
            <a:r>
              <a:rPr lang="en-CA" dirty="0" err="1" smtClean="0"/>
              <a:t>omparables</a:t>
            </a:r>
            <a:r>
              <a:rPr lang="en-CA" dirty="0" smtClean="0"/>
              <a:t> </a:t>
            </a:r>
            <a:r>
              <a:rPr lang="en-CA" dirty="0"/>
              <a:t>aux </a:t>
            </a:r>
            <a:r>
              <a:rPr lang="en-CA" dirty="0" err="1"/>
              <a:t>seuils</a:t>
            </a:r>
            <a:r>
              <a:rPr lang="en-CA" dirty="0"/>
              <a:t> </a:t>
            </a:r>
            <a:r>
              <a:rPr lang="en-CA" dirty="0" err="1"/>
              <a:t>applicables</a:t>
            </a:r>
            <a:r>
              <a:rPr lang="en-CA" dirty="0"/>
              <a:t> dans les </a:t>
            </a:r>
            <a:r>
              <a:rPr lang="en-CA" dirty="0" err="1"/>
              <a:t>juridictions</a:t>
            </a:r>
            <a:r>
              <a:rPr lang="en-CA" dirty="0"/>
              <a:t> </a:t>
            </a:r>
            <a:r>
              <a:rPr lang="en-CA" dirty="0" err="1"/>
              <a:t>canadiennes</a:t>
            </a:r>
            <a:r>
              <a:rPr lang="en-CA" dirty="0"/>
              <a:t> </a:t>
            </a:r>
            <a:r>
              <a:rPr lang="en-CA" sz="1200" dirty="0"/>
              <a:t>(B-0013, p. 23 et C-AQCIE-CIFQ-0036, p. 31);</a:t>
            </a:r>
          </a:p>
          <a:p>
            <a:pPr marL="1371600" lvl="2" indent="-457200" algn="l">
              <a:buFont typeface="Arial" panose="020B0604020202020204" pitchFamily="34" charset="0"/>
              <a:buChar char="•"/>
            </a:pPr>
            <a:r>
              <a:rPr lang="fr-CA" dirty="0"/>
              <a:t>Présence de facteurs Y et Z qui </a:t>
            </a:r>
            <a:r>
              <a:rPr lang="fr-CA" dirty="0" smtClean="0"/>
              <a:t>limitent </a:t>
            </a:r>
            <a:r>
              <a:rPr lang="fr-CA" dirty="0"/>
              <a:t>les risques d’écarts importants.</a:t>
            </a:r>
          </a:p>
          <a:p>
            <a:pPr marL="914400" lvl="1" indent="-457200" algn="l">
              <a:buFont typeface="+mj-lt"/>
              <a:buAutoNum type="arabicPeriod"/>
            </a:pPr>
            <a:endParaRPr lang="fr-CA" dirty="0"/>
          </a:p>
          <a:p>
            <a:pPr marL="914400" lvl="1" indent="-457200" algn="l">
              <a:buFont typeface="+mj-lt"/>
              <a:buAutoNum type="arabicPeriod"/>
            </a:pPr>
            <a:r>
              <a:rPr lang="fr-CA" dirty="0"/>
              <a:t>Révision préalable par la Régie avant le retour ou non en coût de service</a:t>
            </a:r>
            <a:endParaRPr lang="en-CA" dirty="0"/>
          </a:p>
          <a:p>
            <a:pPr marL="914400" lvl="1" indent="-457200" algn="l">
              <a:buFont typeface="Arial" panose="020B0604020202020204" pitchFamily="34" charset="0"/>
              <a:buChar char="•"/>
            </a:pPr>
            <a:endParaRPr lang="en-CA" dirty="0"/>
          </a:p>
          <a:p>
            <a:pPr marL="457200" indent="-457200" algn="l">
              <a:buFont typeface="Arial" panose="020B0604020202020204" pitchFamily="34" charset="0"/>
              <a:buChar char="•"/>
            </a:pPr>
            <a:endParaRPr lang="fr-CA" dirty="0"/>
          </a:p>
          <a:p>
            <a:pPr marL="914400" lvl="1" indent="-457200" algn="l">
              <a:buFont typeface="Arial" panose="020B0604020202020204" pitchFamily="34" charset="0"/>
              <a:buChar char="•"/>
            </a:pPr>
            <a:endParaRPr lang="en-CA" dirty="0"/>
          </a:p>
        </p:txBody>
      </p:sp>
      <p:cxnSp>
        <p:nvCxnSpPr>
          <p:cNvPr id="5" name="Straight Connector 4">
            <a:extLst>
              <a:ext uri="{FF2B5EF4-FFF2-40B4-BE49-F238E27FC236}">
                <a16:creationId xmlns:a16="http://schemas.microsoft.com/office/drawing/2014/main" id="{F4446232-82B3-4DD2-B672-CC1D11A72616}"/>
              </a:ext>
            </a:extLst>
          </p:cNvPr>
          <p:cNvCxnSpPr/>
          <p:nvPr/>
        </p:nvCxnSpPr>
        <p:spPr>
          <a:xfrm>
            <a:off x="990600" y="762730"/>
            <a:ext cx="10210800" cy="0"/>
          </a:xfrm>
          <a:prstGeom prst="line">
            <a:avLst/>
          </a:prstGeom>
          <a:ln>
            <a:solidFill>
              <a:srgbClr val="F63440"/>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EE233CC3-BC98-4F99-A01E-FBF5FB9A10BB}"/>
              </a:ext>
            </a:extLst>
          </p:cNvPr>
          <p:cNvSpPr>
            <a:spLocks noGrp="1"/>
          </p:cNvSpPr>
          <p:nvPr>
            <p:ph type="sldNum" sz="quarter" idx="12"/>
          </p:nvPr>
        </p:nvSpPr>
        <p:spPr/>
        <p:txBody>
          <a:bodyPr/>
          <a:lstStyle/>
          <a:p>
            <a:fld id="{BB6686F1-1E93-49BC-8493-D0A2A6CFB18D}" type="slidenum">
              <a:rPr lang="en-CA" smtClean="0"/>
              <a:t>8</a:t>
            </a:fld>
            <a:endParaRPr lang="en-CA"/>
          </a:p>
        </p:txBody>
      </p:sp>
    </p:spTree>
    <p:extLst>
      <p:ext uri="{BB962C8B-B14F-4D97-AF65-F5344CB8AC3E}">
        <p14:creationId xmlns:p14="http://schemas.microsoft.com/office/powerpoint/2010/main" val="1226291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3DB7B-EBCE-412B-B5FF-AFEB67A4DA41}"/>
              </a:ext>
            </a:extLst>
          </p:cNvPr>
          <p:cNvSpPr>
            <a:spLocks noGrp="1"/>
          </p:cNvSpPr>
          <p:nvPr>
            <p:ph type="ctrTitle"/>
          </p:nvPr>
        </p:nvSpPr>
        <p:spPr>
          <a:xfrm>
            <a:off x="990600" y="192651"/>
            <a:ext cx="9144000" cy="570079"/>
          </a:xfrm>
        </p:spPr>
        <p:txBody>
          <a:bodyPr>
            <a:noAutofit/>
          </a:bodyPr>
          <a:lstStyle/>
          <a:p>
            <a:pPr algn="l"/>
            <a:r>
              <a:rPr lang="fr-CA" sz="4000" dirty="0"/>
              <a:t>4. Clause de sortie</a:t>
            </a:r>
            <a:endParaRPr lang="en-CA" sz="4000" dirty="0"/>
          </a:p>
        </p:txBody>
      </p:sp>
      <p:sp>
        <p:nvSpPr>
          <p:cNvPr id="3" name="Subtitle 2">
            <a:extLst>
              <a:ext uri="{FF2B5EF4-FFF2-40B4-BE49-F238E27FC236}">
                <a16:creationId xmlns:a16="http://schemas.microsoft.com/office/drawing/2014/main" id="{193050A9-46F4-4C66-BF30-D32D4E929DE4}"/>
              </a:ext>
            </a:extLst>
          </p:cNvPr>
          <p:cNvSpPr>
            <a:spLocks noGrp="1"/>
          </p:cNvSpPr>
          <p:nvPr>
            <p:ph type="subTitle" idx="1"/>
          </p:nvPr>
        </p:nvSpPr>
        <p:spPr>
          <a:xfrm>
            <a:off x="990600" y="971875"/>
            <a:ext cx="10647218" cy="5061513"/>
          </a:xfrm>
        </p:spPr>
        <p:txBody>
          <a:bodyPr>
            <a:normAutofit/>
          </a:bodyPr>
          <a:lstStyle/>
          <a:p>
            <a:pPr marL="457200" indent="-457200" algn="l">
              <a:buFont typeface="Arial" panose="020B0604020202020204" pitchFamily="34" charset="0"/>
              <a:buChar char="•"/>
            </a:pPr>
            <a:r>
              <a:rPr lang="fr-CA" dirty="0"/>
              <a:t>Révision préalable dans les autres juridictions </a:t>
            </a:r>
            <a:r>
              <a:rPr lang="fr-CA" sz="1200" dirty="0"/>
              <a:t>(Réponses de CEA à PEG, B-0067) </a:t>
            </a:r>
            <a:r>
              <a:rPr lang="fr-CA" dirty="0"/>
              <a:t>:</a:t>
            </a:r>
          </a:p>
          <a:p>
            <a:pPr marL="457200" indent="-457200" algn="l">
              <a:buFont typeface="Arial" panose="020B0604020202020204" pitchFamily="34" charset="0"/>
              <a:buChar char="•"/>
            </a:pPr>
            <a:endParaRPr lang="fr-CA" dirty="0"/>
          </a:p>
          <a:p>
            <a:pPr marL="914400" lvl="1" indent="-457200" algn="l">
              <a:buFont typeface="+mj-lt"/>
              <a:buAutoNum type="arabicPeriod"/>
            </a:pPr>
            <a:r>
              <a:rPr lang="fr-CA" b="1" dirty="0"/>
              <a:t>Alberta</a:t>
            </a:r>
            <a:r>
              <a:rPr lang="fr-CA" dirty="0"/>
              <a:t> : </a:t>
            </a:r>
            <a:r>
              <a:rPr lang="en-CA" sz="1600" i="1" dirty="0"/>
              <a:t>As noted above, the Commission finds that any party, including the Commission on its own motion, should be permitted to bring an application to re-open and review a PBR plan if there is sufficient evidence that there is a problem that cannot be resolved without re-opening and reviewing the plan. The Commission will consider applications to re-open and review a PBR plan and make a determination on the merits of the application as to whether a re-opening of the plan is warranted.</a:t>
            </a:r>
          </a:p>
          <a:p>
            <a:pPr marL="914400" lvl="1" indent="-457200" algn="l">
              <a:buFont typeface="+mj-lt"/>
              <a:buAutoNum type="arabicPeriod"/>
            </a:pPr>
            <a:endParaRPr lang="en-CA" sz="1600" dirty="0"/>
          </a:p>
          <a:p>
            <a:pPr marL="914400" lvl="1" indent="-457200" algn="l">
              <a:buFont typeface="+mj-lt"/>
              <a:buAutoNum type="arabicPeriod"/>
            </a:pPr>
            <a:r>
              <a:rPr lang="fr-CA" b="1" dirty="0"/>
              <a:t>Ontario</a:t>
            </a:r>
            <a:r>
              <a:rPr lang="fr-CA" dirty="0"/>
              <a:t> : </a:t>
            </a:r>
            <a:r>
              <a:rPr lang="en-CA" sz="1600" i="1" dirty="0"/>
              <a:t>The OEB monitors results filed by distributors as part of their reporting and record-keeping requirements and determines if a regulatory review is warranted. Any such review will be prospective, and could result in modifications, termination or the continuation of the respective Price Cap IR or Annual IR Index plan for that distributor.</a:t>
            </a:r>
          </a:p>
          <a:p>
            <a:pPr marL="914400" lvl="1" indent="-457200" algn="l">
              <a:buFont typeface="+mj-lt"/>
              <a:buAutoNum type="arabicPeriod"/>
            </a:pPr>
            <a:endParaRPr lang="fr-CA" sz="1600" dirty="0"/>
          </a:p>
          <a:p>
            <a:pPr marL="914400" lvl="1" indent="-457200" algn="l">
              <a:buFont typeface="+mj-lt"/>
              <a:buAutoNum type="arabicPeriod"/>
            </a:pPr>
            <a:r>
              <a:rPr lang="fr-CA" b="1" dirty="0"/>
              <a:t>Colombie-Britannique</a:t>
            </a:r>
            <a:r>
              <a:rPr lang="fr-CA" dirty="0"/>
              <a:t> : </a:t>
            </a:r>
            <a:r>
              <a:rPr lang="en-CA" sz="1600" i="1" dirty="0"/>
              <a:t>The first stage consists of a process before the Commission to assess potential remedies to the situation, including the potential for amending or re-calibrating the PBR plan to allow it to continue. A second stage to the process would be triggered if satisfactory solutions could not be found through modification of the PBR plan. This stage would deal with how to exit from the plan. This could include a variety of options from going back to a cost of service methodology to a redesign of the PBR.</a:t>
            </a:r>
          </a:p>
          <a:p>
            <a:pPr marL="914400" lvl="1" indent="-457200" algn="l">
              <a:buFont typeface="+mj-lt"/>
              <a:buAutoNum type="arabicPeriod"/>
            </a:pPr>
            <a:endParaRPr lang="en-CA" dirty="0"/>
          </a:p>
          <a:p>
            <a:pPr marL="914400" lvl="1" indent="-457200" algn="l">
              <a:buFont typeface="+mj-lt"/>
              <a:buAutoNum type="arabicPeriod"/>
            </a:pPr>
            <a:endParaRPr lang="fr-CA" dirty="0"/>
          </a:p>
          <a:p>
            <a:pPr marL="914400" lvl="1" indent="-457200" algn="l">
              <a:buFont typeface="+mj-lt"/>
              <a:buAutoNum type="arabicPeriod"/>
            </a:pPr>
            <a:endParaRPr lang="en-CA" dirty="0"/>
          </a:p>
          <a:p>
            <a:pPr marL="914400" lvl="1" indent="-457200" algn="l">
              <a:buFont typeface="Arial" panose="020B0604020202020204" pitchFamily="34" charset="0"/>
              <a:buChar char="•"/>
            </a:pPr>
            <a:endParaRPr lang="fr-CA" dirty="0"/>
          </a:p>
          <a:p>
            <a:pPr marL="914400" lvl="1" indent="-457200" algn="l">
              <a:buFont typeface="Arial" panose="020B0604020202020204" pitchFamily="34" charset="0"/>
              <a:buChar char="•"/>
            </a:pPr>
            <a:endParaRPr lang="en-CA" dirty="0"/>
          </a:p>
          <a:p>
            <a:pPr marL="457200" indent="-457200" algn="l">
              <a:buFont typeface="Arial" panose="020B0604020202020204" pitchFamily="34" charset="0"/>
              <a:buChar char="•"/>
            </a:pPr>
            <a:endParaRPr lang="fr-CA" dirty="0"/>
          </a:p>
          <a:p>
            <a:pPr marL="914400" lvl="1" indent="-457200" algn="l">
              <a:buFont typeface="Arial" panose="020B0604020202020204" pitchFamily="34" charset="0"/>
              <a:buChar char="•"/>
            </a:pPr>
            <a:endParaRPr lang="en-CA" dirty="0"/>
          </a:p>
        </p:txBody>
      </p:sp>
      <p:cxnSp>
        <p:nvCxnSpPr>
          <p:cNvPr id="5" name="Straight Connector 4">
            <a:extLst>
              <a:ext uri="{FF2B5EF4-FFF2-40B4-BE49-F238E27FC236}">
                <a16:creationId xmlns:a16="http://schemas.microsoft.com/office/drawing/2014/main" id="{F4446232-82B3-4DD2-B672-CC1D11A72616}"/>
              </a:ext>
            </a:extLst>
          </p:cNvPr>
          <p:cNvCxnSpPr/>
          <p:nvPr/>
        </p:nvCxnSpPr>
        <p:spPr>
          <a:xfrm>
            <a:off x="990600" y="762730"/>
            <a:ext cx="10210800" cy="0"/>
          </a:xfrm>
          <a:prstGeom prst="line">
            <a:avLst/>
          </a:prstGeom>
          <a:ln>
            <a:solidFill>
              <a:srgbClr val="F63440"/>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EE233CC3-BC98-4F99-A01E-FBF5FB9A10BB}"/>
              </a:ext>
            </a:extLst>
          </p:cNvPr>
          <p:cNvSpPr>
            <a:spLocks noGrp="1"/>
          </p:cNvSpPr>
          <p:nvPr>
            <p:ph type="sldNum" sz="quarter" idx="12"/>
          </p:nvPr>
        </p:nvSpPr>
        <p:spPr/>
        <p:txBody>
          <a:bodyPr/>
          <a:lstStyle/>
          <a:p>
            <a:fld id="{BB6686F1-1E93-49BC-8493-D0A2A6CFB18D}" type="slidenum">
              <a:rPr lang="en-CA" smtClean="0"/>
              <a:t>9</a:t>
            </a:fld>
            <a:endParaRPr lang="en-CA"/>
          </a:p>
        </p:txBody>
      </p:sp>
    </p:spTree>
    <p:extLst>
      <p:ext uri="{BB962C8B-B14F-4D97-AF65-F5344CB8AC3E}">
        <p14:creationId xmlns:p14="http://schemas.microsoft.com/office/powerpoint/2010/main" val="34613681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hase xmlns="a091097b-8ae3-4832-a2b2-51f9a78aeacd">1</Phase>
    <Sujet xmlns="a091097b-8ae3-4832-a2b2-51f9a78aeacd">Présentation d'OC</Sujet>
    <Confidentiel xmlns="a091097b-8ae3-4832-a2b2-51f9a78aeacd">3</Confidentiel>
    <Projet xmlns="a091097b-8ae3-4832-a2b2-51f9a78aeacd">551</Projet>
    <Provenance xmlns="a091097b-8ae3-4832-a2b2-51f9a78aeacd">2</Provenance>
    <Hidden_UploadedAt xmlns="a091097b-8ae3-4832-a2b2-51f9a78aeacd">2023-01-25T02:00:49+00:00</Hidden_UploadedAt>
    <Accés_x0020_restreint xmlns="a091097b-8ae3-4832-a2b2-51f9a78aeacd">false</Accés_x0020_restreint>
    <Précision_x0020_de_x0020_document xmlns="a091097b-8ae3-4832-a2b2-51f9a78aeacd" xsi:nil="true"/>
    <Déposant xmlns="a091097b-8ae3-4832-a2b2-51f9a78aeacd">104</Déposant>
    <Sous-catégorie xmlns="a091097b-8ae3-4832-a2b2-51f9a78aeacd" xsi:nil="true"/>
    <Copie_x0020_papier_x0020_reçue xmlns="a091097b-8ae3-4832-a2b2-51f9a78aeacd">false</Copie_x0020_papier_x0020_reçue>
    <Cote_x0020_de_x0020_déposant xmlns="a091097b-8ae3-4832-a2b2-51f9a78aeacd" xsi:nil="true"/>
    <Inscrit_x0020_au_x0020_plumitif xmlns="a091097b-8ae3-4832-a2b2-51f9a78aeacd">true</Inscrit_x0020_au_x0020_plumitif>
    <Numéro_x0020_plumitif xmlns="a091097b-8ae3-4832-a2b2-51f9a78aeacd">420</Numéro_x0020_plumitif>
    <Hidden_UploadedBy xmlns="a091097b-8ae3-4832-a2b2-51f9a78aeacd" xsi:nil="true"/>
    <Hidden_ApprovedBy xmlns="a091097b-8ae3-4832-a2b2-51f9a78aeacd" xsi:nil="true"/>
    <Statut xmlns="a091097b-8ae3-4832-a2b2-51f9a78aeacd" xsi:nil="true"/>
    <Catégorie_x0020_de_x0020_document xmlns="a091097b-8ae3-4832-a2b2-51f9a78aeacd">2</Catégorie_x0020_de_x0020_document>
    <Date_x0020_de_x0020_confidentialité_x0020_relevée xmlns="a091097b-8ae3-4832-a2b2-51f9a78aeacd" xsi:nil="true"/>
    <Hidden_ApprovedAt xmlns="a091097b-8ae3-4832-a2b2-51f9a78aeacd">2023-01-25T02:00:49+00:00</Hidden_ApprovedAt>
    <Cote_x0020_de_x0020_piéce xmlns="a091097b-8ae3-4832-a2b2-51f9a78aeacd">C-OC-0012</Cote_x0020_de_x0020_piéce>
    <Diffusable_x0020_sur_x0020_le_x0020_Web xmlns="a091097b-8ae3-4832-a2b2-51f9a78aeacd">true</Diffusable_x0020_sur_x0020_le_x0020_Web>
    <Date_x0020_de_x0020_réception_x0020_copie_x0020_papier xmlns="a091097b-8ae3-4832-a2b2-51f9a78aeacd" xsi:nil="true"/>
    <Ne_x0020_pas_x0020_envoyer_x0020_d_x0027_alerte xmlns="a091097b-8ae3-4832-a2b2-51f9a78aeacd">true</Ne_x0020_pas_x0020_envoyer_x0020_d_x0027_alerte>
    <_dlc_DocId xmlns="a84ed267-86d5-4fa1-a3cb-2fed497fe84f">W2HFWTQUJJY6-1046278080-404</_dlc_DocId>
    <_dlc_DocIdUrl xmlns="a84ed267-86d5-4fa1-a3cb-2fed497fe84f">
      <Url>http://s10mtlweb:8081/551/_layouts/15/DocIdRedir.aspx?ID=W2HFWTQUJJY6-1046278080-404</Url>
      <Description>W2HFWTQUJJY6-1046278080-404</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de projet" ma:contentTypeID="0x010100F6681E3BDF397F418586AC591ADC81BB00B3263AB944EFC649B1C5687BCFA6FDD6" ma:contentTypeVersion="0" ma:contentTypeDescription="" ma:contentTypeScope="" ma:versionID="d9c900628825a26359f4b0040e74e21f">
  <xsd:schema xmlns:xsd="http://www.w3.org/2001/XMLSchema" xmlns:xs="http://www.w3.org/2001/XMLSchema" xmlns:p="http://schemas.microsoft.com/office/2006/metadata/properties" xmlns:ns2="a091097b-8ae3-4832-a2b2-51f9a78aeacd" xmlns:ns3="a84ed267-86d5-4fa1-a3cb-2fed497fe84f" targetNamespace="http://schemas.microsoft.com/office/2006/metadata/properties" ma:root="true" ma:fieldsID="b7e9dbe386427f7c04dd1b10a57eb55d" ns2:_="" ns3:_="">
    <xsd:import namespace="a091097b-8ae3-4832-a2b2-51f9a78aeacd"/>
    <xsd:import namespace="a84ed267-86d5-4fa1-a3cb-2fed497fe84f"/>
    <xsd:element name="properties">
      <xsd:complexType>
        <xsd:sequence>
          <xsd:element name="documentManagement">
            <xsd:complexType>
              <xsd:all>
                <xsd:element ref="ns2:Projet"/>
                <xsd:element ref="ns2:Provenance" minOccurs="0"/>
                <xsd:element ref="ns2:Déposant"/>
                <xsd:element ref="ns2:Catégorie_x0020_de_x0020_document" minOccurs="0"/>
                <xsd:element ref="ns2:Sous-catégorie" minOccurs="0"/>
                <xsd:element ref="ns2:Phase"/>
                <xsd:element ref="ns2:Précision_x0020_de_x0020_document" minOccurs="0"/>
                <xsd:element ref="ns2:Sujet" minOccurs="0"/>
                <xsd:element ref="ns2:Cote_x0020_de_x0020_déposant" minOccurs="0"/>
                <xsd:element ref="ns2:Accés_x0020_restreint" minOccurs="0"/>
                <xsd:element ref="ns2:Cote_x0020_de_x0020_piéce" minOccurs="0"/>
                <xsd:element ref="ns2:Inscrit_x0020_au_x0020_plumitif" minOccurs="0"/>
                <xsd:element ref="ns2:Numéro_x0020_plumitif" minOccurs="0"/>
                <xsd:element ref="ns2:Diffusable_x0020_sur_x0020_le_x0020_Web" minOccurs="0"/>
                <xsd:element ref="ns2:Ne_x0020_pas_x0020_envoyer_x0020_d_x0027_alerte" minOccurs="0"/>
                <xsd:element ref="ns2:Confidentiel"/>
                <xsd:element ref="ns2:Date_x0020_de_x0020_confidentialité_x0020_relevée" minOccurs="0"/>
                <xsd:element ref="ns2:Copie_x0020_papier_x0020_reçue" minOccurs="0"/>
                <xsd:element ref="ns2:Date_x0020_de_x0020_réception_x0020_copie_x0020_papier" minOccurs="0"/>
                <xsd:element ref="ns3:_dlc_DocId" minOccurs="0"/>
                <xsd:element ref="ns3:_dlc_DocIdUrl" minOccurs="0"/>
                <xsd:element ref="ns3:_dlc_DocIdPersistId" minOccurs="0"/>
                <xsd:element ref="ns2:Hidden_UploadedBy" minOccurs="0"/>
                <xsd:element ref="ns2:Hidden_UploadedAt" minOccurs="0"/>
                <xsd:element ref="ns2:Hidden_ApprovedBy" minOccurs="0"/>
                <xsd:element ref="ns2:Hidden_ApprovedAt" minOccurs="0"/>
                <xsd:element ref="ns2:Statu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91097b-8ae3-4832-a2b2-51f9a78aeacd" elementFormDefault="qualified">
    <xsd:import namespace="http://schemas.microsoft.com/office/2006/documentManagement/types"/>
    <xsd:import namespace="http://schemas.microsoft.com/office/infopath/2007/PartnerControls"/>
    <xsd:element name="Projet" ma:index="1" ma:displayName="Projet" ma:list="{CE87CB4F-F3B1-42AD-9CE0-0125D6B4080B}" ma:internalName="Projet" ma:readOnly="false" ma:showField="Num_x00e9_ro_x0020_du_x0020_proj" ma:web="{76ddd5ea-d475-414e-8091-4675c7a4bd1a}">
      <xsd:simpleType>
        <xsd:restriction base="dms:Lookup"/>
      </xsd:simpleType>
    </xsd:element>
    <xsd:element name="Provenance" ma:index="2" nillable="true" ma:displayName="Provenance" ma:list="{3A1A4597-1672-4F84-9DE7-FBA0AEBF9CE3}" ma:internalName="Provenance" ma:showField="Title" ma:web="{76ddd5ea-d475-414e-8091-4675c7a4bd1a}">
      <xsd:simpleType>
        <xsd:restriction base="dms:Lookup"/>
      </xsd:simpleType>
    </xsd:element>
    <xsd:element name="Déposant" ma:index="3" ma:displayName="Déposant" ma:list="{A2D4550E-DC70-4FE1-8010-4C446E5D8D2C}" ma:internalName="D_x00e9_posant" ma:showField="Title" ma:web="{76ddd5ea-d475-414e-8091-4675c7a4bd1a}">
      <xsd:simpleType>
        <xsd:restriction base="dms:Lookup"/>
      </xsd:simpleType>
    </xsd:element>
    <xsd:element name="Catégorie_x0020_de_x0020_document" ma:index="4" nillable="true" ma:displayName="Catégorie de document" ma:list="{F7545102-6201-4483-9929-E858F36BE31E}" ma:internalName="Cat_x00e9_gorie_x0020_de_x0020_document" ma:showField="Title" ma:web="{76ddd5ea-d475-414e-8091-4675c7a4bd1a}">
      <xsd:simpleType>
        <xsd:restriction base="dms:Lookup"/>
      </xsd:simpleType>
    </xsd:element>
    <xsd:element name="Sous-catégorie" ma:index="5" nillable="true" ma:displayName="Sous-catégorie" ma:list="{8F61632E-9A95-48F5-95F9-D05D88255F44}" ma:internalName="Sous_x002d_cat_x00e9_gorie" ma:showField="Title" ma:web="{76ddd5ea-d475-414e-8091-4675c7a4bd1a}">
      <xsd:simpleType>
        <xsd:restriction base="dms:Lookup"/>
      </xsd:simpleType>
    </xsd:element>
    <xsd:element name="Phase" ma:index="6" ma:displayName="Phase" ma:list="{1721197D-7382-4457-968B-EC653058772A}" ma:internalName="Phase" ma:showField="Title" ma:web="{76ddd5ea-d475-414e-8091-4675c7a4bd1a}">
      <xsd:simpleType>
        <xsd:restriction base="dms:Lookup"/>
      </xsd:simpleType>
    </xsd:element>
    <xsd:element name="Précision_x0020_de_x0020_document" ma:index="7" nillable="true" ma:displayName="Précisions de document" ma:hidden="true" ma:list="{CD8F73AF-CF7D-4F56-B7C5-E37D10A86459}" ma:internalName="Pr_x00e9_cision_x0020_de_x0020_document" ma:readOnly="false" ma:showField="Title" ma:web="{76ddd5ea-d475-414e-8091-4675c7a4bd1a}">
      <xsd:simpleType>
        <xsd:restriction base="dms:Lookup"/>
      </xsd:simpleType>
    </xsd:element>
    <xsd:element name="Sujet" ma:index="8" nillable="true" ma:displayName="Sujet" ma:internalName="Sujet">
      <xsd:simpleType>
        <xsd:restriction base="dms:Note">
          <xsd:maxLength value="255"/>
        </xsd:restriction>
      </xsd:simpleType>
    </xsd:element>
    <xsd:element name="Cote_x0020_de_x0020_déposant" ma:index="9" nillable="true" ma:displayName="Cote déposant" ma:internalName="Cote_x0020_de_x0020_d_x00e9_posant">
      <xsd:simpleType>
        <xsd:restriction base="dms:Text">
          <xsd:maxLength value="255"/>
        </xsd:restriction>
      </xsd:simpleType>
    </xsd:element>
    <xsd:element name="Accés_x0020_restreint" ma:index="10" nillable="true" ma:displayName="Accès restreint" ma:default="0" ma:internalName="Acc_x00e9_s_x0020_restreint">
      <xsd:simpleType>
        <xsd:restriction base="dms:Boolean"/>
      </xsd:simpleType>
    </xsd:element>
    <xsd:element name="Cote_x0020_de_x0020_piéce" ma:index="11" nillable="true" ma:displayName="Cote de pièce" ma:internalName="Cote_x0020_de_x0020_pi_x00e9_ce">
      <xsd:simpleType>
        <xsd:restriction base="dms:Text">
          <xsd:maxLength value="255"/>
        </xsd:restriction>
      </xsd:simpleType>
    </xsd:element>
    <xsd:element name="Inscrit_x0020_au_x0020_plumitif" ma:index="12" nillable="true" ma:displayName="Inscrit au plumitif" ma:default="1" ma:internalName="Inscrit_x0020_au_x0020_plumitif">
      <xsd:simpleType>
        <xsd:restriction base="dms:Boolean"/>
      </xsd:simpleType>
    </xsd:element>
    <xsd:element name="Numéro_x0020_plumitif" ma:index="13" nillable="true" ma:displayName="Numéro plumitif" ma:decimals="0" ma:internalName="Num_x00e9_ro_x0020_plumitif">
      <xsd:simpleType>
        <xsd:restriction base="dms:Number">
          <xsd:maxInclusive value="9999"/>
          <xsd:minInclusive value="1"/>
        </xsd:restriction>
      </xsd:simpleType>
    </xsd:element>
    <xsd:element name="Diffusable_x0020_sur_x0020_le_x0020_Web" ma:index="14" nillable="true" ma:displayName="Diffusable sur le Web" ma:default="1" ma:internalName="Diffusable_x0020_sur_x0020_le_x0020_Web">
      <xsd:simpleType>
        <xsd:restriction base="dms:Boolean"/>
      </xsd:simpleType>
    </xsd:element>
    <xsd:element name="Ne_x0020_pas_x0020_envoyer_x0020_d_x0027_alerte" ma:index="15" nillable="true" ma:displayName="Ne pas envoyer d'alerte" ma:default="1" ma:internalName="Ne_x0020_pas_x0020_envoyer_x0020_d_x0027_alerte">
      <xsd:simpleType>
        <xsd:restriction base="dms:Boolean"/>
      </xsd:simpleType>
    </xsd:element>
    <xsd:element name="Confidentiel" ma:index="16" ma:displayName="Confidentiel" ma:list="{79B26B89-E55A-4B03-BEFA-7EE3A90275CF}" ma:internalName="Confidentiel" ma:showField="Title" ma:web="{76ddd5ea-d475-414e-8091-4675c7a4bd1a}">
      <xsd:simpleType>
        <xsd:restriction base="dms:Lookup"/>
      </xsd:simpleType>
    </xsd:element>
    <xsd:element name="Date_x0020_de_x0020_confidentialité_x0020_relevée" ma:index="17" nillable="true" ma:displayName="Date de confidentialité relevée" ma:format="DateOnly" ma:internalName="Date_x0020_de_x0020_confidentialit_x00e9__x0020_relev_x00e9_e">
      <xsd:simpleType>
        <xsd:restriction base="dms:DateTime"/>
      </xsd:simpleType>
    </xsd:element>
    <xsd:element name="Copie_x0020_papier_x0020_reçue" ma:index="18" nillable="true" ma:displayName="Copie papier reçue" ma:default="0" ma:internalName="Copie_x0020_papier_x0020_re_x00e7_ue">
      <xsd:simpleType>
        <xsd:restriction base="dms:Boolean"/>
      </xsd:simpleType>
    </xsd:element>
    <xsd:element name="Date_x0020_de_x0020_réception_x0020_copie_x0020_papier" ma:index="19" nillable="true" ma:displayName="Date de réception copie papier" ma:format="DateOnly" ma:internalName="Date_x0020_de_x0020_r_x00e9_ception_x0020_copie_x0020_papier">
      <xsd:simpleType>
        <xsd:restriction base="dms:DateTime"/>
      </xsd:simpleType>
    </xsd:element>
    <xsd:element name="Hidden_UploadedBy" ma:index="33" nillable="true" ma:displayName="Hidden_UploadedBy" ma:hidden="true" ma:internalName="Hidden_UploadedBy" ma:readOnly="false">
      <xsd:simpleType>
        <xsd:restriction base="dms:Text">
          <xsd:maxLength value="100"/>
        </xsd:restriction>
      </xsd:simpleType>
    </xsd:element>
    <xsd:element name="Hidden_UploadedAt" ma:index="34" nillable="true" ma:displayName="Hidden_UploadedAt" ma:default="[today]" ma:format="DateTime" ma:hidden="true" ma:internalName="Hidden_UploadedAt" ma:readOnly="false">
      <xsd:simpleType>
        <xsd:restriction base="dms:DateTime"/>
      </xsd:simpleType>
    </xsd:element>
    <xsd:element name="Hidden_ApprovedBy" ma:index="35" nillable="true" ma:displayName="Hidden_ApprovedBy" ma:hidden="true" ma:internalName="Hidden_ApprovedBy" ma:readOnly="false">
      <xsd:simpleType>
        <xsd:restriction base="dms:Text">
          <xsd:maxLength value="100"/>
        </xsd:restriction>
      </xsd:simpleType>
    </xsd:element>
    <xsd:element name="Hidden_ApprovedAt" ma:index="36" nillable="true" ma:displayName="Hidden_ApprovedAt" ma:default="[today]" ma:format="DateTime" ma:hidden="true" ma:internalName="Hidden_ApprovedAt" ma:readOnly="false">
      <xsd:simpleType>
        <xsd:restriction base="dms:DateTime"/>
      </xsd:simpleType>
    </xsd:element>
    <xsd:element name="Statut" ma:index="37" nillable="true" ma:displayName="Statut" ma:hidden="true" ma:internalName="Statut" ma:readOnly="false">
      <xsd:simpleType>
        <xsd:restriction base="dms:Text">
          <xsd:maxLength value="10"/>
        </xsd:restriction>
      </xsd:simpleType>
    </xsd:element>
  </xsd:schema>
  <xsd:schema xmlns:xsd="http://www.w3.org/2001/XMLSchema" xmlns:xs="http://www.w3.org/2001/XMLSchema" xmlns:dms="http://schemas.microsoft.com/office/2006/documentManagement/types" xmlns:pc="http://schemas.microsoft.com/office/infopath/2007/PartnerControls" targetNamespace="a84ed267-86d5-4fa1-a3cb-2fed497fe84f" elementFormDefault="qualified">
    <xsd:import namespace="http://schemas.microsoft.com/office/2006/documentManagement/types"/>
    <xsd:import namespace="http://schemas.microsoft.com/office/infopath/2007/PartnerControls"/>
    <xsd:element name="_dlc_DocId" ma:index="22" nillable="true" ma:displayName="Valeur d’ID de document" ma:description="Valeur de l’ID de document affecté à cet élément." ma:internalName="_dlc_DocId" ma:readOnly="true">
      <xsd:simpleType>
        <xsd:restriction base="dms:Text"/>
      </xsd:simpleType>
    </xsd:element>
    <xsd:element name="_dlc_DocIdUrl" ma:index="23"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4" nillable="true" ma:displayName="Conserver l’ID" ma:description="Conserver l’ID lors de l’ajout."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Type de contenu"/>
        <xsd:element ref="dc:title" minOccurs="0" maxOccurs="1"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BC9DA7F-020F-4880-A86B-3AC099F3B119}"/>
</file>

<file path=customXml/itemProps2.xml><?xml version="1.0" encoding="utf-8"?>
<ds:datastoreItem xmlns:ds="http://schemas.openxmlformats.org/officeDocument/2006/customXml" ds:itemID="{1C8E7712-8658-4FE0-8706-BD9A94BA1253}"/>
</file>

<file path=customXml/itemProps3.xml><?xml version="1.0" encoding="utf-8"?>
<ds:datastoreItem xmlns:ds="http://schemas.openxmlformats.org/officeDocument/2006/customXml" ds:itemID="{8A84FC59-6D52-466A-8A3C-FE231BAAD372}"/>
</file>

<file path=customXml/itemProps4.xml><?xml version="1.0" encoding="utf-8"?>
<ds:datastoreItem xmlns:ds="http://schemas.openxmlformats.org/officeDocument/2006/customXml" ds:itemID="{32F47F8E-EEB2-4090-BB97-391BFD15F103}"/>
</file>

<file path=docProps/app.xml><?xml version="1.0" encoding="utf-8"?>
<Properties xmlns="http://schemas.openxmlformats.org/officeDocument/2006/extended-properties" xmlns:vt="http://schemas.openxmlformats.org/officeDocument/2006/docPropsVTypes">
  <TotalTime>1689</TotalTime>
  <Words>767</Words>
  <Application>Microsoft Office PowerPoint</Application>
  <PresentationFormat>Grand écran</PresentationFormat>
  <Paragraphs>132</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Calibri Light</vt:lpstr>
      <vt:lpstr>Office Theme</vt:lpstr>
      <vt:lpstr>Demande tarifaire 2019 d’HQT Volet MRI</vt:lpstr>
      <vt:lpstr>Plan de présentation</vt:lpstr>
      <vt:lpstr>1. Facteur X</vt:lpstr>
      <vt:lpstr>2. Étude PMF</vt:lpstr>
      <vt:lpstr>2. Étude PMF</vt:lpstr>
      <vt:lpstr>3. Indicateurs de performance et MTÉR</vt:lpstr>
      <vt:lpstr>3. Indicateurs de performance et MTÉR</vt:lpstr>
      <vt:lpstr>4. Clause de sortie</vt:lpstr>
      <vt:lpstr>4. Clause de sortie</vt:lpstr>
      <vt:lpstr>5. Autres recommandations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Implantation d’un mécanisme de réglementation incitative – Phase 3A</dc:title>
  <dc:subject>Présentation d'OC</dc:subject>
  <dc:creator>Jules Bélanger</dc:creator>
  <cp:lastModifiedBy>Sylvie Brisson</cp:lastModifiedBy>
  <cp:revision>298</cp:revision>
  <cp:lastPrinted>2019-01-22T16:31:17Z</cp:lastPrinted>
  <dcterms:created xsi:type="dcterms:W3CDTF">2018-02-11T19:23:41Z</dcterms:created>
  <dcterms:modified xsi:type="dcterms:W3CDTF">2019-01-22T17:29:31Z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0x010100F6681E3BDF397F418586AC591ADC81BB00B3263AB944EFC649B1C5687BCFA6FDD6</vt:lpwstr>
  </property>
  <property fmtid="{D5CDD505-2E9C-101B-9397-08002B2CF9AE}" pid="4" name="Order">
    <vt:r8>4161100</vt:r8>
  </property>
  <property fmtid="{D5CDD505-2E9C-101B-9397-08002B2CF9AE}" pid="5" name="_dlc_DocIdItemGuid">
    <vt:lpwstr>8af2d28a-09fd-4d48-98f5-4c722cdbd4bd</vt:lpwstr>
  </property>
</Properties>
</file>