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1.xml" ContentType="application/vnd.openxmlformats-officedocument.presentationml.notesSlide+xml"/>
  <Override PartName="/ppt/notesSlides/notesSlide4.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ags/tag18.xml" ContentType="application/vnd.openxmlformats-officedocument.presentationml.tags+xml"/>
  <Override PartName="/ppt/tags/tag17.xml" ContentType="application/vnd.openxmlformats-officedocument.presentationml.tags+xml"/>
  <Override PartName="/ppt/tags/tag20.xml" ContentType="application/vnd.openxmlformats-officedocument.presentationml.tags+xml"/>
  <Override PartName="/ppt/tags/tag34.xml" ContentType="application/vnd.openxmlformats-officedocument.presentationml.tags+xml"/>
  <Override PartName="/ppt/tags/tag19.xml" ContentType="application/vnd.openxmlformats-officedocument.presentationml.tags+xml"/>
  <Override PartName="/ppt/tags/tag16.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24.xml" ContentType="application/vnd.openxmlformats-officedocument.presentationml.tags+xml"/>
  <Override PartName="/ppt/tags/tag23.xml" ContentType="application/vnd.openxmlformats-officedocument.presentationml.tags+xml"/>
  <Override PartName="/ppt/tags/tag21.xml" ContentType="application/vnd.openxmlformats-officedocument.presentationml.tags+xml"/>
  <Override PartName="/ppt/tags/tag7.xml" ContentType="application/vnd.openxmlformats-officedocument.presentationml.tags+xml"/>
  <Override PartName="/ppt/tags/tag14.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6.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15.xml" ContentType="application/vnd.openxmlformats-officedocument.presentationml.tags+xml"/>
  <Override PartName="/ppt/tags/tag78.xml" ContentType="application/vnd.openxmlformats-officedocument.presentationml.tags+xml"/>
  <Override PartName="/ppt/tags/tag33.xml" ContentType="application/vnd.openxmlformats-officedocument.presentationml.tags+xml"/>
  <Override PartName="/ppt/tags/tag48.xml" ContentType="application/vnd.openxmlformats-officedocument.presentationml.tags+xml"/>
  <Override PartName="/ppt/tags/tag47.xml" ContentType="application/vnd.openxmlformats-officedocument.presentationml.tags+xml"/>
  <Override PartName="/ppt/tags/tag46.xml" ContentType="application/vnd.openxmlformats-officedocument.presentationml.tags+xml"/>
  <Override PartName="/ppt/tags/tag45.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29.xml" ContentType="application/vnd.openxmlformats-officedocument.presentationml.tags+xml"/>
  <Override PartName="/ppt/tags/tag54.xml" ContentType="application/vnd.openxmlformats-officedocument.presentationml.tags+xml"/>
  <Override PartName="/ppt/tags/tag53.xml" ContentType="application/vnd.openxmlformats-officedocument.presentationml.tags+xml"/>
  <Override PartName="/ppt/tags/tag52.xml" ContentType="application/vnd.openxmlformats-officedocument.presentationml.tags+xml"/>
  <Override PartName="/ppt/tags/tag30.xml" ContentType="application/vnd.openxmlformats-officedocument.presentationml.tags+xml"/>
  <Override PartName="/ppt/tags/tag44.xml" ContentType="application/vnd.openxmlformats-officedocument.presentationml.tags+xml"/>
  <Override PartName="/ppt/tags/tag43.xml" ContentType="application/vnd.openxmlformats-officedocument.presentationml.tags+xml"/>
  <Override PartName="/ppt/tags/tag37.xml" ContentType="application/vnd.openxmlformats-officedocument.presentationml.tags+xml"/>
  <Override PartName="/ppt/tags/tag36.xml" ContentType="application/vnd.openxmlformats-officedocument.presentationml.tags+xml"/>
  <Override PartName="/ppt/tags/tag35.xml" ContentType="application/vnd.openxmlformats-officedocument.presentationml.tags+xml"/>
  <Override PartName="/ppt/tags/tag32.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26.xml" ContentType="application/vnd.openxmlformats-officedocument.presentationml.tags+xml"/>
  <Override PartName="/ppt/tags/tag71.xml" ContentType="application/vnd.openxmlformats-officedocument.presentationml.tags+xml"/>
  <Override PartName="/ppt/tags/tag70.xml" ContentType="application/vnd.openxmlformats-officedocument.presentationml.tags+xml"/>
  <Override PartName="/ppt/tags/tag69.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7.xml" ContentType="application/vnd.openxmlformats-officedocument.presentationml.tags+xml"/>
  <Override PartName="/ppt/tags/tag25.xml" ContentType="application/vnd.openxmlformats-officedocument.presentationml.tags+xml"/>
  <Override PartName="/ppt/tags/tag76.xml" ContentType="application/vnd.openxmlformats-officedocument.presentationml.tags+xml"/>
  <Override PartName="/ppt/tags/tag75.xml" ContentType="application/vnd.openxmlformats-officedocument.presentationml.tags+xml"/>
  <Override PartName="/ppt/tags/tag27.xml" ContentType="application/vnd.openxmlformats-officedocument.presentationml.tags+xml"/>
  <Override PartName="/ppt/tags/tag68.xml" ContentType="application/vnd.openxmlformats-officedocument.presentationml.tags+xml"/>
  <Override PartName="/ppt/tags/tag67.xml" ContentType="application/vnd.openxmlformats-officedocument.presentationml.tags+xml"/>
  <Override PartName="/ppt/tags/tag60.xml" ContentType="application/vnd.openxmlformats-officedocument.presentationml.tags+xml"/>
  <Override PartName="/ppt/tags/tag59.xml" ContentType="application/vnd.openxmlformats-officedocument.presentationml.tags+xml"/>
  <Override PartName="/ppt/tags/tag28.xml" ContentType="application/vnd.openxmlformats-officedocument.presentationml.tags+xml"/>
  <Override PartName="/ppt/tags/tag58.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79.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9"/>
  </p:notesMasterIdLst>
  <p:handoutMasterIdLst>
    <p:handoutMasterId r:id="rId20"/>
  </p:handoutMasterIdLst>
  <p:sldIdLst>
    <p:sldId id="256" r:id="rId2"/>
    <p:sldId id="336" r:id="rId3"/>
    <p:sldId id="346" r:id="rId4"/>
    <p:sldId id="343" r:id="rId5"/>
    <p:sldId id="355" r:id="rId6"/>
    <p:sldId id="344" r:id="rId7"/>
    <p:sldId id="347" r:id="rId8"/>
    <p:sldId id="348" r:id="rId9"/>
    <p:sldId id="354" r:id="rId10"/>
    <p:sldId id="341" r:id="rId11"/>
    <p:sldId id="349" r:id="rId12"/>
    <p:sldId id="350" r:id="rId13"/>
    <p:sldId id="356" r:id="rId14"/>
    <p:sldId id="351" r:id="rId15"/>
    <p:sldId id="352" r:id="rId16"/>
    <p:sldId id="339" r:id="rId17"/>
    <p:sldId id="353" r:id="rId18"/>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81306" autoAdjust="0"/>
  </p:normalViewPr>
  <p:slideViewPr>
    <p:cSldViewPr>
      <p:cViewPr varScale="1">
        <p:scale>
          <a:sx n="90" d="100"/>
          <a:sy n="90" d="100"/>
        </p:scale>
        <p:origin x="16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75" d="100"/>
          <a:sy n="75" d="100"/>
        </p:scale>
        <p:origin x="2904" y="43"/>
      </p:cViewPr>
      <p:guideLst>
        <p:guide orient="horz" pos="290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F59236D8-1668-4EC2-AD60-9819D99E5CA4}"/>
              </a:ext>
            </a:extLst>
          </p:cNvPr>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89091" name="Rectangle 3">
            <a:extLst>
              <a:ext uri="{FF2B5EF4-FFF2-40B4-BE49-F238E27FC236}">
                <a16:creationId xmlns:a16="http://schemas.microsoft.com/office/drawing/2014/main" id="{E3262713-DAC0-4BAF-943D-A8D05AD1B3DA}"/>
              </a:ext>
            </a:extLst>
          </p:cNvPr>
          <p:cNvSpPr>
            <a:spLocks noGrp="1" noChangeArrowheads="1"/>
          </p:cNvSpPr>
          <p:nvPr>
            <p:ph type="dt" sz="quarter" idx="1"/>
          </p:nvPr>
        </p:nvSpPr>
        <p:spPr bwMode="auto">
          <a:xfrm>
            <a:off x="3970338"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89092" name="Rectangle 4">
            <a:extLst>
              <a:ext uri="{FF2B5EF4-FFF2-40B4-BE49-F238E27FC236}">
                <a16:creationId xmlns:a16="http://schemas.microsoft.com/office/drawing/2014/main" id="{511248C6-AB32-48D0-AE06-5B0DCEBBAE7B}"/>
              </a:ext>
            </a:extLst>
          </p:cNvPr>
          <p:cNvSpPr>
            <a:spLocks noGrp="1" noChangeArrowheads="1"/>
          </p:cNvSpPr>
          <p:nvPr>
            <p:ph type="ftr" sz="quarter" idx="2"/>
          </p:nvPr>
        </p:nvSpPr>
        <p:spPr bwMode="auto">
          <a:xfrm>
            <a:off x="0"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89093" name="Rectangle 5">
            <a:extLst>
              <a:ext uri="{FF2B5EF4-FFF2-40B4-BE49-F238E27FC236}">
                <a16:creationId xmlns:a16="http://schemas.microsoft.com/office/drawing/2014/main" id="{075AC4BB-D97D-420F-A1B4-DA14EDBE287E}"/>
              </a:ext>
            </a:extLst>
          </p:cNvPr>
          <p:cNvSpPr>
            <a:spLocks noGrp="1" noChangeArrowheads="1"/>
          </p:cNvSpPr>
          <p:nvPr>
            <p:ph type="sldNum" sz="quarter" idx="3"/>
          </p:nvPr>
        </p:nvSpPr>
        <p:spPr bwMode="auto">
          <a:xfrm>
            <a:off x="3970338"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fld id="{E5EE53E7-55CE-44A6-823D-1DAC43BD56CF}" type="slidenum">
              <a:rPr lang="en-US" altLang="fr-FR"/>
              <a:pPr/>
              <a:t>‹N°›</a:t>
            </a:fld>
            <a:endParaRPr lang="en-US" altLang="fr-FR"/>
          </a:p>
        </p:txBody>
      </p:sp>
    </p:spTree>
    <p:extLst>
      <p:ext uri="{BB962C8B-B14F-4D97-AF65-F5344CB8AC3E}">
        <p14:creationId xmlns:p14="http://schemas.microsoft.com/office/powerpoint/2010/main" val="331624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920E93E-73E1-4448-BB96-F561687DDC26}"/>
              </a:ext>
            </a:extLst>
          </p:cNvPr>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19" name="Rectangle 3">
            <a:extLst>
              <a:ext uri="{FF2B5EF4-FFF2-40B4-BE49-F238E27FC236}">
                <a16:creationId xmlns:a16="http://schemas.microsoft.com/office/drawing/2014/main" id="{7ECFE1CD-69CA-4298-B62A-647D7486C2E4}"/>
              </a:ext>
            </a:extLst>
          </p:cNvPr>
          <p:cNvSpPr>
            <a:spLocks noGrp="1" noChangeArrowheads="1"/>
          </p:cNvSpPr>
          <p:nvPr>
            <p:ph type="dt" idx="1"/>
          </p:nvPr>
        </p:nvSpPr>
        <p:spPr bwMode="auto">
          <a:xfrm>
            <a:off x="3970338"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3D27A4C2-C44F-496C-A71F-DBDEF1DA75B3}"/>
              </a:ext>
            </a:extLst>
          </p:cNvPr>
          <p:cNvSpPr>
            <a:spLocks noGrp="1" noChangeArrowheads="1"/>
          </p:cNvSpPr>
          <p:nvPr>
            <p:ph type="body" sz="quarter" idx="3"/>
          </p:nvPr>
        </p:nvSpPr>
        <p:spPr bwMode="auto">
          <a:xfrm>
            <a:off x="701675" y="4387850"/>
            <a:ext cx="5607050" cy="4156075"/>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9222" name="Rectangle 6">
            <a:extLst>
              <a:ext uri="{FF2B5EF4-FFF2-40B4-BE49-F238E27FC236}">
                <a16:creationId xmlns:a16="http://schemas.microsoft.com/office/drawing/2014/main" id="{1DB07A45-5191-4076-9913-4D09D9A74C41}"/>
              </a:ext>
            </a:extLst>
          </p:cNvPr>
          <p:cNvSpPr>
            <a:spLocks noGrp="1" noChangeArrowheads="1"/>
          </p:cNvSpPr>
          <p:nvPr>
            <p:ph type="ftr" sz="quarter" idx="4"/>
          </p:nvPr>
        </p:nvSpPr>
        <p:spPr bwMode="auto">
          <a:xfrm>
            <a:off x="0"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23" name="Rectangle 7">
            <a:extLst>
              <a:ext uri="{FF2B5EF4-FFF2-40B4-BE49-F238E27FC236}">
                <a16:creationId xmlns:a16="http://schemas.microsoft.com/office/drawing/2014/main" id="{02EA2E89-4064-48B8-A07D-88D2B6751F23}"/>
              </a:ext>
            </a:extLst>
          </p:cNvPr>
          <p:cNvSpPr>
            <a:spLocks noGrp="1" noChangeArrowheads="1"/>
          </p:cNvSpPr>
          <p:nvPr>
            <p:ph type="sldNum" sz="quarter" idx="5"/>
          </p:nvPr>
        </p:nvSpPr>
        <p:spPr bwMode="auto">
          <a:xfrm>
            <a:off x="3970338"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fld id="{E63EB82F-4D51-4FD1-8DD4-C2897AA56831}" type="slidenum">
              <a:rPr lang="en-US" altLang="fr-FR"/>
              <a:pPr/>
              <a:t>‹N°›</a:t>
            </a:fld>
            <a:endParaRPr lang="en-US" altLang="fr-FR"/>
          </a:p>
        </p:txBody>
      </p:sp>
    </p:spTree>
    <p:extLst>
      <p:ext uri="{BB962C8B-B14F-4D97-AF65-F5344CB8AC3E}">
        <p14:creationId xmlns:p14="http://schemas.microsoft.com/office/powerpoint/2010/main" val="23828437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741605E-FA84-4DF5-9ECB-CF31306D12B1}" type="slidenum">
              <a:rPr lang="en-US" altLang="fr-FR"/>
              <a:pPr>
                <a:spcBef>
                  <a:spcPct val="0"/>
                </a:spcBef>
              </a:pPr>
              <a:t>1</a:t>
            </a:fld>
            <a:endParaRPr lang="en-US" altLang="fr-F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10</a:t>
            </a:fld>
            <a:endParaRPr lang="en-US" altLang="fr-FR"/>
          </a:p>
        </p:txBody>
      </p:sp>
    </p:spTree>
    <p:extLst>
      <p:ext uri="{BB962C8B-B14F-4D97-AF65-F5344CB8AC3E}">
        <p14:creationId xmlns:p14="http://schemas.microsoft.com/office/powerpoint/2010/main" val="990408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11</a:t>
            </a:fld>
            <a:endParaRPr lang="en-US" altLang="fr-FR"/>
          </a:p>
        </p:txBody>
      </p:sp>
    </p:spTree>
    <p:extLst>
      <p:ext uri="{BB962C8B-B14F-4D97-AF65-F5344CB8AC3E}">
        <p14:creationId xmlns:p14="http://schemas.microsoft.com/office/powerpoint/2010/main" val="990408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E63EB82F-4D51-4FD1-8DD4-C2897AA56831}" type="slidenum">
              <a:rPr lang="en-US" altLang="fr-FR" smtClean="0"/>
              <a:pPr/>
              <a:t>12</a:t>
            </a:fld>
            <a:endParaRPr lang="en-US" altLang="fr-FR"/>
          </a:p>
        </p:txBody>
      </p:sp>
    </p:spTree>
    <p:extLst>
      <p:ext uri="{BB962C8B-B14F-4D97-AF65-F5344CB8AC3E}">
        <p14:creationId xmlns:p14="http://schemas.microsoft.com/office/powerpoint/2010/main" val="2455918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E63EB82F-4D51-4FD1-8DD4-C2897AA56831}" type="slidenum">
              <a:rPr lang="en-US" altLang="fr-FR" smtClean="0"/>
              <a:pPr/>
              <a:t>14</a:t>
            </a:fld>
            <a:endParaRPr lang="en-US" altLang="fr-FR"/>
          </a:p>
        </p:txBody>
      </p:sp>
    </p:spTree>
    <p:extLst>
      <p:ext uri="{BB962C8B-B14F-4D97-AF65-F5344CB8AC3E}">
        <p14:creationId xmlns:p14="http://schemas.microsoft.com/office/powerpoint/2010/main" val="2532159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E63EB82F-4D51-4FD1-8DD4-C2897AA56831}" type="slidenum">
              <a:rPr lang="en-US" altLang="fr-FR" smtClean="0"/>
              <a:pPr/>
              <a:t>15</a:t>
            </a:fld>
            <a:endParaRPr lang="en-US" altLang="fr-FR"/>
          </a:p>
        </p:txBody>
      </p:sp>
    </p:spTree>
    <p:extLst>
      <p:ext uri="{BB962C8B-B14F-4D97-AF65-F5344CB8AC3E}">
        <p14:creationId xmlns:p14="http://schemas.microsoft.com/office/powerpoint/2010/main" val="609421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16</a:t>
            </a:fld>
            <a:endParaRPr lang="en-US" altLang="fr-FR"/>
          </a:p>
        </p:txBody>
      </p:sp>
    </p:spTree>
    <p:extLst>
      <p:ext uri="{BB962C8B-B14F-4D97-AF65-F5344CB8AC3E}">
        <p14:creationId xmlns:p14="http://schemas.microsoft.com/office/powerpoint/2010/main" val="2138927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E63EB82F-4D51-4FD1-8DD4-C2897AA56831}" type="slidenum">
              <a:rPr lang="en-US" altLang="fr-FR" smtClean="0"/>
              <a:pPr/>
              <a:t>17</a:t>
            </a:fld>
            <a:endParaRPr lang="en-US" altLang="fr-FR"/>
          </a:p>
        </p:txBody>
      </p:sp>
    </p:spTree>
    <p:extLst>
      <p:ext uri="{BB962C8B-B14F-4D97-AF65-F5344CB8AC3E}">
        <p14:creationId xmlns:p14="http://schemas.microsoft.com/office/powerpoint/2010/main" val="4013461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ltLang="fr-FR" noProof="0"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2</a:t>
            </a:fld>
            <a:endParaRPr lang="en-US" altLang="fr-FR"/>
          </a:p>
        </p:txBody>
      </p:sp>
    </p:spTree>
    <p:extLst>
      <p:ext uri="{BB962C8B-B14F-4D97-AF65-F5344CB8AC3E}">
        <p14:creationId xmlns:p14="http://schemas.microsoft.com/office/powerpoint/2010/main" val="2286032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3</a:t>
            </a:fld>
            <a:endParaRPr lang="en-US" altLang="fr-FR"/>
          </a:p>
        </p:txBody>
      </p:sp>
    </p:spTree>
    <p:extLst>
      <p:ext uri="{BB962C8B-B14F-4D97-AF65-F5344CB8AC3E}">
        <p14:creationId xmlns:p14="http://schemas.microsoft.com/office/powerpoint/2010/main" val="3360207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xfrm>
            <a:off x="701675" y="4387850"/>
            <a:ext cx="5607050" cy="415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fr-CA" altLang="fr-FR" noProof="0"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4</a:t>
            </a:fld>
            <a:endParaRPr lang="en-US" altLang="fr-FR"/>
          </a:p>
        </p:txBody>
      </p:sp>
    </p:spTree>
    <p:extLst>
      <p:ext uri="{BB962C8B-B14F-4D97-AF65-F5344CB8AC3E}">
        <p14:creationId xmlns:p14="http://schemas.microsoft.com/office/powerpoint/2010/main" val="1614787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xfrm>
            <a:off x="701675" y="4387850"/>
            <a:ext cx="5607050" cy="415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fr-CA" altLang="fr-FR" noProof="0"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5</a:t>
            </a:fld>
            <a:endParaRPr lang="en-US" altLang="fr-FR"/>
          </a:p>
        </p:txBody>
      </p:sp>
    </p:spTree>
    <p:extLst>
      <p:ext uri="{BB962C8B-B14F-4D97-AF65-F5344CB8AC3E}">
        <p14:creationId xmlns:p14="http://schemas.microsoft.com/office/powerpoint/2010/main" val="1099266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6</a:t>
            </a:fld>
            <a:endParaRPr lang="en-US" altLang="fr-FR"/>
          </a:p>
        </p:txBody>
      </p:sp>
    </p:spTree>
    <p:extLst>
      <p:ext uri="{BB962C8B-B14F-4D97-AF65-F5344CB8AC3E}">
        <p14:creationId xmlns:p14="http://schemas.microsoft.com/office/powerpoint/2010/main" val="736154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7</a:t>
            </a:fld>
            <a:endParaRPr lang="en-US" altLang="fr-FR"/>
          </a:p>
        </p:txBody>
      </p:sp>
    </p:spTree>
    <p:extLst>
      <p:ext uri="{BB962C8B-B14F-4D97-AF65-F5344CB8AC3E}">
        <p14:creationId xmlns:p14="http://schemas.microsoft.com/office/powerpoint/2010/main" val="4136202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ltLang="fr-FR" noProof="0"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8</a:t>
            </a:fld>
            <a:endParaRPr lang="en-US" altLang="fr-FR"/>
          </a:p>
        </p:txBody>
      </p:sp>
    </p:spTree>
    <p:extLst>
      <p:ext uri="{BB962C8B-B14F-4D97-AF65-F5344CB8AC3E}">
        <p14:creationId xmlns:p14="http://schemas.microsoft.com/office/powerpoint/2010/main" val="3185041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ltLang="fr-FR" noProof="0" dirty="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9</a:t>
            </a:fld>
            <a:endParaRPr lang="en-US" altLang="fr-FR"/>
          </a:p>
        </p:txBody>
      </p:sp>
    </p:spTree>
    <p:extLst>
      <p:ext uri="{BB962C8B-B14F-4D97-AF65-F5344CB8AC3E}">
        <p14:creationId xmlns:p14="http://schemas.microsoft.com/office/powerpoint/2010/main" val="4150340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r-CA"/>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fr-CA"/>
          </a:p>
        </p:txBody>
      </p:sp>
      <p:sp>
        <p:nvSpPr>
          <p:cNvPr id="8601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Cliquez pour modifier le style du titre</a:t>
            </a:r>
          </a:p>
        </p:txBody>
      </p:sp>
      <p:sp>
        <p:nvSpPr>
          <p:cNvPr id="8601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Cliquez pour modifier le style des sous-titres du masque</a:t>
            </a:r>
          </a:p>
        </p:txBody>
      </p:sp>
      <p:sp>
        <p:nvSpPr>
          <p:cNvPr id="6" name="Rectangle 4">
            <a:extLst>
              <a:ext uri="{FF2B5EF4-FFF2-40B4-BE49-F238E27FC236}">
                <a16:creationId xmlns:a16="http://schemas.microsoft.com/office/drawing/2014/main" id="{CA3B3B7E-A36A-4A62-8A3D-5179BFA3CD64}"/>
              </a:ext>
            </a:extLst>
          </p:cNvPr>
          <p:cNvSpPr>
            <a:spLocks noGrp="1" noChangeArrowheads="1"/>
          </p:cNvSpPr>
          <p:nvPr>
            <p:ph type="dt" sz="half" idx="10"/>
          </p:nvPr>
        </p:nvSpPr>
        <p:spPr/>
        <p:txBody>
          <a:bodyPr/>
          <a:lstStyle>
            <a:lvl1pPr>
              <a:defRPr/>
            </a:lvl1pPr>
          </a:lstStyle>
          <a:p>
            <a:pPr>
              <a:defRPr/>
            </a:pPr>
            <a:fld id="{61F785B3-3A97-431A-87C1-1450A402C14A}" type="datetime1">
              <a:rPr lang="fr-FR" altLang="en-US"/>
              <a:pPr>
                <a:defRPr/>
              </a:pPr>
              <a:t>11/04/2019</a:t>
            </a:fld>
            <a:endParaRPr lang="en-US" altLang="en-US"/>
          </a:p>
        </p:txBody>
      </p:sp>
      <p:sp>
        <p:nvSpPr>
          <p:cNvPr id="7" name="Rectangle 5">
            <a:extLst>
              <a:ext uri="{FF2B5EF4-FFF2-40B4-BE49-F238E27FC236}">
                <a16:creationId xmlns:a16="http://schemas.microsoft.com/office/drawing/2014/main" id="{1F10F524-50FE-463E-9088-5434C810CCFE}"/>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E748F0F-6E8D-4C40-9D77-843F44DC411B}"/>
              </a:ext>
            </a:extLst>
          </p:cNvPr>
          <p:cNvSpPr>
            <a:spLocks noGrp="1" noChangeArrowheads="1"/>
          </p:cNvSpPr>
          <p:nvPr>
            <p:ph type="sldNum" sz="quarter" idx="12"/>
          </p:nvPr>
        </p:nvSpPr>
        <p:spPr/>
        <p:txBody>
          <a:bodyPr/>
          <a:lstStyle>
            <a:lvl1pPr>
              <a:defRPr/>
            </a:lvl1pPr>
          </a:lstStyle>
          <a:p>
            <a:fld id="{81E3EF4D-6A9F-477A-B1F1-7F82E5B473A9}" type="slidenum">
              <a:rPr lang="en-US" altLang="en-US"/>
              <a:pPr/>
              <a:t>‹N°›</a:t>
            </a:fld>
            <a:endParaRPr lang="en-US" altLang="en-US"/>
          </a:p>
        </p:txBody>
      </p:sp>
    </p:spTree>
    <p:extLst>
      <p:ext uri="{BB962C8B-B14F-4D97-AF65-F5344CB8AC3E}">
        <p14:creationId xmlns:p14="http://schemas.microsoft.com/office/powerpoint/2010/main" val="1995627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204830D3-81E8-4B01-9BAC-FDB525C87EF0}" type="datetime1">
              <a:rPr lang="fr-FR" altLang="en-US"/>
              <a:pPr>
                <a:defRPr/>
              </a:pPr>
              <a:t>11/04/2019</a:t>
            </a:fld>
            <a:endParaRPr lang="en-US" altLang="en-US"/>
          </a:p>
        </p:txBody>
      </p:sp>
      <p:sp>
        <p:nvSpPr>
          <p:cNvPr id="5"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C1D2F621-655E-499F-9E5D-E27D31BC7EC0}" type="slidenum">
              <a:rPr lang="en-US" altLang="en-US"/>
              <a:pPr/>
              <a:t>‹N°›</a:t>
            </a:fld>
            <a:endParaRPr lang="en-US" altLang="en-US"/>
          </a:p>
        </p:txBody>
      </p:sp>
    </p:spTree>
    <p:extLst>
      <p:ext uri="{BB962C8B-B14F-4D97-AF65-F5344CB8AC3E}">
        <p14:creationId xmlns:p14="http://schemas.microsoft.com/office/powerpoint/2010/main" val="56685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F160282A-63CE-4CE7-8BF8-D550A8B4BE26}" type="datetime1">
              <a:rPr lang="fr-FR" altLang="en-US"/>
              <a:pPr>
                <a:defRPr/>
              </a:pPr>
              <a:t>11/04/2019</a:t>
            </a:fld>
            <a:endParaRPr lang="en-US" altLang="en-US"/>
          </a:p>
        </p:txBody>
      </p:sp>
      <p:sp>
        <p:nvSpPr>
          <p:cNvPr id="5"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9AB13029-E75F-40C2-AB62-D1A7030BBE75}" type="slidenum">
              <a:rPr lang="en-US" altLang="en-US"/>
              <a:pPr/>
              <a:t>‹N°›</a:t>
            </a:fld>
            <a:endParaRPr lang="en-US" altLang="en-US"/>
          </a:p>
        </p:txBody>
      </p:sp>
    </p:spTree>
    <p:extLst>
      <p:ext uri="{BB962C8B-B14F-4D97-AF65-F5344CB8AC3E}">
        <p14:creationId xmlns:p14="http://schemas.microsoft.com/office/powerpoint/2010/main" val="912342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457200" indent="-457200">
              <a:buFont typeface="Wingdings" panose="05000000000000000000" pitchFamily="2" charset="2"/>
              <a:buChar char="Ø"/>
              <a:defRPr/>
            </a:lvl1pPr>
            <a:lvl2pPr marL="669925" indent="-325438">
              <a:buFont typeface="Wingdings" panose="05000000000000000000" pitchFamily="2" charset="2"/>
              <a:buChar char="Ø"/>
              <a:defRPr/>
            </a:lvl2pPr>
            <a:lvl3pPr marL="1022350" indent="-350838">
              <a:buFont typeface="Wingdings" panose="05000000000000000000" pitchFamily="2" charset="2"/>
              <a:buChar char="Ø"/>
              <a:defRPr/>
            </a:lvl3pPr>
            <a:lvl4pPr marL="1339850" indent="-315913">
              <a:buFont typeface="Wingdings" panose="05000000000000000000" pitchFamily="2" charset="2"/>
              <a:buChar char="Ø"/>
              <a:defRPr/>
            </a:lvl4pPr>
            <a:lvl5pPr marL="1681163" indent="-339725">
              <a:buFont typeface="Wingdings" panose="05000000000000000000" pitchFamily="2" charset="2"/>
              <a:buChar char="Ø"/>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718BFFD9-F1D4-484A-8B06-40B713DEBD45}" type="datetime1">
              <a:rPr lang="fr-FR" altLang="en-US"/>
              <a:pPr>
                <a:defRPr/>
              </a:pPr>
              <a:t>11/04/2019</a:t>
            </a:fld>
            <a:endParaRPr lang="en-US" altLang="en-US"/>
          </a:p>
        </p:txBody>
      </p:sp>
      <p:sp>
        <p:nvSpPr>
          <p:cNvPr id="5"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5AECC699-90A0-480E-B467-87681DD92EA5}" type="slidenum">
              <a:rPr lang="en-US" altLang="en-US"/>
              <a:pPr/>
              <a:t>‹N°›</a:t>
            </a:fld>
            <a:endParaRPr lang="en-US" altLang="en-US"/>
          </a:p>
        </p:txBody>
      </p:sp>
    </p:spTree>
    <p:extLst>
      <p:ext uri="{BB962C8B-B14F-4D97-AF65-F5344CB8AC3E}">
        <p14:creationId xmlns:p14="http://schemas.microsoft.com/office/powerpoint/2010/main" val="2566192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4DB02186-A7AC-4720-9E3C-C0FCA72D85B2}" type="datetime1">
              <a:rPr lang="fr-FR" altLang="en-US"/>
              <a:pPr>
                <a:defRPr/>
              </a:pPr>
              <a:t>11/04/2019</a:t>
            </a:fld>
            <a:endParaRPr lang="en-US" altLang="en-US"/>
          </a:p>
        </p:txBody>
      </p:sp>
      <p:sp>
        <p:nvSpPr>
          <p:cNvPr id="5"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DD2296D6-E16B-4E2B-AE04-662C8C9FC0EB}" type="slidenum">
              <a:rPr lang="en-US" altLang="en-US"/>
              <a:pPr/>
              <a:t>‹N°›</a:t>
            </a:fld>
            <a:endParaRPr lang="en-US" altLang="en-US"/>
          </a:p>
        </p:txBody>
      </p:sp>
    </p:spTree>
    <p:extLst>
      <p:ext uri="{BB962C8B-B14F-4D97-AF65-F5344CB8AC3E}">
        <p14:creationId xmlns:p14="http://schemas.microsoft.com/office/powerpoint/2010/main" val="83123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9DD03BCE-5254-48DE-BFCD-48DEDF31627F}" type="datetime1">
              <a:rPr lang="fr-FR" altLang="en-US"/>
              <a:pPr>
                <a:defRPr/>
              </a:pPr>
              <a:t>11/04/2019</a:t>
            </a:fld>
            <a:endParaRPr lang="en-US" altLang="en-US"/>
          </a:p>
        </p:txBody>
      </p:sp>
      <p:sp>
        <p:nvSpPr>
          <p:cNvPr id="6"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0130EC45-831E-45F6-83CB-F93D0FE5A4DA}" type="slidenum">
              <a:rPr lang="en-US" altLang="en-US"/>
              <a:pPr/>
              <a:t>‹N°›</a:t>
            </a:fld>
            <a:endParaRPr lang="en-US" altLang="en-US"/>
          </a:p>
        </p:txBody>
      </p:sp>
    </p:spTree>
    <p:extLst>
      <p:ext uri="{BB962C8B-B14F-4D97-AF65-F5344CB8AC3E}">
        <p14:creationId xmlns:p14="http://schemas.microsoft.com/office/powerpoint/2010/main" val="157718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44B3CBE6-1C69-43C0-8805-48086D9D7F1A}" type="datetime1">
              <a:rPr lang="fr-FR" altLang="en-US"/>
              <a:pPr>
                <a:defRPr/>
              </a:pPr>
              <a:t>11/04/2019</a:t>
            </a:fld>
            <a:endParaRPr lang="en-US" altLang="en-US"/>
          </a:p>
        </p:txBody>
      </p:sp>
      <p:sp>
        <p:nvSpPr>
          <p:cNvPr id="8"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A260B243-53B7-441B-88D5-3F204DFA7E75}" type="slidenum">
              <a:rPr lang="en-US" altLang="en-US"/>
              <a:pPr/>
              <a:t>‹N°›</a:t>
            </a:fld>
            <a:endParaRPr lang="en-US" altLang="en-US"/>
          </a:p>
        </p:txBody>
      </p:sp>
    </p:spTree>
    <p:extLst>
      <p:ext uri="{BB962C8B-B14F-4D97-AF65-F5344CB8AC3E}">
        <p14:creationId xmlns:p14="http://schemas.microsoft.com/office/powerpoint/2010/main" val="421053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ABC6DE92-525A-45B1-8A31-BBED1955552E}" type="datetime1">
              <a:rPr lang="fr-FR" altLang="en-US"/>
              <a:pPr>
                <a:defRPr/>
              </a:pPr>
              <a:t>11/04/2019</a:t>
            </a:fld>
            <a:endParaRPr lang="en-US" altLang="en-US"/>
          </a:p>
        </p:txBody>
      </p:sp>
      <p:sp>
        <p:nvSpPr>
          <p:cNvPr id="4"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C1D90068-E1AC-4692-932D-7C2C9163D67A}" type="slidenum">
              <a:rPr lang="en-US" altLang="en-US"/>
              <a:pPr/>
              <a:t>‹N°›</a:t>
            </a:fld>
            <a:endParaRPr lang="en-US" altLang="en-US"/>
          </a:p>
        </p:txBody>
      </p:sp>
    </p:spTree>
    <p:extLst>
      <p:ext uri="{BB962C8B-B14F-4D97-AF65-F5344CB8AC3E}">
        <p14:creationId xmlns:p14="http://schemas.microsoft.com/office/powerpoint/2010/main" val="702485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F9BAC2CA-DAAE-44ED-B375-F947698CEDA3}" type="datetime1">
              <a:rPr lang="fr-FR" altLang="en-US"/>
              <a:pPr>
                <a:defRPr/>
              </a:pPr>
              <a:t>11/04/2019</a:t>
            </a:fld>
            <a:endParaRPr lang="en-US" altLang="en-US"/>
          </a:p>
        </p:txBody>
      </p:sp>
      <p:sp>
        <p:nvSpPr>
          <p:cNvPr id="3"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A398AAFE-C5D9-4B87-B03C-DA2652F9D9E4}" type="slidenum">
              <a:rPr lang="en-US" altLang="en-US"/>
              <a:pPr/>
              <a:t>‹N°›</a:t>
            </a:fld>
            <a:endParaRPr lang="en-US" altLang="en-US"/>
          </a:p>
        </p:txBody>
      </p:sp>
    </p:spTree>
    <p:extLst>
      <p:ext uri="{BB962C8B-B14F-4D97-AF65-F5344CB8AC3E}">
        <p14:creationId xmlns:p14="http://schemas.microsoft.com/office/powerpoint/2010/main" val="1035697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36F5947B-2C58-4126-A50C-EE2FE282870F}" type="datetime1">
              <a:rPr lang="fr-FR" altLang="en-US"/>
              <a:pPr>
                <a:defRPr/>
              </a:pPr>
              <a:t>11/04/2019</a:t>
            </a:fld>
            <a:endParaRPr lang="en-US" altLang="en-US"/>
          </a:p>
        </p:txBody>
      </p:sp>
      <p:sp>
        <p:nvSpPr>
          <p:cNvPr id="6"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74AD9E9F-7C16-4FB2-A4D8-48A6406627CF}" type="slidenum">
              <a:rPr lang="en-US" altLang="en-US"/>
              <a:pPr/>
              <a:t>‹N°›</a:t>
            </a:fld>
            <a:endParaRPr lang="en-US" altLang="en-US"/>
          </a:p>
        </p:txBody>
      </p:sp>
    </p:spTree>
    <p:extLst>
      <p:ext uri="{BB962C8B-B14F-4D97-AF65-F5344CB8AC3E}">
        <p14:creationId xmlns:p14="http://schemas.microsoft.com/office/powerpoint/2010/main" val="2046736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9BDD62B-465A-41CE-8BD5-351FEB70D379}"/>
              </a:ext>
            </a:extLst>
          </p:cNvPr>
          <p:cNvSpPr>
            <a:spLocks noGrp="1" noChangeArrowheads="1"/>
          </p:cNvSpPr>
          <p:nvPr>
            <p:ph type="dt" sz="half" idx="10"/>
          </p:nvPr>
        </p:nvSpPr>
        <p:spPr>
          <a:ln/>
        </p:spPr>
        <p:txBody>
          <a:bodyPr/>
          <a:lstStyle>
            <a:lvl1pPr>
              <a:defRPr/>
            </a:lvl1pPr>
          </a:lstStyle>
          <a:p>
            <a:pPr>
              <a:defRPr/>
            </a:pPr>
            <a:fld id="{F0CF339F-A875-4224-ACFD-C88788F0CE25}" type="datetime1">
              <a:rPr lang="fr-FR" altLang="en-US"/>
              <a:pPr>
                <a:defRPr/>
              </a:pPr>
              <a:t>11/04/2019</a:t>
            </a:fld>
            <a:endParaRPr lang="en-US" altLang="en-US"/>
          </a:p>
        </p:txBody>
      </p:sp>
      <p:sp>
        <p:nvSpPr>
          <p:cNvPr id="6" name="Rectangle 5">
            <a:extLst>
              <a:ext uri="{FF2B5EF4-FFF2-40B4-BE49-F238E27FC236}">
                <a16:creationId xmlns:a16="http://schemas.microsoft.com/office/drawing/2014/main"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838F2A0-83AC-44EF-9825-D63B1E677FCE}"/>
              </a:ext>
            </a:extLst>
          </p:cNvPr>
          <p:cNvSpPr>
            <a:spLocks noGrp="1" noChangeArrowheads="1"/>
          </p:cNvSpPr>
          <p:nvPr>
            <p:ph type="sldNum" sz="quarter" idx="12"/>
          </p:nvPr>
        </p:nvSpPr>
        <p:spPr>
          <a:ln/>
        </p:spPr>
        <p:txBody>
          <a:bodyPr/>
          <a:lstStyle>
            <a:lvl1pPr>
              <a:defRPr/>
            </a:lvl1pPr>
          </a:lstStyle>
          <a:p>
            <a:fld id="{F13428C5-8770-41E7-B46F-28248779B0B6}" type="slidenum">
              <a:rPr lang="en-US" altLang="en-US"/>
              <a:pPr/>
              <a:t>‹N°›</a:t>
            </a:fld>
            <a:endParaRPr lang="en-US" altLang="en-US"/>
          </a:p>
        </p:txBody>
      </p:sp>
    </p:spTree>
    <p:extLst>
      <p:ext uri="{BB962C8B-B14F-4D97-AF65-F5344CB8AC3E}">
        <p14:creationId xmlns:p14="http://schemas.microsoft.com/office/powerpoint/2010/main" val="1082278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Cliquez pour modifier le style du titre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Cliquez pour modifier les styles du texte du masque</a:t>
            </a:r>
          </a:p>
          <a:p>
            <a:pPr lvl="1"/>
            <a:r>
              <a:rPr lang="en-US" altLang="en-US"/>
              <a:t>Deuxième niveau</a:t>
            </a:r>
          </a:p>
          <a:p>
            <a:pPr lvl="2"/>
            <a:r>
              <a:rPr lang="en-US" altLang="en-US"/>
              <a:t>Troisième niveau</a:t>
            </a:r>
          </a:p>
          <a:p>
            <a:pPr lvl="3"/>
            <a:r>
              <a:rPr lang="en-US" altLang="en-US"/>
              <a:t>Quatrième niveau</a:t>
            </a:r>
          </a:p>
          <a:p>
            <a:pPr lvl="4"/>
            <a:r>
              <a:rPr lang="en-US" altLang="en-US"/>
              <a:t>Cinquième niveau</a:t>
            </a:r>
          </a:p>
        </p:txBody>
      </p:sp>
      <p:sp>
        <p:nvSpPr>
          <p:cNvPr id="84996" name="Rectangle 4">
            <a:extLst>
              <a:ext uri="{FF2B5EF4-FFF2-40B4-BE49-F238E27FC236}">
                <a16:creationId xmlns:a16="http://schemas.microsoft.com/office/drawing/2014/main" id="{79BDD62B-465A-41CE-8BD5-351FEB70D379}"/>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mn-cs"/>
              </a:defRPr>
            </a:lvl1pPr>
          </a:lstStyle>
          <a:p>
            <a:pPr>
              <a:defRPr/>
            </a:pPr>
            <a:fld id="{DE5370E6-D6AB-4B2E-974B-5DAC55D24E28}" type="datetime1">
              <a:rPr lang="fr-FR" altLang="en-US"/>
              <a:pPr>
                <a:defRPr/>
              </a:pPr>
              <a:t>11/04/2019</a:t>
            </a:fld>
            <a:endParaRPr lang="en-US" altLang="en-US"/>
          </a:p>
        </p:txBody>
      </p:sp>
      <p:sp>
        <p:nvSpPr>
          <p:cNvPr id="84997" name="Rectangle 5">
            <a:extLst>
              <a:ext uri="{FF2B5EF4-FFF2-40B4-BE49-F238E27FC236}">
                <a16:creationId xmlns:a16="http://schemas.microsoft.com/office/drawing/2014/main" id="{850A5C87-C6C6-402B-9AAD-B045E9617060}"/>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mn-cs"/>
              </a:defRPr>
            </a:lvl1pPr>
          </a:lstStyle>
          <a:p>
            <a:pPr>
              <a:defRPr/>
            </a:pPr>
            <a:endParaRPr lang="en-US" altLang="en-US"/>
          </a:p>
        </p:txBody>
      </p:sp>
      <p:sp>
        <p:nvSpPr>
          <p:cNvPr id="84998" name="Rectangle 6">
            <a:extLst>
              <a:ext uri="{FF2B5EF4-FFF2-40B4-BE49-F238E27FC236}">
                <a16:creationId xmlns:a16="http://schemas.microsoft.com/office/drawing/2014/main" id="{E838F2A0-83AC-44EF-9825-D63B1E677FCE}"/>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itchFamily="18" charset="0"/>
              </a:defRPr>
            </a:lvl1pPr>
          </a:lstStyle>
          <a:p>
            <a:fld id="{161236FE-008B-4E1F-A160-D73E68046895}" type="slidenum">
              <a:rPr lang="en-US" altLang="en-US"/>
              <a:pPr/>
              <a:t>‹N°›</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r-CA"/>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fr-CA"/>
          </a:p>
        </p:txBody>
      </p:sp>
    </p:spTree>
  </p:cSld>
  <p:clrMap bg1="lt1" tx1="dk1" bg2="lt2" tx2="dk2" accent1="accent1" accent2="accent2" accent3="accent3" accent4="accent4" accent5="accent5" accent6="accent6" hlink="hlink" folHlink="folHlink"/>
  <p:sldLayoutIdLst>
    <p:sldLayoutId id="2147484219" r:id="rId1"/>
    <p:sldLayoutId id="2147484209" r:id="rId2"/>
    <p:sldLayoutId id="2147484210" r:id="rId3"/>
    <p:sldLayoutId id="2147484211" r:id="rId4"/>
    <p:sldLayoutId id="2147484212" r:id="rId5"/>
    <p:sldLayoutId id="2147484213" r:id="rId6"/>
    <p:sldLayoutId id="2147484214" r:id="rId7"/>
    <p:sldLayoutId id="2147484215" r:id="rId8"/>
    <p:sldLayoutId id="2147484216" r:id="rId9"/>
    <p:sldLayoutId id="2147484217" r:id="rId10"/>
    <p:sldLayoutId id="2147484218" r:id="rId11"/>
  </p:sldLayoutIdLst>
  <p:hf hdr="0" ftr="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notesSlide" Target="../notesSlides/notesSlide10.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2.xml"/><Relationship Id="rId5" Type="http://schemas.openxmlformats.org/officeDocument/2006/relationships/tags" Target="../tags/tag49.xml"/><Relationship Id="rId4" Type="http://schemas.openxmlformats.org/officeDocument/2006/relationships/tags" Target="../tags/tag48.xml"/></Relationships>
</file>

<file path=ppt/slides/_rels/slide11.xml.rels><?xml version="1.0" encoding="UTF-8" standalone="yes"?>
<Relationships xmlns="http://schemas.openxmlformats.org/package/2006/relationships"><Relationship Id="rId3" Type="http://schemas.openxmlformats.org/officeDocument/2006/relationships/tags" Target="../tags/tag52.xml"/><Relationship Id="rId7" Type="http://schemas.openxmlformats.org/officeDocument/2006/relationships/notesSlide" Target="../notesSlides/notesSlide11.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tags" Target="../tags/tag53.xml"/></Relationships>
</file>

<file path=ppt/slides/_rels/slide12.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58.xml"/></Relationships>
</file>

<file path=ppt/slides/_rels/slide13.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Layout" Target="../slideLayouts/slideLayout4.xml"/><Relationship Id="rId5" Type="http://schemas.openxmlformats.org/officeDocument/2006/relationships/tags" Target="../tags/tag63.xml"/><Relationship Id="rId4" Type="http://schemas.openxmlformats.org/officeDocument/2006/relationships/tags" Target="../tags/tag62.xml"/></Relationships>
</file>

<file path=ppt/slides/_rels/slide14.xml.rels><?xml version="1.0" encoding="UTF-8" standalone="yes"?>
<Relationships xmlns="http://schemas.openxmlformats.org/package/2006/relationships"><Relationship Id="rId3" Type="http://schemas.openxmlformats.org/officeDocument/2006/relationships/tags" Target="../tags/tag66.xml"/><Relationship Id="rId7" Type="http://schemas.openxmlformats.org/officeDocument/2006/relationships/notesSlide" Target="../notesSlides/notesSlide13.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Layout" Target="../slideLayouts/slideLayout2.xml"/><Relationship Id="rId5" Type="http://schemas.openxmlformats.org/officeDocument/2006/relationships/tags" Target="../tags/tag68.xml"/><Relationship Id="rId4" Type="http://schemas.openxmlformats.org/officeDocument/2006/relationships/tags" Target="../tags/tag67.xml"/></Relationships>
</file>

<file path=ppt/slides/_rels/slide1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74.xml"/><Relationship Id="rId7" Type="http://schemas.openxmlformats.org/officeDocument/2006/relationships/notesSlide" Target="../notesSlides/notesSlide15.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slideLayout" Target="../slideLayouts/slideLayout2.xml"/><Relationship Id="rId5" Type="http://schemas.openxmlformats.org/officeDocument/2006/relationships/tags" Target="../tags/tag76.xml"/><Relationship Id="rId4" Type="http://schemas.openxmlformats.org/officeDocument/2006/relationships/tags" Target="../tags/tag75.xml"/></Relationships>
</file>

<file path=ppt/slides/_rels/slide17.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notesSlide" Target="../notesSlides/notesSlide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Layout" Target="../slideLayouts/slideLayout2.xml"/><Relationship Id="rId5" Type="http://schemas.openxmlformats.org/officeDocument/2006/relationships/tags" Target="../tags/tag9.xml"/><Relationship Id="rId4"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notesSlide" Target="../notesSlides/notesSlide3.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slideLayout" Target="../slideLayouts/slideLayout2.xml"/><Relationship Id="rId5" Type="http://schemas.openxmlformats.org/officeDocument/2006/relationships/tags" Target="../tags/tag14.xml"/><Relationship Id="rId4" Type="http://schemas.openxmlformats.org/officeDocument/2006/relationships/tags" Target="../tags/tag13.xml"/></Relationships>
</file>

<file path=ppt/slides/_rels/slide4.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notesSlide" Target="../notesSlides/notesSlide4.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slideLayout" Target="../slideLayouts/slideLayout2.xml"/><Relationship Id="rId5" Type="http://schemas.openxmlformats.org/officeDocument/2006/relationships/tags" Target="../tags/tag19.xml"/><Relationship Id="rId4" Type="http://schemas.openxmlformats.org/officeDocument/2006/relationships/tags" Target="../tags/tag18.xml"/></Relationships>
</file>

<file path=ppt/slides/_rels/slide5.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notesSlide" Target="../notesSlides/notesSlide5.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Layout" Target="../slideLayouts/slideLayout2.xml"/><Relationship Id="rId5" Type="http://schemas.openxmlformats.org/officeDocument/2006/relationships/tags" Target="../tags/tag24.xml"/><Relationship Id="rId4" Type="http://schemas.openxmlformats.org/officeDocument/2006/relationships/tags" Target="../tags/tag23.xml"/></Relationships>
</file>

<file path=ppt/slides/_rels/slide6.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notesSlide" Target="../notesSlides/notesSlide6.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slideLayout" Target="../slideLayouts/slideLayout2.xml"/><Relationship Id="rId5" Type="http://schemas.openxmlformats.org/officeDocument/2006/relationships/tags" Target="../tags/tag29.xml"/><Relationship Id="rId4" Type="http://schemas.openxmlformats.org/officeDocument/2006/relationships/tags" Target="../tags/tag28.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notesSlide" Target="../notesSlides/notesSlide7.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Layout" Target="../slideLayouts/slideLayout2.xml"/><Relationship Id="rId5" Type="http://schemas.openxmlformats.org/officeDocument/2006/relationships/tags" Target="../tags/tag34.xml"/><Relationship Id="rId4" Type="http://schemas.openxmlformats.org/officeDocument/2006/relationships/tags" Target="../tags/tag33.xml"/></Relationships>
</file>

<file path=ppt/slides/_rels/slide8.xml.rels><?xml version="1.0" encoding="UTF-8" standalone="yes"?>
<Relationships xmlns="http://schemas.openxmlformats.org/package/2006/relationships"><Relationship Id="rId3" Type="http://schemas.openxmlformats.org/officeDocument/2006/relationships/tags" Target="../tags/tag37.xml"/><Relationship Id="rId7" Type="http://schemas.openxmlformats.org/officeDocument/2006/relationships/notesSlide" Target="../notesSlides/notesSlide8.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2.xml"/><Relationship Id="rId5" Type="http://schemas.openxmlformats.org/officeDocument/2006/relationships/tags" Target="../tags/tag39.xml"/><Relationship Id="rId4" Type="http://schemas.openxmlformats.org/officeDocument/2006/relationships/tags" Target="../tags/tag38.xml"/></Relationships>
</file>

<file path=ppt/slides/_rels/slide9.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notesSlide" Target="../notesSlides/notesSlide9.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slideLayout" Target="../slideLayouts/slideLayout2.xml"/><Relationship Id="rId5" Type="http://schemas.openxmlformats.org/officeDocument/2006/relationships/tags" Target="../tags/tag44.xml"/><Relationship Id="rId4" Type="http://schemas.openxmlformats.org/officeDocument/2006/relationships/tags" Target="../tags/tag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B321F2B-1BDC-4EC8-975A-9511AD0F95B0}" type="slidenum">
              <a:rPr lang="en-US" altLang="en-US" sz="1200">
                <a:latin typeface="Garamond" pitchFamily="18" charset="0"/>
              </a:rPr>
              <a:pPr>
                <a:spcBef>
                  <a:spcPct val="0"/>
                </a:spcBef>
                <a:buClrTx/>
                <a:buSzTx/>
                <a:buFontTx/>
                <a:buNone/>
              </a:pPr>
              <a:t>1</a:t>
            </a:fld>
            <a:endParaRPr lang="en-US" altLang="en-US" sz="1200">
              <a:latin typeface="Garamond" pitchFamily="18" charset="0"/>
            </a:endParaRPr>
          </a:p>
        </p:txBody>
      </p:sp>
      <p:sp>
        <p:nvSpPr>
          <p:cNvPr id="5123" name="Rectangle 2"/>
          <p:cNvSpPr>
            <a:spLocks noGrp="1" noChangeArrowheads="1"/>
          </p:cNvSpPr>
          <p:nvPr>
            <p:ph type="ctrTitle"/>
            <p:custDataLst>
              <p:tags r:id="rId2"/>
            </p:custDataLst>
          </p:nvPr>
        </p:nvSpPr>
        <p:spPr>
          <a:xfrm>
            <a:off x="914400" y="1524000"/>
            <a:ext cx="7689850" cy="3201144"/>
          </a:xfrm>
        </p:spPr>
        <p:txBody>
          <a:bodyPr/>
          <a:lstStyle/>
          <a:p>
            <a:pPr eaLnBrk="1" hangingPunct="1"/>
            <a:r>
              <a:rPr lang="fr-CA" altLang="fr-FR" sz="4800" dirty="0"/>
              <a:t>Présentation de l’AQCIE et de la FCEI</a:t>
            </a:r>
            <a:br>
              <a:rPr lang="fr-CA" altLang="fr-FR" sz="4800" dirty="0"/>
            </a:br>
            <a:r>
              <a:rPr lang="fr-CA" altLang="fr-FR" sz="2000" dirty="0"/>
              <a:t/>
            </a:r>
            <a:br>
              <a:rPr lang="fr-CA" altLang="fr-FR" sz="2000" dirty="0"/>
            </a:br>
            <a:r>
              <a:rPr lang="fr-CA" altLang="fr-FR" sz="2000" dirty="0"/>
              <a:t>Jean-François Blain, analyste</a:t>
            </a:r>
            <a:br>
              <a:rPr lang="fr-CA" altLang="fr-FR" sz="2000" dirty="0"/>
            </a:br>
            <a:r>
              <a:rPr lang="fr-CA" altLang="fr-FR" sz="2000" dirty="0"/>
              <a:t>Antoine Gosselin, économiste</a:t>
            </a:r>
            <a:br>
              <a:rPr lang="fr-CA" altLang="fr-FR" sz="2000" dirty="0"/>
            </a:br>
            <a:endParaRPr lang="en-US" altLang="fr-FR" sz="4600" dirty="0"/>
          </a:p>
        </p:txBody>
      </p:sp>
      <p:sp>
        <p:nvSpPr>
          <p:cNvPr id="5124" name="Rectangle 3">
            <a:extLst>
              <a:ext uri="{FF2B5EF4-FFF2-40B4-BE49-F238E27FC236}">
                <a16:creationId xmlns:a16="http://schemas.microsoft.com/office/drawing/2014/main" id="{D4109C3F-5A11-49C5-A4B4-96F4239CDC3C}"/>
              </a:ext>
            </a:extLst>
          </p:cNvPr>
          <p:cNvSpPr>
            <a:spLocks noGrp="1" noChangeArrowheads="1"/>
          </p:cNvSpPr>
          <p:nvPr>
            <p:ph type="subTitle" idx="1"/>
            <p:custDataLst>
              <p:tags r:id="rId3"/>
            </p:custDataLst>
          </p:nvPr>
        </p:nvSpPr>
        <p:spPr/>
        <p:txBody>
          <a:bodyPr/>
          <a:lstStyle/>
          <a:p>
            <a:pPr eaLnBrk="1" hangingPunct="1">
              <a:defRPr/>
            </a:pPr>
            <a:r>
              <a:rPr lang="fr-CA" altLang="fr-FR" dirty="0">
                <a:solidFill>
                  <a:schemeClr val="tx2"/>
                </a:solidFill>
                <a:latin typeface="+mj-lt"/>
              </a:rPr>
              <a:t>R-4060-2018</a:t>
            </a:r>
          </a:p>
        </p:txBody>
      </p:sp>
      <p:sp>
        <p:nvSpPr>
          <p:cNvPr id="2" name="Espace réservé de la date 1">
            <a:extLst>
              <a:ext uri="{FF2B5EF4-FFF2-40B4-BE49-F238E27FC236}">
                <a16:creationId xmlns:a16="http://schemas.microsoft.com/office/drawing/2014/main" id="{E129F2E2-A284-436F-8AC0-15E49AB79C73}"/>
              </a:ext>
            </a:extLst>
          </p:cNvPr>
          <p:cNvSpPr>
            <a:spLocks noGrp="1"/>
          </p:cNvSpPr>
          <p:nvPr>
            <p:ph type="dt" sz="quarter" idx="10"/>
            <p:custDataLst>
              <p:tags r:id="rId4"/>
            </p:custDataLst>
          </p:nvPr>
        </p:nvSpPr>
        <p:spPr/>
        <p:txBody>
          <a:bodyPr/>
          <a:lstStyle/>
          <a:p>
            <a:pPr>
              <a:defRPr/>
            </a:pPr>
            <a:endParaRPr lang="fr-FR" altLang="en-US" dirty="0"/>
          </a:p>
          <a:p>
            <a:pPr>
              <a:defRPr/>
            </a:pPr>
            <a:r>
              <a:rPr lang="en-US" altLang="en-US" dirty="0"/>
              <a:t>4/11/2019</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10</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Analyse de rentabilité</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Plusieurs paramètres de l’analyse de rentabilité sont indûment optimistes</a:t>
            </a:r>
          </a:p>
          <a:p>
            <a:pPr eaLnBrk="1" hangingPunct="1">
              <a:spcBef>
                <a:spcPct val="0"/>
              </a:spcBef>
              <a:buClr>
                <a:schemeClr val="accent2"/>
              </a:buClr>
              <a:buSzTx/>
              <a:buFont typeface="Wingdings" panose="05000000000000000000" pitchFamily="2" charset="2"/>
              <a:buChar char="Ø"/>
              <a:defRPr/>
            </a:pPr>
            <a:endParaRPr lang="fr-CA" altLang="fr-FR" sz="18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La consommation annuelle par VÉ</a:t>
            </a: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Revenu unitaire des recharges à domicile</a:t>
            </a: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Effet induit</a:t>
            </a: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Valeur résiduelle des investissements</a:t>
            </a: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800" dirty="0">
                <a:cs typeface="Arial" panose="020B0604020202020204" pitchFamily="34" charset="0"/>
              </a:rPr>
              <a:t> L’</a:t>
            </a:r>
            <a:r>
              <a:rPr lang="fr-CA" altLang="fr-FR" sz="1800" dirty="0" err="1">
                <a:cs typeface="Arial" panose="020B0604020202020204" pitchFamily="34" charset="0"/>
              </a:rPr>
              <a:t>AQCIE</a:t>
            </a:r>
            <a:r>
              <a:rPr lang="fr-CA" altLang="fr-FR" sz="1800" dirty="0">
                <a:cs typeface="Arial" panose="020B0604020202020204" pitchFamily="34" charset="0"/>
              </a:rPr>
              <a:t> et la </a:t>
            </a:r>
            <a:r>
              <a:rPr lang="fr-CA" altLang="fr-FR" sz="1800" dirty="0" err="1">
                <a:cs typeface="Arial" panose="020B0604020202020204" pitchFamily="34" charset="0"/>
              </a:rPr>
              <a:t>FCEI</a:t>
            </a:r>
            <a:r>
              <a:rPr lang="fr-CA" altLang="fr-FR" sz="1800" dirty="0">
                <a:cs typeface="Arial" panose="020B0604020202020204" pitchFamily="34" charset="0"/>
              </a:rPr>
              <a:t> évalue que le projet tel que proposé n’atteint pas le seuil de rentabilité</a:t>
            </a:r>
            <a:endParaRPr lang="fr-CA" altLang="fr-FR" sz="1400" dirty="0">
              <a:cs typeface="Arial" panose="020B0604020202020204" pitchFamily="34" charset="0"/>
            </a:endParaRPr>
          </a:p>
        </p:txBody>
      </p:sp>
    </p:spTree>
    <p:extLst>
      <p:ext uri="{BB962C8B-B14F-4D97-AF65-F5344CB8AC3E}">
        <p14:creationId xmlns:p14="http://schemas.microsoft.com/office/powerpoint/2010/main" val="305257599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11</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720378"/>
          </a:xfrm>
        </p:spPr>
        <p:txBody>
          <a:bodyPr/>
          <a:lstStyle/>
          <a:p>
            <a:pPr eaLnBrk="1" hangingPunct="1"/>
            <a:r>
              <a:rPr lang="fr-CA" altLang="fr-FR" sz="3200" dirty="0"/>
              <a:t>Analyse de rentabilité (suite)</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La consommation annuelle par VÉ</a:t>
            </a:r>
          </a:p>
          <a:p>
            <a:pPr marL="344487" lvl="1" indent="0" eaLnBrk="1" hangingPunct="1">
              <a:spcBef>
                <a:spcPct val="0"/>
              </a:spcBef>
              <a:buSzTx/>
              <a:buNone/>
              <a:defRPr/>
            </a:pPr>
            <a:endParaRPr lang="fr-CA" altLang="fr-FR" sz="14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18 000 km / an @ 21 kWh/ 100 km  =  3 780 kWh /an pour les </a:t>
            </a:r>
            <a:r>
              <a:rPr lang="fr-CA" altLang="fr-FR" sz="1200" dirty="0" err="1">
                <a:cs typeface="Arial" panose="020B0604020202020204" pitchFamily="34" charset="0"/>
              </a:rPr>
              <a:t>VEÉ</a:t>
            </a:r>
            <a:r>
              <a:rPr lang="fr-CA" altLang="fr-FR" sz="1200" dirty="0">
                <a:cs typeface="Arial" panose="020B0604020202020204" pitchFamily="34" charset="0"/>
              </a:rPr>
              <a:t>  (10,36 kWh / jour)</a:t>
            </a: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5 400 km / an, en mode électrique  =  1 134 kWh /an pour les </a:t>
            </a:r>
            <a:r>
              <a:rPr lang="fr-CA" altLang="fr-FR" sz="1200" dirty="0" err="1">
                <a:cs typeface="Arial" panose="020B0604020202020204" pitchFamily="34" charset="0"/>
              </a:rPr>
              <a:t>VHR</a:t>
            </a:r>
            <a:endParaRPr lang="fr-CA" altLang="fr-FR" sz="1200" dirty="0">
              <a:cs typeface="Arial" panose="020B0604020202020204" pitchFamily="34" charset="0"/>
            </a:endParaRPr>
          </a:p>
          <a:p>
            <a:pPr marL="671512" lvl="2" indent="0" eaLnBrk="1" hangingPunct="1">
              <a:spcBef>
                <a:spcPct val="0"/>
              </a:spcBef>
              <a:buSzTx/>
              <a:buNone/>
              <a:defRPr/>
            </a:pPr>
            <a:endParaRPr lang="fr-CA" altLang="fr-FR" sz="12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Une erreur cléricale: Tableaux 4, 5 et 6 de la pièce B-0004, </a:t>
            </a:r>
            <a:r>
              <a:rPr lang="fr-CA" altLang="fr-FR" sz="1200" dirty="0" err="1">
                <a:cs typeface="Arial" panose="020B0604020202020204" pitchFamily="34" charset="0"/>
              </a:rPr>
              <a:t>HQD</a:t>
            </a:r>
            <a:r>
              <a:rPr lang="fr-CA" altLang="fr-FR" sz="1200" dirty="0">
                <a:cs typeface="Arial" panose="020B0604020202020204" pitchFamily="34" charset="0"/>
              </a:rPr>
              <a:t>-1 doc 1</a:t>
            </a: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Incidence sur la section 6 a) de la preuve écrite C-</a:t>
            </a:r>
            <a:r>
              <a:rPr lang="fr-CA" altLang="fr-FR" sz="1200" dirty="0" err="1">
                <a:cs typeface="Arial" panose="020B0604020202020204" pitchFamily="34" charset="0"/>
              </a:rPr>
              <a:t>FCEI</a:t>
            </a:r>
            <a:r>
              <a:rPr lang="fr-CA" altLang="fr-FR" sz="1200" dirty="0">
                <a:cs typeface="Arial" panose="020B0604020202020204" pitchFamily="34" charset="0"/>
              </a:rPr>
              <a:t>-0014</a:t>
            </a:r>
          </a:p>
          <a:p>
            <a:pPr marL="671512" lvl="2" indent="0" eaLnBrk="1" hangingPunct="1">
              <a:spcBef>
                <a:spcPct val="0"/>
              </a:spcBef>
              <a:buSzTx/>
              <a:buNone/>
              <a:defRPr/>
            </a:pPr>
            <a:endParaRPr lang="fr-CA" altLang="fr-FR" sz="12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Un seul constat demeure: pas de prise en compte d’une amélioration de la performance des VÉ</a:t>
            </a:r>
          </a:p>
          <a:p>
            <a:pPr marL="671512" lvl="2" indent="0" eaLnBrk="1" hangingPunct="1">
              <a:spcBef>
                <a:spcPct val="0"/>
              </a:spcBef>
              <a:buSzTx/>
              <a:buNone/>
              <a:defRPr/>
            </a:pPr>
            <a:endParaRPr lang="fr-CA" altLang="fr-FR" sz="1000" dirty="0">
              <a:cs typeface="Arial" panose="020B0604020202020204" pitchFamily="34" charset="0"/>
            </a:endParaRPr>
          </a:p>
          <a:p>
            <a:pPr marL="671512" lvl="2" indent="0" eaLnBrk="1" hangingPunct="1">
              <a:spcBef>
                <a:spcPct val="0"/>
              </a:spcBef>
              <a:buSzTx/>
              <a:buNone/>
              <a:defRPr/>
            </a:pPr>
            <a:endParaRPr lang="fr-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Revenu unitaire des recharges à domicile</a:t>
            </a:r>
          </a:p>
          <a:p>
            <a:pPr marL="344487" lvl="1" indent="0" eaLnBrk="1" hangingPunct="1">
              <a:spcBef>
                <a:spcPct val="0"/>
              </a:spcBef>
              <a:buSzTx/>
              <a:buNone/>
              <a:defRPr/>
            </a:pPr>
            <a:endParaRPr lang="fr-CA" altLang="fr-FR" sz="14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Le calcul du revenu marginal au tarif D – tous les usages utilisés par </a:t>
            </a:r>
            <a:r>
              <a:rPr lang="fr-CA" altLang="fr-FR" sz="1200" dirty="0" err="1">
                <a:cs typeface="Arial" panose="020B0604020202020204" pitchFamily="34" charset="0"/>
              </a:rPr>
              <a:t>HQD</a:t>
            </a:r>
            <a:r>
              <a:rPr lang="fr-CA" altLang="fr-FR" sz="1200" dirty="0">
                <a:cs typeface="Arial" panose="020B0604020202020204" pitchFamily="34" charset="0"/>
              </a:rPr>
              <a:t> est expliqué à la pièce B-0027, </a:t>
            </a:r>
            <a:r>
              <a:rPr lang="fr-CA" altLang="fr-FR" sz="1200" dirty="0" err="1">
                <a:cs typeface="Arial" panose="020B0604020202020204" pitchFamily="34" charset="0"/>
              </a:rPr>
              <a:t>HQD</a:t>
            </a:r>
            <a:r>
              <a:rPr lang="fr-CA" altLang="fr-FR" sz="1200" dirty="0">
                <a:cs typeface="Arial" panose="020B0604020202020204" pitchFamily="34" charset="0"/>
              </a:rPr>
              <a:t>-2 doc 3.1, pages 5 et 6, réponse 6.4</a:t>
            </a:r>
          </a:p>
          <a:p>
            <a:pPr lvl="2" eaLnBrk="1" hangingPunct="1">
              <a:spcBef>
                <a:spcPct val="0"/>
              </a:spcBef>
              <a:buSzTx/>
              <a:buFont typeface="Arial" panose="020B0604020202020204" pitchFamily="34" charset="0"/>
              <a:buChar char="•"/>
              <a:defRPr/>
            </a:pPr>
            <a:endParaRPr lang="fr-CA" altLang="fr-FR" sz="12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Désaccord avec  la valeur retenue par HQD parce qu’elle ne reflète pas la répartition saisonnière des factures au tarif D par strates de consommation</a:t>
            </a:r>
          </a:p>
          <a:p>
            <a:pPr lvl="2" eaLnBrk="1" hangingPunct="1">
              <a:spcBef>
                <a:spcPct val="0"/>
              </a:spcBef>
              <a:buSzTx/>
              <a:buFont typeface="Arial" panose="020B0604020202020204" pitchFamily="34" charset="0"/>
              <a:buChar char="•"/>
              <a:defRPr/>
            </a:pPr>
            <a:endParaRPr lang="fr-CA" altLang="fr-FR" sz="12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Notre calcul du revenu unitaire  moyen provenant des recharges à domicile est  expliqué aux pages 27 à 31 de C-</a:t>
            </a:r>
            <a:r>
              <a:rPr lang="fr-CA" altLang="fr-FR" sz="1200" dirty="0" err="1">
                <a:cs typeface="Arial" panose="020B0604020202020204" pitchFamily="34" charset="0"/>
              </a:rPr>
              <a:t>FCEI</a:t>
            </a:r>
            <a:r>
              <a:rPr lang="fr-CA" altLang="fr-FR" sz="1200" dirty="0">
                <a:cs typeface="Arial" panose="020B0604020202020204" pitchFamily="34" charset="0"/>
              </a:rPr>
              <a:t>-0014 , section 6 b)</a:t>
            </a:r>
          </a:p>
          <a:p>
            <a:pPr lvl="2" eaLnBrk="1" hangingPunct="1">
              <a:spcBef>
                <a:spcPct val="0"/>
              </a:spcBef>
              <a:buSzTx/>
              <a:buFont typeface="Arial" panose="020B0604020202020204" pitchFamily="34" charset="0"/>
              <a:buChar char="•"/>
              <a:defRPr/>
            </a:pPr>
            <a:endParaRPr lang="fr-CA" altLang="fr-FR" sz="1200" dirty="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cs typeface="Arial" panose="020B0604020202020204" pitchFamily="34" charset="0"/>
              </a:rPr>
              <a:t>Incidence à la baisse de 21,6 M$ sur la valeur annuelle nette du Projet pour les années 2019 à 2027</a:t>
            </a:r>
          </a:p>
          <a:p>
            <a:pPr lvl="2" eaLnBrk="1" hangingPunct="1">
              <a:spcBef>
                <a:spcPct val="0"/>
              </a:spcBef>
              <a:buSzTx/>
              <a:buFont typeface="Arial" panose="020B0604020202020204" pitchFamily="34" charset="0"/>
              <a:buChar char="•"/>
              <a:defRPr/>
            </a:pPr>
            <a:endParaRPr lang="fr-CA" altLang="fr-FR" sz="12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en-CA" altLang="fr-FR" sz="10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en-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en-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en-CA" altLang="fr-FR" sz="1400" dirty="0">
              <a:cs typeface="Arial" panose="020B0604020202020204" pitchFamily="34" charset="0"/>
            </a:endParaRPr>
          </a:p>
        </p:txBody>
      </p:sp>
    </p:spTree>
    <p:extLst>
      <p:ext uri="{BB962C8B-B14F-4D97-AF65-F5344CB8AC3E}">
        <p14:creationId xmlns:p14="http://schemas.microsoft.com/office/powerpoint/2010/main" val="11556753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77813"/>
            <a:ext cx="8229600" cy="630907"/>
          </a:xfrm>
        </p:spPr>
        <p:txBody>
          <a:bodyPr/>
          <a:lstStyle/>
          <a:p>
            <a:r>
              <a:rPr lang="fr-CA" altLang="fr-FR" sz="3200" dirty="0"/>
              <a:t>Analyse de rentabilité (suite)</a:t>
            </a:r>
            <a:endParaRPr lang="fr-CA" sz="3200" dirty="0"/>
          </a:p>
        </p:txBody>
      </p:sp>
      <p:sp>
        <p:nvSpPr>
          <p:cNvPr id="3" name="Espace réservé du contenu 2"/>
          <p:cNvSpPr>
            <a:spLocks noGrp="1"/>
          </p:cNvSpPr>
          <p:nvPr>
            <p:ph idx="1"/>
            <p:custDataLst>
              <p:tags r:id="rId2"/>
            </p:custDataLst>
          </p:nvPr>
        </p:nvSpPr>
        <p:spPr>
          <a:xfrm>
            <a:off x="457200" y="1052736"/>
            <a:ext cx="8229600" cy="5078189"/>
          </a:xfrm>
        </p:spPr>
        <p:txBody>
          <a:bodyPr/>
          <a:lstStyle/>
          <a:p>
            <a:pPr lvl="1" eaLnBrk="1" hangingPunct="1">
              <a:spcBef>
                <a:spcPct val="0"/>
              </a:spcBef>
              <a:buSzTx/>
              <a:defRPr/>
            </a:pPr>
            <a:endParaRPr lang="en-CA" altLang="fr-FR" sz="1400" dirty="0">
              <a:cs typeface="Arial" panose="020B0604020202020204" pitchFamily="34" charset="0"/>
            </a:endParaRPr>
          </a:p>
          <a:p>
            <a:pPr lvl="1" eaLnBrk="1" hangingPunct="1">
              <a:spcBef>
                <a:spcPct val="0"/>
              </a:spcBef>
              <a:buSzTx/>
              <a:defRPr/>
            </a:pPr>
            <a:r>
              <a:rPr lang="fr-CA" altLang="fr-FR" sz="1400" dirty="0">
                <a:latin typeface="Arial" panose="020B0604020202020204" pitchFamily="34" charset="0"/>
                <a:cs typeface="Arial" panose="020B0604020202020204" pitchFamily="34" charset="0"/>
              </a:rPr>
              <a:t>Taux de recharge moyen réel (kWh/minute) aux </a:t>
            </a:r>
            <a:r>
              <a:rPr lang="fr-CA" altLang="fr-FR" sz="1400" dirty="0" err="1">
                <a:latin typeface="Arial" panose="020B0604020202020204" pitchFamily="34" charset="0"/>
                <a:cs typeface="Arial" panose="020B0604020202020204" pitchFamily="34" charset="0"/>
              </a:rPr>
              <a:t>BRCC</a:t>
            </a:r>
            <a:r>
              <a:rPr lang="fr-CA" altLang="fr-FR" sz="1400" dirty="0">
                <a:latin typeface="Arial" panose="020B0604020202020204" pitchFamily="34" charset="0"/>
                <a:cs typeface="Arial" panose="020B0604020202020204" pitchFamily="34" charset="0"/>
              </a:rPr>
              <a:t> (constats C-</a:t>
            </a:r>
            <a:r>
              <a:rPr lang="fr-CA" altLang="fr-FR" sz="1400" dirty="0" err="1">
                <a:latin typeface="Arial" panose="020B0604020202020204" pitchFamily="34" charset="0"/>
                <a:cs typeface="Arial" panose="020B0604020202020204" pitchFamily="34" charset="0"/>
              </a:rPr>
              <a:t>FCEI</a:t>
            </a:r>
            <a:r>
              <a:rPr lang="fr-CA" altLang="fr-FR" sz="1400" dirty="0">
                <a:latin typeface="Arial" panose="020B0604020202020204" pitchFamily="34" charset="0"/>
                <a:cs typeface="Arial" panose="020B0604020202020204" pitchFamily="34" charset="0"/>
              </a:rPr>
              <a:t>-0013)</a:t>
            </a:r>
          </a:p>
          <a:p>
            <a:pPr marL="344487" lvl="1" indent="0" eaLnBrk="1" hangingPunct="1">
              <a:spcBef>
                <a:spcPct val="0"/>
              </a:spcBef>
              <a:buSzTx/>
              <a:buNone/>
              <a:defRPr/>
            </a:pPr>
            <a:r>
              <a:rPr lang="fr-CA" altLang="fr-FR" sz="1400" dirty="0">
                <a:latin typeface="Arial" panose="020B0604020202020204" pitchFamily="34" charset="0"/>
                <a:cs typeface="Arial" panose="020B0604020202020204" pitchFamily="34" charset="0"/>
              </a:rPr>
              <a:t> </a:t>
            </a:r>
          </a:p>
          <a:p>
            <a:pPr lvl="2" eaLnBrk="1" hangingPunct="1">
              <a:spcBef>
                <a:spcPct val="0"/>
              </a:spcBef>
              <a:buSzTx/>
              <a:buFont typeface="Arial" panose="020B0604020202020204" pitchFamily="34" charset="0"/>
              <a:buChar char="•"/>
              <a:defRPr/>
            </a:pPr>
            <a:r>
              <a:rPr lang="fr-CA" altLang="fr-FR" sz="1200" dirty="0">
                <a:latin typeface="Arial" panose="020B0604020202020204" pitchFamily="34" charset="0"/>
                <a:cs typeface="Arial" panose="020B0604020202020204" pitchFamily="34" charset="0"/>
              </a:rPr>
              <a:t>Basé sur R-4057-2018, B-0030, p. 41, Tableau 14 et Bulletin de l’</a:t>
            </a:r>
            <a:r>
              <a:rPr lang="fr-CA" altLang="fr-FR" sz="1200" dirty="0" err="1">
                <a:latin typeface="Arial" panose="020B0604020202020204" pitchFamily="34" charset="0"/>
                <a:cs typeface="Arial" panose="020B0604020202020204" pitchFamily="34" charset="0"/>
              </a:rPr>
              <a:t>AVÉQ</a:t>
            </a:r>
            <a:r>
              <a:rPr lang="fr-CA" altLang="fr-FR" sz="1200" dirty="0">
                <a:latin typeface="Arial" panose="020B0604020202020204" pitchFamily="34" charset="0"/>
                <a:cs typeface="Arial" panose="020B0604020202020204" pitchFamily="34" charset="0"/>
              </a:rPr>
              <a:t>, 6 mars 2019:</a:t>
            </a:r>
          </a:p>
          <a:p>
            <a:pPr marL="671512" lvl="2" indent="0" eaLnBrk="1" hangingPunct="1">
              <a:spcBef>
                <a:spcPct val="0"/>
              </a:spcBef>
              <a:buSzTx/>
              <a:buNone/>
              <a:defRPr/>
            </a:pPr>
            <a:r>
              <a:rPr lang="fr-CA" altLang="fr-FR" sz="1200" dirty="0">
                <a:latin typeface="Arial" panose="020B0604020202020204" pitchFamily="34" charset="0"/>
                <a:cs typeface="Arial" panose="020B0604020202020204" pitchFamily="34" charset="0"/>
              </a:rPr>
              <a:t>		0,53 kWh / minute et non pas 0,833 kWh /minute</a:t>
            </a:r>
          </a:p>
          <a:p>
            <a:pPr marL="671512" lvl="2" indent="0" eaLnBrk="1" hangingPunct="1">
              <a:spcBef>
                <a:spcPct val="0"/>
              </a:spcBef>
              <a:buSzTx/>
              <a:buNone/>
              <a:defRPr/>
            </a:pPr>
            <a:r>
              <a:rPr lang="fr-CA" altLang="fr-FR" sz="1200" dirty="0">
                <a:latin typeface="Arial" panose="020B0604020202020204" pitchFamily="34" charset="0"/>
                <a:cs typeface="Arial" panose="020B0604020202020204" pitchFamily="34" charset="0"/>
              </a:rPr>
              <a:t>		soit 11,7 66 kWh / 22,2 minutes, ou 31,8 kWh / heure</a:t>
            </a:r>
          </a:p>
          <a:p>
            <a:pPr marL="671512" lvl="2" indent="0" eaLnBrk="1" hangingPunct="1">
              <a:spcBef>
                <a:spcPct val="0"/>
              </a:spcBef>
              <a:buSzTx/>
              <a:buNone/>
              <a:defRPr/>
            </a:pPr>
            <a:r>
              <a:rPr lang="fr-CA" altLang="fr-FR" sz="1200" dirty="0">
                <a:latin typeface="Arial" panose="020B0604020202020204" pitchFamily="34" charset="0"/>
                <a:cs typeface="Arial" panose="020B0604020202020204" pitchFamily="34" charset="0"/>
              </a:rPr>
              <a:t>		plutôt que 18,5 kWh / 22,2 minutes, ou 50 kWh / heure</a:t>
            </a:r>
          </a:p>
          <a:p>
            <a:pPr marL="671512" lvl="2" indent="0" eaLnBrk="1" hangingPunct="1">
              <a:spcBef>
                <a:spcPct val="0"/>
              </a:spcBef>
              <a:buSzTx/>
              <a:buNone/>
              <a:defRPr/>
            </a:pPr>
            <a:endParaRPr lang="fr-CA" altLang="fr-FR" sz="1200" dirty="0">
              <a:latin typeface="Arial" panose="020B0604020202020204" pitchFamily="34" charset="0"/>
              <a:cs typeface="Arial" panose="020B0604020202020204" pitchFamily="34" charset="0"/>
            </a:endParaRPr>
          </a:p>
          <a:p>
            <a:pPr marL="671512" lvl="2" indent="0" eaLnBrk="1" hangingPunct="1">
              <a:spcBef>
                <a:spcPct val="0"/>
              </a:spcBef>
              <a:buSzTx/>
              <a:buNone/>
              <a:defRPr/>
            </a:pPr>
            <a:r>
              <a:rPr lang="fr-CA" altLang="fr-FR" sz="1200" dirty="0">
                <a:latin typeface="Arial" panose="020B0604020202020204" pitchFamily="34" charset="0"/>
                <a:cs typeface="Arial" panose="020B0604020202020204" pitchFamily="34" charset="0"/>
              </a:rPr>
              <a:t>	</a:t>
            </a:r>
          </a:p>
          <a:p>
            <a:pPr lvl="1" eaLnBrk="1" hangingPunct="1">
              <a:spcBef>
                <a:spcPct val="0"/>
              </a:spcBef>
              <a:buSzTx/>
              <a:defRPr/>
            </a:pPr>
            <a:r>
              <a:rPr lang="fr-CA" altLang="fr-FR" sz="1400" dirty="0">
                <a:latin typeface="Arial" panose="020B0604020202020204" pitchFamily="34" charset="0"/>
                <a:cs typeface="Arial" panose="020B0604020202020204" pitchFamily="34" charset="0"/>
              </a:rPr>
              <a:t>Revenu unitaire moyen réel aux </a:t>
            </a:r>
            <a:r>
              <a:rPr lang="fr-CA" altLang="fr-FR" sz="1400" dirty="0" err="1">
                <a:latin typeface="Arial" panose="020B0604020202020204" pitchFamily="34" charset="0"/>
                <a:cs typeface="Arial" panose="020B0604020202020204" pitchFamily="34" charset="0"/>
              </a:rPr>
              <a:t>BRCC</a:t>
            </a:r>
            <a:r>
              <a:rPr lang="fr-CA" altLang="fr-FR" sz="1400" dirty="0">
                <a:latin typeface="Arial" panose="020B0604020202020204" pitchFamily="34" charset="0"/>
                <a:cs typeface="Arial" panose="020B0604020202020204" pitchFamily="34" charset="0"/>
              </a:rPr>
              <a:t> (constats C-</a:t>
            </a:r>
            <a:r>
              <a:rPr lang="fr-CA" altLang="fr-FR" sz="1400" dirty="0" err="1">
                <a:latin typeface="Arial" panose="020B0604020202020204" pitchFamily="34" charset="0"/>
                <a:cs typeface="Arial" panose="020B0604020202020204" pitchFamily="34" charset="0"/>
              </a:rPr>
              <a:t>FCEI</a:t>
            </a:r>
            <a:r>
              <a:rPr lang="fr-CA" altLang="fr-FR" sz="1400" dirty="0">
                <a:latin typeface="Arial" panose="020B0604020202020204" pitchFamily="34" charset="0"/>
                <a:cs typeface="Arial" panose="020B0604020202020204" pitchFamily="34" charset="0"/>
              </a:rPr>
              <a:t>-0013, suite)</a:t>
            </a:r>
          </a:p>
          <a:p>
            <a:pPr marL="344487" lvl="1" indent="0" eaLnBrk="1" hangingPunct="1">
              <a:spcBef>
                <a:spcPct val="0"/>
              </a:spcBef>
              <a:buSzTx/>
              <a:buNone/>
              <a:defRPr/>
            </a:pPr>
            <a:endParaRPr lang="fr-CA" altLang="fr-FR" sz="1400" dirty="0">
              <a:latin typeface="Arial" panose="020B0604020202020204" pitchFamily="34" charset="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latin typeface="Arial" panose="020B0604020202020204" pitchFamily="34" charset="0"/>
                <a:cs typeface="Arial" panose="020B0604020202020204" pitchFamily="34" charset="0"/>
              </a:rPr>
              <a:t>Considérant le taux de recharge moyen réel (0,53 kWh / minute)  aux </a:t>
            </a:r>
            <a:r>
              <a:rPr lang="fr-CA" altLang="fr-FR" sz="1200" dirty="0" err="1">
                <a:latin typeface="Arial" panose="020B0604020202020204" pitchFamily="34" charset="0"/>
                <a:cs typeface="Arial" panose="020B0604020202020204" pitchFamily="34" charset="0"/>
              </a:rPr>
              <a:t>BRCC</a:t>
            </a:r>
            <a:r>
              <a:rPr lang="fr-CA" altLang="fr-FR" sz="1200" dirty="0">
                <a:latin typeface="Arial" panose="020B0604020202020204" pitchFamily="34" charset="0"/>
                <a:cs typeface="Arial" panose="020B0604020202020204" pitchFamily="34" charset="0"/>
              </a:rPr>
              <a:t> et le mode de tarification horaire (11,50 $ / heure en 2019), le revenu unitaire moyen réel aux </a:t>
            </a:r>
            <a:r>
              <a:rPr lang="fr-CA" altLang="fr-FR" sz="1200" dirty="0" err="1">
                <a:latin typeface="Arial" panose="020B0604020202020204" pitchFamily="34" charset="0"/>
                <a:cs typeface="Arial" panose="020B0604020202020204" pitchFamily="34" charset="0"/>
              </a:rPr>
              <a:t>BRCC</a:t>
            </a:r>
            <a:r>
              <a:rPr lang="fr-CA" altLang="fr-FR" sz="1200" dirty="0">
                <a:latin typeface="Arial" panose="020B0604020202020204" pitchFamily="34" charset="0"/>
                <a:cs typeface="Arial" panose="020B0604020202020204" pitchFamily="34" charset="0"/>
              </a:rPr>
              <a:t> est de 36,16 ¢/kWh  plutôt que 23 ¢/kWh selon le multiplicateur utilisé par </a:t>
            </a:r>
            <a:r>
              <a:rPr lang="fr-CA" altLang="fr-FR" sz="1200" dirty="0" err="1">
                <a:latin typeface="Arial" panose="020B0604020202020204" pitchFamily="34" charset="0"/>
                <a:cs typeface="Arial" panose="020B0604020202020204" pitchFamily="34" charset="0"/>
              </a:rPr>
              <a:t>HQD</a:t>
            </a:r>
            <a:r>
              <a:rPr lang="fr-CA" altLang="fr-FR" sz="1200" dirty="0">
                <a:latin typeface="Arial" panose="020B0604020202020204" pitchFamily="34" charset="0"/>
                <a:cs typeface="Arial" panose="020B0604020202020204" pitchFamily="34" charset="0"/>
              </a:rPr>
              <a:t> (taxes incluses).</a:t>
            </a:r>
          </a:p>
          <a:p>
            <a:pPr lvl="2" eaLnBrk="1" hangingPunct="1">
              <a:spcBef>
                <a:spcPct val="0"/>
              </a:spcBef>
              <a:buSzTx/>
              <a:buFont typeface="Arial" panose="020B0604020202020204" pitchFamily="34" charset="0"/>
              <a:buChar char="•"/>
              <a:defRPr/>
            </a:pPr>
            <a:endParaRPr lang="fr-CA" altLang="fr-FR" sz="1200" dirty="0">
              <a:latin typeface="Arial" panose="020B0604020202020204" pitchFamily="34" charset="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dirty="0">
                <a:latin typeface="Arial" panose="020B0604020202020204" pitchFamily="34" charset="0"/>
                <a:cs typeface="Arial" panose="020B0604020202020204" pitchFamily="34" charset="0"/>
              </a:rPr>
              <a:t>Dans l’analyse économique de </a:t>
            </a:r>
            <a:r>
              <a:rPr lang="fr-CA" altLang="fr-FR" sz="1200" dirty="0" err="1">
                <a:latin typeface="Arial" panose="020B0604020202020204" pitchFamily="34" charset="0"/>
                <a:cs typeface="Arial" panose="020B0604020202020204" pitchFamily="34" charset="0"/>
              </a:rPr>
              <a:t>HQD</a:t>
            </a:r>
            <a:r>
              <a:rPr lang="fr-CA" altLang="fr-FR" sz="1200" dirty="0">
                <a:latin typeface="Arial" panose="020B0604020202020204" pitchFamily="34" charset="0"/>
                <a:cs typeface="Arial" panose="020B0604020202020204" pitchFamily="34" charset="0"/>
              </a:rPr>
              <a:t>, le taux de recharge (KWh /minute) aux </a:t>
            </a:r>
            <a:r>
              <a:rPr lang="fr-CA" altLang="fr-FR" sz="1200" dirty="0" err="1">
                <a:latin typeface="Arial" panose="020B0604020202020204" pitchFamily="34" charset="0"/>
                <a:cs typeface="Arial" panose="020B0604020202020204" pitchFamily="34" charset="0"/>
              </a:rPr>
              <a:t>BRCC</a:t>
            </a:r>
            <a:r>
              <a:rPr lang="fr-CA" altLang="fr-FR" sz="1200" dirty="0">
                <a:latin typeface="Arial" panose="020B0604020202020204" pitchFamily="34" charset="0"/>
                <a:cs typeface="Arial" panose="020B0604020202020204" pitchFamily="34" charset="0"/>
              </a:rPr>
              <a:t> est surestimé dans des proportions inverses de la sous-estimation du revenu unitaire moyen provenant des recharges aux </a:t>
            </a:r>
            <a:r>
              <a:rPr lang="fr-CA" altLang="fr-FR" sz="1200" dirty="0" err="1">
                <a:latin typeface="Arial" panose="020B0604020202020204" pitchFamily="34" charset="0"/>
                <a:cs typeface="Arial" panose="020B0604020202020204" pitchFamily="34" charset="0"/>
              </a:rPr>
              <a:t>BRCC</a:t>
            </a:r>
            <a:r>
              <a:rPr lang="fr-CA" altLang="fr-FR" sz="1200" dirty="0">
                <a:latin typeface="Arial" panose="020B0604020202020204" pitchFamily="34" charset="0"/>
                <a:cs typeface="Arial" panose="020B0604020202020204" pitchFamily="34" charset="0"/>
              </a:rPr>
              <a:t>. </a:t>
            </a:r>
          </a:p>
          <a:p>
            <a:pPr marL="671512" lvl="2" indent="0" eaLnBrk="1" hangingPunct="1">
              <a:spcBef>
                <a:spcPct val="0"/>
              </a:spcBef>
              <a:buSzTx/>
              <a:buNone/>
              <a:defRPr/>
            </a:pPr>
            <a:endParaRPr lang="fr-CA" altLang="fr-FR" sz="1200" dirty="0">
              <a:latin typeface="Arial" panose="020B0604020202020204" pitchFamily="34" charset="0"/>
              <a:cs typeface="Arial" panose="020B0604020202020204" pitchFamily="34" charset="0"/>
            </a:endParaRPr>
          </a:p>
          <a:p>
            <a:pPr lvl="2" eaLnBrk="1" hangingPunct="1">
              <a:spcBef>
                <a:spcPct val="0"/>
              </a:spcBef>
              <a:buSzTx/>
              <a:buFont typeface="Arial" panose="020B0604020202020204" pitchFamily="34" charset="0"/>
              <a:buChar char="•"/>
              <a:defRPr/>
            </a:pPr>
            <a:r>
              <a:rPr lang="fr-CA" altLang="fr-FR" sz="1200" b="1" dirty="0">
                <a:latin typeface="Arial" panose="020B0604020202020204" pitchFamily="34" charset="0"/>
                <a:cs typeface="Arial" panose="020B0604020202020204" pitchFamily="34" charset="0"/>
              </a:rPr>
              <a:t>Le coût unitaire réel des recharges aux  </a:t>
            </a:r>
            <a:r>
              <a:rPr lang="fr-CA" altLang="fr-FR" sz="1200" b="1" dirty="0" err="1">
                <a:latin typeface="Arial" panose="020B0604020202020204" pitchFamily="34" charset="0"/>
                <a:cs typeface="Arial" panose="020B0604020202020204" pitchFamily="34" charset="0"/>
              </a:rPr>
              <a:t>BRCC</a:t>
            </a:r>
            <a:r>
              <a:rPr lang="fr-CA" altLang="fr-FR" sz="1200" b="1" dirty="0">
                <a:latin typeface="Arial" panose="020B0604020202020204" pitchFamily="34" charset="0"/>
                <a:cs typeface="Arial" panose="020B0604020202020204" pitchFamily="34" charset="0"/>
              </a:rPr>
              <a:t> affecte significativement l’avantage économique de la propulsion électrique face aux véhicules à essence.</a:t>
            </a:r>
            <a:endParaRPr lang="fr-CA" b="1" dirty="0">
              <a:latin typeface="Arial" panose="020B0604020202020204" pitchFamily="34" charset="0"/>
              <a:cs typeface="Arial" panose="020B0604020202020204" pitchFamily="34" charset="0"/>
            </a:endParaRPr>
          </a:p>
        </p:txBody>
      </p:sp>
      <p:sp>
        <p:nvSpPr>
          <p:cNvPr id="4" name="Espace réservé de la date 3"/>
          <p:cNvSpPr>
            <a:spLocks noGrp="1"/>
          </p:cNvSpPr>
          <p:nvPr>
            <p:ph type="dt" sz="half" idx="10"/>
            <p:custDataLst>
              <p:tags r:id="rId3"/>
            </p:custDataLst>
          </p:nvPr>
        </p:nvSpPr>
        <p:spPr/>
        <p:txBody>
          <a:bodyPr/>
          <a:lstStyle/>
          <a:p>
            <a:pPr>
              <a:defRPr/>
            </a:pPr>
            <a:endParaRPr lang="en-US" altLang="en-US" dirty="0"/>
          </a:p>
          <a:p>
            <a:pPr>
              <a:defRPr/>
            </a:pPr>
            <a:endParaRPr lang="en-US" altLang="en-US" dirty="0"/>
          </a:p>
        </p:txBody>
      </p:sp>
      <p:sp>
        <p:nvSpPr>
          <p:cNvPr id="5" name="Espace réservé du numéro de diapositive 4"/>
          <p:cNvSpPr>
            <a:spLocks noGrp="1"/>
          </p:cNvSpPr>
          <p:nvPr>
            <p:ph type="sldNum" sz="quarter" idx="12"/>
            <p:custDataLst>
              <p:tags r:id="rId4"/>
            </p:custDataLst>
          </p:nvPr>
        </p:nvSpPr>
        <p:spPr/>
        <p:txBody>
          <a:bodyPr/>
          <a:lstStyle/>
          <a:p>
            <a:fld id="{5AECC699-90A0-480E-B467-87681DD92EA5}" type="slidenum">
              <a:rPr lang="en-US" altLang="en-US" smtClean="0"/>
              <a:pPr/>
              <a:t>12</a:t>
            </a:fld>
            <a:endParaRPr lang="en-US" altLang="en-US"/>
          </a:p>
        </p:txBody>
      </p:sp>
    </p:spTree>
    <p:extLst>
      <p:ext uri="{BB962C8B-B14F-4D97-AF65-F5344CB8AC3E}">
        <p14:creationId xmlns:p14="http://schemas.microsoft.com/office/powerpoint/2010/main" val="299084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77813"/>
            <a:ext cx="8229600" cy="630907"/>
          </a:xfrm>
        </p:spPr>
        <p:txBody>
          <a:bodyPr/>
          <a:lstStyle/>
          <a:p>
            <a:r>
              <a:rPr lang="fr-CA" altLang="fr-FR" sz="3200" dirty="0"/>
              <a:t>Analyse de rentabilité (suite)</a:t>
            </a:r>
            <a:r>
              <a:rPr lang="fr-CA" altLang="fr-FR" sz="1200" dirty="0"/>
              <a:t/>
            </a:r>
            <a:br>
              <a:rPr lang="fr-CA" altLang="fr-FR" sz="1200" dirty="0"/>
            </a:br>
            <a:r>
              <a:rPr lang="fr-CA" altLang="fr-FR" sz="3200" dirty="0"/>
              <a:t/>
            </a:r>
            <a:br>
              <a:rPr lang="fr-CA" altLang="fr-FR" sz="3200" dirty="0"/>
            </a:br>
            <a:r>
              <a:rPr lang="fr-CA" sz="1800" b="1" dirty="0"/>
              <a:t>Calcul du ratio de recharge (kWh / minute) aux BRCC</a:t>
            </a:r>
            <a:br>
              <a:rPr lang="fr-CA" sz="1800" b="1" dirty="0"/>
            </a:br>
            <a:r>
              <a:rPr lang="fr-CA" sz="1800" b="1" dirty="0"/>
              <a:t>et du prix unitaire / kWh (2019)</a:t>
            </a:r>
            <a:br>
              <a:rPr lang="fr-CA" sz="1800" b="1" dirty="0"/>
            </a:br>
            <a:r>
              <a:rPr lang="fr-CA" altLang="fr-FR" sz="3200" dirty="0"/>
              <a:t/>
            </a:r>
            <a:br>
              <a:rPr lang="fr-CA" altLang="fr-FR" sz="3200" dirty="0"/>
            </a:br>
            <a:endParaRPr lang="fr-CA" sz="3200" dirty="0"/>
          </a:p>
        </p:txBody>
      </p:sp>
      <p:sp>
        <p:nvSpPr>
          <p:cNvPr id="3" name="Espace réservé du contenu 2"/>
          <p:cNvSpPr>
            <a:spLocks noGrp="1"/>
          </p:cNvSpPr>
          <p:nvPr>
            <p:ph sz="half" idx="1"/>
            <p:custDataLst>
              <p:tags r:id="rId2"/>
            </p:custDataLst>
          </p:nvPr>
        </p:nvSpPr>
        <p:spPr>
          <a:xfrm>
            <a:off x="457200" y="2204865"/>
            <a:ext cx="4038600" cy="2952328"/>
          </a:xfrm>
        </p:spPr>
        <p:txBody>
          <a:bodyPr/>
          <a:lstStyle/>
          <a:p>
            <a:endParaRPr lang="fr-CA" sz="1600" b="1" u="sng" dirty="0"/>
          </a:p>
          <a:p>
            <a:r>
              <a:rPr lang="fr-CA" sz="1600" b="1" u="sng" dirty="0"/>
              <a:t>selon Hydro-Québec</a:t>
            </a:r>
            <a:endParaRPr lang="fr-CA" sz="1600" dirty="0"/>
          </a:p>
          <a:p>
            <a:pPr marL="0" indent="0">
              <a:buNone/>
            </a:pPr>
            <a:endParaRPr lang="fr-CA" sz="1400" dirty="0"/>
          </a:p>
          <a:p>
            <a:pPr marL="0" indent="0">
              <a:buNone/>
            </a:pPr>
            <a:r>
              <a:rPr lang="fr-CA" sz="1400" dirty="0"/>
              <a:t>50 kW / 60 minutes  =  0,833 kWh / minutes </a:t>
            </a:r>
          </a:p>
          <a:p>
            <a:pPr marL="0" indent="0">
              <a:buNone/>
            </a:pPr>
            <a:r>
              <a:rPr lang="fr-CA" sz="1400" dirty="0"/>
              <a:t>(50 kWh / heure ou 18,5 kWh / 22,2 minutes)</a:t>
            </a:r>
          </a:p>
          <a:p>
            <a:pPr marL="0" indent="0">
              <a:buNone/>
            </a:pPr>
            <a:endParaRPr lang="fr-CA" sz="1400" dirty="0"/>
          </a:p>
          <a:p>
            <a:pPr marL="0" indent="0">
              <a:buNone/>
            </a:pPr>
            <a:r>
              <a:rPr lang="fr-CA" sz="1400" dirty="0"/>
              <a:t>et</a:t>
            </a:r>
          </a:p>
          <a:p>
            <a:pPr marL="0" indent="0">
              <a:buNone/>
            </a:pPr>
            <a:endParaRPr lang="fr-CA" sz="1400" dirty="0"/>
          </a:p>
          <a:p>
            <a:pPr marL="0" indent="0">
              <a:buNone/>
            </a:pPr>
            <a:r>
              <a:rPr lang="fr-CA" sz="1400" dirty="0"/>
              <a:t>11,50 $ / 50 kWh  =  23 ¢/kWh  </a:t>
            </a:r>
          </a:p>
          <a:p>
            <a:pPr marL="0" indent="0">
              <a:buNone/>
            </a:pPr>
            <a:r>
              <a:rPr lang="fr-CA" sz="1400" dirty="0"/>
              <a:t>(20 ¢ /kWh + taxes)</a:t>
            </a:r>
          </a:p>
          <a:p>
            <a:endParaRPr lang="fr-CA" sz="1600" dirty="0"/>
          </a:p>
        </p:txBody>
      </p:sp>
      <p:sp>
        <p:nvSpPr>
          <p:cNvPr id="4" name="Espace réservé du contenu 3"/>
          <p:cNvSpPr>
            <a:spLocks noGrp="1"/>
          </p:cNvSpPr>
          <p:nvPr>
            <p:ph sz="half" idx="2"/>
            <p:custDataLst>
              <p:tags r:id="rId3"/>
            </p:custDataLst>
          </p:nvPr>
        </p:nvSpPr>
        <p:spPr>
          <a:xfrm>
            <a:off x="4572000" y="2204864"/>
            <a:ext cx="4038600" cy="3854053"/>
          </a:xfrm>
        </p:spPr>
        <p:txBody>
          <a:bodyPr/>
          <a:lstStyle/>
          <a:p>
            <a:endParaRPr lang="fr-CA" sz="1600" b="1" u="sng" dirty="0"/>
          </a:p>
          <a:p>
            <a:r>
              <a:rPr lang="fr-CA" sz="1600" b="1" u="sng" dirty="0"/>
              <a:t>selon AQCIE-FCEI</a:t>
            </a:r>
            <a:endParaRPr lang="fr-CA" sz="1600" dirty="0"/>
          </a:p>
          <a:p>
            <a:pPr marL="0" indent="0">
              <a:buNone/>
            </a:pPr>
            <a:endParaRPr lang="fr-CA" sz="1400" dirty="0"/>
          </a:p>
          <a:p>
            <a:pPr marL="0" indent="0">
              <a:buNone/>
            </a:pPr>
            <a:r>
              <a:rPr lang="fr-CA" sz="1400" dirty="0"/>
              <a:t>en moyenne annuelle réelle :  0,53 kWh / minute</a:t>
            </a:r>
          </a:p>
          <a:p>
            <a:pPr marL="0" indent="0">
              <a:buNone/>
            </a:pPr>
            <a:r>
              <a:rPr lang="fr-CA" sz="1400" dirty="0"/>
              <a:t>(31,8 kWh / heure ou 11,77 kWh / 22,2 minutes)</a:t>
            </a:r>
          </a:p>
          <a:p>
            <a:pPr marL="0" indent="0">
              <a:buNone/>
            </a:pPr>
            <a:endParaRPr lang="fr-CA" sz="1400" dirty="0"/>
          </a:p>
          <a:p>
            <a:pPr marL="0" indent="0">
              <a:buNone/>
            </a:pPr>
            <a:r>
              <a:rPr lang="fr-CA" sz="1400" dirty="0"/>
              <a:t>et</a:t>
            </a:r>
          </a:p>
          <a:p>
            <a:pPr marL="0" indent="0">
              <a:buNone/>
            </a:pPr>
            <a:endParaRPr lang="fr-CA" sz="1400" dirty="0"/>
          </a:p>
          <a:p>
            <a:pPr marL="0" indent="0">
              <a:buNone/>
            </a:pPr>
            <a:r>
              <a:rPr lang="fr-CA" sz="1400" dirty="0"/>
              <a:t>11,50 $ / 31,8 kWh  =  36,16 ¢/kWh </a:t>
            </a:r>
          </a:p>
          <a:p>
            <a:pPr marL="0" indent="0">
              <a:buNone/>
            </a:pPr>
            <a:r>
              <a:rPr lang="fr-CA" sz="1400" dirty="0"/>
              <a:t>(31,45 ¢/kWh + taxes)</a:t>
            </a:r>
          </a:p>
          <a:p>
            <a:pPr marL="0" indent="0">
              <a:buNone/>
            </a:pPr>
            <a:endParaRPr lang="fr-CA" sz="1400" dirty="0"/>
          </a:p>
          <a:p>
            <a:pPr marL="0" indent="0">
              <a:buNone/>
            </a:pPr>
            <a:r>
              <a:rPr lang="fr-CA" sz="1200" dirty="0"/>
              <a:t>(voir R-4057-2018, B-0030, HQD-13 doc 1, p. 41, Tableau 14)</a:t>
            </a:r>
          </a:p>
          <a:p>
            <a:pPr marL="0" indent="0">
              <a:buNone/>
            </a:pPr>
            <a:r>
              <a:rPr lang="fr-CA" sz="1600" dirty="0"/>
              <a:t> </a:t>
            </a:r>
          </a:p>
          <a:p>
            <a:endParaRPr lang="fr-CA" sz="1600" dirty="0"/>
          </a:p>
        </p:txBody>
      </p:sp>
      <p:sp>
        <p:nvSpPr>
          <p:cNvPr id="6" name="Espace réservé du numéro de diapositive 5"/>
          <p:cNvSpPr>
            <a:spLocks noGrp="1"/>
          </p:cNvSpPr>
          <p:nvPr>
            <p:ph type="sldNum" sz="quarter" idx="12"/>
            <p:custDataLst>
              <p:tags r:id="rId4"/>
            </p:custDataLst>
          </p:nvPr>
        </p:nvSpPr>
        <p:spPr/>
        <p:txBody>
          <a:bodyPr/>
          <a:lstStyle/>
          <a:p>
            <a:fld id="{0130EC45-831E-45F6-83CB-F93D0FE5A4DA}" type="slidenum">
              <a:rPr lang="en-US" altLang="en-US" smtClean="0"/>
              <a:pPr/>
              <a:t>13</a:t>
            </a:fld>
            <a:endParaRPr lang="en-US" altLang="en-US"/>
          </a:p>
        </p:txBody>
      </p:sp>
      <p:cxnSp>
        <p:nvCxnSpPr>
          <p:cNvPr id="10" name="Connecteur droit 9"/>
          <p:cNvCxnSpPr/>
          <p:nvPr>
            <p:custDataLst>
              <p:tags r:id="rId5"/>
            </p:custDataLst>
          </p:nvPr>
        </p:nvCxnSpPr>
        <p:spPr>
          <a:xfrm>
            <a:off x="4283968" y="2564904"/>
            <a:ext cx="0" cy="302433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679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77813"/>
            <a:ext cx="8229600" cy="558899"/>
          </a:xfrm>
        </p:spPr>
        <p:txBody>
          <a:bodyPr/>
          <a:lstStyle/>
          <a:p>
            <a:pPr lvl="0" eaLnBrk="1" hangingPunct="1">
              <a:spcBef>
                <a:spcPts val="600"/>
              </a:spcBef>
            </a:pPr>
            <a:r>
              <a:rPr lang="fr-CA" altLang="fr-FR" sz="3200" dirty="0"/>
              <a:t>Analyse de rentabilité (suite)</a:t>
            </a:r>
            <a:br>
              <a:rPr lang="fr-CA" altLang="fr-FR" sz="3200" dirty="0"/>
            </a:br>
            <a:r>
              <a:rPr lang="fr-CA" altLang="fr-FR" sz="1200" dirty="0"/>
              <a:t/>
            </a:r>
            <a:br>
              <a:rPr lang="fr-CA" altLang="fr-FR" sz="1200" dirty="0"/>
            </a:br>
            <a:r>
              <a:rPr lang="fr-CA" altLang="fr-FR" sz="1200" dirty="0"/>
              <a:t>		</a:t>
            </a:r>
            <a:r>
              <a:rPr lang="fr-CA" altLang="fr-FR" sz="1600" dirty="0">
                <a:solidFill>
                  <a:schemeClr val="tx1"/>
                </a:solidFill>
                <a:latin typeface="Arial" panose="020B0604020202020204" pitchFamily="34" charset="0"/>
                <a:ea typeface="Calibri" pitchFamily="34" charset="0"/>
                <a:cs typeface="Arial" panose="020B0604020202020204" pitchFamily="34" charset="0"/>
              </a:rPr>
              <a:t>Coût d’utilisation par 100 km (taxes incluses) en 2019</a:t>
            </a:r>
            <a:r>
              <a:rPr lang="fr-CA" altLang="fr-FR" sz="1600" dirty="0">
                <a:solidFill>
                  <a:schemeClr val="tx1"/>
                </a:solidFill>
                <a:latin typeface="Arial" pitchFamily="34" charset="0"/>
                <a:cs typeface="Arial" pitchFamily="34" charset="0"/>
              </a:rPr>
              <a:t/>
            </a:r>
            <a:br>
              <a:rPr lang="fr-CA" altLang="fr-FR" sz="1600" dirty="0">
                <a:solidFill>
                  <a:schemeClr val="tx1"/>
                </a:solidFill>
                <a:latin typeface="Arial" pitchFamily="34" charset="0"/>
                <a:cs typeface="Arial" pitchFamily="34" charset="0"/>
              </a:rPr>
            </a:br>
            <a:r>
              <a:rPr lang="fr-CA" altLang="fr-FR" sz="3200" dirty="0"/>
              <a:t/>
            </a:r>
            <a:br>
              <a:rPr lang="fr-CA" altLang="fr-FR" sz="3200" dirty="0"/>
            </a:br>
            <a:endParaRPr lang="fr-CA" sz="1400" dirty="0"/>
          </a:p>
        </p:txBody>
      </p:sp>
      <p:graphicFrame>
        <p:nvGraphicFramePr>
          <p:cNvPr id="9" name="Espace réservé du contenu 8"/>
          <p:cNvGraphicFramePr>
            <a:graphicFrameLocks noGrp="1"/>
          </p:cNvGraphicFramePr>
          <p:nvPr>
            <p:ph idx="1"/>
            <p:custDataLst>
              <p:tags r:id="rId2"/>
            </p:custDataLst>
            <p:extLst>
              <p:ext uri="{D42A27DB-BD31-4B8C-83A1-F6EECF244321}">
                <p14:modId xmlns:p14="http://schemas.microsoft.com/office/powerpoint/2010/main" val="3390063801"/>
              </p:ext>
            </p:extLst>
          </p:nvPr>
        </p:nvGraphicFramePr>
        <p:xfrm>
          <a:off x="683568" y="1556795"/>
          <a:ext cx="7776865" cy="1370618"/>
        </p:xfrm>
        <a:graphic>
          <a:graphicData uri="http://schemas.openxmlformats.org/drawingml/2006/table">
            <a:tbl>
              <a:tblPr firstRow="1" firstCol="1" bandRow="1">
                <a:tableStyleId>{5C22544A-7EE6-4342-B048-85BDC9FD1C3A}</a:tableStyleId>
              </a:tblPr>
              <a:tblGrid>
                <a:gridCol w="1490211">
                  <a:extLst>
                    <a:ext uri="{9D8B030D-6E8A-4147-A177-3AD203B41FA5}">
                      <a16:colId xmlns:a16="http://schemas.microsoft.com/office/drawing/2014/main" val="20000"/>
                    </a:ext>
                  </a:extLst>
                </a:gridCol>
                <a:gridCol w="1809600">
                  <a:extLst>
                    <a:ext uri="{9D8B030D-6E8A-4147-A177-3AD203B41FA5}">
                      <a16:colId xmlns:a16="http://schemas.microsoft.com/office/drawing/2014/main" val="20001"/>
                    </a:ext>
                  </a:extLst>
                </a:gridCol>
                <a:gridCol w="1809600">
                  <a:extLst>
                    <a:ext uri="{9D8B030D-6E8A-4147-A177-3AD203B41FA5}">
                      <a16:colId xmlns:a16="http://schemas.microsoft.com/office/drawing/2014/main" val="20002"/>
                    </a:ext>
                  </a:extLst>
                </a:gridCol>
                <a:gridCol w="1375456">
                  <a:extLst>
                    <a:ext uri="{9D8B030D-6E8A-4147-A177-3AD203B41FA5}">
                      <a16:colId xmlns:a16="http://schemas.microsoft.com/office/drawing/2014/main" val="20003"/>
                    </a:ext>
                  </a:extLst>
                </a:gridCol>
                <a:gridCol w="1291998">
                  <a:extLst>
                    <a:ext uri="{9D8B030D-6E8A-4147-A177-3AD203B41FA5}">
                      <a16:colId xmlns:a16="http://schemas.microsoft.com/office/drawing/2014/main" val="20004"/>
                    </a:ext>
                  </a:extLst>
                </a:gridCol>
              </a:tblGrid>
              <a:tr h="209768">
                <a:tc gridSpan="5">
                  <a:txBody>
                    <a:bodyPr/>
                    <a:lstStyle/>
                    <a:p>
                      <a:pPr algn="ctr">
                        <a:lnSpc>
                          <a:spcPct val="115000"/>
                        </a:lnSpc>
                        <a:spcAft>
                          <a:spcPts val="0"/>
                        </a:spcAft>
                      </a:pPr>
                      <a:r>
                        <a:rPr lang="fr-CA" sz="1200" dirty="0">
                          <a:effectLst/>
                        </a:rPr>
                        <a:t>Véhicules électriques</a:t>
                      </a:r>
                      <a:endParaRPr lang="fr-CA" sz="1100" dirty="0">
                        <a:effectLst/>
                        <a:latin typeface="Calibri"/>
                        <a:ea typeface="Calibri"/>
                        <a:cs typeface="Times New Roman"/>
                      </a:endParaRPr>
                    </a:p>
                  </a:txBody>
                  <a:tcPr marL="68580" marR="68580" marT="0" marB="0"/>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extLst>
                  <a:ext uri="{0D108BD9-81ED-4DB2-BD59-A6C34878D82A}">
                    <a16:rowId xmlns:a16="http://schemas.microsoft.com/office/drawing/2014/main" val="10000"/>
                  </a:ext>
                </a:extLst>
              </a:tr>
              <a:tr h="389162">
                <a:tc>
                  <a:txBody>
                    <a:bodyPr/>
                    <a:lstStyle/>
                    <a:p>
                      <a:pPr>
                        <a:lnSpc>
                          <a:spcPct val="100000"/>
                        </a:lnSpc>
                        <a:spcBef>
                          <a:spcPts val="600"/>
                        </a:spcBef>
                        <a:spcAft>
                          <a:spcPts val="0"/>
                        </a:spcAft>
                      </a:pPr>
                      <a:r>
                        <a:rPr lang="fr-CA" sz="1100" u="none" dirty="0">
                          <a:effectLst/>
                        </a:rPr>
                        <a:t>Lieu de recharge</a:t>
                      </a:r>
                      <a:endParaRPr lang="fr-CA" sz="1100" u="none" dirty="0">
                        <a:effectLst/>
                        <a:latin typeface="Calibri"/>
                        <a:ea typeface="Calibri"/>
                        <a:cs typeface="Times New Roman"/>
                      </a:endParaRPr>
                    </a:p>
                  </a:txBody>
                  <a:tcPr marL="68580" marR="68580" marT="0" marB="0"/>
                </a:tc>
                <a:tc>
                  <a:txBody>
                    <a:bodyPr/>
                    <a:lstStyle/>
                    <a:p>
                      <a:pPr>
                        <a:lnSpc>
                          <a:spcPct val="100000"/>
                        </a:lnSpc>
                        <a:spcBef>
                          <a:spcPts val="600"/>
                        </a:spcBef>
                        <a:spcAft>
                          <a:spcPts val="0"/>
                        </a:spcAft>
                      </a:pPr>
                      <a:r>
                        <a:rPr lang="fr-CA" sz="1100" u="none" dirty="0">
                          <a:effectLst/>
                        </a:rPr>
                        <a:t>Scénario</a:t>
                      </a:r>
                      <a:endParaRPr lang="fr-CA" sz="1100" u="none" dirty="0">
                        <a:effectLst/>
                        <a:latin typeface="Calibri"/>
                        <a:ea typeface="Calibri"/>
                        <a:cs typeface="Times New Roman"/>
                      </a:endParaRPr>
                    </a:p>
                  </a:txBody>
                  <a:tcPr marL="68580" marR="68580" marT="0" marB="0"/>
                </a:tc>
                <a:tc>
                  <a:txBody>
                    <a:bodyPr/>
                    <a:lstStyle/>
                    <a:p>
                      <a:pPr>
                        <a:lnSpc>
                          <a:spcPct val="100000"/>
                        </a:lnSpc>
                        <a:spcBef>
                          <a:spcPts val="600"/>
                        </a:spcBef>
                        <a:spcAft>
                          <a:spcPts val="0"/>
                        </a:spcAft>
                      </a:pPr>
                      <a:r>
                        <a:rPr lang="fr-CA" sz="1100" u="none" dirty="0">
                          <a:effectLst/>
                        </a:rPr>
                        <a:t>Coût unitaire (</a:t>
                      </a:r>
                      <a:r>
                        <a:rPr lang="fr-CA" sz="1100" u="none" dirty="0" err="1">
                          <a:effectLst/>
                        </a:rPr>
                        <a:t>tx</a:t>
                      </a:r>
                      <a:r>
                        <a:rPr lang="fr-CA" sz="1100" u="none" dirty="0">
                          <a:effectLst/>
                        </a:rPr>
                        <a:t> </a:t>
                      </a:r>
                      <a:r>
                        <a:rPr lang="fr-CA" sz="1100" u="none" dirty="0" err="1">
                          <a:effectLst/>
                        </a:rPr>
                        <a:t>incl</a:t>
                      </a:r>
                      <a:r>
                        <a:rPr lang="fr-CA" sz="1100" u="none" dirty="0">
                          <a:effectLst/>
                        </a:rPr>
                        <a:t>)</a:t>
                      </a:r>
                      <a:endParaRPr lang="fr-CA" sz="1100" u="none" dirty="0">
                        <a:effectLst/>
                        <a:latin typeface="Calibri"/>
                        <a:ea typeface="Calibri"/>
                        <a:cs typeface="Times New Roman"/>
                      </a:endParaRPr>
                    </a:p>
                  </a:txBody>
                  <a:tcPr marL="68580" marR="68580" marT="0" marB="0"/>
                </a:tc>
                <a:tc>
                  <a:txBody>
                    <a:bodyPr/>
                    <a:lstStyle/>
                    <a:p>
                      <a:pPr algn="ctr">
                        <a:lnSpc>
                          <a:spcPct val="100000"/>
                        </a:lnSpc>
                        <a:spcBef>
                          <a:spcPts val="600"/>
                        </a:spcBef>
                        <a:spcAft>
                          <a:spcPts val="0"/>
                        </a:spcAft>
                      </a:pPr>
                      <a:r>
                        <a:rPr lang="fr-CA" sz="1100" u="none">
                          <a:effectLst/>
                        </a:rPr>
                        <a:t>rendement</a:t>
                      </a:r>
                      <a:endParaRPr lang="fr-CA" sz="1100" u="none">
                        <a:effectLst/>
                        <a:latin typeface="Calibri"/>
                        <a:ea typeface="Calibri"/>
                        <a:cs typeface="Times New Roman"/>
                      </a:endParaRPr>
                    </a:p>
                  </a:txBody>
                  <a:tcPr marL="68580" marR="68580" marT="0" marB="0"/>
                </a:tc>
                <a:tc>
                  <a:txBody>
                    <a:bodyPr/>
                    <a:lstStyle/>
                    <a:p>
                      <a:pPr algn="ctr">
                        <a:lnSpc>
                          <a:spcPct val="100000"/>
                        </a:lnSpc>
                        <a:spcBef>
                          <a:spcPts val="600"/>
                        </a:spcBef>
                        <a:spcAft>
                          <a:spcPts val="0"/>
                        </a:spcAft>
                      </a:pPr>
                      <a:r>
                        <a:rPr lang="fr-CA" sz="1100" u="none" dirty="0">
                          <a:effectLst/>
                        </a:rPr>
                        <a:t>Coût / 100 km</a:t>
                      </a:r>
                      <a:endParaRPr lang="fr-CA" sz="1100" u="none"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92305">
                <a:tc rowSpan="2">
                  <a:txBody>
                    <a:bodyPr/>
                    <a:lstStyle/>
                    <a:p>
                      <a:pPr>
                        <a:lnSpc>
                          <a:spcPct val="115000"/>
                        </a:lnSpc>
                        <a:spcBef>
                          <a:spcPts val="600"/>
                        </a:spcBef>
                        <a:spcAft>
                          <a:spcPts val="0"/>
                        </a:spcAft>
                      </a:pPr>
                      <a:r>
                        <a:rPr lang="fr-CA" sz="1100">
                          <a:effectLst/>
                        </a:rPr>
                        <a:t>À domicile</a:t>
                      </a:r>
                      <a:endParaRPr lang="fr-CA" sz="1100">
                        <a:effectLst/>
                        <a:latin typeface="Calibri"/>
                        <a:ea typeface="Calibri"/>
                        <a:cs typeface="Times New Roman"/>
                      </a:endParaRPr>
                    </a:p>
                  </a:txBody>
                  <a:tcPr marL="68580" marR="68580" marT="0" marB="0"/>
                </a:tc>
                <a:tc>
                  <a:txBody>
                    <a:bodyPr/>
                    <a:lstStyle/>
                    <a:p>
                      <a:pPr>
                        <a:lnSpc>
                          <a:spcPct val="115000"/>
                        </a:lnSpc>
                        <a:spcBef>
                          <a:spcPts val="600"/>
                        </a:spcBef>
                        <a:spcAft>
                          <a:spcPts val="0"/>
                        </a:spcAft>
                      </a:pPr>
                      <a:r>
                        <a:rPr lang="fr-CA" sz="1100" dirty="0">
                          <a:effectLst/>
                        </a:rPr>
                        <a:t>AQCIE-FCEI</a:t>
                      </a:r>
                      <a:endParaRPr lang="fr-CA" sz="1100" dirty="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8,94 ¢/kWh</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000">
                          <a:effectLst/>
                        </a:rPr>
                        <a:t>21 kWh / 100 km</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1,88 $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192305">
                <a:tc vMerge="1">
                  <a:txBody>
                    <a:bodyPr/>
                    <a:lstStyle/>
                    <a:p>
                      <a:endParaRPr lang="fr-CA"/>
                    </a:p>
                  </a:txBody>
                  <a:tcPr/>
                </a:tc>
                <a:tc>
                  <a:txBody>
                    <a:bodyPr/>
                    <a:lstStyle/>
                    <a:p>
                      <a:pPr>
                        <a:lnSpc>
                          <a:spcPct val="115000"/>
                        </a:lnSpc>
                        <a:spcAft>
                          <a:spcPts val="0"/>
                        </a:spcAft>
                      </a:pPr>
                      <a:r>
                        <a:rPr lang="fr-CA" sz="1100" dirty="0" err="1">
                          <a:effectLst/>
                        </a:rPr>
                        <a:t>HQD</a:t>
                      </a:r>
                      <a:endParaRPr lang="fr-CA"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9,88 ¢/kWh</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000">
                          <a:effectLst/>
                        </a:rPr>
                        <a:t>21 kWh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2,07 $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192305">
                <a:tc rowSpan="2">
                  <a:txBody>
                    <a:bodyPr/>
                    <a:lstStyle/>
                    <a:p>
                      <a:pPr>
                        <a:lnSpc>
                          <a:spcPct val="115000"/>
                        </a:lnSpc>
                        <a:spcBef>
                          <a:spcPts val="600"/>
                        </a:spcBef>
                        <a:spcAft>
                          <a:spcPts val="0"/>
                        </a:spcAft>
                      </a:pPr>
                      <a:r>
                        <a:rPr lang="fr-CA" sz="1100" dirty="0">
                          <a:effectLst/>
                        </a:rPr>
                        <a:t>Aux BRCC</a:t>
                      </a:r>
                      <a:endParaRPr lang="fr-CA" sz="1100" dirty="0">
                        <a:effectLst/>
                        <a:latin typeface="Calibri"/>
                        <a:ea typeface="Calibri"/>
                        <a:cs typeface="Times New Roman"/>
                      </a:endParaRPr>
                    </a:p>
                  </a:txBody>
                  <a:tcPr marL="68580" marR="68580" marT="0" marB="0"/>
                </a:tc>
                <a:tc>
                  <a:txBody>
                    <a:bodyPr/>
                    <a:lstStyle/>
                    <a:p>
                      <a:pPr>
                        <a:lnSpc>
                          <a:spcPct val="115000"/>
                        </a:lnSpc>
                        <a:spcBef>
                          <a:spcPts val="600"/>
                        </a:spcBef>
                        <a:spcAft>
                          <a:spcPts val="0"/>
                        </a:spcAft>
                      </a:pPr>
                      <a:r>
                        <a:rPr lang="fr-CA" sz="1100" dirty="0">
                          <a:effectLst/>
                        </a:rPr>
                        <a:t>AQCIE-FCEI</a:t>
                      </a:r>
                      <a:endParaRPr lang="fr-CA" sz="1100" dirty="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36,16 ¢/kWh</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000">
                          <a:effectLst/>
                        </a:rPr>
                        <a:t>21 kWh / 100 km</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7,59 $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192305">
                <a:tc vMerge="1">
                  <a:txBody>
                    <a:bodyPr/>
                    <a:lstStyle/>
                    <a:p>
                      <a:endParaRPr lang="fr-CA"/>
                    </a:p>
                  </a:txBody>
                  <a:tcPr/>
                </a:tc>
                <a:tc>
                  <a:txBody>
                    <a:bodyPr/>
                    <a:lstStyle/>
                    <a:p>
                      <a:pPr>
                        <a:lnSpc>
                          <a:spcPct val="115000"/>
                        </a:lnSpc>
                        <a:spcAft>
                          <a:spcPts val="0"/>
                        </a:spcAft>
                      </a:pPr>
                      <a:r>
                        <a:rPr lang="fr-CA" sz="1100">
                          <a:effectLst/>
                        </a:rPr>
                        <a:t>HQD</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23,00 ¢/kWh</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000">
                          <a:effectLst/>
                        </a:rPr>
                        <a:t>21 kWh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dirty="0">
                          <a:effectLst/>
                        </a:rPr>
                        <a:t>4,83 $</a:t>
                      </a:r>
                      <a:endParaRPr lang="fr-CA"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4" name="Espace réservé de la date 3"/>
          <p:cNvSpPr>
            <a:spLocks noGrp="1"/>
          </p:cNvSpPr>
          <p:nvPr>
            <p:ph type="dt" sz="half" idx="10"/>
            <p:custDataLst>
              <p:tags r:id="rId3"/>
            </p:custDataLst>
          </p:nvPr>
        </p:nvSpPr>
        <p:spPr/>
        <p:txBody>
          <a:bodyPr/>
          <a:lstStyle/>
          <a:p>
            <a:pPr>
              <a:defRPr/>
            </a:pPr>
            <a:endParaRPr lang="en-US" altLang="en-US" dirty="0"/>
          </a:p>
          <a:p>
            <a:pPr>
              <a:defRPr/>
            </a:pPr>
            <a:endParaRPr lang="en-US" altLang="en-US" dirty="0"/>
          </a:p>
        </p:txBody>
      </p:sp>
      <p:sp>
        <p:nvSpPr>
          <p:cNvPr id="5" name="Espace réservé du numéro de diapositive 4"/>
          <p:cNvSpPr>
            <a:spLocks noGrp="1"/>
          </p:cNvSpPr>
          <p:nvPr>
            <p:ph type="sldNum" sz="quarter" idx="12"/>
            <p:custDataLst>
              <p:tags r:id="rId4"/>
            </p:custDataLst>
          </p:nvPr>
        </p:nvSpPr>
        <p:spPr/>
        <p:txBody>
          <a:bodyPr/>
          <a:lstStyle/>
          <a:p>
            <a:fld id="{5AECC699-90A0-480E-B467-87681DD92EA5}" type="slidenum">
              <a:rPr lang="en-US" altLang="en-US" smtClean="0"/>
              <a:pPr/>
              <a:t>14</a:t>
            </a:fld>
            <a:endParaRPr lang="en-US" altLang="en-US"/>
          </a:p>
        </p:txBody>
      </p:sp>
      <p:graphicFrame>
        <p:nvGraphicFramePr>
          <p:cNvPr id="11" name="Tableau 10"/>
          <p:cNvGraphicFramePr>
            <a:graphicFrameLocks noGrp="1"/>
          </p:cNvGraphicFramePr>
          <p:nvPr>
            <p:custDataLst>
              <p:tags r:id="rId5"/>
            </p:custDataLst>
            <p:extLst>
              <p:ext uri="{D42A27DB-BD31-4B8C-83A1-F6EECF244321}">
                <p14:modId xmlns:p14="http://schemas.microsoft.com/office/powerpoint/2010/main" val="4120819943"/>
              </p:ext>
            </p:extLst>
          </p:nvPr>
        </p:nvGraphicFramePr>
        <p:xfrm>
          <a:off x="683568" y="3140969"/>
          <a:ext cx="7776864" cy="2448267"/>
        </p:xfrm>
        <a:graphic>
          <a:graphicData uri="http://schemas.openxmlformats.org/drawingml/2006/table">
            <a:tbl>
              <a:tblPr firstRow="1" firstCol="1" bandRow="1">
                <a:tableStyleId>{5C22544A-7EE6-4342-B048-85BDC9FD1C3A}</a:tableStyleId>
              </a:tblPr>
              <a:tblGrid>
                <a:gridCol w="2296237">
                  <a:extLst>
                    <a:ext uri="{9D8B030D-6E8A-4147-A177-3AD203B41FA5}">
                      <a16:colId xmlns:a16="http://schemas.microsoft.com/office/drawing/2014/main" val="20000"/>
                    </a:ext>
                  </a:extLst>
                </a:gridCol>
                <a:gridCol w="2296237">
                  <a:extLst>
                    <a:ext uri="{9D8B030D-6E8A-4147-A177-3AD203B41FA5}">
                      <a16:colId xmlns:a16="http://schemas.microsoft.com/office/drawing/2014/main" val="20001"/>
                    </a:ext>
                  </a:extLst>
                </a:gridCol>
                <a:gridCol w="1592195">
                  <a:extLst>
                    <a:ext uri="{9D8B030D-6E8A-4147-A177-3AD203B41FA5}">
                      <a16:colId xmlns:a16="http://schemas.microsoft.com/office/drawing/2014/main" val="20002"/>
                    </a:ext>
                  </a:extLst>
                </a:gridCol>
                <a:gridCol w="1592195">
                  <a:extLst>
                    <a:ext uri="{9D8B030D-6E8A-4147-A177-3AD203B41FA5}">
                      <a16:colId xmlns:a16="http://schemas.microsoft.com/office/drawing/2014/main" val="20003"/>
                    </a:ext>
                  </a:extLst>
                </a:gridCol>
              </a:tblGrid>
              <a:tr h="264678">
                <a:tc gridSpan="4">
                  <a:txBody>
                    <a:bodyPr/>
                    <a:lstStyle/>
                    <a:p>
                      <a:pPr algn="ctr">
                        <a:lnSpc>
                          <a:spcPct val="115000"/>
                        </a:lnSpc>
                        <a:spcAft>
                          <a:spcPts val="0"/>
                        </a:spcAft>
                      </a:pPr>
                      <a:r>
                        <a:rPr lang="fr-CA" sz="1200" dirty="0">
                          <a:effectLst/>
                        </a:rPr>
                        <a:t>Véhicules à essence</a:t>
                      </a:r>
                      <a:endParaRPr lang="fr-CA" sz="1100" dirty="0">
                        <a:effectLst/>
                        <a:latin typeface="Calibri"/>
                        <a:ea typeface="Calibri"/>
                        <a:cs typeface="Times New Roman"/>
                      </a:endParaRPr>
                    </a:p>
                  </a:txBody>
                  <a:tcPr marL="68580" marR="68580" marT="0" marB="0"/>
                </a:tc>
                <a:tc hMerge="1">
                  <a:txBody>
                    <a:bodyPr/>
                    <a:lstStyle/>
                    <a:p>
                      <a:endParaRPr lang="fr-CA"/>
                    </a:p>
                  </a:txBody>
                  <a:tcPr/>
                </a:tc>
                <a:tc hMerge="1">
                  <a:txBody>
                    <a:bodyPr/>
                    <a:lstStyle/>
                    <a:p>
                      <a:endParaRPr lang="fr-CA"/>
                    </a:p>
                  </a:txBody>
                  <a:tcPr/>
                </a:tc>
                <a:tc hMerge="1">
                  <a:txBody>
                    <a:bodyPr/>
                    <a:lstStyle/>
                    <a:p>
                      <a:endParaRPr lang="fr-CA"/>
                    </a:p>
                  </a:txBody>
                  <a:tcPr/>
                </a:tc>
                <a:extLst>
                  <a:ext uri="{0D108BD9-81ED-4DB2-BD59-A6C34878D82A}">
                    <a16:rowId xmlns:a16="http://schemas.microsoft.com/office/drawing/2014/main" val="10000"/>
                  </a:ext>
                </a:extLst>
              </a:tr>
              <a:tr h="242621">
                <a:tc>
                  <a:txBody>
                    <a:bodyPr/>
                    <a:lstStyle/>
                    <a:p>
                      <a:pPr algn="ctr">
                        <a:lnSpc>
                          <a:spcPct val="115000"/>
                        </a:lnSpc>
                        <a:spcAft>
                          <a:spcPts val="0"/>
                        </a:spcAft>
                      </a:pPr>
                      <a:r>
                        <a:rPr lang="fr-CA" sz="1100">
                          <a:effectLst/>
                        </a:rPr>
                        <a:t>Type de véhicule</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Prix /litre d’essence</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rendement</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Coût / 100 km</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242621">
                <a:tc rowSpan="4">
                  <a:txBody>
                    <a:bodyPr/>
                    <a:lstStyle/>
                    <a:p>
                      <a:pPr>
                        <a:lnSpc>
                          <a:spcPct val="115000"/>
                        </a:lnSpc>
                        <a:spcBef>
                          <a:spcPts val="600"/>
                        </a:spcBef>
                        <a:spcAft>
                          <a:spcPts val="0"/>
                        </a:spcAft>
                      </a:pPr>
                      <a:r>
                        <a:rPr lang="fr-CA" sz="1100" dirty="0">
                          <a:effectLst/>
                        </a:rPr>
                        <a:t> </a:t>
                      </a:r>
                    </a:p>
                    <a:p>
                      <a:pPr>
                        <a:lnSpc>
                          <a:spcPct val="115000"/>
                        </a:lnSpc>
                        <a:spcBef>
                          <a:spcPts val="600"/>
                        </a:spcBef>
                        <a:spcAft>
                          <a:spcPts val="0"/>
                        </a:spcAft>
                      </a:pPr>
                      <a:r>
                        <a:rPr lang="fr-CA" sz="1100" dirty="0">
                          <a:effectLst/>
                        </a:rPr>
                        <a:t>Compacte</a:t>
                      </a:r>
                      <a:endParaRPr lang="fr-CA" sz="1100" dirty="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1,10 $/L</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7 L / 100 km</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7,70 $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242621">
                <a:tc vMerge="1">
                  <a:txBody>
                    <a:bodyPr/>
                    <a:lstStyle/>
                    <a:p>
                      <a:endParaRPr lang="fr-CA"/>
                    </a:p>
                  </a:txBody>
                  <a:tcPr/>
                </a:tc>
                <a:tc>
                  <a:txBody>
                    <a:bodyPr/>
                    <a:lstStyle/>
                    <a:p>
                      <a:pPr algn="ctr">
                        <a:lnSpc>
                          <a:spcPct val="115000"/>
                        </a:lnSpc>
                        <a:spcAft>
                          <a:spcPts val="0"/>
                        </a:spcAft>
                      </a:pPr>
                      <a:r>
                        <a:rPr lang="fr-CA" sz="1100">
                          <a:effectLst/>
                        </a:rPr>
                        <a:t>1,20 $/L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7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8,40 $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242621">
                <a:tc vMerge="1">
                  <a:txBody>
                    <a:bodyPr/>
                    <a:lstStyle/>
                    <a:p>
                      <a:endParaRPr lang="fr-CA"/>
                    </a:p>
                  </a:txBody>
                  <a:tcPr/>
                </a:tc>
                <a:tc>
                  <a:txBody>
                    <a:bodyPr/>
                    <a:lstStyle/>
                    <a:p>
                      <a:pPr algn="ctr">
                        <a:lnSpc>
                          <a:spcPct val="115000"/>
                        </a:lnSpc>
                        <a:spcAft>
                          <a:spcPts val="0"/>
                        </a:spcAft>
                      </a:pPr>
                      <a:r>
                        <a:rPr lang="fr-CA" sz="1100">
                          <a:effectLst/>
                        </a:rPr>
                        <a:t>1,30 $/L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7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9,10 $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242621">
                <a:tc vMerge="1">
                  <a:txBody>
                    <a:bodyPr/>
                    <a:lstStyle/>
                    <a:p>
                      <a:endParaRPr lang="fr-CA"/>
                    </a:p>
                  </a:txBody>
                  <a:tcPr/>
                </a:tc>
                <a:tc>
                  <a:txBody>
                    <a:bodyPr/>
                    <a:lstStyle/>
                    <a:p>
                      <a:pPr algn="ctr">
                        <a:lnSpc>
                          <a:spcPct val="115000"/>
                        </a:lnSpc>
                        <a:spcAft>
                          <a:spcPts val="0"/>
                        </a:spcAft>
                      </a:pPr>
                      <a:r>
                        <a:rPr lang="fr-CA" sz="1100">
                          <a:effectLst/>
                        </a:rPr>
                        <a:t>1,40 $/L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7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9,80 $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242621">
                <a:tc rowSpan="4">
                  <a:txBody>
                    <a:bodyPr/>
                    <a:lstStyle/>
                    <a:p>
                      <a:pPr>
                        <a:lnSpc>
                          <a:spcPct val="115000"/>
                        </a:lnSpc>
                        <a:spcBef>
                          <a:spcPts val="600"/>
                        </a:spcBef>
                        <a:spcAft>
                          <a:spcPts val="0"/>
                        </a:spcAft>
                      </a:pPr>
                      <a:r>
                        <a:rPr lang="fr-CA" sz="1100" dirty="0">
                          <a:effectLst/>
                        </a:rPr>
                        <a:t> </a:t>
                      </a:r>
                    </a:p>
                    <a:p>
                      <a:pPr>
                        <a:lnSpc>
                          <a:spcPct val="115000"/>
                        </a:lnSpc>
                        <a:spcBef>
                          <a:spcPts val="600"/>
                        </a:spcBef>
                        <a:spcAft>
                          <a:spcPts val="0"/>
                        </a:spcAft>
                      </a:pPr>
                      <a:r>
                        <a:rPr lang="fr-CA" sz="1100" dirty="0">
                          <a:effectLst/>
                        </a:rPr>
                        <a:t>Intermédiaire</a:t>
                      </a:r>
                      <a:endParaRPr lang="fr-CA" sz="1100" dirty="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1,10 $/L</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9 L / 100 km</a:t>
                      </a:r>
                      <a:endParaRPr lang="fr-CA" sz="1100">
                        <a:effectLst/>
                        <a:latin typeface="Calibri"/>
                        <a:ea typeface="Calibri"/>
                        <a:cs typeface="Times New Roman"/>
                      </a:endParaRPr>
                    </a:p>
                  </a:txBody>
                  <a:tcPr marL="68580" marR="68580" marT="0" marB="0"/>
                </a:tc>
                <a:tc>
                  <a:txBody>
                    <a:bodyPr/>
                    <a:lstStyle/>
                    <a:p>
                      <a:pPr algn="ctr">
                        <a:lnSpc>
                          <a:spcPct val="115000"/>
                        </a:lnSpc>
                        <a:spcBef>
                          <a:spcPts val="600"/>
                        </a:spcBef>
                        <a:spcAft>
                          <a:spcPts val="0"/>
                        </a:spcAft>
                      </a:pPr>
                      <a:r>
                        <a:rPr lang="fr-CA" sz="1100">
                          <a:effectLst/>
                        </a:rPr>
                        <a:t>9,90 $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r h="242621">
                <a:tc vMerge="1">
                  <a:txBody>
                    <a:bodyPr/>
                    <a:lstStyle/>
                    <a:p>
                      <a:endParaRPr lang="fr-CA"/>
                    </a:p>
                  </a:txBody>
                  <a:tcPr/>
                </a:tc>
                <a:tc>
                  <a:txBody>
                    <a:bodyPr/>
                    <a:lstStyle/>
                    <a:p>
                      <a:pPr algn="ctr">
                        <a:lnSpc>
                          <a:spcPct val="115000"/>
                        </a:lnSpc>
                        <a:spcAft>
                          <a:spcPts val="0"/>
                        </a:spcAft>
                      </a:pPr>
                      <a:r>
                        <a:rPr lang="fr-CA" sz="1100">
                          <a:effectLst/>
                        </a:rPr>
                        <a:t>1,20 $/L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10,80 $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r h="242621">
                <a:tc vMerge="1">
                  <a:txBody>
                    <a:bodyPr/>
                    <a:lstStyle/>
                    <a:p>
                      <a:endParaRPr lang="fr-CA"/>
                    </a:p>
                  </a:txBody>
                  <a:tcPr/>
                </a:tc>
                <a:tc>
                  <a:txBody>
                    <a:bodyPr/>
                    <a:lstStyle/>
                    <a:p>
                      <a:pPr algn="ctr">
                        <a:lnSpc>
                          <a:spcPct val="115000"/>
                        </a:lnSpc>
                        <a:spcAft>
                          <a:spcPts val="0"/>
                        </a:spcAft>
                      </a:pPr>
                      <a:r>
                        <a:rPr lang="fr-CA" sz="1100">
                          <a:effectLst/>
                        </a:rPr>
                        <a:t>1,30 $/L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11,70 $</a:t>
                      </a:r>
                      <a:endParaRPr lang="fr-CA" sz="1100">
                        <a:effectLst/>
                        <a:latin typeface="Calibri"/>
                        <a:ea typeface="Calibri"/>
                        <a:cs typeface="Times New Roman"/>
                      </a:endParaRPr>
                    </a:p>
                  </a:txBody>
                  <a:tcPr marL="68580" marR="68580" marT="0" marB="0"/>
                </a:tc>
                <a:extLst>
                  <a:ext uri="{0D108BD9-81ED-4DB2-BD59-A6C34878D82A}">
                    <a16:rowId xmlns:a16="http://schemas.microsoft.com/office/drawing/2014/main" val="10008"/>
                  </a:ext>
                </a:extLst>
              </a:tr>
              <a:tr h="242621">
                <a:tc vMerge="1">
                  <a:txBody>
                    <a:bodyPr/>
                    <a:lstStyle/>
                    <a:p>
                      <a:endParaRPr lang="fr-CA"/>
                    </a:p>
                  </a:txBody>
                  <a:tcPr/>
                </a:tc>
                <a:tc>
                  <a:txBody>
                    <a:bodyPr/>
                    <a:lstStyle/>
                    <a:p>
                      <a:pPr algn="ctr">
                        <a:lnSpc>
                          <a:spcPct val="115000"/>
                        </a:lnSpc>
                        <a:spcAft>
                          <a:spcPts val="0"/>
                        </a:spcAft>
                      </a:pPr>
                      <a:r>
                        <a:rPr lang="fr-CA" sz="1100">
                          <a:effectLst/>
                        </a:rPr>
                        <a:t>1,40 $/L</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a:effectLst/>
                        </a:rPr>
                        <a:t>9 L / 100 km</a:t>
                      </a:r>
                      <a:endParaRPr lang="fr-CA"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CA" sz="1100" dirty="0">
                          <a:effectLst/>
                        </a:rPr>
                        <a:t>12,60 $</a:t>
                      </a:r>
                      <a:endParaRPr lang="fr-CA"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726818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77813"/>
            <a:ext cx="8229600" cy="630907"/>
          </a:xfrm>
        </p:spPr>
        <p:txBody>
          <a:bodyPr/>
          <a:lstStyle/>
          <a:p>
            <a:r>
              <a:rPr lang="fr-CA" altLang="fr-FR" sz="3200" dirty="0"/>
              <a:t>Analyse de rentabilité (suite)</a:t>
            </a:r>
            <a:endParaRPr lang="fr-CA" sz="3200" dirty="0"/>
          </a:p>
        </p:txBody>
      </p:sp>
      <p:sp>
        <p:nvSpPr>
          <p:cNvPr id="3" name="Espace réservé du contenu 2"/>
          <p:cNvSpPr>
            <a:spLocks noGrp="1"/>
          </p:cNvSpPr>
          <p:nvPr>
            <p:ph idx="1"/>
            <p:custDataLst>
              <p:tags r:id="rId2"/>
            </p:custDataLst>
          </p:nvPr>
        </p:nvSpPr>
        <p:spPr>
          <a:xfrm>
            <a:off x="457200" y="980728"/>
            <a:ext cx="8291264" cy="4968551"/>
          </a:xfrm>
        </p:spPr>
        <p:txBody>
          <a:bodyPr/>
          <a:lstStyle/>
          <a:p>
            <a:pPr marL="0" indent="0">
              <a:buClr>
                <a:schemeClr val="accent2"/>
              </a:buClr>
              <a:buNone/>
            </a:pPr>
            <a:r>
              <a:rPr lang="fr-CA" sz="1600" dirty="0">
                <a:latin typeface="Arial" panose="020B0604020202020204" pitchFamily="34" charset="0"/>
                <a:cs typeface="Arial" panose="020B0604020202020204" pitchFamily="34" charset="0"/>
              </a:rPr>
              <a:t>Conséquences du coût unitaire réel aux BRCC</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lvl="1">
              <a:buFont typeface="Arial" panose="020B0604020202020204" pitchFamily="34" charset="0"/>
              <a:buChar char="•"/>
            </a:pPr>
            <a:r>
              <a:rPr lang="fr-CA" sz="1200" dirty="0">
                <a:latin typeface="Arial" panose="020B0604020202020204" pitchFamily="34" charset="0"/>
                <a:cs typeface="Arial" panose="020B0604020202020204" pitchFamily="34" charset="0"/>
              </a:rPr>
              <a:t>Le coût de recharge réel aux BRCC, à 36 ¢/kWh, est plus de 4 fois plus élevé que le coût unitaire de recharge à domicile</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lvl="1">
              <a:buFont typeface="Arial" panose="020B0604020202020204" pitchFamily="34" charset="0"/>
              <a:buChar char="•"/>
            </a:pPr>
            <a:r>
              <a:rPr lang="fr-CA" sz="1200" dirty="0">
                <a:latin typeface="Arial" panose="020B0604020202020204" pitchFamily="34" charset="0"/>
                <a:cs typeface="Arial" panose="020B0604020202020204" pitchFamily="34" charset="0"/>
              </a:rPr>
              <a:t>Le coût de recharge réel aux bornes publiques de niveau 2 est également de 36 ¢/kWh selon les données disponibles (AVEQ 6 mars 2019; 8,3 kWh en 3 heures </a:t>
            </a:r>
            <a:r>
              <a:rPr lang="en-CA" sz="1200" dirty="0">
                <a:latin typeface="Arial" panose="020B0604020202020204" pitchFamily="34" charset="0"/>
                <a:cs typeface="Arial" panose="020B0604020202020204" pitchFamily="34" charset="0"/>
              </a:rPr>
              <a:t>à 1$</a:t>
            </a:r>
            <a:r>
              <a:rPr lang="fr-CA" sz="1200" dirty="0">
                <a:latin typeface="Arial" panose="020B0604020202020204" pitchFamily="34" charset="0"/>
                <a:cs typeface="Arial" panose="020B0604020202020204" pitchFamily="34" charset="0"/>
              </a:rPr>
              <a:t>/h)</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lvl="1">
              <a:buFont typeface="Arial" panose="020B0604020202020204" pitchFamily="34" charset="0"/>
              <a:buChar char="•"/>
            </a:pPr>
            <a:r>
              <a:rPr lang="fr-CA" sz="1200" dirty="0">
                <a:latin typeface="Arial" panose="020B0604020202020204" pitchFamily="34" charset="0"/>
                <a:cs typeface="Arial" panose="020B0604020202020204" pitchFamily="34" charset="0"/>
              </a:rPr>
              <a:t>À ce prix, la recharge d’un véhicule électrique aux BRCC se traduit par un coût / 100 km de 7,59 $, équivalent à plus de 83 % du coût de l’essence / 100 km pour un VMT compact (7 L / 100 km @ 1,30 $ /litre = 9,10 $)</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marL="344487" lvl="1" indent="0">
              <a:buNone/>
            </a:pPr>
            <a:r>
              <a:rPr lang="fr-CA" sz="1200" dirty="0">
                <a:latin typeface="Arial" panose="020B0604020202020204" pitchFamily="34" charset="0"/>
                <a:cs typeface="Arial" panose="020B0604020202020204" pitchFamily="34" charset="0"/>
              </a:rPr>
              <a:t>L’écart de prix d’acquisition entre un VMT et un VEÉ (après subvention) n’est plus compensé par une réduction suffisamment significative du coût d’utilisation (carburant)</a:t>
            </a:r>
          </a:p>
          <a:p>
            <a:pPr lvl="1">
              <a:buFont typeface="Arial" panose="020B0604020202020204" pitchFamily="34" charset="0"/>
              <a:buChar char="•"/>
            </a:pPr>
            <a:r>
              <a:rPr lang="fr-CA" sz="1200" b="1" dirty="0">
                <a:latin typeface="Arial" panose="020B0604020202020204" pitchFamily="34" charset="0"/>
                <a:cs typeface="Arial" panose="020B0604020202020204" pitchFamily="34" charset="0"/>
              </a:rPr>
              <a:t>VEÉ recharge à domicile 	8,94 ¢/kWh		1,88 $/100 km	   338,40 $/an</a:t>
            </a:r>
          </a:p>
          <a:p>
            <a:pPr lvl="1">
              <a:buFont typeface="Arial" panose="020B0604020202020204" pitchFamily="34" charset="0"/>
              <a:buChar char="•"/>
            </a:pPr>
            <a:r>
              <a:rPr lang="fr-CA" sz="1200" b="1" dirty="0">
                <a:latin typeface="Arial" panose="020B0604020202020204" pitchFamily="34" charset="0"/>
                <a:cs typeface="Arial" panose="020B0604020202020204" pitchFamily="34" charset="0"/>
              </a:rPr>
              <a:t>VEÉ recharge aux BRCC	36,16 ¢/kWh		7,59 $/100 km	1 366,20 $/an</a:t>
            </a:r>
          </a:p>
          <a:p>
            <a:pPr lvl="1">
              <a:buFont typeface="Arial" panose="020B0604020202020204" pitchFamily="34" charset="0"/>
              <a:buChar char="•"/>
            </a:pPr>
            <a:r>
              <a:rPr lang="fr-CA" sz="1200" b="1" dirty="0">
                <a:latin typeface="Arial" panose="020B0604020202020204" pitchFamily="34" charset="0"/>
                <a:cs typeface="Arial" panose="020B0604020202020204" pitchFamily="34" charset="0"/>
              </a:rPr>
              <a:t>VMT   (7 L/100 km)	1,30 $/L		9,10 $/100 km	1 638,00 $/an </a:t>
            </a:r>
          </a:p>
          <a:p>
            <a:pPr marL="344487" lvl="1" indent="0">
              <a:buNone/>
            </a:pPr>
            <a:r>
              <a:rPr lang="fr-CA" sz="1200" b="1" dirty="0">
                <a:latin typeface="Arial" panose="020B0604020202020204" pitchFamily="34" charset="0"/>
                <a:cs typeface="Arial" panose="020B0604020202020204" pitchFamily="34" charset="0"/>
              </a:rPr>
              <a:t>L’avantage vs VMT est de 1 300 $/an pour un VEÉ rechargé à domicile, mais seulement 272 $/an pour un VEÉ rechargé aux BRCC 				</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lvl="1">
              <a:buFont typeface="Arial" panose="020B0604020202020204" pitchFamily="34" charset="0"/>
              <a:buChar char="•"/>
            </a:pPr>
            <a:r>
              <a:rPr lang="fr-CA" sz="1200" dirty="0">
                <a:latin typeface="Arial" panose="020B0604020202020204" pitchFamily="34" charset="0"/>
                <a:cs typeface="Arial" panose="020B0604020202020204" pitchFamily="34" charset="0"/>
              </a:rPr>
              <a:t>L’intérêt économique d’un véhicule électrique est par conséquent sérieusement remis en question en l’absence de recharge à domicile</a:t>
            </a:r>
          </a:p>
          <a:p>
            <a:pPr lvl="1">
              <a:buFont typeface="Arial" panose="020B0604020202020204" pitchFamily="34" charset="0"/>
              <a:buChar char="•"/>
            </a:pPr>
            <a:endParaRPr lang="fr-CA" sz="1200" dirty="0">
              <a:latin typeface="Arial" panose="020B0604020202020204" pitchFamily="34" charset="0"/>
              <a:cs typeface="Arial" panose="020B0604020202020204" pitchFamily="34" charset="0"/>
            </a:endParaRPr>
          </a:p>
          <a:p>
            <a:pPr lvl="1">
              <a:buFont typeface="Arial" panose="020B0604020202020204" pitchFamily="34" charset="0"/>
              <a:buChar char="•"/>
            </a:pPr>
            <a:r>
              <a:rPr lang="fr-CA" sz="1200" dirty="0">
                <a:latin typeface="Arial" panose="020B0604020202020204" pitchFamily="34" charset="0"/>
                <a:cs typeface="Arial" panose="020B0604020202020204" pitchFamily="34" charset="0"/>
              </a:rPr>
              <a:t>L’effet induit du Projet de BRCC sur les ventes de VEÉ pour ce segment de clientèle semble donc très fragile</a:t>
            </a:r>
          </a:p>
          <a:p>
            <a:pPr lvl="1">
              <a:buFont typeface="Arial" panose="020B0604020202020204" pitchFamily="34" charset="0"/>
              <a:buChar char="•"/>
            </a:pPr>
            <a:endParaRPr lang="fr-CA" sz="1200" dirty="0"/>
          </a:p>
        </p:txBody>
      </p:sp>
      <p:sp>
        <p:nvSpPr>
          <p:cNvPr id="5" name="Espace réservé du numéro de diapositive 4"/>
          <p:cNvSpPr>
            <a:spLocks noGrp="1"/>
          </p:cNvSpPr>
          <p:nvPr>
            <p:ph type="sldNum" sz="quarter" idx="12"/>
            <p:custDataLst>
              <p:tags r:id="rId3"/>
            </p:custDataLst>
          </p:nvPr>
        </p:nvSpPr>
        <p:spPr/>
        <p:txBody>
          <a:bodyPr/>
          <a:lstStyle/>
          <a:p>
            <a:fld id="{5AECC699-90A0-480E-B467-87681DD92EA5}" type="slidenum">
              <a:rPr lang="en-US" altLang="en-US" smtClean="0"/>
              <a:pPr/>
              <a:t>15</a:t>
            </a:fld>
            <a:endParaRPr lang="en-US" altLang="en-US"/>
          </a:p>
        </p:txBody>
      </p:sp>
    </p:spTree>
    <p:extLst>
      <p:ext uri="{BB962C8B-B14F-4D97-AF65-F5344CB8AC3E}">
        <p14:creationId xmlns:p14="http://schemas.microsoft.com/office/powerpoint/2010/main" val="2691511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16</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Compte d’écart et de report</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endParaRPr lang="fr-CA" altLang="fr-FR" sz="18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 HQD propose de créer un compte d’écart et de report pour l’ensemble des coûts associés au projet</a:t>
            </a:r>
          </a:p>
          <a:p>
            <a:pPr eaLnBrk="1" hangingPunct="1">
              <a:spcBef>
                <a:spcPct val="0"/>
              </a:spcBef>
              <a:buClr>
                <a:schemeClr val="accent2"/>
              </a:buClr>
              <a:buSzTx/>
              <a:buFont typeface="Wingdings" panose="05000000000000000000" pitchFamily="2" charset="2"/>
              <a:buChar char="Ø"/>
              <a:defRPr/>
            </a:pPr>
            <a:endParaRPr lang="fr-CA" altLang="fr-FR" sz="16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 Il indique que ce compte pourrait être utilisé en cas de déploiement plus rapide du projet ou de changement légal, mais n’anticipe pas l’utiliser pour l’instant</a:t>
            </a:r>
          </a:p>
          <a:p>
            <a:pPr eaLnBrk="1" hangingPunct="1">
              <a:spcBef>
                <a:spcPct val="0"/>
              </a:spcBef>
              <a:buClr>
                <a:schemeClr val="accent2"/>
              </a:buClr>
              <a:buSzTx/>
              <a:buFont typeface="Wingdings" panose="05000000000000000000" pitchFamily="2" charset="2"/>
              <a:buChar char="Ø"/>
              <a:defRPr/>
            </a:pPr>
            <a:endParaRPr lang="fr-CA" altLang="fr-FR" sz="16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 La Régie a déjà défini la procédure applicable pour faire une demande de compte d’écart et de report lorsqu’un évènement imprévisible survient. Cette procédure ne prévoit pas la création d’un compte de manière préventive</a:t>
            </a:r>
          </a:p>
          <a:p>
            <a:pPr eaLnBrk="1" hangingPunct="1">
              <a:spcBef>
                <a:spcPct val="0"/>
              </a:spcBef>
              <a:buClr>
                <a:schemeClr val="accent2"/>
              </a:buClr>
              <a:buSzTx/>
              <a:buFont typeface="Wingdings" panose="05000000000000000000" pitchFamily="2" charset="2"/>
              <a:buChar char="Ø"/>
              <a:defRPr/>
            </a:pPr>
            <a:endParaRPr lang="fr-CA" altLang="fr-FR" sz="16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 Relativement à quoi serait calculé l’écart dans le contexte du mécanisme incitatif?</a:t>
            </a:r>
          </a:p>
          <a:p>
            <a:pPr lvl="1" eaLnBrk="1" hangingPunct="1">
              <a:spcBef>
                <a:spcPct val="0"/>
              </a:spcBef>
              <a:buSzTx/>
              <a:buFont typeface="Wingdings" panose="05000000000000000000" pitchFamily="2" charset="2"/>
              <a:buChar char="Ø"/>
              <a:defRPr/>
            </a:pPr>
            <a:r>
              <a:rPr lang="fr-CA" altLang="fr-FR" sz="1200" dirty="0">
                <a:cs typeface="Arial" panose="020B0604020202020204" pitchFamily="34" charset="0"/>
              </a:rPr>
              <a:t>Écart versus les prévisions du dossier R-4060-2018 serait déraisonnable considérant l’incertitude qui entoure le projet</a:t>
            </a:r>
          </a:p>
          <a:p>
            <a:pPr lvl="1" eaLnBrk="1" hangingPunct="1">
              <a:spcBef>
                <a:spcPct val="0"/>
              </a:spcBef>
              <a:buSzTx/>
              <a:buFont typeface="Wingdings" panose="05000000000000000000" pitchFamily="2" charset="2"/>
              <a:buChar char="Ø"/>
              <a:defRPr/>
            </a:pPr>
            <a:r>
              <a:rPr lang="fr-CA" altLang="fr-FR" sz="1200" dirty="0">
                <a:cs typeface="Arial" panose="020B0604020202020204" pitchFamily="34" charset="0"/>
              </a:rPr>
              <a:t>Écart versus la prévision du dossier tarifaire est impraticable dans le cadre du MRI sans facteur Y ou Z pour les coûts du projet</a:t>
            </a:r>
            <a:endParaRPr lang="fr-CA" altLang="fr-FR" sz="1600" dirty="0">
              <a:cs typeface="Arial" panose="020B0604020202020204" pitchFamily="34" charset="0"/>
            </a:endParaRPr>
          </a:p>
          <a:p>
            <a:pPr eaLnBrk="1" hangingPunct="1">
              <a:spcBef>
                <a:spcPct val="0"/>
              </a:spcBef>
              <a:buClr>
                <a:schemeClr val="accent2"/>
              </a:buClr>
              <a:buSzTx/>
              <a:buNone/>
              <a:defRPr/>
            </a:pPr>
            <a:endParaRPr lang="fr-CA" altLang="fr-FR" sz="16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 L’AQCIE et la FCEI s’opposent, en conséquence, à la création de ce compte d’écart et de report qu’elles jugent totalement prématurée</a:t>
            </a:r>
          </a:p>
          <a:p>
            <a:pPr lvl="1" eaLnBrk="1" hangingPunct="1">
              <a:spcBef>
                <a:spcPct val="0"/>
              </a:spcBef>
              <a:buSzTx/>
              <a:buFont typeface="Wingdings" panose="05000000000000000000" pitchFamily="2" charset="2"/>
              <a:buChar char="Ø"/>
              <a:defRPr/>
            </a:pPr>
            <a:endParaRPr lang="en-CA" altLang="fr-FR" sz="12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en-CA" altLang="fr-FR" sz="1200" dirty="0">
              <a:cs typeface="Arial" panose="020B0604020202020204" pitchFamily="34" charset="0"/>
            </a:endParaRPr>
          </a:p>
        </p:txBody>
      </p:sp>
    </p:spTree>
    <p:extLst>
      <p:ext uri="{BB962C8B-B14F-4D97-AF65-F5344CB8AC3E}">
        <p14:creationId xmlns:p14="http://schemas.microsoft.com/office/powerpoint/2010/main" val="425283905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57200" y="277813"/>
            <a:ext cx="8229600" cy="630907"/>
          </a:xfrm>
        </p:spPr>
        <p:txBody>
          <a:bodyPr/>
          <a:lstStyle/>
          <a:p>
            <a:r>
              <a:rPr lang="fr-CA" altLang="fr-FR" sz="3200" dirty="0"/>
              <a:t>Sommaire des recommandations</a:t>
            </a:r>
            <a:endParaRPr lang="fr-CA" sz="3200" dirty="0"/>
          </a:p>
        </p:txBody>
      </p:sp>
      <p:sp>
        <p:nvSpPr>
          <p:cNvPr id="3" name="Espace réservé du contenu 2"/>
          <p:cNvSpPr>
            <a:spLocks noGrp="1"/>
          </p:cNvSpPr>
          <p:nvPr>
            <p:ph idx="1"/>
            <p:custDataLst>
              <p:tags r:id="rId2"/>
            </p:custDataLst>
          </p:nvPr>
        </p:nvSpPr>
        <p:spPr>
          <a:xfrm>
            <a:off x="457200" y="1052737"/>
            <a:ext cx="8229600" cy="4824536"/>
          </a:xfrm>
        </p:spPr>
        <p:txBody>
          <a:bodyPr/>
          <a:lstStyle/>
          <a:p>
            <a:endParaRPr lang="fr-CA" sz="1600" b="1" dirty="0"/>
          </a:p>
          <a:p>
            <a:pPr>
              <a:buClr>
                <a:schemeClr val="accent2"/>
              </a:buClr>
            </a:pPr>
            <a:r>
              <a:rPr lang="fr-CA" sz="1600" dirty="0">
                <a:latin typeface="Arial" panose="020B0604020202020204" pitchFamily="34" charset="0"/>
                <a:cs typeface="Arial" panose="020B0604020202020204" pitchFamily="34" charset="0"/>
              </a:rPr>
              <a:t>D’ici à 2021, autoriser le Distributeur à porter le circuit électrique à 400 bornes rapides ou une borne par 175 VEÉ</a:t>
            </a:r>
          </a:p>
          <a:p>
            <a:pPr>
              <a:buClr>
                <a:schemeClr val="accent2"/>
              </a:buClr>
            </a:pPr>
            <a:endParaRPr lang="fr-CA" sz="1600" dirty="0">
              <a:latin typeface="Arial" panose="020B0604020202020204" pitchFamily="34" charset="0"/>
              <a:cs typeface="Arial" panose="020B0604020202020204" pitchFamily="34" charset="0"/>
            </a:endParaRPr>
          </a:p>
          <a:p>
            <a:pPr>
              <a:buClr>
                <a:schemeClr val="accent2"/>
              </a:buClr>
            </a:pPr>
            <a:r>
              <a:rPr lang="fr-CA" sz="1600" dirty="0">
                <a:latin typeface="Arial" panose="020B0604020202020204" pitchFamily="34" charset="0"/>
                <a:cs typeface="Arial" panose="020B0604020202020204" pitchFamily="34" charset="0"/>
              </a:rPr>
              <a:t>Exiger qu’une mise à jour du projet pour les années au-delà de 2021 soit présentée à la Régie pour approbation</a:t>
            </a:r>
          </a:p>
          <a:p>
            <a:pPr>
              <a:buClr>
                <a:schemeClr val="accent2"/>
              </a:buClr>
            </a:pPr>
            <a:endParaRPr lang="fr-CA" sz="1600" dirty="0">
              <a:latin typeface="Arial" panose="020B0604020202020204" pitchFamily="34" charset="0"/>
              <a:cs typeface="Arial" panose="020B0604020202020204" pitchFamily="34" charset="0"/>
            </a:endParaRPr>
          </a:p>
          <a:p>
            <a:pPr>
              <a:buClr>
                <a:schemeClr val="accent2"/>
              </a:buClr>
            </a:pPr>
            <a:r>
              <a:rPr lang="fr-CA" sz="1600" dirty="0">
                <a:latin typeface="Arial" panose="020B0604020202020204" pitchFamily="34" charset="0"/>
                <a:cs typeface="Arial" panose="020B0604020202020204" pitchFamily="34" charset="0"/>
              </a:rPr>
              <a:t>Rejeter la demande de création d’un compte d’écart et de report</a:t>
            </a:r>
          </a:p>
          <a:p>
            <a:pPr>
              <a:buClr>
                <a:schemeClr val="accent2"/>
              </a:buClr>
            </a:pPr>
            <a:endParaRPr lang="fr-CA" sz="1600" dirty="0">
              <a:latin typeface="Arial" panose="020B0604020202020204" pitchFamily="34" charset="0"/>
              <a:cs typeface="Arial" panose="020B0604020202020204" pitchFamily="34" charset="0"/>
            </a:endParaRPr>
          </a:p>
          <a:p>
            <a:pPr>
              <a:buClr>
                <a:schemeClr val="accent2"/>
              </a:buClr>
            </a:pPr>
            <a:r>
              <a:rPr lang="fr-CA" sz="1600" dirty="0">
                <a:latin typeface="Arial" panose="020B0604020202020204" pitchFamily="34" charset="0"/>
                <a:cs typeface="Arial" panose="020B0604020202020204" pitchFamily="34" charset="0"/>
              </a:rPr>
              <a:t>S’assurer d’un suivi distinct des dépenses et investissements liés au projet</a:t>
            </a:r>
          </a:p>
        </p:txBody>
      </p:sp>
      <p:sp>
        <p:nvSpPr>
          <p:cNvPr id="5" name="Espace réservé du numéro de diapositive 4"/>
          <p:cNvSpPr>
            <a:spLocks noGrp="1"/>
          </p:cNvSpPr>
          <p:nvPr>
            <p:ph type="sldNum" sz="quarter" idx="12"/>
            <p:custDataLst>
              <p:tags r:id="rId3"/>
            </p:custDataLst>
          </p:nvPr>
        </p:nvSpPr>
        <p:spPr/>
        <p:txBody>
          <a:bodyPr/>
          <a:lstStyle/>
          <a:p>
            <a:fld id="{5AECC699-90A0-480E-B467-87681DD92EA5}" type="slidenum">
              <a:rPr lang="en-US" altLang="en-US" smtClean="0"/>
              <a:pPr/>
              <a:t>17</a:t>
            </a:fld>
            <a:endParaRPr lang="en-US" altLang="en-US"/>
          </a:p>
        </p:txBody>
      </p:sp>
    </p:spTree>
    <p:extLst>
      <p:ext uri="{BB962C8B-B14F-4D97-AF65-F5344CB8AC3E}">
        <p14:creationId xmlns:p14="http://schemas.microsoft.com/office/powerpoint/2010/main" val="249225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2</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Commentaires généraux</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L’AQCIE et la FCEI souscrivent aux objectifs sociétaux de la mobilité durable</a:t>
            </a:r>
          </a:p>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L’AQCIE et la FCEI privilégient une approche prudente considérant les sources multiples et significatives d’incertitude sur le besoin de bornes en quantité et en nature</a:t>
            </a:r>
          </a:p>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L’AQCIE et la FCEI sont favorables à une maximisation de l’utilisation des subventions ou autres ressources financières externes</a:t>
            </a:r>
          </a:p>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p:txBody>
      </p:sp>
    </p:spTree>
    <p:extLst>
      <p:ext uri="{BB962C8B-B14F-4D97-AF65-F5344CB8AC3E}">
        <p14:creationId xmlns:p14="http://schemas.microsoft.com/office/powerpoint/2010/main" val="33636546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3</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Profil proposé de déploiement des bornes</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Le profil de déploiement des bornes proposé par HQD est dicté principalement par quatre intrants</a:t>
            </a:r>
          </a:p>
          <a:p>
            <a:pPr lvl="1" eaLnBrk="1" hangingPunct="1">
              <a:spcBef>
                <a:spcPct val="0"/>
              </a:spcBef>
              <a:buSzTx/>
              <a:buFont typeface="Wingdings" panose="05000000000000000000" pitchFamily="2" charset="2"/>
              <a:buChar char="Ø"/>
              <a:defRPr/>
            </a:pPr>
            <a:r>
              <a:rPr lang="fr-CA" altLang="fr-FR" sz="1400" dirty="0"/>
              <a:t>La projection des ventes de VÉ à l’horizon 2030</a:t>
            </a:r>
          </a:p>
          <a:p>
            <a:pPr lvl="1" eaLnBrk="1" hangingPunct="1">
              <a:spcBef>
                <a:spcPct val="0"/>
              </a:spcBef>
              <a:buSzTx/>
              <a:buFont typeface="Wingdings" panose="05000000000000000000" pitchFamily="2" charset="2"/>
              <a:buChar char="Ø"/>
              <a:defRPr/>
            </a:pPr>
            <a:r>
              <a:rPr lang="fr-CA" altLang="fr-FR" sz="1400" dirty="0"/>
              <a:t>La proportion de VEÉ versus VHR</a:t>
            </a:r>
          </a:p>
          <a:p>
            <a:pPr lvl="1" eaLnBrk="1" hangingPunct="1">
              <a:spcBef>
                <a:spcPct val="0"/>
              </a:spcBef>
              <a:buSzTx/>
              <a:buFont typeface="Wingdings" panose="05000000000000000000" pitchFamily="2" charset="2"/>
              <a:buChar char="Ø"/>
              <a:defRPr/>
            </a:pPr>
            <a:r>
              <a:rPr lang="fr-CA" altLang="fr-FR" sz="1400" dirty="0"/>
              <a:t>Un ratio cible de 250 VEÉ par BRCC en 2030</a:t>
            </a:r>
          </a:p>
          <a:p>
            <a:pPr lvl="1" eaLnBrk="1" hangingPunct="1">
              <a:spcBef>
                <a:spcPct val="0"/>
              </a:spcBef>
              <a:buSzTx/>
              <a:buFont typeface="Wingdings" panose="05000000000000000000" pitchFamily="2" charset="2"/>
              <a:buChar char="Ø"/>
              <a:defRPr/>
            </a:pPr>
            <a:r>
              <a:rPr lang="fr-CA" altLang="fr-FR" sz="1400" dirty="0"/>
              <a:t>Le désir de maintenir un ratio VEÉ: BRCC inférieur à la cible dans les prochaines années afin de stimuler les achats de VÉ (effet induit)</a:t>
            </a:r>
          </a:p>
          <a:p>
            <a:pPr lvl="1" eaLnBrk="1" hangingPunct="1">
              <a:spcBef>
                <a:spcPct val="0"/>
              </a:spcBef>
              <a:buSzTx/>
              <a:buFont typeface="Wingdings" panose="05000000000000000000" pitchFamily="2" charset="2"/>
              <a:buChar char="Ø"/>
              <a:defRPr/>
            </a:pPr>
            <a:endParaRPr lang="fr-CA" altLang="fr-FR" sz="1400" dirty="0"/>
          </a:p>
          <a:p>
            <a:pPr eaLnBrk="1" hangingPunct="1">
              <a:spcBef>
                <a:spcPct val="0"/>
              </a:spcBef>
              <a:buClr>
                <a:schemeClr val="accent2"/>
              </a:buClr>
              <a:buSzTx/>
              <a:buFont typeface="Wingdings" panose="05000000000000000000" pitchFamily="2" charset="2"/>
              <a:buChar char="Ø"/>
              <a:defRPr/>
            </a:pPr>
            <a:r>
              <a:rPr lang="fr-CA" altLang="fr-FR" sz="1800" dirty="0"/>
              <a:t> La prudence du déploiement proposé dépend donc de la crédibilité des hypothèses sur ces intrants et de l’incertitude qui les entoure</a:t>
            </a:r>
          </a:p>
          <a:p>
            <a:pPr eaLnBrk="1" hangingPunct="1">
              <a:spcBef>
                <a:spcPct val="0"/>
              </a:spcBef>
              <a:buClr>
                <a:schemeClr val="accent2"/>
              </a:buClr>
              <a:buSzTx/>
              <a:buFont typeface="Wingdings" panose="05000000000000000000" pitchFamily="2" charset="2"/>
              <a:buChar char="Ø"/>
              <a:defRPr/>
            </a:pPr>
            <a:endParaRPr lang="fr-CA" altLang="fr-FR" sz="1800" dirty="0"/>
          </a:p>
          <a:p>
            <a:pPr lvl="1" eaLnBrk="1" hangingPunct="1">
              <a:spcBef>
                <a:spcPct val="0"/>
              </a:spcBef>
              <a:buSzTx/>
              <a:buFont typeface="Wingdings" panose="05000000000000000000" pitchFamily="2" charset="2"/>
              <a:buChar char="Ø"/>
              <a:defRPr/>
            </a:pPr>
            <a:r>
              <a:rPr lang="fr-CA" altLang="fr-FR" sz="1400" dirty="0"/>
              <a:t>Le ratio cible</a:t>
            </a:r>
          </a:p>
          <a:p>
            <a:pPr lvl="1" eaLnBrk="1" hangingPunct="1">
              <a:spcBef>
                <a:spcPct val="0"/>
              </a:spcBef>
              <a:buSzTx/>
              <a:buFont typeface="Wingdings" panose="05000000000000000000" pitchFamily="2" charset="2"/>
              <a:buChar char="Ø"/>
              <a:defRPr/>
            </a:pPr>
            <a:r>
              <a:rPr lang="fr-CA" altLang="fr-FR" sz="1400" dirty="0"/>
              <a:t>L’effet induit</a:t>
            </a:r>
          </a:p>
          <a:p>
            <a:pPr eaLnBrk="1" hangingPunct="1">
              <a:spcBef>
                <a:spcPct val="0"/>
              </a:spcBef>
              <a:buClr>
                <a:schemeClr val="accent2"/>
              </a:buClr>
              <a:buSzTx/>
              <a:buNone/>
              <a:defRPr/>
            </a:pPr>
            <a:endParaRPr lang="fr-CA" altLang="fr-FR" sz="1400" dirty="0"/>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p:txBody>
      </p:sp>
    </p:spTree>
    <p:extLst>
      <p:ext uri="{BB962C8B-B14F-4D97-AF65-F5344CB8AC3E}">
        <p14:creationId xmlns:p14="http://schemas.microsoft.com/office/powerpoint/2010/main" val="64557465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4</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Ratio cible (VEÉ:BRCC )</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r>
              <a:rPr lang="fr-CA" altLang="fr-FR" sz="1800" dirty="0"/>
              <a:t> Le ratio cible de 250:1 en 2030 n’est appuyé par aucune analyse propre à HQD en preuve</a:t>
            </a:r>
          </a:p>
          <a:p>
            <a:pPr eaLnBrk="1" hangingPunct="1">
              <a:spcBef>
                <a:spcPct val="0"/>
              </a:spcBef>
              <a:buClr>
                <a:schemeClr val="accent2"/>
              </a:buClr>
              <a:buSzTx/>
              <a:buFont typeface="Wingdings" panose="05000000000000000000" pitchFamily="2" charset="2"/>
              <a:buChar char="Ø"/>
              <a:defRPr/>
            </a:pPr>
            <a:endParaRPr lang="fr-CA" altLang="fr-FR" sz="1400" dirty="0"/>
          </a:p>
          <a:p>
            <a:pPr lvl="1" eaLnBrk="1" hangingPunct="1">
              <a:spcBef>
                <a:spcPct val="0"/>
              </a:spcBef>
              <a:buSzTx/>
              <a:buFont typeface="Wingdings" panose="05000000000000000000" pitchFamily="2" charset="2"/>
              <a:buChar char="Ø"/>
              <a:defRPr/>
            </a:pPr>
            <a:r>
              <a:rPr lang="fr-CA" altLang="fr-FR" sz="1400" dirty="0"/>
              <a:t>Seule information disponible est la distance recherchée entre les bornes (50 km) et le déclencheur d’ajout de bornes (250 recharges par mois) </a:t>
            </a:r>
          </a:p>
          <a:p>
            <a:pPr lvl="1" eaLnBrk="1" hangingPunct="1">
              <a:spcBef>
                <a:spcPct val="0"/>
              </a:spcBef>
              <a:buSzTx/>
              <a:buFont typeface="Wingdings" panose="05000000000000000000" pitchFamily="2" charset="2"/>
              <a:buChar char="Ø"/>
              <a:defRPr/>
            </a:pPr>
            <a:r>
              <a:rPr lang="fr-CA" altLang="fr-FR" sz="1400" dirty="0"/>
              <a:t>Absence d’analyses de sensibilité</a:t>
            </a:r>
          </a:p>
          <a:p>
            <a:pPr lvl="1" eaLnBrk="1" hangingPunct="1">
              <a:spcBef>
                <a:spcPct val="0"/>
              </a:spcBef>
              <a:buSzTx/>
              <a:buFont typeface="Wingdings" panose="05000000000000000000" pitchFamily="2" charset="2"/>
              <a:buChar char="Ø"/>
              <a:defRPr/>
            </a:pPr>
            <a:r>
              <a:rPr lang="fr-CA" altLang="fr-FR" sz="1400" dirty="0"/>
              <a:t>HQD ne connaît pas le besoin de stations pour compléter la couverture</a:t>
            </a:r>
          </a:p>
          <a:p>
            <a:pPr eaLnBrk="1" hangingPunct="1">
              <a:spcBef>
                <a:spcPct val="0"/>
              </a:spcBef>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Est basé sur des hypothèses conservatrices</a:t>
            </a:r>
          </a:p>
          <a:p>
            <a:pPr lvl="1" eaLnBrk="1" hangingPunct="1">
              <a:spcBef>
                <a:spcPct val="0"/>
              </a:spcBef>
              <a:buSzTx/>
              <a:buFont typeface="Wingdings" panose="05000000000000000000" pitchFamily="2" charset="2"/>
              <a:buChar char="Ø"/>
              <a:defRPr/>
            </a:pPr>
            <a:r>
              <a:rPr lang="fr-CA" altLang="fr-FR" sz="1400" dirty="0"/>
              <a:t>Basé sur un temps d’attente nul</a:t>
            </a:r>
          </a:p>
          <a:p>
            <a:pPr lvl="1" eaLnBrk="1" hangingPunct="1">
              <a:spcBef>
                <a:spcPct val="0"/>
              </a:spcBef>
              <a:buSzTx/>
              <a:buFont typeface="Wingdings" panose="05000000000000000000" pitchFamily="2" charset="2"/>
              <a:buChar char="Ø"/>
              <a:defRPr/>
            </a:pPr>
            <a:r>
              <a:rPr lang="fr-CA" altLang="fr-FR" sz="1400" dirty="0"/>
              <a:t>Hypothèse d’autonomie constante</a:t>
            </a:r>
          </a:p>
          <a:p>
            <a:pPr lvl="1" eaLnBrk="1" hangingPunct="1">
              <a:spcBef>
                <a:spcPct val="0"/>
              </a:spcBef>
              <a:buSzTx/>
              <a:buFont typeface="Wingdings" panose="05000000000000000000" pitchFamily="2" charset="2"/>
              <a:buChar char="Ø"/>
              <a:defRPr/>
            </a:pPr>
            <a:r>
              <a:rPr lang="fr-CA" altLang="fr-FR" sz="1400" dirty="0"/>
              <a:t>Suppose l’absence d’installation de bornes par le secteur privé</a:t>
            </a:r>
          </a:p>
          <a:p>
            <a:pPr lvl="1" eaLnBrk="1" hangingPunct="1">
              <a:spcBef>
                <a:spcPct val="0"/>
              </a:spcBef>
              <a:buSzTx/>
              <a:buFont typeface="Wingdings" panose="05000000000000000000" pitchFamily="2" charset="2"/>
              <a:buChar char="Ø"/>
              <a:defRPr/>
            </a:pPr>
            <a:endParaRPr lang="fr-CA" altLang="fr-FR" sz="1400" dirty="0"/>
          </a:p>
        </p:txBody>
      </p:sp>
    </p:spTree>
    <p:extLst>
      <p:ext uri="{BB962C8B-B14F-4D97-AF65-F5344CB8AC3E}">
        <p14:creationId xmlns:p14="http://schemas.microsoft.com/office/powerpoint/2010/main" val="280302208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5</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Ratio cible (VEÉ:BRCC )</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406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None/>
              <a:defRPr/>
            </a:pPr>
            <a:r>
              <a:rPr lang="fr-CA" altLang="fr-FR" sz="1800" dirty="0"/>
              <a:t> </a:t>
            </a:r>
          </a:p>
          <a:p>
            <a:pPr eaLnBrk="1" hangingPunct="1">
              <a:spcBef>
                <a:spcPct val="0"/>
              </a:spcBef>
              <a:buClr>
                <a:schemeClr val="accent2"/>
              </a:buClr>
              <a:buSzTx/>
              <a:buFont typeface="Wingdings" panose="05000000000000000000" pitchFamily="2" charset="2"/>
              <a:buChar char="Ø"/>
              <a:defRPr/>
            </a:pPr>
            <a:r>
              <a:rPr lang="fr-CA" altLang="fr-FR" sz="1800" dirty="0"/>
              <a:t>  Est sensiblement plus agressif que les études de simulation réalisées aux États-Unis…</a:t>
            </a:r>
          </a:p>
          <a:p>
            <a:pPr eaLnBrk="1" hangingPunct="1">
              <a:spcBef>
                <a:spcPct val="0"/>
              </a:spcBef>
              <a:buClr>
                <a:schemeClr val="accent2"/>
              </a:buClr>
              <a:buSzTx/>
              <a:buNone/>
              <a:defRPr/>
            </a:pPr>
            <a:endParaRPr lang="fr-CA" altLang="fr-FR" sz="1800" dirty="0"/>
          </a:p>
          <a:p>
            <a:pPr lvl="1" eaLnBrk="1" hangingPunct="1">
              <a:spcBef>
                <a:spcPct val="0"/>
              </a:spcBef>
              <a:buSzTx/>
              <a:buFont typeface="Wingdings" panose="05000000000000000000" pitchFamily="2" charset="2"/>
              <a:buChar char="Ø"/>
              <a:defRPr/>
            </a:pPr>
            <a:r>
              <a:rPr lang="fr-CA" altLang="fr-FR" sz="1400" dirty="0"/>
              <a:t>Ratio de 290 en moyenne en 2030 sur la base de 5% de parts de marché (NREL 2017)</a:t>
            </a:r>
          </a:p>
          <a:p>
            <a:pPr lvl="1" eaLnBrk="1" hangingPunct="1">
              <a:spcBef>
                <a:spcPct val="0"/>
              </a:spcBef>
              <a:buSzTx/>
              <a:buFont typeface="Wingdings" panose="05000000000000000000" pitchFamily="2" charset="2"/>
              <a:buChar char="Ø"/>
              <a:defRPr/>
            </a:pPr>
            <a:r>
              <a:rPr lang="fr-CA" altLang="fr-FR" sz="1400" dirty="0"/>
              <a:t>Ratio de 254 en 2025 sur la base d’une autonomie de 80 miles (Ji et al . 2016)</a:t>
            </a:r>
          </a:p>
          <a:p>
            <a:pPr lvl="1" eaLnBrk="1" hangingPunct="1">
              <a:spcBef>
                <a:spcPct val="0"/>
              </a:spcBef>
              <a:buSzTx/>
              <a:buFont typeface="Wingdings" panose="05000000000000000000" pitchFamily="2" charset="2"/>
              <a:buChar char="Ø"/>
              <a:defRPr/>
            </a:pPr>
            <a:endParaRPr lang="fr-CA" altLang="fr-FR" sz="1400" dirty="0"/>
          </a:p>
          <a:p>
            <a:pPr lvl="1" eaLnBrk="1" hangingPunct="1">
              <a:spcBef>
                <a:spcPct val="0"/>
              </a:spcBef>
              <a:buSzTx/>
              <a:buFont typeface="Wingdings" panose="05000000000000000000" pitchFamily="2" charset="2"/>
              <a:buChar char="Ø"/>
              <a:defRPr/>
            </a:pPr>
            <a:endParaRPr lang="fr-CA" altLang="fr-FR" sz="1400" dirty="0"/>
          </a:p>
          <a:p>
            <a:pPr eaLnBrk="1" hangingPunct="1">
              <a:spcBef>
                <a:spcPct val="0"/>
              </a:spcBef>
              <a:buClr>
                <a:schemeClr val="accent2"/>
              </a:buClr>
              <a:buSzTx/>
              <a:buFont typeface="Wingdings" panose="05000000000000000000" pitchFamily="2" charset="2"/>
              <a:buChar char="Ø"/>
              <a:defRPr/>
            </a:pPr>
            <a:r>
              <a:rPr lang="fr-CA" altLang="fr-FR" sz="1800" dirty="0"/>
              <a:t>…qui elles-mêmes contiennent des hypothèses agressives</a:t>
            </a:r>
          </a:p>
          <a:p>
            <a:pPr marL="344487" lvl="1" indent="0" eaLnBrk="1" hangingPunct="1">
              <a:spcBef>
                <a:spcPct val="0"/>
              </a:spcBef>
              <a:buSzTx/>
              <a:buNone/>
              <a:defRPr/>
            </a:pPr>
            <a:endParaRPr lang="fr-CA" altLang="fr-FR" sz="1400" dirty="0"/>
          </a:p>
          <a:p>
            <a:pPr lvl="1" eaLnBrk="1" hangingPunct="1">
              <a:spcBef>
                <a:spcPct val="0"/>
              </a:spcBef>
              <a:buSzTx/>
              <a:buFont typeface="Wingdings" panose="05000000000000000000" pitchFamily="2" charset="2"/>
              <a:buChar char="Ø"/>
              <a:defRPr/>
            </a:pPr>
            <a:r>
              <a:rPr lang="fr-CA" altLang="fr-FR" sz="1400" dirty="0"/>
              <a:t>Font abstraction de l’</a:t>
            </a:r>
            <a:r>
              <a:rPr lang="fr-CA" altLang="fr-FR" sz="1400" dirty="0" err="1"/>
              <a:t>auto-sélection</a:t>
            </a:r>
            <a:endParaRPr lang="fr-CA" altLang="fr-FR" sz="1400" dirty="0"/>
          </a:p>
          <a:p>
            <a:pPr lvl="1" eaLnBrk="1" hangingPunct="1">
              <a:spcBef>
                <a:spcPct val="0"/>
              </a:spcBef>
              <a:buSzTx/>
              <a:buFont typeface="Wingdings" panose="05000000000000000000" pitchFamily="2" charset="2"/>
              <a:buChar char="Ø"/>
              <a:defRPr/>
            </a:pPr>
            <a:r>
              <a:rPr lang="fr-CA" altLang="fr-FR" sz="1400" dirty="0"/>
              <a:t>Hypothèse d’autonomie limitée alors que le ratio VEÉ: BRCC est très sensible à l’autonomie</a:t>
            </a:r>
          </a:p>
          <a:p>
            <a:pPr lvl="1" eaLnBrk="1" hangingPunct="1">
              <a:spcBef>
                <a:spcPct val="0"/>
              </a:spcBef>
              <a:buSzTx/>
              <a:buFont typeface="Wingdings" panose="05000000000000000000" pitchFamily="2" charset="2"/>
              <a:buChar char="Ø"/>
              <a:defRPr/>
            </a:pPr>
            <a:r>
              <a:rPr lang="fr-CA" altLang="fr-FR" sz="1400" dirty="0"/>
              <a:t>Inclut tous les véhicules au numérateur et </a:t>
            </a:r>
            <a:r>
              <a:rPr lang="fr-CA" altLang="fr-FR" sz="1400" u="sng" dirty="0"/>
              <a:t>toutes les bornes au dénominateur</a:t>
            </a:r>
          </a:p>
          <a:p>
            <a:pPr lvl="1" eaLnBrk="1" hangingPunct="1">
              <a:spcBef>
                <a:spcPct val="0"/>
              </a:spcBef>
              <a:buSzTx/>
              <a:buFont typeface="Wingdings" panose="05000000000000000000" pitchFamily="2" charset="2"/>
              <a:buChar char="Ø"/>
              <a:defRPr/>
            </a:pPr>
            <a:endParaRPr lang="fr-CA" altLang="fr-FR" sz="1400" dirty="0"/>
          </a:p>
          <a:p>
            <a:pPr marL="344487" lvl="1" indent="0" eaLnBrk="1" hangingPunct="1">
              <a:spcBef>
                <a:spcPct val="0"/>
              </a:spcBef>
              <a:buSzTx/>
              <a:buNone/>
              <a:defRPr/>
            </a:pPr>
            <a:endParaRPr lang="fr-CA" altLang="fr-FR" sz="1400" dirty="0"/>
          </a:p>
          <a:p>
            <a:pPr marL="344487" lvl="1" indent="0" eaLnBrk="1" hangingPunct="1">
              <a:spcBef>
                <a:spcPct val="0"/>
              </a:spcBef>
              <a:buSzTx/>
              <a:buNone/>
              <a:defRPr/>
            </a:pPr>
            <a:endParaRPr lang="fr-CA" altLang="fr-FR" sz="1400" dirty="0"/>
          </a:p>
        </p:txBody>
      </p:sp>
    </p:spTree>
    <p:extLst>
      <p:ext uri="{BB962C8B-B14F-4D97-AF65-F5344CB8AC3E}">
        <p14:creationId xmlns:p14="http://schemas.microsoft.com/office/powerpoint/2010/main" val="249358130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6</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Effet induit</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endParaRPr lang="fr-CA" altLang="fr-FR" sz="1800" dirty="0"/>
          </a:p>
          <a:p>
            <a:pPr eaLnBrk="1" hangingPunct="1">
              <a:spcBef>
                <a:spcPct val="0"/>
              </a:spcBef>
              <a:buClr>
                <a:schemeClr val="accent2"/>
              </a:buClr>
              <a:buSzTx/>
              <a:buFont typeface="Wingdings" panose="05000000000000000000" pitchFamily="2" charset="2"/>
              <a:buChar char="Ø"/>
              <a:defRPr/>
            </a:pPr>
            <a:r>
              <a:rPr lang="fr-CA" altLang="fr-FR" sz="1800" dirty="0"/>
              <a:t> HQD utilise la notion d’effet induit pour justifier un ratio plus faible que le ratio cible dans les prochaines années</a:t>
            </a:r>
          </a:p>
          <a:p>
            <a:pPr eaLnBrk="1" hangingPunct="1">
              <a:spcBef>
                <a:spcPct val="0"/>
              </a:spcBef>
              <a:buClr>
                <a:schemeClr val="accent2"/>
              </a:buClr>
              <a:buSzTx/>
              <a:buNone/>
              <a:defRPr/>
            </a:pPr>
            <a:r>
              <a:rPr lang="fr-CA" altLang="fr-FR" sz="1800" dirty="0"/>
              <a:t> </a:t>
            </a:r>
          </a:p>
          <a:p>
            <a:pPr eaLnBrk="1" hangingPunct="1">
              <a:spcBef>
                <a:spcPct val="0"/>
              </a:spcBef>
              <a:buClr>
                <a:schemeClr val="accent2"/>
              </a:buClr>
              <a:buSzTx/>
              <a:buFont typeface="Wingdings" panose="05000000000000000000" pitchFamily="2" charset="2"/>
              <a:buChar char="Ø"/>
              <a:defRPr/>
            </a:pPr>
            <a:r>
              <a:rPr lang="fr-CA" altLang="fr-FR" sz="1800" dirty="0"/>
              <a:t> Beaucoup évoqué, mais peu démontré</a:t>
            </a:r>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en-CA" altLang="fr-FR" sz="1400" dirty="0">
                <a:cs typeface="Arial" panose="020B0604020202020204" pitchFamily="34" charset="0"/>
              </a:rPr>
              <a:t>Section 2 de la </a:t>
            </a:r>
            <a:r>
              <a:rPr lang="en-CA" altLang="fr-FR" sz="1400" dirty="0" err="1">
                <a:cs typeface="Arial" panose="020B0604020202020204" pitchFamily="34" charset="0"/>
              </a:rPr>
              <a:t>preuve</a:t>
            </a:r>
            <a:r>
              <a:rPr lang="en-CA" altLang="fr-FR" sz="1400" dirty="0">
                <a:cs typeface="Arial" panose="020B0604020202020204" pitchFamily="34" charset="0"/>
              </a:rPr>
              <a:t> de </a:t>
            </a:r>
            <a:r>
              <a:rPr lang="en-CA" altLang="fr-FR" sz="1400" dirty="0" err="1">
                <a:cs typeface="Arial" panose="020B0604020202020204" pitchFamily="34" charset="0"/>
              </a:rPr>
              <a:t>l’AQCIE</a:t>
            </a:r>
            <a:r>
              <a:rPr lang="en-CA" altLang="fr-FR" sz="1400" dirty="0">
                <a:cs typeface="Arial" panose="020B0604020202020204" pitchFamily="34" charset="0"/>
              </a:rPr>
              <a:t> et de la FCEI</a:t>
            </a:r>
          </a:p>
          <a:p>
            <a:pPr lvl="1" eaLnBrk="1" hangingPunct="1">
              <a:spcBef>
                <a:spcPct val="0"/>
              </a:spcBef>
              <a:buSzTx/>
              <a:buFont typeface="Wingdings" panose="05000000000000000000" pitchFamily="2" charset="2"/>
              <a:buChar char="Ø"/>
              <a:defRPr/>
            </a:pPr>
            <a:endParaRPr lang="en-CA" sz="1200" dirty="0"/>
          </a:p>
          <a:p>
            <a:pPr lvl="1" eaLnBrk="1" hangingPunct="1">
              <a:spcBef>
                <a:spcPct val="0"/>
              </a:spcBef>
              <a:buSzTx/>
              <a:buFont typeface="Wingdings" panose="05000000000000000000" pitchFamily="2" charset="2"/>
              <a:buChar char="Ø"/>
              <a:defRPr/>
            </a:pPr>
            <a:endParaRPr lang="en-CA" sz="1200" dirty="0"/>
          </a:p>
          <a:p>
            <a:pPr lvl="1" eaLnBrk="1" hangingPunct="1">
              <a:spcBef>
                <a:spcPct val="0"/>
              </a:spcBef>
              <a:buSzTx/>
              <a:buFont typeface="Wingdings" panose="05000000000000000000" pitchFamily="2" charset="2"/>
              <a:buChar char="Ø"/>
              <a:defRPr/>
            </a:pPr>
            <a:r>
              <a:rPr lang="en-CA" sz="1200" dirty="0"/>
              <a:t>“</a:t>
            </a:r>
            <a:r>
              <a:rPr lang="en-US" sz="1200" dirty="0"/>
              <a:t>The literature shows that public charging infrastructure is an important factor associated with EV uptake, though </a:t>
            </a:r>
            <a:r>
              <a:rPr lang="en-US" sz="1200" u="sng" dirty="0"/>
              <a:t>the direction of causality is yet unclear</a:t>
            </a:r>
            <a:r>
              <a:rPr lang="en-US" sz="1200" dirty="0"/>
              <a:t>. Public charging infrastructure can ease range anxiety, particularly for battery electric vehicles, </a:t>
            </a:r>
            <a:r>
              <a:rPr lang="en-US" sz="1200" u="sng" dirty="0"/>
              <a:t>but there is little guidance as to the way in which government should best go about ensuring the provision of infrastructure</a:t>
            </a:r>
            <a:r>
              <a:rPr lang="en-US" sz="1200" dirty="0"/>
              <a:t>.” (Coffman 2017)</a:t>
            </a:r>
          </a:p>
          <a:p>
            <a:pPr lvl="1" eaLnBrk="1" hangingPunct="1">
              <a:spcBef>
                <a:spcPct val="0"/>
              </a:spcBef>
              <a:buSzTx/>
              <a:buFont typeface="Wingdings" panose="05000000000000000000" pitchFamily="2" charset="2"/>
              <a:buChar char="Ø"/>
              <a:defRPr/>
            </a:pPr>
            <a:endParaRPr lang="en-US" sz="1200" dirty="0"/>
          </a:p>
          <a:p>
            <a:pPr lvl="1" eaLnBrk="1" hangingPunct="1">
              <a:spcBef>
                <a:spcPct val="0"/>
              </a:spcBef>
              <a:buSzTx/>
              <a:buFont typeface="Wingdings" panose="05000000000000000000" pitchFamily="2" charset="2"/>
              <a:buChar char="Ø"/>
              <a:defRPr/>
            </a:pPr>
            <a:r>
              <a:rPr lang="en-CA" sz="1200" dirty="0"/>
              <a:t>“</a:t>
            </a:r>
            <a:r>
              <a:rPr lang="en-US" sz="1200" dirty="0"/>
              <a:t>Many governments consider transportation electrification an important step toward climate, air quality, and energy independence goals. To help achieve these goals, governments have invested substantial funding to promote electric vehicles and the associated charging infrastructure. Although charging infrastructure is a major priority for governments seeking to accelerate electric vehicle adoption, </a:t>
            </a:r>
            <a:r>
              <a:rPr lang="en-US" sz="1200" u="sng" dirty="0"/>
              <a:t>specific relationships between charging infrastructure availability and increased electric vehicle sales have been elusive. Likewise, there are no universally accepted goals or standards for charging infrastructure density, either on a per-capita or per-vehicle basis.</a:t>
            </a:r>
            <a:r>
              <a:rPr lang="en-US" sz="1200" dirty="0"/>
              <a:t> Nonetheless, several studies in the past few years have provided helpful insights into </a:t>
            </a:r>
            <a:r>
              <a:rPr lang="fr-CA" sz="1200" dirty="0" err="1"/>
              <a:t>this</a:t>
            </a:r>
            <a:r>
              <a:rPr lang="fr-CA" sz="1200" dirty="0"/>
              <a:t> question.</a:t>
            </a:r>
            <a:r>
              <a:rPr lang="en-US" sz="1200" dirty="0"/>
              <a:t>” </a:t>
            </a:r>
            <a:r>
              <a:rPr lang="fr-CA" sz="1200" dirty="0"/>
              <a:t>(Hall et </a:t>
            </a:r>
            <a:r>
              <a:rPr lang="fr-CA" sz="1200" dirty="0" err="1"/>
              <a:t>Lutsey</a:t>
            </a:r>
            <a:r>
              <a:rPr lang="fr-CA" sz="1200" dirty="0"/>
              <a:t> 2017)</a:t>
            </a:r>
            <a:endParaRPr lang="en-CA" sz="3200" dirty="0">
              <a:solidFill>
                <a:srgbClr val="FF0000"/>
              </a:solidFill>
              <a:cs typeface="Arial" panose="020B0604020202020204" pitchFamily="34" charset="0"/>
            </a:endParaRPr>
          </a:p>
          <a:p>
            <a:pPr eaLnBrk="1" hangingPunct="1">
              <a:spcBef>
                <a:spcPct val="0"/>
              </a:spcBef>
              <a:buClr>
                <a:schemeClr val="accent2"/>
              </a:buClr>
              <a:buSzTx/>
              <a:buNone/>
              <a:defRPr/>
            </a:pPr>
            <a:endParaRPr lang="en-CA" altLang="fr-FR" sz="1800" dirty="0">
              <a:cs typeface="Arial" panose="020B0604020202020204" pitchFamily="34" charset="0"/>
            </a:endParaRPr>
          </a:p>
          <a:p>
            <a:pPr eaLnBrk="1" hangingPunct="1">
              <a:spcBef>
                <a:spcPct val="0"/>
              </a:spcBef>
              <a:buClr>
                <a:schemeClr val="accent2"/>
              </a:buClr>
              <a:buSzTx/>
              <a:buNone/>
              <a:defRPr/>
            </a:pPr>
            <a:endParaRPr lang="en-CA" altLang="fr-FR" sz="1800" dirty="0">
              <a:cs typeface="Arial" panose="020B0604020202020204" pitchFamily="34" charset="0"/>
            </a:endParaRPr>
          </a:p>
          <a:p>
            <a:pPr eaLnBrk="1" hangingPunct="1">
              <a:spcBef>
                <a:spcPct val="0"/>
              </a:spcBef>
              <a:buClr>
                <a:schemeClr val="accent2"/>
              </a:buClr>
              <a:buSzTx/>
              <a:buNone/>
              <a:defRPr/>
            </a:pPr>
            <a:r>
              <a:rPr lang="en-CA" altLang="fr-FR" sz="1800" dirty="0">
                <a:cs typeface="Arial" panose="020B0604020202020204" pitchFamily="34" charset="0"/>
              </a:rPr>
              <a:t> </a:t>
            </a:r>
            <a:endParaRPr lang="en-CA" altLang="fr-FR" sz="1400" dirty="0">
              <a:cs typeface="Arial" panose="020B0604020202020204" pitchFamily="34" charset="0"/>
            </a:endParaRPr>
          </a:p>
        </p:txBody>
      </p:sp>
    </p:spTree>
    <p:extLst>
      <p:ext uri="{BB962C8B-B14F-4D97-AF65-F5344CB8AC3E}">
        <p14:creationId xmlns:p14="http://schemas.microsoft.com/office/powerpoint/2010/main" val="335846882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7</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Effet induit (suite)</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5293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r>
              <a:rPr lang="fr-CA" altLang="fr-FR" sz="1800" dirty="0">
                <a:cs typeface="Arial" panose="020B0604020202020204" pitchFamily="34" charset="0"/>
              </a:rPr>
              <a:t> L’effet induit obtenu par E3 est sensiblement plus élevé que ce qui est rapporté dans la littérature</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600" dirty="0">
                <a:cs typeface="Arial" panose="020B0604020202020204" pitchFamily="34" charset="0"/>
              </a:rPr>
              <a:t>Dépend largement du scénario de référence de </a:t>
            </a:r>
            <a:r>
              <a:rPr lang="fr-CA" altLang="fr-FR" sz="1600" dirty="0" err="1">
                <a:cs typeface="Arial" panose="020B0604020202020204" pitchFamily="34" charset="0"/>
              </a:rPr>
              <a:t>E3</a:t>
            </a:r>
            <a:r>
              <a:rPr lang="fr-CA" altLang="fr-FR" sz="1600" dirty="0">
                <a:cs typeface="Arial" panose="020B0604020202020204" pitchFamily="34" charset="0"/>
              </a:rPr>
              <a:t> qui est peu crédible</a:t>
            </a:r>
          </a:p>
          <a:p>
            <a:pPr lvl="2"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Seulement deux états américains (CA, WA) ont eu des parts de marché supérieures au Québec en 2018</a:t>
            </a:r>
          </a:p>
          <a:p>
            <a:pPr lvl="1" eaLnBrk="1" hangingPunct="1">
              <a:spcBef>
                <a:spcPct val="0"/>
              </a:spcBef>
              <a:buSzTx/>
              <a:buFont typeface="Wingdings" panose="05000000000000000000" pitchFamily="2" charset="2"/>
              <a:buChar char="Ø"/>
              <a:defRPr/>
            </a:pPr>
            <a:endParaRPr lang="fr-CA" altLang="fr-FR" sz="16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600" dirty="0">
                <a:cs typeface="Arial" panose="020B0604020202020204" pitchFamily="34" charset="0"/>
              </a:rPr>
              <a:t>Résultat </a:t>
            </a:r>
            <a:r>
              <a:rPr lang="fr-CA" altLang="fr-FR" sz="1600" dirty="0" err="1">
                <a:cs typeface="Arial" panose="020B0604020202020204" pitchFamily="34" charset="0"/>
              </a:rPr>
              <a:t>E3</a:t>
            </a:r>
            <a:r>
              <a:rPr lang="fr-CA" altLang="fr-FR" sz="1600" dirty="0">
                <a:cs typeface="Arial" panose="020B0604020202020204" pitchFamily="34" charset="0"/>
              </a:rPr>
              <a:t> est largement supérieur à ce que la littérature suggère</a:t>
            </a:r>
          </a:p>
          <a:p>
            <a:pPr lvl="2" eaLnBrk="1" hangingPunct="1">
              <a:spcBef>
                <a:spcPct val="0"/>
              </a:spcBef>
              <a:buClr>
                <a:schemeClr val="accent2"/>
              </a:buClr>
              <a:buSzTx/>
              <a:buFont typeface="Wingdings" panose="05000000000000000000" pitchFamily="2" charset="2"/>
              <a:buChar char="Ø"/>
              <a:defRPr/>
            </a:pPr>
            <a:endParaRPr lang="fr-CA" altLang="fr-FR" sz="1600" dirty="0">
              <a:cs typeface="Arial" panose="020B0604020202020204" pitchFamily="34" charset="0"/>
            </a:endParaRPr>
          </a:p>
          <a:p>
            <a:pPr lvl="2"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Effet induit absolu: </a:t>
            </a:r>
          </a:p>
          <a:p>
            <a:pPr lvl="3"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Résultat </a:t>
            </a:r>
            <a:r>
              <a:rPr lang="fr-CA" altLang="fr-FR" sz="1400" dirty="0" err="1">
                <a:cs typeface="Arial" panose="020B0604020202020204" pitchFamily="34" charset="0"/>
              </a:rPr>
              <a:t>E3</a:t>
            </a:r>
            <a:r>
              <a:rPr lang="fr-CA" altLang="fr-FR" sz="1400" dirty="0">
                <a:cs typeface="Arial" panose="020B0604020202020204" pitchFamily="34" charset="0"/>
              </a:rPr>
              <a:t> est 3,5 fois plus élevé que l’étude Navigant</a:t>
            </a:r>
          </a:p>
          <a:p>
            <a:pPr lvl="3"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Résultat E3 est au moins 11 fois plus élevé que l’étude Wood et al. 2017</a:t>
            </a:r>
          </a:p>
          <a:p>
            <a:pPr lvl="4" eaLnBrk="1" hangingPunct="1">
              <a:spcBef>
                <a:spcPct val="0"/>
              </a:spcBef>
              <a:buClr>
                <a:schemeClr val="accent2"/>
              </a:buClr>
              <a:buSzTx/>
              <a:buFont typeface="Wingdings" panose="05000000000000000000" pitchFamily="2" charset="2"/>
              <a:buChar char="Ø"/>
              <a:defRPr/>
            </a:pPr>
            <a:r>
              <a:rPr lang="fr-CA" altLang="fr-FR" sz="1400" dirty="0">
                <a:cs typeface="Arial" panose="020B0604020202020204" pitchFamily="34" charset="0"/>
              </a:rPr>
              <a:t>Wood et al. : 2,4 VEÉ additionnels par borne (max. 24 par borne rapide)</a:t>
            </a:r>
          </a:p>
          <a:p>
            <a:pPr lvl="4" eaLnBrk="1" hangingPunct="1">
              <a:spcBef>
                <a:spcPct val="0"/>
              </a:spcBef>
              <a:buClr>
                <a:schemeClr val="accent2"/>
              </a:buClr>
              <a:buSzTx/>
              <a:buFont typeface="Wingdings" panose="05000000000000000000" pitchFamily="2" charset="2"/>
              <a:buChar char="Ø"/>
              <a:defRPr/>
            </a:pPr>
            <a:r>
              <a:rPr lang="fr-CA" altLang="fr-FR" sz="1400" dirty="0">
                <a:cs typeface="Arial" panose="020B0604020202020204" pitchFamily="34" charset="0"/>
              </a:rPr>
              <a:t>E3: 271 VEÉ additionnels par borne rapide </a:t>
            </a:r>
          </a:p>
          <a:p>
            <a:pPr lvl="4"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2"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Effet induit relatif: </a:t>
            </a:r>
          </a:p>
          <a:p>
            <a:pPr lvl="3" eaLnBrk="1" hangingPunct="1">
              <a:spcBef>
                <a:spcPct val="0"/>
              </a:spcBef>
              <a:buSzTx/>
              <a:buFont typeface="Wingdings" panose="05000000000000000000" pitchFamily="2" charset="2"/>
              <a:buChar char="Ø"/>
              <a:defRPr/>
            </a:pPr>
            <a:r>
              <a:rPr lang="fr-CA" altLang="fr-FR" sz="1400" dirty="0" err="1">
                <a:cs typeface="Arial" panose="020B0604020202020204" pitchFamily="34" charset="0"/>
              </a:rPr>
              <a:t>E3</a:t>
            </a:r>
            <a:r>
              <a:rPr lang="fr-CA" altLang="fr-FR" sz="1400" dirty="0">
                <a:cs typeface="Arial" panose="020B0604020202020204" pitchFamily="34" charset="0"/>
              </a:rPr>
              <a:t> attribue tout l’effet induit de l’étude aux seules bornes rapides</a:t>
            </a:r>
          </a:p>
          <a:p>
            <a:pPr lvl="2" eaLnBrk="1" hangingPunct="1">
              <a:spcBef>
                <a:spcPct val="0"/>
              </a:spcBef>
              <a:buClr>
                <a:schemeClr val="accent2"/>
              </a:buClr>
              <a:buSzTx/>
              <a:buFont typeface="Wingdings" panose="05000000000000000000" pitchFamily="2" charset="2"/>
              <a:buChar char="Ø"/>
              <a:defRPr/>
            </a:pPr>
            <a:endParaRPr lang="fr-CA" altLang="fr-FR" sz="1600" dirty="0">
              <a:cs typeface="Arial" panose="020B0604020202020204" pitchFamily="34" charset="0"/>
            </a:endParaRPr>
          </a:p>
          <a:p>
            <a:pPr lvl="2" eaLnBrk="1" hangingPunct="1">
              <a:spcBef>
                <a:spcPct val="0"/>
              </a:spcBef>
              <a:buClr>
                <a:schemeClr val="accent2"/>
              </a:buClr>
              <a:buSzTx/>
              <a:buFont typeface="Wingdings" panose="05000000000000000000" pitchFamily="2" charset="2"/>
              <a:buChar char="Ø"/>
              <a:defRPr/>
            </a:pPr>
            <a:r>
              <a:rPr lang="fr-CA" altLang="fr-FR" sz="1600" dirty="0">
                <a:cs typeface="Arial" panose="020B0604020202020204" pitchFamily="34" charset="0"/>
              </a:rPr>
              <a:t>Augmentation des parts de marché: </a:t>
            </a:r>
          </a:p>
          <a:p>
            <a:pPr lvl="3" eaLnBrk="1" hangingPunct="1">
              <a:spcBef>
                <a:spcPct val="0"/>
              </a:spcBef>
              <a:buSzTx/>
              <a:buFont typeface="Wingdings" panose="05000000000000000000" pitchFamily="2" charset="2"/>
              <a:buChar char="Ø"/>
              <a:defRPr/>
            </a:pPr>
            <a:r>
              <a:rPr lang="fr-CA" altLang="fr-FR" sz="1400" dirty="0" err="1">
                <a:cs typeface="Arial" panose="020B0604020202020204" pitchFamily="34" charset="0"/>
              </a:rPr>
              <a:t>E3</a:t>
            </a:r>
            <a:r>
              <a:rPr lang="fr-CA" altLang="fr-FR" sz="1400" dirty="0">
                <a:cs typeface="Arial" panose="020B0604020202020204" pitchFamily="34" charset="0"/>
              </a:rPr>
              <a:t> attribue tout l’effet induit de l’étude aux seules bornes rapides</a:t>
            </a:r>
          </a:p>
          <a:p>
            <a:pPr marL="671512" lvl="2" indent="0" eaLnBrk="1" hangingPunct="1">
              <a:spcBef>
                <a:spcPct val="0"/>
              </a:spcBef>
              <a:buSzTx/>
              <a:buNone/>
              <a:defRPr/>
            </a:pPr>
            <a:r>
              <a:rPr lang="en-CA" altLang="fr-FR" sz="1600" dirty="0">
                <a:cs typeface="Arial" panose="020B0604020202020204" pitchFamily="34" charset="0"/>
              </a:rPr>
              <a:t> </a:t>
            </a:r>
            <a:endParaRPr lang="en-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en-CA" altLang="fr-FR" sz="1400" dirty="0">
              <a:cs typeface="Arial" panose="020B0604020202020204" pitchFamily="34" charset="0"/>
            </a:endParaRPr>
          </a:p>
        </p:txBody>
      </p:sp>
    </p:spTree>
    <p:extLst>
      <p:ext uri="{BB962C8B-B14F-4D97-AF65-F5344CB8AC3E}">
        <p14:creationId xmlns:p14="http://schemas.microsoft.com/office/powerpoint/2010/main" val="97334181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8</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Effet induit (suite)</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marL="344487" lvl="1" indent="0" eaLnBrk="1" hangingPunct="1">
              <a:spcBef>
                <a:spcPct val="0"/>
              </a:spcBef>
              <a:buSzTx/>
              <a:buNone/>
              <a:defRPr/>
            </a:pPr>
            <a:endParaRPr lang="en-CA" altLang="fr-FR" sz="18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800" dirty="0">
                <a:cs typeface="Arial" panose="020B0604020202020204" pitchFamily="34" charset="0"/>
              </a:rPr>
              <a:t> Incertitude importante sur l’effet induit</a:t>
            </a:r>
          </a:p>
          <a:p>
            <a:pPr eaLnBrk="1" hangingPunct="1">
              <a:spcBef>
                <a:spcPct val="0"/>
              </a:spcBef>
              <a:buSzTx/>
              <a:buNone/>
              <a:defRPr/>
            </a:pPr>
            <a:endParaRPr lang="fr-CA" altLang="fr-FR" sz="18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Études basées sur des données « anciennes »  (2012, 2013, 2014)</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Études basées sur les « </a:t>
            </a:r>
            <a:r>
              <a:rPr lang="fr-CA" altLang="fr-FR" sz="1400" dirty="0" err="1">
                <a:cs typeface="Arial" panose="020B0604020202020204" pitchFamily="34" charset="0"/>
              </a:rPr>
              <a:t>early</a:t>
            </a:r>
            <a:r>
              <a:rPr lang="fr-CA" altLang="fr-FR" sz="1400" dirty="0">
                <a:cs typeface="Arial" panose="020B0604020202020204" pitchFamily="34" charset="0"/>
              </a:rPr>
              <a:t> </a:t>
            </a:r>
            <a:r>
              <a:rPr lang="fr-CA" altLang="fr-FR" sz="1400" dirty="0" err="1">
                <a:cs typeface="Arial" panose="020B0604020202020204" pitchFamily="34" charset="0"/>
              </a:rPr>
              <a:t>adopters</a:t>
            </a:r>
            <a:r>
              <a:rPr lang="fr-CA" altLang="fr-FR" sz="1400" dirty="0">
                <a:cs typeface="Arial" panose="020B0604020202020204" pitchFamily="34" charset="0"/>
              </a:rPr>
              <a:t> » (B-0042, p. 4)</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Évolution technologique affecte le besoin en bornes</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en-CA" altLang="fr-FR" sz="1400" dirty="0" err="1">
                <a:cs typeface="Arial" panose="020B0604020202020204" pitchFamily="34" charset="0"/>
              </a:rPr>
              <a:t>Effet</a:t>
            </a:r>
            <a:r>
              <a:rPr lang="en-CA" altLang="fr-FR" sz="1400" dirty="0">
                <a:cs typeface="Arial" panose="020B0604020202020204" pitchFamily="34" charset="0"/>
              </a:rPr>
              <a:t> marginal </a:t>
            </a:r>
            <a:r>
              <a:rPr lang="en-CA" altLang="fr-FR" sz="1400" dirty="0" err="1">
                <a:cs typeface="Arial" panose="020B0604020202020204" pitchFamily="34" charset="0"/>
              </a:rPr>
              <a:t>décroissant</a:t>
            </a:r>
            <a:r>
              <a:rPr lang="en-CA" altLang="fr-FR" sz="1400" dirty="0">
                <a:cs typeface="Arial" panose="020B0604020202020204" pitchFamily="34" charset="0"/>
              </a:rPr>
              <a:t> des </a:t>
            </a:r>
            <a:r>
              <a:rPr lang="en-CA" altLang="fr-FR" sz="1400" dirty="0" err="1">
                <a:cs typeface="Arial" panose="020B0604020202020204" pitchFamily="34" charset="0"/>
              </a:rPr>
              <a:t>bornes</a:t>
            </a:r>
            <a:r>
              <a:rPr lang="en-CA" altLang="fr-FR" sz="1400" dirty="0">
                <a:cs typeface="Arial" panose="020B0604020202020204" pitchFamily="34" charset="0"/>
              </a:rPr>
              <a:t> </a:t>
            </a:r>
            <a:r>
              <a:rPr lang="en-CA" altLang="fr-FR" sz="1400" dirty="0" err="1">
                <a:cs typeface="Arial" panose="020B0604020202020204" pitchFamily="34" charset="0"/>
              </a:rPr>
              <a:t>additionnelles</a:t>
            </a:r>
            <a:r>
              <a:rPr lang="en-CA" altLang="fr-FR" sz="1400" dirty="0">
                <a:cs typeface="Arial" panose="020B0604020202020204" pitchFamily="34" charset="0"/>
              </a:rPr>
              <a:t> (</a:t>
            </a:r>
            <a:r>
              <a:rPr lang="en-CA" altLang="fr-FR" sz="1400" dirty="0" err="1">
                <a:cs typeface="Arial" panose="020B0604020202020204" pitchFamily="34" charset="0"/>
              </a:rPr>
              <a:t>angoisse</a:t>
            </a:r>
            <a:r>
              <a:rPr lang="en-CA" altLang="fr-FR" sz="1400" dirty="0">
                <a:cs typeface="Arial" panose="020B0604020202020204" pitchFamily="34" charset="0"/>
              </a:rPr>
              <a:t> de la </a:t>
            </a:r>
            <a:r>
              <a:rPr lang="en-CA" altLang="fr-FR" sz="1400" dirty="0" err="1">
                <a:cs typeface="Arial" panose="020B0604020202020204" pitchFamily="34" charset="0"/>
              </a:rPr>
              <a:t>panne</a:t>
            </a:r>
            <a:r>
              <a:rPr lang="en-CA" altLang="fr-FR" sz="1400" dirty="0">
                <a:cs typeface="Arial" panose="020B0604020202020204" pitchFamily="34" charset="0"/>
              </a:rPr>
              <a:t> et couverture </a:t>
            </a:r>
            <a:r>
              <a:rPr lang="en-CA" altLang="fr-FR" sz="1400" dirty="0" err="1">
                <a:cs typeface="Arial" panose="020B0604020202020204" pitchFamily="34" charset="0"/>
              </a:rPr>
              <a:t>territoriale</a:t>
            </a:r>
            <a:r>
              <a:rPr lang="en-CA" altLang="fr-FR" sz="1400" dirty="0">
                <a:cs typeface="Arial" panose="020B0604020202020204" pitchFamily="34" charset="0"/>
              </a:rPr>
              <a:t>)</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Position concurrentielle des VEÉ (prix de vente, prix de l’essence, aides financières, etc.) affecte leur part de marché</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Effet induit sur les propriétaires sans recharge à domicile?</a:t>
            </a:r>
          </a:p>
          <a:p>
            <a:pPr eaLnBrk="1" hangingPunct="1">
              <a:spcBef>
                <a:spcPct val="0"/>
              </a:spcBef>
              <a:buClr>
                <a:schemeClr val="accent2"/>
              </a:buClr>
              <a:buSzTx/>
              <a:buFont typeface="Wingdings" panose="05000000000000000000" pitchFamily="2" charset="2"/>
              <a:buChar char="Ø"/>
              <a:defRPr/>
            </a:pPr>
            <a:endParaRPr lang="en-CA" altLang="fr-FR" sz="1800" dirty="0">
              <a:cs typeface="Arial" panose="020B0604020202020204" pitchFamily="34" charset="0"/>
            </a:endParaRPr>
          </a:p>
        </p:txBody>
      </p:sp>
    </p:spTree>
    <p:extLst>
      <p:ext uri="{BB962C8B-B14F-4D97-AF65-F5344CB8AC3E}">
        <p14:creationId xmlns:p14="http://schemas.microsoft.com/office/powerpoint/2010/main" val="308506847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9</a:t>
            </a:fld>
            <a:endParaRPr lang="en-US" altLang="en-US" sz="1200">
              <a:latin typeface="Garamond" pitchFamily="18" charset="0"/>
            </a:endParaRPr>
          </a:p>
        </p:txBody>
      </p:sp>
      <p:sp>
        <p:nvSpPr>
          <p:cNvPr id="7171" name="Rectangle 2"/>
          <p:cNvSpPr>
            <a:spLocks noGrp="1" noChangeArrowheads="1"/>
          </p:cNvSpPr>
          <p:nvPr>
            <p:ph type="title"/>
            <p:custDataLst>
              <p:tags r:id="rId2"/>
            </p:custDataLst>
          </p:nvPr>
        </p:nvSpPr>
        <p:spPr>
          <a:xfrm>
            <a:off x="395288" y="260350"/>
            <a:ext cx="8229600" cy="865188"/>
          </a:xfrm>
        </p:spPr>
        <p:txBody>
          <a:bodyPr/>
          <a:lstStyle/>
          <a:p>
            <a:pPr eaLnBrk="1" hangingPunct="1"/>
            <a:r>
              <a:rPr lang="fr-CA" altLang="fr-FR" sz="3200" dirty="0"/>
              <a:t>Recommandation sur le ratio VEÉ:BRCC</a:t>
            </a:r>
            <a:endParaRPr lang="en-US" altLang="fr-FR" sz="3200" dirty="0"/>
          </a:p>
        </p:txBody>
      </p:sp>
      <p:sp>
        <p:nvSpPr>
          <p:cNvPr id="7172" name="Text Box 3"/>
          <p:cNvSpPr txBox="1">
            <a:spLocks noChangeArrowheads="1"/>
          </p:cNvSpPr>
          <p:nvPr>
            <p:custDataLst>
              <p:tags r:id="rId3"/>
            </p:custDataLst>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custDataLst>
              <p:tags r:id="rId4"/>
            </p:custDataLst>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id="{2A173C12-57BC-41FA-B3A9-34E2B3B6906C}"/>
              </a:ext>
            </a:extLst>
          </p:cNvPr>
          <p:cNvSpPr txBox="1">
            <a:spLocks noChangeArrowheads="1"/>
          </p:cNvSpPr>
          <p:nvPr>
            <p:custDataLst>
              <p:tags r:id="rId5"/>
            </p:custDataLst>
          </p:nvPr>
        </p:nvSpPr>
        <p:spPr bwMode="auto">
          <a:xfrm>
            <a:off x="360565" y="980728"/>
            <a:ext cx="8043863"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marL="344487" lvl="1" indent="0" eaLnBrk="1" hangingPunct="1">
              <a:spcBef>
                <a:spcPct val="0"/>
              </a:spcBef>
              <a:buSzTx/>
              <a:buNone/>
              <a:defRPr/>
            </a:pPr>
            <a:endParaRPr lang="en-CA" altLang="fr-FR" sz="1800" dirty="0">
              <a:cs typeface="Arial" panose="020B0604020202020204" pitchFamily="34" charset="0"/>
            </a:endParaRPr>
          </a:p>
          <a:p>
            <a:pPr eaLnBrk="1" hangingPunct="1">
              <a:spcBef>
                <a:spcPct val="0"/>
              </a:spcBef>
              <a:buClr>
                <a:schemeClr val="accent2"/>
              </a:buClr>
              <a:buSzTx/>
              <a:buFont typeface="Wingdings" panose="05000000000000000000" pitchFamily="2" charset="2"/>
              <a:buChar char="Ø"/>
              <a:defRPr/>
            </a:pPr>
            <a:r>
              <a:rPr lang="fr-CA" altLang="fr-FR" sz="1800" dirty="0">
                <a:cs typeface="Arial" panose="020B0604020202020204" pitchFamily="34" charset="0"/>
              </a:rPr>
              <a:t> 400 bornes ou ratio de 175:1 à l’horizon 2021</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Légèrement supérieur aux observations empiriques américaines en 2017 (130:1)</a:t>
            </a:r>
          </a:p>
          <a:p>
            <a:pPr lvl="2" eaLnBrk="1" hangingPunct="1">
              <a:spcBef>
                <a:spcPct val="0"/>
              </a:spcBef>
              <a:buSzTx/>
              <a:buFont typeface="Wingdings" panose="05000000000000000000" pitchFamily="2" charset="2"/>
              <a:buChar char="Ø"/>
              <a:defRPr/>
            </a:pPr>
            <a:endParaRPr lang="fr-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en-CA" altLang="fr-FR" sz="1400" dirty="0">
                <a:cs typeface="Arial" panose="020B0604020202020204" pitchFamily="34" charset="0"/>
              </a:rPr>
              <a:t>Part de </a:t>
            </a:r>
            <a:r>
              <a:rPr lang="en-CA" altLang="fr-FR" sz="1400" dirty="0" err="1">
                <a:cs typeface="Arial" panose="020B0604020202020204" pitchFamily="34" charset="0"/>
              </a:rPr>
              <a:t>marché</a:t>
            </a:r>
            <a:r>
              <a:rPr lang="en-CA" altLang="fr-FR" sz="1400" dirty="0">
                <a:cs typeface="Arial" panose="020B0604020202020204" pitchFamily="34" charset="0"/>
              </a:rPr>
              <a:t> des VEÉ </a:t>
            </a:r>
            <a:r>
              <a:rPr lang="en-CA" altLang="fr-FR" sz="1400" dirty="0" err="1">
                <a:cs typeface="Arial" panose="020B0604020202020204" pitchFamily="34" charset="0"/>
              </a:rPr>
              <a:t>en</a:t>
            </a:r>
            <a:r>
              <a:rPr lang="en-CA" altLang="fr-FR" sz="1400" dirty="0">
                <a:cs typeface="Arial" panose="020B0604020202020204" pitchFamily="34" charset="0"/>
              </a:rPr>
              <a:t> </a:t>
            </a:r>
            <a:r>
              <a:rPr lang="en-CA" altLang="fr-FR" sz="1400" dirty="0" err="1">
                <a:cs typeface="Arial" panose="020B0604020202020204" pitchFamily="34" charset="0"/>
              </a:rPr>
              <a:t>croissance</a:t>
            </a:r>
            <a:endParaRPr lang="en-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L’autonomie est en augmentation</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Ne tient pas compte des bornes hors projet</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fr-CA" altLang="fr-FR" sz="1400" dirty="0">
                <a:cs typeface="Arial" panose="020B0604020202020204" pitchFamily="34" charset="0"/>
              </a:rPr>
              <a:t>Cohérent avec les résultats du rapport </a:t>
            </a:r>
            <a:r>
              <a:rPr lang="fr-CA" altLang="fr-FR" sz="1400" dirty="0" err="1">
                <a:cs typeface="Arial" panose="020B0604020202020204" pitchFamily="34" charset="0"/>
              </a:rPr>
              <a:t>Dunsky</a:t>
            </a:r>
            <a:r>
              <a:rPr lang="fr-CA" altLang="fr-FR" sz="1400" dirty="0">
                <a:cs typeface="Arial" panose="020B0604020202020204" pitchFamily="34" charset="0"/>
              </a:rPr>
              <a:t> à venir pour 2020 (140:1)</a:t>
            </a: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en-CA" altLang="fr-FR" sz="1400" dirty="0" err="1">
                <a:cs typeface="Arial" panose="020B0604020202020204" pitchFamily="34" charset="0"/>
              </a:rPr>
              <a:t>Cohérent</a:t>
            </a:r>
            <a:r>
              <a:rPr lang="en-CA" altLang="fr-FR" sz="1400" dirty="0">
                <a:cs typeface="Arial" panose="020B0604020202020204" pitchFamily="34" charset="0"/>
              </a:rPr>
              <a:t> avec la recommendation du </a:t>
            </a:r>
            <a:r>
              <a:rPr lang="en-CA" altLang="fr-FR" sz="1400" dirty="0" err="1">
                <a:cs typeface="Arial" panose="020B0604020202020204" pitchFamily="34" charset="0"/>
              </a:rPr>
              <a:t>Distributeur</a:t>
            </a:r>
            <a:r>
              <a:rPr lang="en-CA" altLang="fr-FR" sz="1400" dirty="0">
                <a:cs typeface="Arial" panose="020B0604020202020204" pitchFamily="34" charset="0"/>
              </a:rPr>
              <a:t> (117:1)</a:t>
            </a: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Ne </a:t>
            </a:r>
            <a:r>
              <a:rPr lang="en-CA" altLang="fr-FR" sz="1000" dirty="0" err="1">
                <a:cs typeface="Arial" panose="020B0604020202020204" pitchFamily="34" charset="0"/>
              </a:rPr>
              <a:t>tient</a:t>
            </a:r>
            <a:r>
              <a:rPr lang="en-CA" altLang="fr-FR" sz="1000" dirty="0">
                <a:cs typeface="Arial" panose="020B0604020202020204" pitchFamily="34" charset="0"/>
              </a:rPr>
              <a:t> pas </a:t>
            </a:r>
            <a:r>
              <a:rPr lang="en-CA" altLang="fr-FR" sz="1000" dirty="0" err="1">
                <a:cs typeface="Arial" panose="020B0604020202020204" pitchFamily="34" charset="0"/>
              </a:rPr>
              <a:t>compte</a:t>
            </a:r>
            <a:r>
              <a:rPr lang="en-CA" altLang="fr-FR" sz="1000" dirty="0">
                <a:cs typeface="Arial" panose="020B0604020202020204" pitchFamily="34" charset="0"/>
              </a:rPr>
              <a:t> de </a:t>
            </a:r>
            <a:r>
              <a:rPr lang="en-CA" altLang="fr-FR" sz="1000" dirty="0" err="1">
                <a:cs typeface="Arial" panose="020B0604020202020204" pitchFamily="34" charset="0"/>
              </a:rPr>
              <a:t>l’augmentation</a:t>
            </a:r>
            <a:r>
              <a:rPr lang="en-CA" altLang="fr-FR" sz="1000" dirty="0">
                <a:cs typeface="Arial" panose="020B0604020202020204" pitchFamily="34" charset="0"/>
              </a:rPr>
              <a:t> de </a:t>
            </a:r>
            <a:r>
              <a:rPr lang="en-CA" altLang="fr-FR" sz="1000" dirty="0" err="1">
                <a:cs typeface="Arial" panose="020B0604020202020204" pitchFamily="34" charset="0"/>
              </a:rPr>
              <a:t>l’autonomie</a:t>
            </a:r>
            <a:endParaRPr lang="en-CA" altLang="fr-FR" sz="1000" dirty="0">
              <a:cs typeface="Arial" panose="020B0604020202020204" pitchFamily="34" charset="0"/>
            </a:endParaRP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Ne </a:t>
            </a:r>
            <a:r>
              <a:rPr lang="en-CA" altLang="fr-FR" sz="1000" dirty="0" err="1">
                <a:cs typeface="Arial" panose="020B0604020202020204" pitchFamily="34" charset="0"/>
              </a:rPr>
              <a:t>tient</a:t>
            </a:r>
            <a:r>
              <a:rPr lang="en-CA" altLang="fr-FR" sz="1000" dirty="0">
                <a:cs typeface="Arial" panose="020B0604020202020204" pitchFamily="34" charset="0"/>
              </a:rPr>
              <a:t> pas </a:t>
            </a:r>
            <a:r>
              <a:rPr lang="en-CA" altLang="fr-FR" sz="1000" dirty="0" err="1">
                <a:cs typeface="Arial" panose="020B0604020202020204" pitchFamily="34" charset="0"/>
              </a:rPr>
              <a:t>compte</a:t>
            </a:r>
            <a:r>
              <a:rPr lang="en-CA" altLang="fr-FR" sz="1000" dirty="0">
                <a:cs typeface="Arial" panose="020B0604020202020204" pitchFamily="34" charset="0"/>
              </a:rPr>
              <a:t> de </a:t>
            </a:r>
            <a:r>
              <a:rPr lang="en-CA" altLang="fr-FR" sz="1000" dirty="0" err="1">
                <a:cs typeface="Arial" panose="020B0604020202020204" pitchFamily="34" charset="0"/>
              </a:rPr>
              <a:t>l’auto</a:t>
            </a:r>
            <a:r>
              <a:rPr lang="en-CA" altLang="fr-FR" sz="1000" dirty="0">
                <a:cs typeface="Arial" panose="020B0604020202020204" pitchFamily="34" charset="0"/>
              </a:rPr>
              <a:t>-selection</a:t>
            </a:r>
          </a:p>
          <a:p>
            <a:pPr lvl="2" eaLnBrk="1" hangingPunct="1">
              <a:spcBef>
                <a:spcPct val="0"/>
              </a:spcBef>
              <a:buClr>
                <a:schemeClr val="accent2"/>
              </a:buClr>
              <a:buSzTx/>
              <a:buFont typeface="Wingdings" panose="05000000000000000000" pitchFamily="2" charset="2"/>
              <a:buChar char="Ø"/>
              <a:defRPr/>
            </a:pPr>
            <a:r>
              <a:rPr lang="en-CA" altLang="fr-FR" sz="1000" dirty="0" err="1">
                <a:cs typeface="Arial" panose="020B0604020202020204" pitchFamily="34" charset="0"/>
              </a:rPr>
              <a:t>Effet</a:t>
            </a:r>
            <a:r>
              <a:rPr lang="en-CA" altLang="fr-FR" sz="1000" dirty="0">
                <a:cs typeface="Arial" panose="020B0604020202020204" pitchFamily="34" charset="0"/>
              </a:rPr>
              <a:t> </a:t>
            </a:r>
            <a:r>
              <a:rPr lang="en-CA" altLang="fr-FR" sz="1000" dirty="0" err="1">
                <a:cs typeface="Arial" panose="020B0604020202020204" pitchFamily="34" charset="0"/>
              </a:rPr>
              <a:t>induit</a:t>
            </a:r>
            <a:r>
              <a:rPr lang="en-CA" altLang="fr-FR" sz="1000" dirty="0">
                <a:cs typeface="Arial" panose="020B0604020202020204" pitchFamily="34" charset="0"/>
              </a:rPr>
              <a:t> </a:t>
            </a:r>
            <a:r>
              <a:rPr lang="en-CA" altLang="fr-FR" sz="1000" dirty="0" err="1">
                <a:cs typeface="Arial" panose="020B0604020202020204" pitchFamily="34" charset="0"/>
              </a:rPr>
              <a:t>moindre</a:t>
            </a:r>
            <a:endParaRPr lang="en-CA" altLang="fr-FR" sz="1000" dirty="0">
              <a:cs typeface="Arial" panose="020B0604020202020204" pitchFamily="34" charset="0"/>
            </a:endParaRPr>
          </a:p>
          <a:p>
            <a:pPr marL="671512" lvl="2" indent="0" eaLnBrk="1" hangingPunct="1">
              <a:spcBef>
                <a:spcPct val="0"/>
              </a:spcBef>
              <a:buSzTx/>
              <a:buNone/>
              <a:defRPr/>
            </a:pPr>
            <a:endParaRPr lang="en-CA" altLang="fr-FR" sz="1000" dirty="0">
              <a:cs typeface="Arial" panose="020B0604020202020204" pitchFamily="34" charset="0"/>
            </a:endParaRPr>
          </a:p>
          <a:p>
            <a:pPr lvl="2" eaLnBrk="1" hangingPunct="1">
              <a:spcBef>
                <a:spcPct val="0"/>
              </a:spcBef>
              <a:buSzTx/>
              <a:buFont typeface="Wingdings" panose="05000000000000000000" pitchFamily="2" charset="2"/>
              <a:buChar char="Ø"/>
              <a:defRPr/>
            </a:pPr>
            <a:endParaRPr lang="en-CA" altLang="fr-FR" sz="1000" dirty="0">
              <a:cs typeface="Arial" panose="020B0604020202020204" pitchFamily="34" charset="0"/>
            </a:endParaRPr>
          </a:p>
          <a:p>
            <a:pPr lvl="1" eaLnBrk="1" hangingPunct="1">
              <a:spcBef>
                <a:spcPct val="0"/>
              </a:spcBef>
              <a:buSzTx/>
              <a:buFont typeface="Wingdings" panose="05000000000000000000" pitchFamily="2" charset="2"/>
              <a:buChar char="Ø"/>
              <a:defRPr/>
            </a:pPr>
            <a:r>
              <a:rPr lang="en-CA" altLang="fr-FR" sz="1400" dirty="0">
                <a:cs typeface="Arial" panose="020B0604020202020204" pitchFamily="34" charset="0"/>
              </a:rPr>
              <a:t>Pour </a:t>
            </a:r>
            <a:r>
              <a:rPr lang="en-CA" altLang="fr-FR" sz="1400" dirty="0" err="1">
                <a:cs typeface="Arial" panose="020B0604020202020204" pitchFamily="34" charset="0"/>
              </a:rPr>
              <a:t>l’ensemble</a:t>
            </a:r>
            <a:r>
              <a:rPr lang="en-CA" altLang="fr-FR" sz="1400" dirty="0">
                <a:cs typeface="Arial" panose="020B0604020202020204" pitchFamily="34" charset="0"/>
              </a:rPr>
              <a:t> des </a:t>
            </a:r>
            <a:r>
              <a:rPr lang="en-CA" altLang="fr-FR" sz="1400" dirty="0" err="1">
                <a:cs typeface="Arial" panose="020B0604020202020204" pitchFamily="34" charset="0"/>
              </a:rPr>
              <a:t>États-Unis</a:t>
            </a:r>
            <a:r>
              <a:rPr lang="en-CA" altLang="fr-FR" sz="1400" dirty="0">
                <a:cs typeface="Arial" panose="020B0604020202020204" pitchFamily="34" charset="0"/>
              </a:rPr>
              <a:t> </a:t>
            </a:r>
            <a:r>
              <a:rPr lang="en-CA" altLang="fr-FR" sz="1400" dirty="0" err="1">
                <a:cs typeface="Arial" panose="020B0604020202020204" pitchFamily="34" charset="0"/>
              </a:rPr>
              <a:t>en</a:t>
            </a:r>
            <a:r>
              <a:rPr lang="en-CA" altLang="fr-FR" sz="1400" dirty="0">
                <a:cs typeface="Arial" panose="020B0604020202020204" pitchFamily="34" charset="0"/>
              </a:rPr>
              <a:t> date de mars 2019:</a:t>
            </a:r>
          </a:p>
          <a:p>
            <a:pPr lvl="2" eaLnBrk="1" hangingPunct="1">
              <a:spcBef>
                <a:spcPct val="0"/>
              </a:spcBef>
              <a:buClr>
                <a:schemeClr val="accent2"/>
              </a:buClr>
              <a:buSzTx/>
              <a:buFont typeface="Wingdings" panose="05000000000000000000" pitchFamily="2" charset="2"/>
              <a:buChar char="Ø"/>
              <a:defRPr/>
            </a:pPr>
            <a:endParaRPr lang="en-CA" altLang="fr-FR" sz="1000" dirty="0">
              <a:cs typeface="Arial" panose="020B0604020202020204" pitchFamily="34" charset="0"/>
            </a:endParaRP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675 000 ventes </a:t>
            </a:r>
            <a:r>
              <a:rPr lang="en-CA" altLang="fr-FR" sz="1000" dirty="0" err="1">
                <a:cs typeface="Arial" panose="020B0604020202020204" pitchFamily="34" charset="0"/>
              </a:rPr>
              <a:t>cumulatives</a:t>
            </a:r>
            <a:r>
              <a:rPr lang="en-CA" altLang="fr-FR" sz="1000" dirty="0">
                <a:cs typeface="Arial" panose="020B0604020202020204" pitchFamily="34" charset="0"/>
              </a:rPr>
              <a:t> de VEÉ</a:t>
            </a: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2 107 </a:t>
            </a:r>
            <a:r>
              <a:rPr lang="en-CA" altLang="fr-FR" sz="1000" dirty="0" err="1">
                <a:cs typeface="Arial" panose="020B0604020202020204" pitchFamily="34" charset="0"/>
              </a:rPr>
              <a:t>bornes</a:t>
            </a:r>
            <a:r>
              <a:rPr lang="en-CA" altLang="fr-FR" sz="1000" dirty="0">
                <a:cs typeface="Arial" panose="020B0604020202020204" pitchFamily="34" charset="0"/>
              </a:rPr>
              <a:t> </a:t>
            </a:r>
            <a:r>
              <a:rPr lang="en-CA" altLang="fr-FR" sz="1000" dirty="0" err="1">
                <a:cs typeface="Arial" panose="020B0604020202020204" pitchFamily="34" charset="0"/>
              </a:rPr>
              <a:t>rapides</a:t>
            </a:r>
            <a:r>
              <a:rPr lang="en-CA" altLang="fr-FR" sz="1000" dirty="0">
                <a:cs typeface="Arial" panose="020B0604020202020204" pitchFamily="34" charset="0"/>
              </a:rPr>
              <a:t> (</a:t>
            </a:r>
            <a:r>
              <a:rPr lang="en-CA" altLang="fr-FR" sz="1000" dirty="0" err="1">
                <a:cs typeface="Arial" panose="020B0604020202020204" pitchFamily="34" charset="0"/>
              </a:rPr>
              <a:t>excluant</a:t>
            </a:r>
            <a:r>
              <a:rPr lang="en-CA" altLang="fr-FR" sz="1000" dirty="0">
                <a:cs typeface="Arial" panose="020B0604020202020204" pitchFamily="34" charset="0"/>
              </a:rPr>
              <a:t> Tesla) –</a:t>
            </a:r>
            <a:r>
              <a:rPr lang="fr-CA" altLang="fr-FR" sz="1000" dirty="0">
                <a:cs typeface="Arial" panose="020B0604020202020204" pitchFamily="34" charset="0"/>
              </a:rPr>
              <a:t>»  300:1</a:t>
            </a: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2 724 </a:t>
            </a:r>
            <a:r>
              <a:rPr lang="en-CA" altLang="fr-FR" sz="1000" dirty="0" err="1">
                <a:cs typeface="Arial" panose="020B0604020202020204" pitchFamily="34" charset="0"/>
              </a:rPr>
              <a:t>bornes</a:t>
            </a:r>
            <a:r>
              <a:rPr lang="en-CA" altLang="fr-FR" sz="1000" dirty="0">
                <a:cs typeface="Arial" panose="020B0604020202020204" pitchFamily="34" charset="0"/>
              </a:rPr>
              <a:t> </a:t>
            </a:r>
            <a:r>
              <a:rPr lang="en-CA" altLang="fr-FR" sz="1000" dirty="0" err="1">
                <a:cs typeface="Arial" panose="020B0604020202020204" pitchFamily="34" charset="0"/>
              </a:rPr>
              <a:t>rapides</a:t>
            </a:r>
            <a:r>
              <a:rPr lang="en-CA" altLang="fr-FR" sz="1000" dirty="0">
                <a:cs typeface="Arial" panose="020B0604020202020204" pitchFamily="34" charset="0"/>
              </a:rPr>
              <a:t> (</a:t>
            </a:r>
            <a:r>
              <a:rPr lang="en-CA" altLang="fr-FR" sz="1000" dirty="0" err="1">
                <a:cs typeface="Arial" panose="020B0604020202020204" pitchFamily="34" charset="0"/>
              </a:rPr>
              <a:t>incluant</a:t>
            </a:r>
            <a:r>
              <a:rPr lang="en-CA" altLang="fr-FR" sz="1000" dirty="0">
                <a:cs typeface="Arial" panose="020B0604020202020204" pitchFamily="34" charset="0"/>
              </a:rPr>
              <a:t> Tesla) –</a:t>
            </a:r>
            <a:r>
              <a:rPr lang="fr-CA" altLang="fr-FR" sz="1000" dirty="0">
                <a:cs typeface="Arial" panose="020B0604020202020204" pitchFamily="34" charset="0"/>
              </a:rPr>
              <a:t>»   230:1</a:t>
            </a:r>
          </a:p>
          <a:p>
            <a:pPr lvl="2" eaLnBrk="1" hangingPunct="1">
              <a:spcBef>
                <a:spcPct val="0"/>
              </a:spcBef>
              <a:buClr>
                <a:schemeClr val="accent2"/>
              </a:buClr>
              <a:buSzTx/>
              <a:buFont typeface="Wingdings" panose="05000000000000000000" pitchFamily="2" charset="2"/>
              <a:buChar char="Ø"/>
              <a:defRPr/>
            </a:pPr>
            <a:r>
              <a:rPr lang="en-CA" altLang="fr-FR" sz="1000" dirty="0">
                <a:cs typeface="Arial" panose="020B0604020202020204" pitchFamily="34" charset="0"/>
              </a:rPr>
              <a:t>(</a:t>
            </a:r>
            <a:r>
              <a:rPr lang="en-CA" altLang="fr-FR" sz="1000" dirty="0" err="1">
                <a:cs typeface="Arial" panose="020B0604020202020204" pitchFamily="34" charset="0"/>
              </a:rPr>
              <a:t>sources:DoE</a:t>
            </a:r>
            <a:r>
              <a:rPr lang="en-CA" altLang="fr-FR" sz="1000" dirty="0">
                <a:cs typeface="Arial" panose="020B0604020202020204" pitchFamily="34" charset="0"/>
              </a:rPr>
              <a:t> – AFDC et </a:t>
            </a:r>
            <a:r>
              <a:rPr lang="en-CA" altLang="fr-FR" sz="1000" dirty="0" err="1">
                <a:cs typeface="Arial" panose="020B0604020202020204" pitchFamily="34" charset="0"/>
              </a:rPr>
              <a:t>Insideevs</a:t>
            </a:r>
            <a:r>
              <a:rPr lang="en-CA" altLang="fr-FR" sz="1000" dirty="0">
                <a:cs typeface="Arial" panose="020B0604020202020204" pitchFamily="34" charset="0"/>
              </a:rPr>
              <a:t> monthly plug-in scorecard)</a:t>
            </a:r>
          </a:p>
          <a:p>
            <a:pPr marL="344487" lvl="1" indent="0" eaLnBrk="1" hangingPunct="1">
              <a:spcBef>
                <a:spcPct val="0"/>
              </a:spcBef>
              <a:buSzTx/>
              <a:buNone/>
              <a:defRPr/>
            </a:pPr>
            <a:endParaRPr lang="fr-CA" altLang="fr-FR" sz="1400" dirty="0">
              <a:cs typeface="Arial" panose="020B0604020202020204" pitchFamily="34" charset="0"/>
            </a:endParaRPr>
          </a:p>
          <a:p>
            <a:pPr marL="344487" lvl="1" indent="0" eaLnBrk="1" hangingPunct="1">
              <a:spcBef>
                <a:spcPct val="0"/>
              </a:spcBef>
              <a:buSzTx/>
              <a:buNone/>
              <a:defRPr/>
            </a:pPr>
            <a:endParaRPr lang="en-CA" altLang="fr-FR" sz="1400" dirty="0">
              <a:cs typeface="Arial" panose="020B0604020202020204" pitchFamily="34" charset="0"/>
            </a:endParaRPr>
          </a:p>
        </p:txBody>
      </p:sp>
    </p:spTree>
    <p:extLst>
      <p:ext uri="{BB962C8B-B14F-4D97-AF65-F5344CB8AC3E}">
        <p14:creationId xmlns:p14="http://schemas.microsoft.com/office/powerpoint/2010/main" val="370955558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5"/>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5"/>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4"/>
</p:tagLst>
</file>

<file path=ppt/tags/tag29.xml><?xml version="1.0" encoding="utf-8"?>
<p:tagLst xmlns:a="http://schemas.openxmlformats.org/drawingml/2006/main" xmlns:r="http://schemas.openxmlformats.org/officeDocument/2006/relationships" xmlns:p="http://schemas.openxmlformats.org/presentationml/2006/main">
  <p:tag name="NUM" val="5"/>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5"/>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4"/>
</p:tagLst>
</file>

<file path=ppt/tags/tag63.xml><?xml version="1.0" encoding="utf-8"?>
<p:tagLst xmlns:a="http://schemas.openxmlformats.org/drawingml/2006/main" xmlns:r="http://schemas.openxmlformats.org/officeDocument/2006/relationships" xmlns:p="http://schemas.openxmlformats.org/presentationml/2006/main">
  <p:tag name="NUM" val="5"/>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79.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Bordure">
  <a:themeElements>
    <a:clrScheme name="Bordur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Bordur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rdur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Bordur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Bordur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Bordur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Bordur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Bordur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hase xmlns="a091097b-8ae3-4832-a2b2-51f9a78aeacd">1</Phase>
    <Sujet xmlns="a091097b-8ae3-4832-a2b2-51f9a78aeacd">Présentation de l'AQCIE et de la FCEI</Sujet>
    <Confidentiel xmlns="a091097b-8ae3-4832-a2b2-51f9a78aeacd">3</Confidentiel>
    <Projet xmlns="a091097b-8ae3-4832-a2b2-51f9a78aeacd">621</Projet>
    <Provenance xmlns="a091097b-8ae3-4832-a2b2-51f9a78aeacd">2</Provenance>
    <Hidden_UploadedAt xmlns="a091097b-8ae3-4832-a2b2-51f9a78aeacd">2023-01-28T01:11:41+00:00</Hidden_UploadedAt>
    <Accés_x0020_restreint xmlns="a091097b-8ae3-4832-a2b2-51f9a78aeacd">false</Accés_x0020_restreint>
    <Précision_x0020_de_x0020_document xmlns="a091097b-8ae3-4832-a2b2-51f9a78aeacd" xsi:nil="true"/>
    <Déposant xmlns="a091097b-8ae3-4832-a2b2-51f9a78aeacd">64</Déposant>
    <Sous-catégorie xmlns="a091097b-8ae3-4832-a2b2-51f9a78aeacd" xsi:nil="true"/>
    <Copie_x0020_papier_x0020_reçue xmlns="a091097b-8ae3-4832-a2b2-51f9a78aeacd">false</Copie_x0020_papier_x0020_reçue>
    <Cote_x0020_de_x0020_déposant xmlns="a091097b-8ae3-4832-a2b2-51f9a78aeacd" xsi:nil="true"/>
    <Inscrit_x0020_au_x0020_plumitif xmlns="a091097b-8ae3-4832-a2b2-51f9a78aeacd">true</Inscrit_x0020_au_x0020_plumitif>
    <Numéro_x0020_plumitif xmlns="a091097b-8ae3-4832-a2b2-51f9a78aeacd">166</Numéro_x0020_plumitif>
    <Hidden_UploadedBy xmlns="a091097b-8ae3-4832-a2b2-51f9a78aeacd" xsi:nil="true"/>
    <Hidden_ApprovedBy xmlns="a091097b-8ae3-4832-a2b2-51f9a78aeacd" xsi:nil="true"/>
    <Statut xmlns="a091097b-8ae3-4832-a2b2-51f9a78aeacd" xsi:nil="true"/>
    <Catégorie_x0020_de_x0020_document xmlns="a091097b-8ae3-4832-a2b2-51f9a78aeacd">2</Catégorie_x0020_de_x0020_document>
    <Date_x0020_de_x0020_confidentialité_x0020_relevée xmlns="a091097b-8ae3-4832-a2b2-51f9a78aeacd" xsi:nil="true"/>
    <Hidden_ApprovedAt xmlns="a091097b-8ae3-4832-a2b2-51f9a78aeacd">2023-01-28T01:11:41+00:00</Hidden_ApprovedAt>
    <Cote_x0020_de_x0020_piéce xmlns="a091097b-8ae3-4832-a2b2-51f9a78aeacd">C-FCEI-0034</Cote_x0020_de_x0020_piéce>
    <Diffusable_x0020_sur_x0020_le_x0020_Web xmlns="a091097b-8ae3-4832-a2b2-51f9a78aeacd">true</Diffusable_x0020_sur_x0020_le_x0020_Web>
    <Date_x0020_de_x0020_réception_x0020_copie_x0020_papier xmlns="a091097b-8ae3-4832-a2b2-51f9a78aeacd" xsi:nil="true"/>
    <Ne_x0020_pas_x0020_envoyer_x0020_d_x0027_alerte xmlns="a091097b-8ae3-4832-a2b2-51f9a78aeacd">true</Ne_x0020_pas_x0020_envoyer_x0020_d_x0027_alerte>
    <_dlc_DocId xmlns="a84ed267-86d5-4fa1-a3cb-2fed497fe84f">W2HFWTQUJJY6-319457739-82</_dlc_DocId>
    <_dlc_DocIdUrl xmlns="a84ed267-86d5-4fa1-a3cb-2fed497fe84f">
      <Url>http://s10mtlweb:8081/621/_layouts/15/DocIdRedir.aspx?ID=W2HFWTQUJJY6-319457739-82</Url>
      <Description>W2HFWTQUJJY6-319457739-82</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BC681CAEEDFB4A418ED7CAA43F9C24B6" ma:contentTypeVersion="0" ma:contentTypeDescription="" ma:contentTypeScope="" ma:versionID="5ae5935ecbcd1528b3537d7238cc5fe9">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E8855C-9D1C-48B2-9462-DCEC143DDDF4}"/>
</file>

<file path=customXml/itemProps2.xml><?xml version="1.0" encoding="utf-8"?>
<ds:datastoreItem xmlns:ds="http://schemas.openxmlformats.org/officeDocument/2006/customXml" ds:itemID="{17771BC7-91BE-4ADA-B33D-DFD2F769BEB3}"/>
</file>

<file path=customXml/itemProps3.xml><?xml version="1.0" encoding="utf-8"?>
<ds:datastoreItem xmlns:ds="http://schemas.openxmlformats.org/officeDocument/2006/customXml" ds:itemID="{1761D9F6-10A3-4232-BAE3-9B5EED14B264}"/>
</file>

<file path=customXml/itemProps4.xml><?xml version="1.0" encoding="utf-8"?>
<ds:datastoreItem xmlns:ds="http://schemas.openxmlformats.org/officeDocument/2006/customXml" ds:itemID="{195C8086-D872-4D59-9F1C-582E9E1F4C4E}"/>
</file>

<file path=docProps/app.xml><?xml version="1.0" encoding="utf-8"?>
<Properties xmlns="http://schemas.openxmlformats.org/officeDocument/2006/extended-properties" xmlns:vt="http://schemas.openxmlformats.org/officeDocument/2006/docPropsVTypes">
  <Template>Edge</Template>
  <TotalTime>43771</TotalTime>
  <Words>1856</Words>
  <Application>Microsoft Office PowerPoint</Application>
  <PresentationFormat>Affichage à l'écran (4:3)</PresentationFormat>
  <Paragraphs>342</Paragraphs>
  <Slides>17</Slides>
  <Notes>16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Arial</vt:lpstr>
      <vt:lpstr>Calibri</vt:lpstr>
      <vt:lpstr>Garamond</vt:lpstr>
      <vt:lpstr>Times New Roman</vt:lpstr>
      <vt:lpstr>Wingdings</vt:lpstr>
      <vt:lpstr>Bordure</vt:lpstr>
      <vt:lpstr>Présentation de l’AQCIE et de la FCEI  Jean-François Blain, analyste Antoine Gosselin, économiste </vt:lpstr>
      <vt:lpstr>Commentaires généraux</vt:lpstr>
      <vt:lpstr>Profil proposé de déploiement des bornes</vt:lpstr>
      <vt:lpstr>Ratio cible (VEÉ:BRCC )</vt:lpstr>
      <vt:lpstr>Ratio cible (VEÉ:BRCC )</vt:lpstr>
      <vt:lpstr>Effet induit</vt:lpstr>
      <vt:lpstr>Effet induit (suite)</vt:lpstr>
      <vt:lpstr>Effet induit (suite)</vt:lpstr>
      <vt:lpstr>Recommandation sur le ratio VEÉ:BRCC</vt:lpstr>
      <vt:lpstr>Analyse de rentabilité</vt:lpstr>
      <vt:lpstr>Analyse de rentabilité (suite)</vt:lpstr>
      <vt:lpstr>Analyse de rentabilité (suite)</vt:lpstr>
      <vt:lpstr>Analyse de rentabilité (suite)  Calcul du ratio de recharge (kWh / minute) aux BRCC et du prix unitaire / kWh (2019)  </vt:lpstr>
      <vt:lpstr>Analyse de rentabilité (suite)    Coût d’utilisation par 100 km (taxes incluses) en 2019  </vt:lpstr>
      <vt:lpstr>Analyse de rentabilité (suite)</vt:lpstr>
      <vt:lpstr>Compte d’écart et de report</vt:lpstr>
      <vt:lpstr>Sommaire des recommandations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dc:title>
  <dc:subject>Présentation de l'AQCIE et de la FCEI</dc:subject>
  <dc:creator>user</dc:creator>
  <cp:lastModifiedBy>Braccio, Nadia</cp:lastModifiedBy>
  <cp:revision>3172</cp:revision>
  <cp:lastPrinted>2013-12-12T13:17:39Z</cp:lastPrinted>
  <dcterms:created xsi:type="dcterms:W3CDTF">2010-09-09T22:58:39Z</dcterms:created>
  <dcterms:modified xsi:type="dcterms:W3CDTF">2019-04-11T13:32:40Z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0x010100F6681E3BDF397F418586AC591ADC81BB00BC681CAEEDFB4A418ED7CAA43F9C24B6</vt:lpwstr>
  </property>
  <property fmtid="{D5CDD505-2E9C-101B-9397-08002B2CF9AE}" pid="4" name="Order">
    <vt:r8>4325300</vt:r8>
  </property>
  <property fmtid="{D5CDD505-2E9C-101B-9397-08002B2CF9AE}" pid="5" name="_dlc_DocIdItemGuid">
    <vt:lpwstr>f729d521-1a8b-4dc1-8a39-422b9c602536</vt:lpwstr>
  </property>
</Properties>
</file>