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tags/tag3.xml" ContentType="application/vnd.openxmlformats-officedocument.presentationml.tags+xml"/>
  <Override PartName="/ppt/tags/tag6.xml" ContentType="application/vnd.openxmlformats-officedocument.presentationml.tags+xml"/>
  <Override PartName="/ppt/tags/tag5.xml" ContentType="application/vnd.openxmlformats-officedocument.presentationml.tags+xml"/>
  <Override PartName="/ppt/tags/tag20.xml" ContentType="application/vnd.openxmlformats-officedocument.presentationml.tags+xml"/>
  <Override PartName="/ppt/tags/tag2.xml" ContentType="application/vnd.openxmlformats-officedocument.presentationml.tags+xml"/>
  <Override PartName="/ppt/tags/tag1.xml" ContentType="application/vnd.openxmlformats-officedocument.presentationml.tags+xml"/>
  <Override PartName="/ppt/tags/tag4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14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7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7010400" cy="9296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. Dumitrescu, ing." initials="LD" lastIdx="2" clrIdx="0">
    <p:extLst>
      <p:ext uri="{19B8F6BF-5375-455C-9EA6-DF929625EA0E}">
        <p15:presenceInfo xmlns:p15="http://schemas.microsoft.com/office/powerpoint/2012/main" userId="L. Dumitrescu, ing.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9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691"/>
    </p:cViewPr>
  </p:sorterViewPr>
  <p:notesViewPr>
    <p:cSldViewPr snapToGrid="0">
      <p:cViewPr varScale="1">
        <p:scale>
          <a:sx n="72" d="100"/>
          <a:sy n="72" d="100"/>
        </p:scale>
        <p:origin x="3351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17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6435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r">
              <a:defRPr sz="1200"/>
            </a:lvl1pPr>
          </a:lstStyle>
          <a:p>
            <a:fld id="{23C6B9EE-3118-4A9E-B83D-ED9F5C464D13}" type="datetimeFigureOut">
              <a:rPr lang="fr-CA" smtClean="0"/>
              <a:t>2019-10-29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70939" y="8829968"/>
            <a:ext cx="3037840" cy="466434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r">
              <a:defRPr sz="1200"/>
            </a:lvl1pPr>
          </a:lstStyle>
          <a:p>
            <a:fld id="{F12071F8-930A-46CE-B5D2-361E5790E53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03563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6435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r">
              <a:defRPr sz="1200"/>
            </a:lvl1pPr>
          </a:lstStyle>
          <a:p>
            <a:fld id="{46E5F33C-E07A-47C2-ABD6-3261DF2352DA}" type="datetimeFigureOut">
              <a:rPr lang="fr-CA" smtClean="0"/>
              <a:t>2019-10-29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7" rIns="93175" bIns="46587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7"/>
          </a:xfrm>
          <a:prstGeom prst="rect">
            <a:avLst/>
          </a:prstGeom>
        </p:spPr>
        <p:txBody>
          <a:bodyPr vert="horz" lIns="93175" tIns="46587" rIns="93175" bIns="46587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4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r">
              <a:defRPr sz="1200"/>
            </a:lvl1pPr>
          </a:lstStyle>
          <a:p>
            <a:fld id="{8624452F-2318-4D6E-8CCE-E66F2A713F9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3674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tags" Target="../tags/tag6.xml"/><Relationship Id="rId7" Type="http://schemas.openxmlformats.org/officeDocument/2006/relationships/image" Target="../media/image1.jpeg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9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tags" Target="../tags/tag11.xml"/><Relationship Id="rId7" Type="http://schemas.openxmlformats.org/officeDocument/2006/relationships/image" Target="../media/image2.jpeg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1.jpeg"/><Relationship Id="rId5" Type="http://schemas.openxmlformats.org/officeDocument/2006/relationships/image" Target="../media/image4.jpg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tags" Target="../tags/tag14.xml"/><Relationship Id="rId7" Type="http://schemas.openxmlformats.org/officeDocument/2006/relationships/image" Target="../media/image2.jpeg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image" Target="../media/image1.jpeg"/><Relationship Id="rId5" Type="http://schemas.openxmlformats.org/officeDocument/2006/relationships/image" Target="../media/image4.jpg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tags" Target="../tags/tag17.xml"/><Relationship Id="rId7" Type="http://schemas.openxmlformats.org/officeDocument/2006/relationships/image" Target="../media/image3.jpeg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tags" Target="../tags/tag20.xml"/><Relationship Id="rId7" Type="http://schemas.openxmlformats.org/officeDocument/2006/relationships/image" Target="../media/image3.jpeg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916723"/>
            <a:ext cx="9144000" cy="15932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38592" y="6188563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E3293174-5D56-4D4E-A367-4C4827A9B6ED}" type="datetime1">
              <a:rPr lang="fr-CA" smtClean="0"/>
              <a:t>2019-10-29</a:t>
            </a:fld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524000" y="6188563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4A92105A-F416-4BDF-B9F0-68D235B1B18C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11" name="Rectangle 10"/>
          <p:cNvSpPr/>
          <p:nvPr userDrawn="1"/>
        </p:nvSpPr>
        <p:spPr>
          <a:xfrm>
            <a:off x="327259" y="231006"/>
            <a:ext cx="11630279" cy="10587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grpSp>
        <p:nvGrpSpPr>
          <p:cNvPr id="5" name="Groupe 4"/>
          <p:cNvGrpSpPr/>
          <p:nvPr userDrawn="1"/>
        </p:nvGrpSpPr>
        <p:grpSpPr>
          <a:xfrm>
            <a:off x="211015" y="285680"/>
            <a:ext cx="11746523" cy="1317574"/>
            <a:chOff x="211015" y="317794"/>
            <a:chExt cx="11746523" cy="1317574"/>
          </a:xfrm>
        </p:grpSpPr>
        <p:sp>
          <p:nvSpPr>
            <p:cNvPr id="7" name="Rectangle 11"/>
            <p:cNvSpPr>
              <a:spLocks noChangeArrowheads="1"/>
            </p:cNvSpPr>
            <p:nvPr userDrawn="1">
              <p:custDataLst>
                <p:tags r:id="rId1"/>
              </p:custDataLst>
            </p:nvPr>
          </p:nvSpPr>
          <p:spPr bwMode="auto">
            <a:xfrm>
              <a:off x="211015" y="317794"/>
              <a:ext cx="3205510" cy="1297509"/>
            </a:xfrm>
            <a:prstGeom prst="rect">
              <a:avLst/>
            </a:prstGeom>
            <a:solidFill>
              <a:srgbClr val="0033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fr-FR"/>
            </a:p>
          </p:txBody>
        </p:sp>
        <p:pic>
          <p:nvPicPr>
            <p:cNvPr id="8" name="Picture 7" descr="electricite"/>
            <p:cNvPicPr>
              <a:picLocks noChangeAspect="1" noChangeArrowheads="1"/>
            </p:cNvPicPr>
            <p:nvPr userDrawn="1">
              <p:custDataLst>
                <p:tags r:id="rId2"/>
              </p:custDataLst>
            </p:nvPr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662316" y="317794"/>
              <a:ext cx="1481434" cy="13175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8" descr="gaz"/>
            <p:cNvPicPr>
              <a:picLocks noChangeAspect="1" noChangeArrowheads="1"/>
            </p:cNvPicPr>
            <p:nvPr userDrawn="1">
              <p:custDataLst>
                <p:tags r:id="rId3"/>
              </p:custDataLst>
            </p:nvPr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389540" y="317794"/>
              <a:ext cx="1441305" cy="12975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4" descr="petrole"/>
            <p:cNvPicPr>
              <a:picLocks noChangeAspect="1" noChangeArrowheads="1"/>
            </p:cNvPicPr>
            <p:nvPr userDrawn="1">
              <p:custDataLst>
                <p:tags r:id="rId4"/>
              </p:custDataLst>
            </p:nvPr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076636" y="317794"/>
              <a:ext cx="1429601" cy="12975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Rectangle 11"/>
            <p:cNvSpPr>
              <a:spLocks noChangeArrowheads="1"/>
            </p:cNvSpPr>
            <p:nvPr userDrawn="1">
              <p:custDataLst>
                <p:tags r:id="rId5"/>
              </p:custDataLst>
            </p:nvPr>
          </p:nvSpPr>
          <p:spPr bwMode="auto">
            <a:xfrm>
              <a:off x="8752028" y="317794"/>
              <a:ext cx="3205510" cy="1297509"/>
            </a:xfrm>
            <a:prstGeom prst="rect">
              <a:avLst/>
            </a:prstGeom>
            <a:solidFill>
              <a:srgbClr val="0033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2310470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47D43F-BE2A-457F-93AA-8FFD44FDA926}" type="datetime1">
              <a:rPr lang="fr-CA" smtClean="0"/>
              <a:t>2019-10-29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CA" smtClean="0"/>
              <a:t>Direction générale adjointe | Planification et surveillance</a:t>
            </a: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92105A-F416-4BDF-B9F0-68D235B1B1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30754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40FD17-FB79-4766-97C7-B8DAE221E911}" type="datetime1">
              <a:rPr lang="fr-CA" smtClean="0"/>
              <a:t>2019-10-29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CA" smtClean="0"/>
              <a:t>Direction générale adjointe | Planification et surveillance</a:t>
            </a: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92105A-F416-4BDF-B9F0-68D235B1B1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70441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42414" y="325743"/>
            <a:ext cx="8474094" cy="896655"/>
          </a:xfrm>
          <a:prstGeom prst="rect">
            <a:avLst/>
          </a:prstGeom>
          <a:solidFill>
            <a:srgbClr val="003399"/>
          </a:solidFill>
        </p:spPr>
        <p:txBody>
          <a:bodyPr anchor="ctr" anchorCtr="0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2515" y="1441939"/>
            <a:ext cx="11133993" cy="4631602"/>
          </a:xfrm>
        </p:spPr>
        <p:txBody>
          <a:bodyPr/>
          <a:lstStyle>
            <a:lvl1pPr>
              <a:buClr>
                <a:srgbClr val="003399"/>
              </a:buClr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Courier New" panose="02070309020205020404" pitchFamily="49" charset="0"/>
              <a:buChar char="o"/>
              <a:defRPr/>
            </a:lvl3pPr>
          </a:lstStyle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CA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7658711" y="6356350"/>
            <a:ext cx="1799492" cy="36512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4B4AF4A9-2B6A-4ADF-A17A-154A163BBFD9}" type="datetime1">
              <a:rPr lang="fr-CA" smtClean="0"/>
              <a:t>2019-10-29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288497" y="6356350"/>
            <a:ext cx="4717041" cy="36512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r>
              <a:rPr lang="fr-CA" smtClean="0"/>
              <a:t>Direction générale adjointe | Planification et surveillance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63769" y="6356350"/>
            <a:ext cx="1377462" cy="365125"/>
          </a:xfrm>
          <a:prstGeom prst="rect">
            <a:avLst/>
          </a:prstGeom>
        </p:spPr>
        <p:txBody>
          <a:bodyPr/>
          <a:lstStyle>
            <a:lvl1pPr algn="l">
              <a:defRPr sz="1100" b="1"/>
            </a:lvl1pPr>
          </a:lstStyle>
          <a:p>
            <a:fld id="{4A92105A-F416-4BDF-B9F0-68D235B1B18C}" type="slidenum">
              <a:rPr lang="fr-CA" smtClean="0"/>
              <a:pPr/>
              <a:t>‹N°›</a:t>
            </a:fld>
            <a:endParaRPr lang="fr-CA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008" y="6181475"/>
            <a:ext cx="1885500" cy="540000"/>
          </a:xfrm>
          <a:prstGeom prst="rect">
            <a:avLst/>
          </a:prstGeom>
        </p:spPr>
      </p:pic>
      <p:grpSp>
        <p:nvGrpSpPr>
          <p:cNvPr id="12" name="Groupe 11"/>
          <p:cNvGrpSpPr/>
          <p:nvPr userDrawn="1"/>
        </p:nvGrpSpPr>
        <p:grpSpPr>
          <a:xfrm>
            <a:off x="416477" y="313212"/>
            <a:ext cx="2880637" cy="912746"/>
            <a:chOff x="416477" y="203877"/>
            <a:chExt cx="2880637" cy="912746"/>
          </a:xfrm>
        </p:grpSpPr>
        <p:pic>
          <p:nvPicPr>
            <p:cNvPr id="7" name="Picture 7" descr="electricite"/>
            <p:cNvPicPr>
              <a:picLocks noChangeAspect="1" noChangeArrowheads="1"/>
            </p:cNvPicPr>
            <p:nvPr userDrawn="1">
              <p:custDataLst>
                <p:tags r:id="rId1"/>
              </p:custDataLst>
            </p:nvPr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16477" y="203877"/>
              <a:ext cx="875292" cy="909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8" descr="gaz"/>
            <p:cNvPicPr>
              <a:picLocks noChangeAspect="1" noChangeArrowheads="1"/>
            </p:cNvPicPr>
            <p:nvPr userDrawn="1">
              <p:custDataLst>
                <p:tags r:id="rId2"/>
              </p:custDataLst>
            </p:nvPr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421414" y="216409"/>
              <a:ext cx="867083" cy="900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4" descr="petrole"/>
            <p:cNvPicPr>
              <a:picLocks noChangeAspect="1" noChangeArrowheads="1"/>
            </p:cNvPicPr>
            <p:nvPr userDrawn="1">
              <p:custDataLst>
                <p:tags r:id="rId3"/>
              </p:custDataLst>
            </p:nvPr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433797" y="216409"/>
              <a:ext cx="863317" cy="896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3480839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763B50-2797-402E-8085-647A7A299C57}" type="datetime1">
              <a:rPr lang="fr-CA" smtClean="0"/>
              <a:t>2019-10-29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CA" smtClean="0"/>
              <a:t>Direction générale adjointe | Planification et surveillance</a:t>
            </a: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92105A-F416-4BDF-B9F0-68D235B1B1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40934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7658711" y="6356350"/>
            <a:ext cx="1799492" cy="36512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4B4AF4A9-2B6A-4ADF-A17A-154A163BBFD9}" type="datetime1">
              <a:rPr lang="fr-CA" smtClean="0"/>
              <a:t>2019-10-29</a:t>
            </a:fld>
            <a:endParaRPr lang="fr-CA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288497" y="6356350"/>
            <a:ext cx="4717041" cy="36512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r>
              <a:rPr lang="fr-CA" smtClean="0"/>
              <a:t>Direction générale adjointe | Planification et surveillance</a:t>
            </a:r>
            <a:endParaRPr lang="fr-CA" dirty="0"/>
          </a:p>
        </p:txBody>
      </p:sp>
      <p:sp>
        <p:nvSpPr>
          <p:cNvPr id="1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63769" y="6356350"/>
            <a:ext cx="1377462" cy="365125"/>
          </a:xfrm>
          <a:prstGeom prst="rect">
            <a:avLst/>
          </a:prstGeom>
        </p:spPr>
        <p:txBody>
          <a:bodyPr/>
          <a:lstStyle>
            <a:lvl1pPr algn="l">
              <a:defRPr sz="1100" b="1"/>
            </a:lvl1pPr>
          </a:lstStyle>
          <a:p>
            <a:fld id="{4A92105A-F416-4BDF-B9F0-68D235B1B18C}" type="slidenum">
              <a:rPr lang="fr-CA" smtClean="0"/>
              <a:pPr/>
              <a:t>‹N°›</a:t>
            </a:fld>
            <a:endParaRPr lang="fr-CA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008" y="6181475"/>
            <a:ext cx="1885500" cy="540000"/>
          </a:xfrm>
          <a:prstGeom prst="rect">
            <a:avLst/>
          </a:prstGeom>
        </p:spPr>
      </p:pic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3442414" y="325743"/>
            <a:ext cx="8474094" cy="896655"/>
          </a:xfrm>
          <a:prstGeom prst="rect">
            <a:avLst/>
          </a:prstGeom>
          <a:solidFill>
            <a:srgbClr val="003399"/>
          </a:solidFill>
        </p:spPr>
        <p:txBody>
          <a:bodyPr anchor="ctr" anchorCtr="0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CA" dirty="0"/>
          </a:p>
        </p:txBody>
      </p:sp>
      <p:grpSp>
        <p:nvGrpSpPr>
          <p:cNvPr id="13" name="Groupe 12"/>
          <p:cNvGrpSpPr/>
          <p:nvPr userDrawn="1"/>
        </p:nvGrpSpPr>
        <p:grpSpPr>
          <a:xfrm>
            <a:off x="416477" y="313212"/>
            <a:ext cx="2880637" cy="912746"/>
            <a:chOff x="416477" y="203877"/>
            <a:chExt cx="2880637" cy="912746"/>
          </a:xfrm>
        </p:grpSpPr>
        <p:pic>
          <p:nvPicPr>
            <p:cNvPr id="14" name="Picture 7" descr="electricite"/>
            <p:cNvPicPr>
              <a:picLocks noChangeAspect="1" noChangeArrowheads="1"/>
            </p:cNvPicPr>
            <p:nvPr userDrawn="1">
              <p:custDataLst>
                <p:tags r:id="rId1"/>
              </p:custDataLst>
            </p:nvPr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16477" y="203877"/>
              <a:ext cx="875292" cy="909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8" descr="gaz"/>
            <p:cNvPicPr>
              <a:picLocks noChangeAspect="1" noChangeArrowheads="1"/>
            </p:cNvPicPr>
            <p:nvPr userDrawn="1">
              <p:custDataLst>
                <p:tags r:id="rId2"/>
              </p:custDataLst>
            </p:nvPr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421414" y="216409"/>
              <a:ext cx="867083" cy="900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4" descr="petrole"/>
            <p:cNvPicPr>
              <a:picLocks noChangeAspect="1" noChangeArrowheads="1"/>
            </p:cNvPicPr>
            <p:nvPr userDrawn="1">
              <p:custDataLst>
                <p:tags r:id="rId3"/>
              </p:custDataLst>
            </p:nvPr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433797" y="216409"/>
              <a:ext cx="863317" cy="896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197963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526448"/>
          </a:xfrm>
        </p:spPr>
        <p:txBody>
          <a:bodyPr/>
          <a:lstStyle>
            <a:lvl1pPr>
              <a:buClr>
                <a:srgbClr val="003399"/>
              </a:buClr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Courier New" panose="02070309020205020404" pitchFamily="49" charset="0"/>
              <a:buChar char="o"/>
              <a:defRPr/>
            </a:lvl3pPr>
          </a:lstStyle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CA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526448"/>
          </a:xfrm>
        </p:spPr>
        <p:txBody>
          <a:bodyPr/>
          <a:lstStyle>
            <a:lvl1pPr>
              <a:buClr>
                <a:srgbClr val="003399"/>
              </a:buClr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Courier New" panose="02070309020205020404" pitchFamily="49" charset="0"/>
              <a:buChar char="o"/>
              <a:defRPr/>
            </a:lvl3pPr>
          </a:lstStyle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CA" dirty="0"/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3442414" y="325743"/>
            <a:ext cx="8474094" cy="896655"/>
          </a:xfrm>
          <a:prstGeom prst="rect">
            <a:avLst/>
          </a:prstGeom>
          <a:solidFill>
            <a:srgbClr val="003399"/>
          </a:solidFill>
        </p:spPr>
        <p:txBody>
          <a:bodyPr anchor="ctr" anchorCtr="0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CA" dirty="0"/>
          </a:p>
        </p:txBody>
      </p:sp>
      <p:grpSp>
        <p:nvGrpSpPr>
          <p:cNvPr id="11" name="Groupe 10"/>
          <p:cNvGrpSpPr/>
          <p:nvPr userDrawn="1"/>
        </p:nvGrpSpPr>
        <p:grpSpPr>
          <a:xfrm>
            <a:off x="416477" y="313212"/>
            <a:ext cx="2880637" cy="912746"/>
            <a:chOff x="416477" y="203877"/>
            <a:chExt cx="2880637" cy="912746"/>
          </a:xfrm>
        </p:grpSpPr>
        <p:pic>
          <p:nvPicPr>
            <p:cNvPr id="12" name="Picture 7" descr="electricite"/>
            <p:cNvPicPr>
              <a:picLocks noChangeAspect="1" noChangeArrowheads="1"/>
            </p:cNvPicPr>
            <p:nvPr userDrawn="1">
              <p:custDataLst>
                <p:tags r:id="rId1"/>
              </p:custDataLst>
            </p:nvPr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16477" y="203877"/>
              <a:ext cx="875292" cy="909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8" descr="gaz"/>
            <p:cNvPicPr>
              <a:picLocks noChangeAspect="1" noChangeArrowheads="1"/>
            </p:cNvPicPr>
            <p:nvPr userDrawn="1">
              <p:custDataLst>
                <p:tags r:id="rId2"/>
              </p:custDataLst>
            </p:nvPr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421414" y="216409"/>
              <a:ext cx="867083" cy="900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14" descr="petrole"/>
            <p:cNvPicPr>
              <a:picLocks noChangeAspect="1" noChangeArrowheads="1"/>
            </p:cNvPicPr>
            <p:nvPr userDrawn="1">
              <p:custDataLst>
                <p:tags r:id="rId3"/>
              </p:custDataLst>
            </p:nvPr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433797" y="216409"/>
              <a:ext cx="863317" cy="896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7658711" y="6356350"/>
            <a:ext cx="1799492" cy="36512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4B4AF4A9-2B6A-4ADF-A17A-154A163BBFD9}" type="datetime1">
              <a:rPr lang="fr-CA" smtClean="0"/>
              <a:t>2019-10-29</a:t>
            </a:fld>
            <a:endParaRPr lang="fr-CA"/>
          </a:p>
        </p:txBody>
      </p:sp>
      <p:sp>
        <p:nvSpPr>
          <p:cNvPr id="16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288497" y="6356350"/>
            <a:ext cx="4717041" cy="36512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r>
              <a:rPr lang="fr-CA" smtClean="0"/>
              <a:t>Direction générale adjointe | Planification et surveillance</a:t>
            </a:r>
            <a:endParaRPr lang="fr-CA" dirty="0"/>
          </a:p>
        </p:txBody>
      </p:sp>
      <p:sp>
        <p:nvSpPr>
          <p:cNvPr id="1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63769" y="6356350"/>
            <a:ext cx="1377462" cy="365125"/>
          </a:xfrm>
          <a:prstGeom prst="rect">
            <a:avLst/>
          </a:prstGeom>
        </p:spPr>
        <p:txBody>
          <a:bodyPr/>
          <a:lstStyle>
            <a:lvl1pPr algn="l">
              <a:defRPr sz="1100" b="1"/>
            </a:lvl1pPr>
          </a:lstStyle>
          <a:p>
            <a:fld id="{4A92105A-F416-4BDF-B9F0-68D235B1B18C}" type="slidenum">
              <a:rPr lang="fr-CA" smtClean="0"/>
              <a:pPr/>
              <a:t>‹N°›</a:t>
            </a:fld>
            <a:endParaRPr lang="fr-CA"/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008" y="6181475"/>
            <a:ext cx="18855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7060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3442414" y="325743"/>
            <a:ext cx="8474094" cy="896655"/>
          </a:xfrm>
          <a:prstGeom prst="rect">
            <a:avLst/>
          </a:prstGeom>
          <a:solidFill>
            <a:srgbClr val="003399"/>
          </a:solidFill>
        </p:spPr>
        <p:txBody>
          <a:bodyPr anchor="ctr" anchorCtr="0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CA" dirty="0"/>
          </a:p>
        </p:txBody>
      </p:sp>
      <p:grpSp>
        <p:nvGrpSpPr>
          <p:cNvPr id="7" name="Groupe 6"/>
          <p:cNvGrpSpPr/>
          <p:nvPr userDrawn="1"/>
        </p:nvGrpSpPr>
        <p:grpSpPr>
          <a:xfrm>
            <a:off x="416477" y="313212"/>
            <a:ext cx="2880637" cy="912746"/>
            <a:chOff x="416477" y="203877"/>
            <a:chExt cx="2880637" cy="912746"/>
          </a:xfrm>
        </p:grpSpPr>
        <p:pic>
          <p:nvPicPr>
            <p:cNvPr id="8" name="Picture 7" descr="electricite"/>
            <p:cNvPicPr>
              <a:picLocks noChangeAspect="1" noChangeArrowheads="1"/>
            </p:cNvPicPr>
            <p:nvPr userDrawn="1">
              <p:custDataLst>
                <p:tags r:id="rId1"/>
              </p:custDataLst>
            </p:nvPr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16477" y="203877"/>
              <a:ext cx="875292" cy="909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8" descr="gaz"/>
            <p:cNvPicPr>
              <a:picLocks noChangeAspect="1" noChangeArrowheads="1"/>
            </p:cNvPicPr>
            <p:nvPr userDrawn="1">
              <p:custDataLst>
                <p:tags r:id="rId2"/>
              </p:custDataLst>
            </p:nvPr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421414" y="216409"/>
              <a:ext cx="867083" cy="900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14" descr="petrole"/>
            <p:cNvPicPr>
              <a:picLocks noChangeAspect="1" noChangeArrowheads="1"/>
            </p:cNvPicPr>
            <p:nvPr userDrawn="1">
              <p:custDataLst>
                <p:tags r:id="rId3"/>
              </p:custDataLst>
            </p:nvPr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433797" y="216409"/>
              <a:ext cx="863317" cy="896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7658711" y="6356350"/>
            <a:ext cx="1799492" cy="36512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4B4AF4A9-2B6A-4ADF-A17A-154A163BBFD9}" type="datetime1">
              <a:rPr lang="fr-CA" smtClean="0"/>
              <a:t>2019-10-29</a:t>
            </a:fld>
            <a:endParaRPr lang="fr-CA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288497" y="6356350"/>
            <a:ext cx="4717041" cy="36512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r>
              <a:rPr lang="fr-CA" smtClean="0"/>
              <a:t>Direction générale adjointe | Planification et surveillance</a:t>
            </a:r>
            <a:endParaRPr lang="fr-CA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63769" y="6356350"/>
            <a:ext cx="1377462" cy="365125"/>
          </a:xfrm>
          <a:prstGeom prst="rect">
            <a:avLst/>
          </a:prstGeom>
        </p:spPr>
        <p:txBody>
          <a:bodyPr/>
          <a:lstStyle>
            <a:lvl1pPr algn="l">
              <a:defRPr sz="1100" b="1"/>
            </a:lvl1pPr>
          </a:lstStyle>
          <a:p>
            <a:fld id="{4A92105A-F416-4BDF-B9F0-68D235B1B18C}" type="slidenum">
              <a:rPr lang="fr-CA" smtClean="0"/>
              <a:pPr/>
              <a:t>‹N°›</a:t>
            </a:fld>
            <a:endParaRPr lang="fr-CA"/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008" y="6181475"/>
            <a:ext cx="18855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3182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46509" y="211756"/>
            <a:ext cx="11675445" cy="1183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6" name="Rectangle 5"/>
          <p:cNvSpPr/>
          <p:nvPr userDrawn="1"/>
        </p:nvSpPr>
        <p:spPr>
          <a:xfrm>
            <a:off x="9711891" y="6015790"/>
            <a:ext cx="2310063" cy="7459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47183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13243F1-3318-4195-8545-40A227C16681}" type="datetime1">
              <a:rPr lang="fr-CA" smtClean="0"/>
              <a:t>2019-10-29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CA" smtClean="0"/>
              <a:t>Direction générale adjointe | Planification et surveillance</a:t>
            </a:r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92105A-F416-4BDF-B9F0-68D235B1B1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1814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83EE560-8F81-42C2-B848-192E4F01BB16}" type="datetime1">
              <a:rPr lang="fr-CA" smtClean="0"/>
              <a:t>2019-10-29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CA" smtClean="0"/>
              <a:t>Direction générale adjointe | Planification et surveillance</a:t>
            </a:r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92105A-F416-4BDF-B9F0-68D235B1B1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61613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209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Titre 1"/>
          <p:cNvSpPr txBox="1">
            <a:spLocks/>
          </p:cNvSpPr>
          <p:nvPr userDrawn="1"/>
        </p:nvSpPr>
        <p:spPr>
          <a:xfrm>
            <a:off x="3442414" y="325743"/>
            <a:ext cx="8474094" cy="896655"/>
          </a:xfrm>
          <a:prstGeom prst="rect">
            <a:avLst/>
          </a:prstGeom>
          <a:solidFill>
            <a:srgbClr val="003399"/>
          </a:solidFill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Modifiez le style du titre</a:t>
            </a:r>
            <a:endParaRPr lang="fr-CA" dirty="0"/>
          </a:p>
        </p:txBody>
      </p:sp>
      <p:grpSp>
        <p:nvGrpSpPr>
          <p:cNvPr id="8" name="Groupe 7"/>
          <p:cNvGrpSpPr/>
          <p:nvPr userDrawn="1"/>
        </p:nvGrpSpPr>
        <p:grpSpPr>
          <a:xfrm>
            <a:off x="416477" y="313212"/>
            <a:ext cx="2880637" cy="912746"/>
            <a:chOff x="416477" y="203877"/>
            <a:chExt cx="2880637" cy="912746"/>
          </a:xfrm>
        </p:grpSpPr>
        <p:pic>
          <p:nvPicPr>
            <p:cNvPr id="9" name="Picture 7" descr="electricite"/>
            <p:cNvPicPr>
              <a:picLocks noChangeAspect="1" noChangeArrowheads="1"/>
            </p:cNvPicPr>
            <p:nvPr userDrawn="1">
              <p:custDataLst>
                <p:tags r:id="rId13"/>
              </p:custDataLst>
            </p:nvPr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416477" y="203877"/>
              <a:ext cx="875292" cy="909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8" descr="gaz"/>
            <p:cNvPicPr>
              <a:picLocks noChangeAspect="1" noChangeArrowheads="1"/>
            </p:cNvPicPr>
            <p:nvPr userDrawn="1">
              <p:custDataLst>
                <p:tags r:id="rId14"/>
              </p:custDataLst>
            </p:nvPr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1421414" y="216409"/>
              <a:ext cx="867083" cy="900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14" descr="petrole"/>
            <p:cNvPicPr>
              <a:picLocks noChangeAspect="1" noChangeArrowheads="1"/>
            </p:cNvPicPr>
            <p:nvPr userDrawn="1">
              <p:custDataLst>
                <p:tags r:id="rId15"/>
              </p:custDataLst>
            </p:nvPr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2433797" y="216409"/>
              <a:ext cx="863317" cy="896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658711" y="6356350"/>
            <a:ext cx="1799492" cy="36512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4B4AF4A9-2B6A-4ADF-A17A-154A163BBFD9}" type="datetime1">
              <a:rPr lang="fr-CA" smtClean="0"/>
              <a:t>2019-10-29</a:t>
            </a:fld>
            <a:endParaRPr lang="fr-CA"/>
          </a:p>
        </p:txBody>
      </p:sp>
      <p:sp>
        <p:nvSpPr>
          <p:cNvPr id="13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288497" y="6356350"/>
            <a:ext cx="4717041" cy="36512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r>
              <a:rPr lang="fr-CA" smtClean="0"/>
              <a:t>Direction générale adjointe | Planification et surveillance</a:t>
            </a:r>
            <a:endParaRPr lang="fr-CA" dirty="0"/>
          </a:p>
        </p:txBody>
      </p:sp>
      <p:sp>
        <p:nvSpPr>
          <p:cNvPr id="14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63769" y="6356350"/>
            <a:ext cx="1377462" cy="365125"/>
          </a:xfrm>
          <a:prstGeom prst="rect">
            <a:avLst/>
          </a:prstGeom>
        </p:spPr>
        <p:txBody>
          <a:bodyPr/>
          <a:lstStyle>
            <a:lvl1pPr algn="l">
              <a:defRPr sz="1100" b="1"/>
            </a:lvl1pPr>
          </a:lstStyle>
          <a:p>
            <a:fld id="{4A92105A-F416-4BDF-B9F0-68D235B1B18C}" type="slidenum">
              <a:rPr lang="fr-CA" smtClean="0"/>
              <a:pPr/>
              <a:t>‹N°›</a:t>
            </a:fld>
            <a:endParaRPr lang="fr-CA"/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008" y="6181475"/>
            <a:ext cx="18855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313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publicsde.regie-energie.qc.ca/projets/469/DocPrj/R-4057-2018-B-0017-Demande-Piece-2018_07_27.pdf#page=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publicsde.regie-energie.qc.ca/projets/474/DocPrj/R-4061-2018-B-0004-Demande-Piece-2018_08_23.pdf#page=6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2053243"/>
            <a:ext cx="9144000" cy="1957054"/>
          </a:xfrm>
        </p:spPr>
        <p:txBody>
          <a:bodyPr>
            <a:normAutofit fontScale="90000"/>
          </a:bodyPr>
          <a:lstStyle/>
          <a:p>
            <a:r>
              <a:rPr lang="fr-CA" sz="3600" b="1" dirty="0" smtClean="0"/>
              <a:t>Dossier R-4061-2018</a:t>
            </a:r>
            <a:br>
              <a:rPr lang="fr-CA" sz="3600" b="1" dirty="0" smtClean="0"/>
            </a:br>
            <a:r>
              <a:rPr lang="fr-CA" sz="3600" b="1" dirty="0" smtClean="0"/>
              <a:t/>
            </a:r>
            <a:br>
              <a:rPr lang="fr-CA" sz="3600" b="1" dirty="0" smtClean="0"/>
            </a:br>
            <a:r>
              <a:rPr lang="fr-CA" sz="3600" b="1" dirty="0" smtClean="0"/>
              <a:t>Audience du 29 octobre 2019 </a:t>
            </a:r>
            <a:br>
              <a:rPr lang="fr-CA" sz="3600" b="1" dirty="0" smtClean="0"/>
            </a:br>
            <a:r>
              <a:rPr lang="fr-CA" sz="3600" b="1" dirty="0" smtClean="0"/>
              <a:t>relative au Service d’intégration éolienne</a:t>
            </a:r>
            <a:endParaRPr lang="fr-CA" sz="36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283682"/>
            <a:ext cx="9144000" cy="1177780"/>
          </a:xfrm>
        </p:spPr>
        <p:txBody>
          <a:bodyPr>
            <a:normAutofit/>
          </a:bodyPr>
          <a:lstStyle/>
          <a:p>
            <a:r>
              <a:rPr lang="fr-CA" dirty="0" smtClean="0"/>
              <a:t>Présentation en soutien au discours d’ouverture de la Régie</a:t>
            </a:r>
          </a:p>
        </p:txBody>
      </p:sp>
    </p:spTree>
    <p:extLst>
      <p:ext uri="{BB962C8B-B14F-4D97-AF65-F5344CB8AC3E}">
        <p14:creationId xmlns:p14="http://schemas.microsoft.com/office/powerpoint/2010/main" val="398851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fr-CA" sz="2400" b="1" dirty="0" smtClean="0"/>
              <a:t>Besoins réguliers du Distributeur 2018 comparés au maximum de production éolienne et à un retour d’énergie du SIÉ de 30%</a:t>
            </a:r>
            <a:endParaRPr lang="fr-CA" sz="2400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105A-F416-4BDF-B9F0-68D235B1B18C}" type="slidenum">
              <a:rPr lang="fr-CA" smtClean="0"/>
              <a:pPr/>
              <a:t>2</a:t>
            </a:fld>
            <a:endParaRPr lang="fr-CA"/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5028" y="1278243"/>
            <a:ext cx="10432829" cy="5486229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7367452" y="6521082"/>
            <a:ext cx="1345474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CA" sz="1050" dirty="0" smtClean="0">
                <a:solidFill>
                  <a:schemeClr val="accent1">
                    <a:lumMod val="50000"/>
                  </a:schemeClr>
                </a:solidFill>
              </a:rPr>
              <a:t>Retour SIÉ</a:t>
            </a:r>
            <a:endParaRPr lang="fr-CA" sz="105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0371909" y="6171684"/>
            <a:ext cx="19594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829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fr-CA" sz="3200" b="1" dirty="0" smtClean="0"/>
              <a:t>Approvisionnements post-patrimoniaux</a:t>
            </a:r>
            <a:br>
              <a:rPr lang="fr-CA" sz="3200" b="1" dirty="0" smtClean="0"/>
            </a:br>
            <a:r>
              <a:rPr lang="fr-CA" sz="3200" b="1" dirty="0" smtClean="0"/>
              <a:t>en puissance</a:t>
            </a:r>
            <a:endParaRPr lang="fr-CA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981337" y="1648289"/>
            <a:ext cx="4077985" cy="1966279"/>
          </a:xfrm>
        </p:spPr>
        <p:txBody>
          <a:bodyPr/>
          <a:lstStyle/>
          <a:p>
            <a:pPr marL="0" indent="0">
              <a:spcBef>
                <a:spcPts val="300"/>
              </a:spcBef>
              <a:buNone/>
            </a:pPr>
            <a:r>
              <a:rPr lang="fr-CA" sz="1800" dirty="0">
                <a:latin typeface="Verdana" panose="020B0604030504040204" pitchFamily="34" charset="0"/>
                <a:ea typeface="Verdana" panose="020B0604030504040204" pitchFamily="34" charset="0"/>
              </a:rPr>
              <a:t>Extrait du </a:t>
            </a:r>
            <a:r>
              <a:rPr lang="fr-CA" sz="1800" dirty="0" smtClean="0">
                <a:latin typeface="Verdana" panose="020B0604030504040204" pitchFamily="34" charset="0"/>
                <a:ea typeface="Verdana" panose="020B0604030504040204" pitchFamily="34" charset="0"/>
              </a:rPr>
              <a:t>dossier </a:t>
            </a:r>
            <a:r>
              <a:rPr lang="fr-CA" sz="1800" dirty="0">
                <a:latin typeface="Verdana" panose="020B0604030504040204" pitchFamily="34" charset="0"/>
                <a:ea typeface="Verdana" panose="020B0604030504040204" pitchFamily="34" charset="0"/>
              </a:rPr>
              <a:t>tarifaire </a:t>
            </a:r>
            <a:endParaRPr lang="fr-CA" sz="18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fr-CA" sz="1800" dirty="0" smtClean="0">
                <a:latin typeface="Verdana" panose="020B0604030504040204" pitchFamily="34" charset="0"/>
                <a:ea typeface="Verdana" panose="020B0604030504040204" pitchFamily="34" charset="0"/>
              </a:rPr>
              <a:t>R-4057-2018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fr-CA" sz="1800" dirty="0" smtClean="0">
                <a:latin typeface="Verdana" panose="020B0604030504040204" pitchFamily="34" charset="0"/>
                <a:ea typeface="Verdana" panose="020B0604030504040204" pitchFamily="34" charset="0"/>
              </a:rPr>
              <a:t>Pièce </a:t>
            </a:r>
            <a:r>
              <a:rPr lang="fr-CA" sz="1800" u="sng" dirty="0" smtClean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B-0017</a:t>
            </a:r>
            <a:r>
              <a:rPr lang="fr-CA" sz="1800" dirty="0" smtClean="0">
                <a:latin typeface="Verdana" panose="020B0604030504040204" pitchFamily="34" charset="0"/>
                <a:ea typeface="Verdana" panose="020B0604030504040204" pitchFamily="34" charset="0"/>
              </a:rPr>
              <a:t>, p. 9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fr-CA" sz="1800" dirty="0" smtClean="0">
                <a:latin typeface="Verdana" panose="020B0604030504040204" pitchFamily="34" charset="0"/>
                <a:ea typeface="Verdana" panose="020B0604030504040204" pitchFamily="34" charset="0"/>
              </a:rPr>
              <a:t>Tableau 5</a:t>
            </a:r>
            <a:endParaRPr lang="fr-CA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105A-F416-4BDF-B9F0-68D235B1B18C}" type="slidenum">
              <a:rPr lang="fr-CA" smtClean="0"/>
              <a:pPr/>
              <a:t>3</a:t>
            </a:fld>
            <a:endParaRPr lang="fr-CA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2414" y="1328453"/>
            <a:ext cx="4492047" cy="5210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43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fr-CA" sz="3200" b="1" dirty="0" smtClean="0"/>
              <a:t>Fonctionnement du SIÉ </a:t>
            </a:r>
            <a:br>
              <a:rPr lang="fr-CA" sz="3200" b="1" dirty="0" smtClean="0"/>
            </a:br>
            <a:r>
              <a:rPr lang="fr-CA" sz="2400" b="1" dirty="0" smtClean="0"/>
              <a:t>Extrait du chapitre 2.3,  pièce </a:t>
            </a:r>
            <a:r>
              <a:rPr lang="fr-CA" sz="2400" b="1" dirty="0" smtClean="0">
                <a:hlinkClick r:id="rId2"/>
              </a:rPr>
              <a:t>B-0004</a:t>
            </a:r>
            <a:r>
              <a:rPr lang="fr-CA" sz="2400" b="1" dirty="0" smtClean="0"/>
              <a:t>, pages 6 et 7.</a:t>
            </a:r>
            <a:endParaRPr lang="fr-CA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27463" y="1619795"/>
            <a:ext cx="10045338" cy="45197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CA" sz="2000" dirty="0"/>
              <a:t>Le SIÉ recherché par le Distributeur se décrit comme suit : </a:t>
            </a:r>
            <a:r>
              <a:rPr lang="fr-CA" sz="2000" dirty="0" smtClean="0"/>
              <a:t> </a:t>
            </a:r>
            <a:endParaRPr lang="fr-CA" sz="2000" dirty="0"/>
          </a:p>
          <a:p>
            <a:pPr marL="457200" lvl="1" indent="0">
              <a:spcBef>
                <a:spcPts val="1200"/>
              </a:spcBef>
              <a:buNone/>
            </a:pPr>
            <a:r>
              <a:rPr lang="fr-CA" sz="2000" dirty="0"/>
              <a:t>i. </a:t>
            </a:r>
            <a:r>
              <a:rPr lang="fr-CA" sz="2000" strike="sngStrike" dirty="0"/>
              <a:t>Le fournisseur absorbe, en temps réel, la production éolienne variable, jusqu’à </a:t>
            </a:r>
            <a:r>
              <a:rPr lang="fr-CA" sz="2000" strike="sngStrike" dirty="0" smtClean="0"/>
              <a:t>concurrence </a:t>
            </a:r>
            <a:r>
              <a:rPr lang="fr-CA" sz="2000" strike="sngStrike" dirty="0"/>
              <a:t>d’une quantité qu’il déterminera dans sa soumission, laquelle </a:t>
            </a:r>
            <a:r>
              <a:rPr lang="fr-CA" sz="2000" strike="sngStrike" dirty="0" smtClean="0"/>
              <a:t>quantité correspondra </a:t>
            </a:r>
            <a:r>
              <a:rPr lang="fr-CA" sz="2000" strike="sngStrike" dirty="0"/>
              <a:t>à la « quantité contractuelle ». </a:t>
            </a:r>
            <a:r>
              <a:rPr lang="fr-CA" sz="2000" strike="sngStrike" dirty="0" smtClean="0"/>
              <a:t> </a:t>
            </a:r>
            <a:endParaRPr lang="fr-CA" sz="2000" strike="sngStrike" dirty="0"/>
          </a:p>
          <a:p>
            <a:pPr marL="457200" lvl="1" indent="0">
              <a:spcBef>
                <a:spcPts val="1200"/>
              </a:spcBef>
              <a:buNone/>
            </a:pPr>
            <a:r>
              <a:rPr lang="fr-CA" sz="2000" dirty="0"/>
              <a:t>ii. Le fournisseur retourne, en tout temps, une quantité d’électricité correspondant </a:t>
            </a:r>
            <a:r>
              <a:rPr lang="fr-CA" sz="2000" dirty="0" smtClean="0"/>
              <a:t>à </a:t>
            </a:r>
            <a:r>
              <a:rPr lang="fr-CA" sz="2000" dirty="0"/>
              <a:t>40 % de la quantité contractuelle pour la période allant d’octobre à mars et à 30 % de </a:t>
            </a:r>
            <a:r>
              <a:rPr lang="fr-CA" sz="2000" dirty="0" smtClean="0"/>
              <a:t>la </a:t>
            </a:r>
            <a:r>
              <a:rPr lang="fr-CA" sz="2000" dirty="0"/>
              <a:t>quantité contractuelle pour la période d’avril à septembre. </a:t>
            </a:r>
            <a:endParaRPr lang="fr-CA" sz="2000" dirty="0" smtClean="0"/>
          </a:p>
          <a:p>
            <a:pPr marL="457200" lvl="1" indent="0">
              <a:spcBef>
                <a:spcPts val="1200"/>
              </a:spcBef>
              <a:buNone/>
            </a:pPr>
            <a:r>
              <a:rPr lang="fr-CA" sz="2000" dirty="0" smtClean="0"/>
              <a:t>iii</a:t>
            </a:r>
            <a:r>
              <a:rPr lang="fr-CA" sz="2000" dirty="0"/>
              <a:t>. Pendant la Période d’hiver, les retours d’énergie décrits en (ii) sont assortis d’une </a:t>
            </a:r>
            <a:r>
              <a:rPr lang="fr-CA" sz="2000" dirty="0" smtClean="0"/>
              <a:t>garantie </a:t>
            </a:r>
            <a:r>
              <a:rPr lang="fr-CA" sz="2000" dirty="0"/>
              <a:t>de puissance et des pénalités additionnelles s’appliquent si la quantité </a:t>
            </a:r>
            <a:r>
              <a:rPr lang="fr-CA" sz="2000" dirty="0" smtClean="0"/>
              <a:t>livrée </a:t>
            </a:r>
            <a:r>
              <a:rPr lang="fr-CA" sz="2000" dirty="0"/>
              <a:t>est inférieure à l’engagement du fournisseur. </a:t>
            </a:r>
          </a:p>
          <a:p>
            <a:pPr marL="0" indent="0">
              <a:buNone/>
            </a:pPr>
            <a:r>
              <a:rPr lang="fr-CA" sz="2000" strike="sngStrike" dirty="0"/>
              <a:t>Chaque fournisseur du SIÉ est responsable de mobiliser une charge en mesure d’absorber </a:t>
            </a:r>
            <a:r>
              <a:rPr lang="fr-CA" sz="2000" strike="sngStrike" dirty="0" smtClean="0"/>
              <a:t>la </a:t>
            </a:r>
            <a:r>
              <a:rPr lang="fr-CA" sz="2000" strike="sngStrike" dirty="0"/>
              <a:t>production éolienne non requise pour retourner au Distributeur les livraisons garanties par </a:t>
            </a:r>
            <a:r>
              <a:rPr lang="fr-CA" sz="2000" strike="sngStrike" dirty="0" smtClean="0"/>
              <a:t>le </a:t>
            </a:r>
            <a:r>
              <a:rPr lang="fr-CA" sz="2000" strike="sngStrike" dirty="0"/>
              <a:t>service d’intégration. </a:t>
            </a:r>
            <a:r>
              <a:rPr lang="fr-CA" sz="2000" dirty="0"/>
              <a:t>Afin de permettre aux fournisseurs du SIÉ de planifier leur </a:t>
            </a:r>
            <a:r>
              <a:rPr lang="fr-CA" sz="2000" dirty="0" smtClean="0"/>
              <a:t>production</a:t>
            </a:r>
            <a:r>
              <a:rPr lang="fr-CA" sz="2000" dirty="0"/>
              <a:t>, une prévision horaire de la production éolienne leur sera transmise. Cette </a:t>
            </a:r>
            <a:r>
              <a:rPr lang="fr-CA" sz="2000" dirty="0" smtClean="0"/>
              <a:t>prévision</a:t>
            </a:r>
            <a:r>
              <a:rPr lang="fr-CA" sz="2000" dirty="0"/>
              <a:t>, suivant l'horizon couvert par la prévision de la production </a:t>
            </a:r>
            <a:r>
              <a:rPr lang="fr-CA" sz="2000" dirty="0" smtClean="0"/>
              <a:t>éolienne, couvrira minimalement </a:t>
            </a:r>
            <a:r>
              <a:rPr lang="fr-CA" sz="2000" dirty="0"/>
              <a:t>une période de 48 heures et sera mise à jour à toutes les heures.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105A-F416-4BDF-B9F0-68D235B1B18C}" type="slidenum">
              <a:rPr lang="fr-CA" smtClean="0"/>
              <a:pPr/>
              <a:t>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7057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fr-CA" sz="3600" b="1" dirty="0" smtClean="0"/>
              <a:t>Fonctionnement du SIÉ </a:t>
            </a:r>
            <a:r>
              <a:rPr lang="fr-CA" sz="2800" b="1" dirty="0" smtClean="0"/>
              <a:t/>
            </a:r>
            <a:br>
              <a:rPr lang="fr-CA" sz="2800" b="1" dirty="0" smtClean="0"/>
            </a:br>
            <a:r>
              <a:rPr lang="fr-CA" sz="2800" b="1" dirty="0" smtClean="0"/>
              <a:t>en fonction de 71.1 de la Loi</a:t>
            </a:r>
            <a:endParaRPr lang="fr-CA" sz="3200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105A-F416-4BDF-B9F0-68D235B1B18C}" type="slidenum">
              <a:rPr lang="fr-CA" smtClean="0"/>
              <a:pPr/>
              <a:t>5</a:t>
            </a:fld>
            <a:endParaRPr lang="fr-CA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708" y="1261201"/>
            <a:ext cx="10683511" cy="5460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35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 de projet" ma:contentTypeID="0x010100F6681E3BDF397F418586AC591ADC81BB0041519A7D5DB330489ED70B1C4EAAEA0E" ma:contentTypeVersion="0" ma:contentTypeDescription="" ma:contentTypeScope="" ma:versionID="5c058dc2044d176bd9aa37ec37f51fc7">
  <xsd:schema xmlns:xsd="http://www.w3.org/2001/XMLSchema" xmlns:xs="http://www.w3.org/2001/XMLSchema" xmlns:p="http://schemas.microsoft.com/office/2006/metadata/properties" xmlns:ns2="a091097b-8ae3-4832-a2b2-51f9a78aeacd" xmlns:ns3="a84ed267-86d5-4fa1-a3cb-2fed497fe84f" targetNamespace="http://schemas.microsoft.com/office/2006/metadata/properties" ma:root="true" ma:fieldsID="b7e9dbe386427f7c04dd1b10a57eb55d" ns2:_="" ns3:_="">
    <xsd:import namespace="a091097b-8ae3-4832-a2b2-51f9a78aeacd"/>
    <xsd:import namespace="a84ed267-86d5-4fa1-a3cb-2fed497fe84f"/>
    <xsd:element name="properties">
      <xsd:complexType>
        <xsd:sequence>
          <xsd:element name="documentManagement">
            <xsd:complexType>
              <xsd:all>
                <xsd:element ref="ns2:Projet"/>
                <xsd:element ref="ns2:Provenance" minOccurs="0"/>
                <xsd:element ref="ns2:Déposant"/>
                <xsd:element ref="ns2:Catégorie_x0020_de_x0020_document" minOccurs="0"/>
                <xsd:element ref="ns2:Sous-catégorie" minOccurs="0"/>
                <xsd:element ref="ns2:Phase"/>
                <xsd:element ref="ns2:Précision_x0020_de_x0020_document" minOccurs="0"/>
                <xsd:element ref="ns2:Sujet" minOccurs="0"/>
                <xsd:element ref="ns2:Cote_x0020_de_x0020_déposant" minOccurs="0"/>
                <xsd:element ref="ns2:Accés_x0020_restreint" minOccurs="0"/>
                <xsd:element ref="ns2:Cote_x0020_de_x0020_piéce" minOccurs="0"/>
                <xsd:element ref="ns2:Inscrit_x0020_au_x0020_plumitif" minOccurs="0"/>
                <xsd:element ref="ns2:Numéro_x0020_plumitif" minOccurs="0"/>
                <xsd:element ref="ns2:Diffusable_x0020_sur_x0020_le_x0020_Web" minOccurs="0"/>
                <xsd:element ref="ns2:Ne_x0020_pas_x0020_envoyer_x0020_d_x0027_alerte" minOccurs="0"/>
                <xsd:element ref="ns2:Confidentiel"/>
                <xsd:element ref="ns2:Date_x0020_de_x0020_confidentialité_x0020_relevée" minOccurs="0"/>
                <xsd:element ref="ns2:Copie_x0020_papier_x0020_reçue" minOccurs="0"/>
                <xsd:element ref="ns2:Date_x0020_de_x0020_réception_x0020_copie_x0020_papier" minOccurs="0"/>
                <xsd:element ref="ns3:_dlc_DocId" minOccurs="0"/>
                <xsd:element ref="ns3:_dlc_DocIdUrl" minOccurs="0"/>
                <xsd:element ref="ns3:_dlc_DocIdPersistId" minOccurs="0"/>
                <xsd:element ref="ns2:Hidden_UploadedBy" minOccurs="0"/>
                <xsd:element ref="ns2:Hidden_UploadedAt" minOccurs="0"/>
                <xsd:element ref="ns2:Hidden_ApprovedBy" minOccurs="0"/>
                <xsd:element ref="ns2:Hidden_ApprovedAt" minOccurs="0"/>
                <xsd:element ref="ns2:Statu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1097b-8ae3-4832-a2b2-51f9a78aeacd" elementFormDefault="qualified">
    <xsd:import namespace="http://schemas.microsoft.com/office/2006/documentManagement/types"/>
    <xsd:import namespace="http://schemas.microsoft.com/office/infopath/2007/PartnerControls"/>
    <xsd:element name="Projet" ma:index="1" ma:displayName="Projet" ma:list="{CE87CB4F-F3B1-42AD-9CE0-0125D6B4080B}" ma:internalName="Projet" ma:readOnly="false" ma:showField="Num_x00e9_ro_x0020_du_x0020_proj" ma:web="{76ddd5ea-d475-414e-8091-4675c7a4bd1a}">
      <xsd:simpleType>
        <xsd:restriction base="dms:Lookup"/>
      </xsd:simpleType>
    </xsd:element>
    <xsd:element name="Provenance" ma:index="2" nillable="true" ma:displayName="Provenance" ma:list="{3A1A4597-1672-4F84-9DE7-FBA0AEBF9CE3}" ma:internalName="Provenance" ma:showField="Title" ma:web="{76ddd5ea-d475-414e-8091-4675c7a4bd1a}">
      <xsd:simpleType>
        <xsd:restriction base="dms:Lookup"/>
      </xsd:simpleType>
    </xsd:element>
    <xsd:element name="Déposant" ma:index="3" ma:displayName="Déposant" ma:list="{A2D4550E-DC70-4FE1-8010-4C446E5D8D2C}" ma:internalName="D_x00e9_posant" ma:showField="Title" ma:web="{76ddd5ea-d475-414e-8091-4675c7a4bd1a}">
      <xsd:simpleType>
        <xsd:restriction base="dms:Lookup"/>
      </xsd:simpleType>
    </xsd:element>
    <xsd:element name="Catégorie_x0020_de_x0020_document" ma:index="4" nillable="true" ma:displayName="Catégorie de document" ma:list="{F7545102-6201-4483-9929-E858F36BE31E}" ma:internalName="Cat_x00e9_gorie_x0020_de_x0020_document" ma:showField="Title" ma:web="{76ddd5ea-d475-414e-8091-4675c7a4bd1a}">
      <xsd:simpleType>
        <xsd:restriction base="dms:Lookup"/>
      </xsd:simpleType>
    </xsd:element>
    <xsd:element name="Sous-catégorie" ma:index="5" nillable="true" ma:displayName="Sous-catégorie" ma:list="{8F61632E-9A95-48F5-95F9-D05D88255F44}" ma:internalName="Sous_x002d_cat_x00e9_gorie" ma:showField="Title" ma:web="{76ddd5ea-d475-414e-8091-4675c7a4bd1a}">
      <xsd:simpleType>
        <xsd:restriction base="dms:Lookup"/>
      </xsd:simpleType>
    </xsd:element>
    <xsd:element name="Phase" ma:index="6" ma:displayName="Phase" ma:list="{1721197D-7382-4457-968B-EC653058772A}" ma:internalName="Phase" ma:showField="Title" ma:web="{76ddd5ea-d475-414e-8091-4675c7a4bd1a}">
      <xsd:simpleType>
        <xsd:restriction base="dms:Lookup"/>
      </xsd:simpleType>
    </xsd:element>
    <xsd:element name="Précision_x0020_de_x0020_document" ma:index="7" nillable="true" ma:displayName="Précisions de document" ma:hidden="true" ma:list="{CD8F73AF-CF7D-4F56-B7C5-E37D10A86459}" ma:internalName="Pr_x00e9_cision_x0020_de_x0020_document" ma:readOnly="false" ma:showField="Title" ma:web="{76ddd5ea-d475-414e-8091-4675c7a4bd1a}">
      <xsd:simpleType>
        <xsd:restriction base="dms:Lookup"/>
      </xsd:simpleType>
    </xsd:element>
    <xsd:element name="Sujet" ma:index="8" nillable="true" ma:displayName="Sujet" ma:internalName="Sujet">
      <xsd:simpleType>
        <xsd:restriction base="dms:Note">
          <xsd:maxLength value="255"/>
        </xsd:restriction>
      </xsd:simpleType>
    </xsd:element>
    <xsd:element name="Cote_x0020_de_x0020_déposant" ma:index="9" nillable="true" ma:displayName="Cote déposant" ma:internalName="Cote_x0020_de_x0020_d_x00e9_posant">
      <xsd:simpleType>
        <xsd:restriction base="dms:Text">
          <xsd:maxLength value="255"/>
        </xsd:restriction>
      </xsd:simpleType>
    </xsd:element>
    <xsd:element name="Accés_x0020_restreint" ma:index="10" nillable="true" ma:displayName="Accès restreint" ma:default="0" ma:internalName="Acc_x00e9_s_x0020_restreint">
      <xsd:simpleType>
        <xsd:restriction base="dms:Boolean"/>
      </xsd:simpleType>
    </xsd:element>
    <xsd:element name="Cote_x0020_de_x0020_piéce" ma:index="11" nillable="true" ma:displayName="Cote de pièce" ma:internalName="Cote_x0020_de_x0020_pi_x00e9_ce">
      <xsd:simpleType>
        <xsd:restriction base="dms:Text">
          <xsd:maxLength value="255"/>
        </xsd:restriction>
      </xsd:simpleType>
    </xsd:element>
    <xsd:element name="Inscrit_x0020_au_x0020_plumitif" ma:index="12" nillable="true" ma:displayName="Inscrit au plumitif" ma:default="1" ma:internalName="Inscrit_x0020_au_x0020_plumitif">
      <xsd:simpleType>
        <xsd:restriction base="dms:Boolean"/>
      </xsd:simpleType>
    </xsd:element>
    <xsd:element name="Numéro_x0020_plumitif" ma:index="13" nillable="true" ma:displayName="Numéro plumitif" ma:decimals="0" ma:internalName="Num_x00e9_ro_x0020_plumitif">
      <xsd:simpleType>
        <xsd:restriction base="dms:Number">
          <xsd:maxInclusive value="9999"/>
          <xsd:minInclusive value="1"/>
        </xsd:restriction>
      </xsd:simpleType>
    </xsd:element>
    <xsd:element name="Diffusable_x0020_sur_x0020_le_x0020_Web" ma:index="14" nillable="true" ma:displayName="Diffusable sur le Web" ma:default="1" ma:internalName="Diffusable_x0020_sur_x0020_le_x0020_Web">
      <xsd:simpleType>
        <xsd:restriction base="dms:Boolean"/>
      </xsd:simpleType>
    </xsd:element>
    <xsd:element name="Ne_x0020_pas_x0020_envoyer_x0020_d_x0027_alerte" ma:index="15" nillable="true" ma:displayName="Ne pas envoyer d'alerte" ma:default="1" ma:internalName="Ne_x0020_pas_x0020_envoyer_x0020_d_x0027_alerte">
      <xsd:simpleType>
        <xsd:restriction base="dms:Boolean"/>
      </xsd:simpleType>
    </xsd:element>
    <xsd:element name="Confidentiel" ma:index="16" ma:displayName="Confidentiel" ma:list="{79B26B89-E55A-4B03-BEFA-7EE3A90275CF}" ma:internalName="Confidentiel" ma:showField="Title" ma:web="{76ddd5ea-d475-414e-8091-4675c7a4bd1a}">
      <xsd:simpleType>
        <xsd:restriction base="dms:Lookup"/>
      </xsd:simpleType>
    </xsd:element>
    <xsd:element name="Date_x0020_de_x0020_confidentialité_x0020_relevée" ma:index="17" nillable="true" ma:displayName="Date de confidentialité relevée" ma:format="DateOnly" ma:internalName="Date_x0020_de_x0020_confidentialit_x00e9__x0020_relev_x00e9_e">
      <xsd:simpleType>
        <xsd:restriction base="dms:DateTime"/>
      </xsd:simpleType>
    </xsd:element>
    <xsd:element name="Copie_x0020_papier_x0020_reçue" ma:index="18" nillable="true" ma:displayName="Copie papier reçue" ma:default="0" ma:internalName="Copie_x0020_papier_x0020_re_x00e7_ue">
      <xsd:simpleType>
        <xsd:restriction base="dms:Boolean"/>
      </xsd:simpleType>
    </xsd:element>
    <xsd:element name="Date_x0020_de_x0020_réception_x0020_copie_x0020_papier" ma:index="19" nillable="true" ma:displayName="Date de réception copie papier" ma:format="DateOnly" ma:internalName="Date_x0020_de_x0020_r_x00e9_ception_x0020_copie_x0020_papier">
      <xsd:simpleType>
        <xsd:restriction base="dms:DateTime"/>
      </xsd:simpleType>
    </xsd:element>
    <xsd:element name="Hidden_UploadedBy" ma:index="33" nillable="true" ma:displayName="Hidden_UploadedBy" ma:hidden="true" ma:internalName="Hidden_UploadedBy" ma:readOnly="false">
      <xsd:simpleType>
        <xsd:restriction base="dms:Text">
          <xsd:maxLength value="100"/>
        </xsd:restriction>
      </xsd:simpleType>
    </xsd:element>
    <xsd:element name="Hidden_UploadedAt" ma:index="34" nillable="true" ma:displayName="Hidden_UploadedAt" ma:default="[today]" ma:format="DateTime" ma:hidden="true" ma:internalName="Hidden_UploadedAt" ma:readOnly="false">
      <xsd:simpleType>
        <xsd:restriction base="dms:DateTime"/>
      </xsd:simpleType>
    </xsd:element>
    <xsd:element name="Hidden_ApprovedBy" ma:index="35" nillable="true" ma:displayName="Hidden_ApprovedBy" ma:hidden="true" ma:internalName="Hidden_ApprovedBy" ma:readOnly="false">
      <xsd:simpleType>
        <xsd:restriction base="dms:Text">
          <xsd:maxLength value="100"/>
        </xsd:restriction>
      </xsd:simpleType>
    </xsd:element>
    <xsd:element name="Hidden_ApprovedAt" ma:index="36" nillable="true" ma:displayName="Hidden_ApprovedAt" ma:default="[today]" ma:format="DateTime" ma:hidden="true" ma:internalName="Hidden_ApprovedAt" ma:readOnly="false">
      <xsd:simpleType>
        <xsd:restriction base="dms:DateTime"/>
      </xsd:simpleType>
    </xsd:element>
    <xsd:element name="Statut" ma:index="37" nillable="true" ma:displayName="Statut" ma:hidden="true" ma:internalName="Statut" ma:readOnly="false">
      <xsd:simpleType>
        <xsd:restriction base="dms:Text">
          <xsd:maxLength value="10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4ed267-86d5-4fa1-a3cb-2fed497fe84f" elementFormDefault="qualified">
    <xsd:import namespace="http://schemas.microsoft.com/office/2006/documentManagement/types"/>
    <xsd:import namespace="http://schemas.microsoft.com/office/infopath/2007/PartnerControls"/>
    <xsd:element name="_dlc_DocId" ma:index="22" nillable="true" ma:displayName="Valeur d’ID de document" ma:description="Valeur de l’ID de document affecté à cet élément." ma:internalName="_dlc_DocId" ma:readOnly="true">
      <xsd:simpleType>
        <xsd:restriction base="dms:Text"/>
      </xsd:simpleType>
    </xsd:element>
    <xsd:element name="_dlc_DocIdUrl" ma:index="23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Conserver l’ID" ma:description="Conserver l’ID lors de l’ajout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Type de contenu"/>
        <xsd:element ref="dc:title" minOccurs="0" maxOccurs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hase xmlns="a091097b-8ae3-4832-a2b2-51f9a78aeacd">1</Phase>
    <Sujet xmlns="a091097b-8ae3-4832-a2b2-51f9a78aeacd">Présentation en soutien au discours d’ouverture de la Régie (déposé par Me Lise Duquette)</Sujet>
    <Confidentiel xmlns="a091097b-8ae3-4832-a2b2-51f9a78aeacd">3</Confidentiel>
    <Projet xmlns="a091097b-8ae3-4832-a2b2-51f9a78aeacd">552</Projet>
    <Provenance xmlns="a091097b-8ae3-4832-a2b2-51f9a78aeacd">3</Provenance>
    <Hidden_UploadedAt xmlns="a091097b-8ae3-4832-a2b2-51f9a78aeacd">2023-01-25T01:50:36+00:00</Hidden_UploadedAt>
    <Accés_x0020_restreint xmlns="a091097b-8ae3-4832-a2b2-51f9a78aeacd">false</Accés_x0020_restreint>
    <Précision_x0020_de_x0020_document xmlns="a091097b-8ae3-4832-a2b2-51f9a78aeacd" xsi:nil="true"/>
    <Déposant xmlns="a091097b-8ae3-4832-a2b2-51f9a78aeacd">1</Déposant>
    <Sous-catégorie xmlns="a091097b-8ae3-4832-a2b2-51f9a78aeacd" xsi:nil="true"/>
    <Copie_x0020_papier_x0020_reçue xmlns="a091097b-8ae3-4832-a2b2-51f9a78aeacd">true</Copie_x0020_papier_x0020_reçue>
    <Cote_x0020_de_x0020_déposant xmlns="a091097b-8ae3-4832-a2b2-51f9a78aeacd" xsi:nil="true"/>
    <Inscrit_x0020_au_x0020_plumitif xmlns="a091097b-8ae3-4832-a2b2-51f9a78aeacd">true</Inscrit_x0020_au_x0020_plumitif>
    <Numéro_x0020_plumitif xmlns="a091097b-8ae3-4832-a2b2-51f9a78aeacd">179</Numéro_x0020_plumitif>
    <Hidden_UploadedBy xmlns="a091097b-8ae3-4832-a2b2-51f9a78aeacd" xsi:nil="true"/>
    <Hidden_ApprovedBy xmlns="a091097b-8ae3-4832-a2b2-51f9a78aeacd" xsi:nil="true"/>
    <Statut xmlns="a091097b-8ae3-4832-a2b2-51f9a78aeacd" xsi:nil="true"/>
    <Catégorie_x0020_de_x0020_document xmlns="a091097b-8ae3-4832-a2b2-51f9a78aeacd">2</Catégorie_x0020_de_x0020_document>
    <Date_x0020_de_x0020_confidentialité_x0020_relevée xmlns="a091097b-8ae3-4832-a2b2-51f9a78aeacd" xsi:nil="true"/>
    <Hidden_ApprovedAt xmlns="a091097b-8ae3-4832-a2b2-51f9a78aeacd">2023-01-25T01:50:36+00:00</Hidden_ApprovedAt>
    <Cote_x0020_de_x0020_piéce xmlns="a091097b-8ae3-4832-a2b2-51f9a78aeacd">A-0041</Cote_x0020_de_x0020_piéce>
    <Diffusable_x0020_sur_x0020_le_x0020_Web xmlns="a091097b-8ae3-4832-a2b2-51f9a78aeacd">true</Diffusable_x0020_sur_x0020_le_x0020_Web>
    <Date_x0020_de_x0020_réception_x0020_copie_x0020_papier xmlns="a091097b-8ae3-4832-a2b2-51f9a78aeacd">2019-10-29T04:00:00+00:00</Date_x0020_de_x0020_réception_x0020_copie_x0020_papier>
    <Ne_x0020_pas_x0020_envoyer_x0020_d_x0027_alerte xmlns="a091097b-8ae3-4832-a2b2-51f9a78aeacd">false</Ne_x0020_pas_x0020_envoyer_x0020_d_x0027_alerte>
    <_dlc_DocId xmlns="a84ed267-86d5-4fa1-a3cb-2fed497fe84f">W2HFWTQUJJY6-1934673820-42</_dlc_DocId>
    <_dlc_DocIdUrl xmlns="a84ed267-86d5-4fa1-a3cb-2fed497fe84f">
      <Url>http://s10mtlweb:8081/552/_layouts/15/DocIdRedir.aspx?ID=W2HFWTQUJJY6-1934673820-42</Url>
      <Description>W2HFWTQUJJY6-1934673820-42</Description>
    </_dlc_DocIdUrl>
  </documentManagement>
</p:properties>
</file>

<file path=customXml/itemProps1.xml><?xml version="1.0" encoding="utf-8"?>
<ds:datastoreItem xmlns:ds="http://schemas.openxmlformats.org/officeDocument/2006/customXml" ds:itemID="{EAB39AC4-8AE4-4C8A-9F2E-6DE80454703D}"/>
</file>

<file path=customXml/itemProps2.xml><?xml version="1.0" encoding="utf-8"?>
<ds:datastoreItem xmlns:ds="http://schemas.openxmlformats.org/officeDocument/2006/customXml" ds:itemID="{B9CB4135-594B-4C31-84EF-D80DA4E6EE47}"/>
</file>

<file path=customXml/itemProps3.xml><?xml version="1.0" encoding="utf-8"?>
<ds:datastoreItem xmlns:ds="http://schemas.openxmlformats.org/officeDocument/2006/customXml" ds:itemID="{2D9BB32D-B58C-4121-A64D-0BAADC7378FD}"/>
</file>

<file path=customXml/itemProps4.xml><?xml version="1.0" encoding="utf-8"?>
<ds:datastoreItem xmlns:ds="http://schemas.openxmlformats.org/officeDocument/2006/customXml" ds:itemID="{D258EF5F-3E09-41CA-B417-398DC688810E}"/>
</file>

<file path=docProps/app.xml><?xml version="1.0" encoding="utf-8"?>
<Properties xmlns="http://schemas.openxmlformats.org/officeDocument/2006/extended-properties" xmlns:vt="http://schemas.openxmlformats.org/officeDocument/2006/docPropsVTypes">
  <TotalTime>1395</TotalTime>
  <Words>268</Words>
  <Application>Microsoft Office PowerPoint</Application>
  <PresentationFormat>Grand écran</PresentationFormat>
  <Paragraphs>20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Verdana</vt:lpstr>
      <vt:lpstr>Wingdings</vt:lpstr>
      <vt:lpstr>Thème Office</vt:lpstr>
      <vt:lpstr>Dossier R-4061-2018  Audience du 29 octobre 2019  relative au Service d’intégration éolienne</vt:lpstr>
      <vt:lpstr>Besoins réguliers du Distributeur 2018 comparés au maximum de production éolienne et à un retour d’énergie du SIÉ de 30%</vt:lpstr>
      <vt:lpstr>Approvisionnements post-patrimoniaux en puissance</vt:lpstr>
      <vt:lpstr>Fonctionnement du SIÉ  Extrait du chapitre 2.3,  pièce B-0004, pages 6 et 7.</vt:lpstr>
      <vt:lpstr>Fonctionnement du SIÉ  en fonction de 71.1 de la Loi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Présentation en soutien au discours d’ouverture de la Régie (déposé par Me Lise Duquette)</dc:subject>
  <dc:creator>Garneau, Christian</dc:creator>
  <cp:lastModifiedBy>Lévesque, Claudette</cp:lastModifiedBy>
  <cp:revision>246</cp:revision>
  <cp:lastPrinted>2019-10-28T20:25:33Z</cp:lastPrinted>
  <dcterms:created xsi:type="dcterms:W3CDTF">2019-01-18T14:32:39Z</dcterms:created>
  <dcterms:modified xsi:type="dcterms:W3CDTF">2019-10-29T14:10:28Z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0x010100F6681E3BDF397F418586AC591ADC81BB0041519A7D5DB330489ED70B1C4EAAEA0E</vt:lpwstr>
  </property>
  <property fmtid="{D5CDD505-2E9C-101B-9397-08002B2CF9AE}" pid="4" name="Order">
    <vt:r8>4739600</vt:r8>
  </property>
  <property fmtid="{D5CDD505-2E9C-101B-9397-08002B2CF9AE}" pid="5" name="_dlc_DocIdItemGuid">
    <vt:lpwstr>2c994845-3be9-4217-876d-c0a73a322d2c</vt:lpwstr>
  </property>
</Properties>
</file>