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23.xml" ContentType="application/vnd.openxmlformats-officedocument.presentationml.tags+xml"/>
  <Override PartName="/ppt/tags/tag8.xml" ContentType="application/vnd.openxmlformats-officedocument.presentationml.tags+xml"/>
  <Override PartName="/ppt/tags/tag7.xml" ContentType="application/vnd.openxmlformats-officedocument.presentationml.tags+xml"/>
  <Override PartName="/ppt/tags/tag10.xml" ContentType="application/vnd.openxmlformats-officedocument.presentationml.tags+xml"/>
  <Override PartName="/ppt/tags/tag9.xml" ContentType="application/vnd.openxmlformats-officedocument.presentationml.tags+xml"/>
  <Override PartName="/ppt/tags/tag3.xml" ContentType="application/vnd.openxmlformats-officedocument.presentationml.tags+xml"/>
  <Override PartName="/ppt/tags/tag5.xml" ContentType="application/vnd.openxmlformats-officedocument.presentationml.tags+xml"/>
  <Override PartName="/ppt/tags/tag4.xml" ContentType="application/vnd.openxmlformats-officedocument.presentationml.tags+xml"/>
  <Override PartName="/ppt/tags/tag2.xml" ContentType="application/vnd.openxmlformats-officedocument.presentationml.tags+xml"/>
  <Override PartName="/ppt/tags/tag1.xml" ContentType="application/vnd.openxmlformats-officedocument.presentationml.tags+xml"/>
  <Override PartName="/ppt/tags/tag6.xml" ContentType="application/vnd.openxmlformats-officedocument.presentationml.tags+xml"/>
  <Override PartName="/ppt/tags/tag11.xml" ContentType="application/vnd.openxmlformats-officedocument.presentationml.tags+xml"/>
  <Override PartName="/ppt/tags/tag13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22.xml" ContentType="application/vnd.openxmlformats-officedocument.presentationml.tags+xml"/>
  <Override PartName="/ppt/tags/tag25.xml" ContentType="application/vnd.openxmlformats-officedocument.presentationml.tags+xml"/>
  <Override PartName="/ppt/tags/tag24.xml" ContentType="application/vnd.openxmlformats-officedocument.presentationml.tags+xml"/>
  <Override PartName="/ppt/tags/tag21.xml" ContentType="application/vnd.openxmlformats-officedocument.presentationml.tags+xml"/>
  <Override PartName="/ppt/tags/tag20.xml" ContentType="application/vnd.openxmlformats-officedocument.presentationml.tags+xml"/>
  <Override PartName="/ppt/tags/tag19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2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7"/>
  </p:notesMasterIdLst>
  <p:handoutMasterIdLst>
    <p:handoutMasterId r:id="rId8"/>
  </p:handoutMasterIdLst>
  <p:sldIdLst>
    <p:sldId id="256" r:id="rId2"/>
    <p:sldId id="267" r:id="rId3"/>
    <p:sldId id="329" r:id="rId4"/>
    <p:sldId id="317" r:id="rId5"/>
    <p:sldId id="327" r:id="rId6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oine Gosseli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5887" autoAdjust="0"/>
  </p:normalViewPr>
  <p:slideViewPr>
    <p:cSldViewPr>
      <p:cViewPr varScale="1">
        <p:scale>
          <a:sx n="109" d="100"/>
          <a:sy n="109" d="100"/>
        </p:scale>
        <p:origin x="-167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-3234" y="-126"/>
      </p:cViewPr>
      <p:guideLst>
        <p:guide orient="horz" pos="2909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9" y="1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772526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9" y="8772526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C433DE0-AE5C-490C-B726-A4435DA7F36F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802700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1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851"/>
            <a:ext cx="560705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Cliquez pour modifier les styles du texte du masque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2526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772526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2B13E78-CEDF-4D60-953E-CFC88DDC4BAA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5462368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716B31D6-554F-4211-BB84-07166AD0FF6E}" type="slidenum">
              <a:rPr lang="en-US" altLang="fr-FR"/>
              <a:pPr>
                <a:spcBef>
                  <a:spcPct val="0"/>
                </a:spcBef>
              </a:pPr>
              <a:t>1</a:t>
            </a:fld>
            <a:endParaRPr lang="en-US" altLang="fr-FR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 smtClean="0"/>
          </a:p>
        </p:txBody>
      </p:sp>
      <p:sp>
        <p:nvSpPr>
          <p:cNvPr id="8196" name="Slide Number Placeholder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B35211AD-4D34-4795-92D0-96A4BF95C34B}" type="slidenum">
              <a:rPr lang="en-US" altLang="fr-FR"/>
              <a:pPr>
                <a:spcBef>
                  <a:spcPct val="0"/>
                </a:spcBef>
              </a:pPr>
              <a:t>2</a:t>
            </a:fld>
            <a:endParaRPr lang="en-US" alt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 smtClean="0"/>
          </a:p>
        </p:txBody>
      </p:sp>
      <p:sp>
        <p:nvSpPr>
          <p:cNvPr id="10244" name="Slide Number Placeholder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2EAAE131-7BF8-46F2-A796-84BB81653987}" type="slidenum">
              <a:rPr lang="en-US" altLang="fr-FR"/>
              <a:pPr>
                <a:spcBef>
                  <a:spcPct val="0"/>
                </a:spcBef>
              </a:pPr>
              <a:t>3</a:t>
            </a:fld>
            <a:endParaRPr lang="en-US" alt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 smtClean="0"/>
          </a:p>
        </p:txBody>
      </p:sp>
      <p:sp>
        <p:nvSpPr>
          <p:cNvPr id="12292" name="Slide Number Placeholder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1C04BDFC-B9B8-4B66-AA32-3F4A0046F6BB}" type="slidenum">
              <a:rPr lang="en-US" altLang="fr-FR"/>
              <a:pPr>
                <a:spcBef>
                  <a:spcPct val="0"/>
                </a:spcBef>
              </a:pPr>
              <a:t>4</a:t>
            </a:fld>
            <a:endParaRPr lang="en-US" alt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 dirty="0" smtClean="0"/>
          </a:p>
        </p:txBody>
      </p:sp>
      <p:sp>
        <p:nvSpPr>
          <p:cNvPr id="14340" name="Slide Number Placeholder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3D296445-93D2-4E87-94A8-628AE7CCDED4}" type="slidenum">
              <a:rPr lang="en-US" altLang="fr-FR"/>
              <a:pPr>
                <a:spcBef>
                  <a:spcPct val="0"/>
                </a:spcBef>
              </a:pPr>
              <a:t>5</a:t>
            </a:fld>
            <a:endParaRPr lang="en-US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Cliquez pour modifier le style du titre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Cliquez pour modifier le style des sous-titres du masque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E9EA0-5C1E-4789-8FDA-BFC286BAF981}" type="datetime1">
              <a:rPr lang="fr-FR" altLang="en-US"/>
              <a:pPr>
                <a:defRPr/>
              </a:pPr>
              <a:t>31/10/2019</a:t>
            </a:fld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FA0516-F471-4EFD-9B19-AD24F5FCEA5C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5425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28E05-52C9-43B5-8BA4-2C8513C541BE}" type="datetime1">
              <a:rPr lang="fr-FR" altLang="en-US"/>
              <a:pPr>
                <a:defRPr/>
              </a:pPr>
              <a:t>31/10/2019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A4376D-2342-4B49-A38B-90731654FC39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7580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E6BF3-DCE7-4C5F-9513-06281B69946E}" type="datetime1">
              <a:rPr lang="fr-FR" altLang="en-US"/>
              <a:pPr>
                <a:defRPr/>
              </a:pPr>
              <a:t>31/10/2019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912DE3-760F-43F8-98D3-E624AF529D0A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1603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buFont typeface="Wingdings" panose="05000000000000000000" pitchFamily="2" charset="2"/>
              <a:buChar char="Ø"/>
              <a:defRPr/>
            </a:lvl1pPr>
            <a:lvl2pPr marL="669925" indent="-325438">
              <a:buFont typeface="Wingdings" panose="05000000000000000000" pitchFamily="2" charset="2"/>
              <a:buChar char="Ø"/>
              <a:defRPr/>
            </a:lvl2pPr>
            <a:lvl3pPr marL="1022350" indent="-350838">
              <a:buFont typeface="Wingdings" panose="05000000000000000000" pitchFamily="2" charset="2"/>
              <a:buChar char="Ø"/>
              <a:defRPr/>
            </a:lvl3pPr>
            <a:lvl4pPr marL="1339850" indent="-315913">
              <a:buFont typeface="Wingdings" panose="05000000000000000000" pitchFamily="2" charset="2"/>
              <a:buChar char="Ø"/>
              <a:defRPr/>
            </a:lvl4pPr>
            <a:lvl5pPr marL="1681163" indent="-339725">
              <a:buFont typeface="Wingdings" panose="05000000000000000000" pitchFamily="2" charset="2"/>
              <a:buChar char="Ø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905C6-BF42-4701-92A1-1CF43653C2D9}" type="datetime1">
              <a:rPr lang="fr-FR" altLang="en-US"/>
              <a:pPr>
                <a:defRPr/>
              </a:pPr>
              <a:t>31/10/2019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51C1E3-6F7E-4D9E-82FC-B263C03744E8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8959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AB4F7-29B2-4FFB-9CC8-B93C964586F1}" type="datetime1">
              <a:rPr lang="fr-FR" altLang="en-US"/>
              <a:pPr>
                <a:defRPr/>
              </a:pPr>
              <a:t>31/10/2019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6F8F46-187C-42D2-A925-AD70B744E04E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963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265B7-07DA-4D4C-9C65-2A3D3541A381}" type="datetime1">
              <a:rPr lang="fr-FR" altLang="en-US"/>
              <a:pPr>
                <a:defRPr/>
              </a:pPr>
              <a:t>31/10/2019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024EA0-3251-462D-BFA0-87BF4BBC515B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2105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9D393-F193-4B4B-8CB4-1FC6A01738AD}" type="datetime1">
              <a:rPr lang="fr-FR" altLang="en-US"/>
              <a:pPr>
                <a:defRPr/>
              </a:pPr>
              <a:t>31/10/2019</a:t>
            </a:fld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F6D010-7C80-47C9-B067-DB0A41B61DBB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535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87C71-0F3A-4E75-8664-5AE5794C8EF4}" type="datetime1">
              <a:rPr lang="fr-FR" altLang="en-US"/>
              <a:pPr>
                <a:defRPr/>
              </a:pPr>
              <a:t>31/10/2019</a:t>
            </a:fld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231CEA-4741-462C-B5B1-8815AB3ED563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45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DF2B3-A0C1-4FA3-AB1C-623DF5A05533}" type="datetime1">
              <a:rPr lang="fr-FR" altLang="en-US"/>
              <a:pPr>
                <a:defRPr/>
              </a:pPr>
              <a:t>31/10/2019</a:t>
            </a:fld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DA16B2-137A-4B45-8732-C3F567310EEC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2522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148C2-8401-47F3-8AB2-52C94524E354}" type="datetime1">
              <a:rPr lang="fr-FR" altLang="en-US"/>
              <a:pPr>
                <a:defRPr/>
              </a:pPr>
              <a:t>31/10/2019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61565B-8A7C-440D-94A1-BC46B6E1E541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837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D7547-C47A-4AFB-AE41-1DBF70FFCE8A}" type="datetime1">
              <a:rPr lang="fr-FR" altLang="en-US"/>
              <a:pPr>
                <a:defRPr/>
              </a:pPr>
              <a:t>31/10/2019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28E166-F350-4AC3-9BE0-71CC5E4CD394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6236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pour modifier les styles du texte du masque</a:t>
            </a:r>
          </a:p>
          <a:p>
            <a:pPr lvl="1"/>
            <a:r>
              <a:rPr lang="en-US" altLang="en-US" smtClean="0"/>
              <a:t>Deuxième niveau</a:t>
            </a:r>
          </a:p>
          <a:p>
            <a:pPr lvl="2"/>
            <a:r>
              <a:rPr lang="en-US" altLang="en-US" smtClean="0"/>
              <a:t>Troisième niveau</a:t>
            </a:r>
          </a:p>
          <a:p>
            <a:pPr lvl="3"/>
            <a:r>
              <a:rPr lang="en-US" altLang="en-US" smtClean="0"/>
              <a:t>Quatrième niveau</a:t>
            </a:r>
          </a:p>
          <a:p>
            <a:pPr lvl="4"/>
            <a:r>
              <a:rPr lang="en-US" altLang="en-US" smtClean="0"/>
              <a:t>Cinquième niveau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fld id="{CD2544C2-CC1E-4478-8F48-4AE7E9B1271E}" type="datetime1">
              <a:rPr lang="fr-FR" altLang="en-US"/>
              <a:pPr>
                <a:defRPr/>
              </a:pPr>
              <a:t>31/10/2019</a:t>
            </a:fld>
            <a:endParaRPr lang="en-US" altLang="en-US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itchFamily="18" charset="0"/>
              </a:defRPr>
            </a:lvl1pPr>
          </a:lstStyle>
          <a:p>
            <a:fld id="{1501ADFE-960D-4BBE-AF5F-927799EA7CC5}" type="slidenum">
              <a:rPr lang="en-US" altLang="en-US"/>
              <a:pPr/>
              <a:t>‹N°›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9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.xml"/><Relationship Id="rId4" Type="http://schemas.openxmlformats.org/officeDocument/2006/relationships/tags" Target="../tags/tag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4.xml"/><Relationship Id="rId4" Type="http://schemas.openxmlformats.org/officeDocument/2006/relationships/tags" Target="../tags/tag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3" Type="http://schemas.openxmlformats.org/officeDocument/2006/relationships/tags" Target="../tags/tag17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notesSlide" Target="../notesSlides/notesSlide5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sldNum" sz="quarter" idx="12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350ACF8-D00C-4316-B84F-611AC9593C80}" type="slidenum">
              <a:rPr lang="en-US" altLang="en-US" sz="1200">
                <a:latin typeface="Garamond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200">
              <a:latin typeface="Garamond" pitchFamily="18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  <p:custDataLst>
              <p:tags r:id="rId2"/>
            </p:custDataLst>
          </p:nvPr>
        </p:nvSpPr>
        <p:spPr>
          <a:xfrm>
            <a:off x="914400" y="1524000"/>
            <a:ext cx="7689850" cy="2192338"/>
          </a:xfrm>
        </p:spPr>
        <p:txBody>
          <a:bodyPr/>
          <a:lstStyle/>
          <a:p>
            <a:pPr eaLnBrk="1" hangingPunct="1"/>
            <a:r>
              <a:rPr lang="fr-CA" altLang="fr-FR" sz="4800" smtClean="0"/>
              <a:t>Présentation de la FCEI</a:t>
            </a:r>
            <a:br>
              <a:rPr lang="fr-CA" altLang="fr-FR" sz="4800" smtClean="0"/>
            </a:br>
            <a:r>
              <a:rPr lang="fr-CA" altLang="fr-FR" sz="2000" smtClean="0"/>
              <a:t/>
            </a:r>
            <a:br>
              <a:rPr lang="fr-CA" altLang="fr-FR" sz="2000" smtClean="0"/>
            </a:br>
            <a:r>
              <a:rPr lang="fr-CA" altLang="fr-FR" sz="2000" smtClean="0"/>
              <a:t>Antoine Gosselin, économiste</a:t>
            </a:r>
            <a:br>
              <a:rPr lang="fr-CA" altLang="fr-FR" sz="2000" smtClean="0"/>
            </a:br>
            <a:endParaRPr lang="en-US" altLang="fr-FR" sz="460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CA" altLang="fr-FR" dirty="0">
                <a:solidFill>
                  <a:schemeClr val="tx2"/>
                </a:solidFill>
                <a:latin typeface="+mj-lt"/>
              </a:rPr>
              <a:t>R-4091-2019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quarter" idx="10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endParaRPr lang="fr-FR" altLang="en-US" dirty="0"/>
          </a:p>
          <a:p>
            <a:pPr>
              <a:defRPr/>
            </a:pPr>
            <a:r>
              <a:rPr lang="en-US" altLang="en-US" dirty="0"/>
              <a:t>31/10/2019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 noChangeArrowheads="1"/>
          </p:cNvSpPr>
          <p:nvPr>
            <p:ph type="sldNum" sz="quarter" idx="12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31D1D4D-59C5-49A0-8321-00A247B895E6}" type="slidenum">
              <a:rPr lang="en-US" altLang="en-US" sz="1200">
                <a:latin typeface="Garamond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>
              <a:latin typeface="Garamond" pitchFamily="18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395288" y="260350"/>
            <a:ext cx="8229600" cy="865188"/>
          </a:xfrm>
        </p:spPr>
        <p:txBody>
          <a:bodyPr/>
          <a:lstStyle/>
          <a:p>
            <a:pPr eaLnBrk="1" hangingPunct="1"/>
            <a:r>
              <a:rPr lang="fr-CA" altLang="fr-FR" sz="3200" smtClean="0"/>
              <a:t>Position de la FCEI </a:t>
            </a:r>
            <a:endParaRPr lang="en-US" altLang="fr-FR" sz="3200" smtClean="0"/>
          </a:p>
        </p:txBody>
      </p:sp>
      <p:sp>
        <p:nvSpPr>
          <p:cNvPr id="7172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55650" y="1844675"/>
            <a:ext cx="741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fr-CA" altLang="fr-FR" sz="1800" b="1"/>
          </a:p>
        </p:txBody>
      </p:sp>
      <p:sp>
        <p:nvSpPr>
          <p:cNvPr id="7173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403350" y="1916113"/>
            <a:ext cx="568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sp>
        <p:nvSpPr>
          <p:cNvPr id="7174" name="TextBox 9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54038" y="1174750"/>
            <a:ext cx="812165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669925" indent="-325438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itchFamily="2" charset="2"/>
              <a:buChar char="Ø"/>
            </a:pPr>
            <a:r>
              <a:rPr lang="fr-CA" altLang="fr-FR" sz="1800" dirty="0" smtClean="0"/>
              <a:t> La </a:t>
            </a:r>
            <a:r>
              <a:rPr lang="fr-CA" altLang="fr-FR" sz="1800" dirty="0" err="1" smtClean="0"/>
              <a:t>FCEI</a:t>
            </a:r>
            <a:r>
              <a:rPr lang="fr-CA" altLang="fr-FR" sz="1800" dirty="0" smtClean="0"/>
              <a:t> est favorable au projet</a:t>
            </a: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itchFamily="2" charset="2"/>
              <a:buNone/>
            </a:pPr>
            <a:endParaRPr lang="fr-CA" altLang="fr-FR" sz="1800" dirty="0" smtClean="0"/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itchFamily="2" charset="2"/>
              <a:buChar char="Ø"/>
            </a:pPr>
            <a:r>
              <a:rPr lang="fr-CA" altLang="fr-FR" sz="1800" dirty="0" smtClean="0"/>
              <a:t> Elle estime toutefois que des améliorations pourraient y être apportées</a:t>
            </a: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itchFamily="2" charset="2"/>
              <a:buNone/>
            </a:pPr>
            <a:r>
              <a:rPr lang="fr-CA" altLang="fr-FR" sz="1800" dirty="0" smtClean="0"/>
              <a:t> </a:t>
            </a: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itchFamily="2" charset="2"/>
              <a:buChar char="Ø"/>
            </a:pPr>
            <a:r>
              <a:rPr lang="fr-CA" altLang="fr-FR" sz="1800" dirty="0" smtClean="0"/>
              <a:t> Sous-utilisation de l’hydro-électricité :</a:t>
            </a:r>
          </a:p>
          <a:p>
            <a:pPr lvl="1"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r>
              <a:rPr lang="fr-CA" altLang="fr-FR" sz="1400" dirty="0" smtClean="0"/>
              <a:t>Potentiel d’utilisation par la clientèle affaires</a:t>
            </a:r>
            <a:endParaRPr lang="fr-CA" altLang="fr-FR" sz="1400" dirty="0" smtClean="0">
              <a:solidFill>
                <a:srgbClr val="C00000"/>
              </a:solidFill>
            </a:endParaRPr>
          </a:p>
          <a:p>
            <a:pPr lvl="1"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endParaRPr lang="fr-CA" altLang="fr-FR" sz="1400" dirty="0" smtClean="0"/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itchFamily="2" charset="2"/>
              <a:buChar char="Ø"/>
            </a:pPr>
            <a:r>
              <a:rPr lang="fr-CA" altLang="fr-FR" sz="1800" dirty="0" smtClean="0"/>
              <a:t> Tarif proposé pourrait entraîner des choix non optimaux</a:t>
            </a:r>
          </a:p>
          <a:p>
            <a:pPr lvl="1"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r>
              <a:rPr lang="fr-CA" altLang="fr-FR" sz="1400" dirty="0" smtClean="0"/>
              <a:t>Conversion partielle du parc de chauffe-eau</a:t>
            </a:r>
          </a:p>
          <a:p>
            <a:pPr lvl="1"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r>
              <a:rPr lang="fr-CA" altLang="fr-FR" sz="1400" dirty="0" smtClean="0"/>
              <a:t>Chauffage d’appoint électrique</a:t>
            </a:r>
          </a:p>
          <a:p>
            <a:pPr lvl="1"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r>
              <a:rPr lang="fr-CA" altLang="fr-FR" sz="1400" dirty="0" smtClean="0"/>
              <a:t>Migration au tarif </a:t>
            </a:r>
            <a:r>
              <a:rPr lang="fr-CA" altLang="fr-FR" sz="1400" dirty="0" err="1" smtClean="0"/>
              <a:t>DN</a:t>
            </a:r>
            <a:endParaRPr lang="fr-CA" altLang="fr-FR" sz="1400" dirty="0" smtClean="0"/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itchFamily="2" charset="2"/>
              <a:buNone/>
            </a:pPr>
            <a:endParaRPr lang="en-CA" altLang="fr-FR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 noChangeArrowheads="1"/>
          </p:cNvSpPr>
          <p:nvPr>
            <p:ph type="sldNum" sz="quarter" idx="12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B594CA8-AA29-4F42-88A1-A75C48E8DB1C}" type="slidenum">
              <a:rPr lang="en-US" altLang="en-US" sz="1200">
                <a:latin typeface="Garamond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latin typeface="Garamond" pitchFamily="18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395288" y="260350"/>
            <a:ext cx="8229600" cy="865188"/>
          </a:xfrm>
        </p:spPr>
        <p:txBody>
          <a:bodyPr/>
          <a:lstStyle/>
          <a:p>
            <a:pPr eaLnBrk="1" hangingPunct="1"/>
            <a:r>
              <a:rPr lang="fr-CA" altLang="fr-FR" sz="3200" smtClean="0"/>
              <a:t>Ouverture à la clientèle affaires</a:t>
            </a:r>
            <a:endParaRPr lang="en-US" altLang="fr-FR" sz="3200" smtClean="0"/>
          </a:p>
        </p:txBody>
      </p:sp>
      <p:sp>
        <p:nvSpPr>
          <p:cNvPr id="9220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55650" y="1844675"/>
            <a:ext cx="741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fr-CA" altLang="fr-FR" sz="1800" b="1"/>
          </a:p>
        </p:txBody>
      </p:sp>
      <p:sp>
        <p:nvSpPr>
          <p:cNvPr id="9221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403350" y="1916113"/>
            <a:ext cx="568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sp>
        <p:nvSpPr>
          <p:cNvPr id="7174" name="TextBox 9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54038" y="1174750"/>
            <a:ext cx="8121650" cy="49545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69925" indent="-325438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lang="fr-CA" altLang="fr-FR" sz="1800" dirty="0"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fr-CA" altLang="fr-FR" sz="1800" dirty="0">
                <a:cs typeface="Arial" panose="020B0604020202020204" pitchFamily="34" charset="0"/>
              </a:rPr>
              <a:t> Énergie contractuelle sous-utilisée</a:t>
            </a:r>
          </a:p>
          <a:p>
            <a:pPr lvl="1" eaLnBrk="1" hangingPunct="1">
              <a:spcBef>
                <a:spcPct val="0"/>
              </a:spcBef>
              <a:buSzTx/>
              <a:buFont typeface="Wingdings" panose="05000000000000000000" pitchFamily="2" charset="2"/>
              <a:buChar char="Ø"/>
              <a:defRPr/>
            </a:pPr>
            <a:r>
              <a:rPr lang="fr-CA" altLang="fr-FR" sz="1400" dirty="0">
                <a:cs typeface="Arial" panose="020B0604020202020204" pitchFamily="34" charset="0"/>
              </a:rPr>
              <a:t>Surplus saisonniers importants sur plusieurs années</a:t>
            </a:r>
          </a:p>
          <a:p>
            <a:pPr lvl="1" eaLnBrk="1" hangingPunct="1">
              <a:spcBef>
                <a:spcPct val="0"/>
              </a:spcBef>
              <a:buSzTx/>
              <a:buFont typeface="Wingdings" panose="05000000000000000000" pitchFamily="2" charset="2"/>
              <a:buChar char="Ø"/>
              <a:defRPr/>
            </a:pPr>
            <a:r>
              <a:rPr lang="fr-CA" altLang="fr-FR" sz="1400" dirty="0">
                <a:cs typeface="Arial" panose="020B0604020202020204" pitchFamily="34" charset="0"/>
              </a:rPr>
              <a:t>Surplus probables la nuit sur un grand nombre de journées</a:t>
            </a:r>
          </a:p>
          <a:p>
            <a:pPr lvl="1" eaLnBrk="1" hangingPunct="1">
              <a:spcBef>
                <a:spcPct val="0"/>
              </a:spcBef>
              <a:buSzTx/>
              <a:buFont typeface="Wingdings" panose="05000000000000000000" pitchFamily="2" charset="2"/>
              <a:buChar char="Ø"/>
              <a:defRPr/>
            </a:pPr>
            <a:endParaRPr lang="fr-CA" altLang="fr-FR" sz="1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fr-CA" altLang="fr-FR" sz="1800" dirty="0">
                <a:cs typeface="Arial" panose="020B0604020202020204" pitchFamily="34" charset="0"/>
              </a:rPr>
              <a:t> La valeur économique de l’utilisation de cette énergie est claire</a:t>
            </a:r>
          </a:p>
          <a:p>
            <a:pPr lvl="1" eaLnBrk="1" hangingPunct="1">
              <a:spcBef>
                <a:spcPct val="0"/>
              </a:spcBef>
              <a:buSzTx/>
              <a:buFont typeface="Wingdings" panose="05000000000000000000" pitchFamily="2" charset="2"/>
              <a:buChar char="Ø"/>
              <a:defRPr/>
            </a:pPr>
            <a:r>
              <a:rPr lang="fr-CA" altLang="fr-FR" sz="1400" dirty="0">
                <a:cs typeface="Arial" panose="020B0604020202020204" pitchFamily="34" charset="0"/>
              </a:rPr>
              <a:t>Électricité gratuite remplace du mazout à plus de 20 ¢/kWh.</a:t>
            </a: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endParaRPr lang="fr-CA" altLang="fr-FR" sz="1800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fr-CA" altLang="fr-FR" sz="1800" dirty="0">
                <a:cs typeface="Arial" panose="020B0604020202020204" pitchFamily="34" charset="0"/>
              </a:rPr>
              <a:t> Cette option n’a fait l’objet d’aucune analyse</a:t>
            </a:r>
          </a:p>
          <a:p>
            <a:pPr lvl="1" eaLnBrk="1" hangingPunct="1">
              <a:spcBef>
                <a:spcPct val="0"/>
              </a:spcBef>
              <a:buSzTx/>
              <a:buFont typeface="Wingdings" panose="05000000000000000000" pitchFamily="2" charset="2"/>
              <a:buChar char="Ø"/>
              <a:defRPr/>
            </a:pPr>
            <a:r>
              <a:rPr lang="fr-CA" altLang="fr-FR" sz="1400" dirty="0">
                <a:cs typeface="Arial" panose="020B0604020202020204" pitchFamily="34" charset="0"/>
              </a:rPr>
              <a:t>Justification peu </a:t>
            </a:r>
            <a:r>
              <a:rPr lang="fr-CA" altLang="fr-FR" sz="1400" dirty="0" smtClean="0">
                <a:cs typeface="Arial" panose="020B0604020202020204" pitchFamily="34" charset="0"/>
              </a:rPr>
              <a:t>convaincante</a:t>
            </a:r>
            <a:endParaRPr lang="fr-CA" altLang="fr-FR" sz="1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endParaRPr lang="fr-CA" altLang="fr-FR" sz="1800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fr-CA" altLang="fr-FR" sz="1800" dirty="0">
                <a:cs typeface="Arial" panose="020B0604020202020204" pitchFamily="34" charset="0"/>
              </a:rPr>
              <a:t> Le minimum serait de permettre l’installation par le client, à ses frais, d’un système biénergie contrôlé par le Distributeur </a:t>
            </a:r>
          </a:p>
          <a:p>
            <a:pPr lvl="1" eaLnBrk="1" hangingPunct="1">
              <a:spcBef>
                <a:spcPct val="0"/>
              </a:spcBef>
              <a:buSzTx/>
              <a:buFont typeface="Wingdings" panose="05000000000000000000" pitchFamily="2" charset="2"/>
              <a:buChar char="Ø"/>
              <a:defRPr/>
            </a:pPr>
            <a:r>
              <a:rPr lang="fr-CA" altLang="fr-FR" sz="1400" dirty="0">
                <a:cs typeface="Arial" panose="020B0604020202020204" pitchFamily="34" charset="0"/>
              </a:rPr>
              <a:t>Interruption prioritaire ferait en sorte de ne pas affecter l’analyse de rentabilité résidentielle</a:t>
            </a:r>
          </a:p>
          <a:p>
            <a:pPr lvl="1" eaLnBrk="1" hangingPunct="1">
              <a:spcBef>
                <a:spcPct val="0"/>
              </a:spcBef>
              <a:buSzTx/>
              <a:buFont typeface="Wingdings" panose="05000000000000000000" pitchFamily="2" charset="2"/>
              <a:buChar char="Ø"/>
              <a:defRPr/>
            </a:pPr>
            <a:r>
              <a:rPr lang="fr-CA" altLang="fr-FR" sz="1400" dirty="0">
                <a:cs typeface="Arial" panose="020B0604020202020204" pitchFamily="34" charset="0"/>
              </a:rPr>
              <a:t>Ne contraint aucunement la possibilité d’utiliser l’énergie à d’autres fins dans le futur</a:t>
            </a:r>
          </a:p>
          <a:p>
            <a:pPr lvl="1" eaLnBrk="1" hangingPunct="1">
              <a:spcBef>
                <a:spcPct val="0"/>
              </a:spcBef>
              <a:buSzTx/>
              <a:buFont typeface="Wingdings" panose="05000000000000000000" pitchFamily="2" charset="2"/>
              <a:buChar char="Ø"/>
              <a:defRPr/>
            </a:pPr>
            <a:r>
              <a:rPr lang="fr-CA" altLang="fr-FR" sz="1400" dirty="0">
                <a:cs typeface="Arial" panose="020B0604020202020204" pitchFamily="34" charset="0"/>
              </a:rPr>
              <a:t>Sans risque pour HQD</a:t>
            </a:r>
          </a:p>
          <a:p>
            <a:pPr marL="344487" lvl="1" indent="0" eaLnBrk="1" hangingPunct="1">
              <a:spcBef>
                <a:spcPct val="0"/>
              </a:spcBef>
              <a:buSzTx/>
              <a:buFont typeface="Wingdings" panose="05000000000000000000" pitchFamily="2" charset="2"/>
              <a:buNone/>
              <a:defRPr/>
            </a:pPr>
            <a:endParaRPr lang="fr-CA" altLang="fr-FR" sz="1400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fr-CA" altLang="fr-FR" sz="1800" dirty="0">
                <a:cs typeface="Arial" panose="020B0604020202020204" pitchFamily="34" charset="0"/>
              </a:rPr>
              <a:t> Analyses économiques</a:t>
            </a:r>
          </a:p>
          <a:p>
            <a:pPr lvl="1" eaLnBrk="1" hangingPunct="1">
              <a:spcBef>
                <a:spcPct val="0"/>
              </a:spcBef>
              <a:buSzTx/>
              <a:buFont typeface="Wingdings" panose="05000000000000000000" pitchFamily="2" charset="2"/>
              <a:buChar char="Ø"/>
              <a:defRPr/>
            </a:pPr>
            <a:r>
              <a:rPr lang="fr-CA" altLang="fr-FR" sz="1400" dirty="0">
                <a:cs typeface="Arial" panose="020B0604020202020204" pitchFamily="34" charset="0"/>
              </a:rPr>
              <a:t>Rentabilité pour le Distributeur de la conversion à la biénergie</a:t>
            </a:r>
          </a:p>
          <a:p>
            <a:pPr lvl="1" eaLnBrk="1" hangingPunct="1">
              <a:spcBef>
                <a:spcPct val="0"/>
              </a:spcBef>
              <a:buSzTx/>
              <a:buFont typeface="Wingdings" panose="05000000000000000000" pitchFamily="2" charset="2"/>
              <a:buChar char="Ø"/>
              <a:defRPr/>
            </a:pPr>
            <a:r>
              <a:rPr lang="fr-CA" altLang="fr-FR" sz="1400" dirty="0">
                <a:cs typeface="Arial" panose="020B0604020202020204" pitchFamily="34" charset="0"/>
              </a:rPr>
              <a:t>Rentabilité pour le Distributeur de la conversion du chauffage de l’eau à l’électricité</a:t>
            </a:r>
            <a:endParaRPr lang="en-CA" altLang="fr-FR" sz="14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 noChangeArrowheads="1"/>
          </p:cNvSpPr>
          <p:nvPr>
            <p:ph type="sldNum" sz="quarter" idx="12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FE04893-FF85-4AEE-87DC-52397BB0D6B5}" type="slidenum">
              <a:rPr lang="en-US" altLang="en-US" sz="1200">
                <a:latin typeface="Garamond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>
              <a:latin typeface="Garamond" pitchFamily="18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395288" y="25241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fr-CA" altLang="fr-FR" sz="3200" dirty="0"/>
              <a:t>Tarification résidentielle</a:t>
            </a:r>
            <a:endParaRPr lang="en-US" altLang="fr-FR" sz="3200" b="1" dirty="0">
              <a:latin typeface="+mn-lt"/>
            </a:endParaRPr>
          </a:p>
        </p:txBody>
      </p:sp>
      <p:sp>
        <p:nvSpPr>
          <p:cNvPr id="11268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55650" y="1844675"/>
            <a:ext cx="741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fr-CA" altLang="fr-FR" sz="1800" b="1"/>
          </a:p>
        </p:txBody>
      </p:sp>
      <p:sp>
        <p:nvSpPr>
          <p:cNvPr id="11269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403350" y="1916113"/>
            <a:ext cx="568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graphicFrame>
        <p:nvGraphicFramePr>
          <p:cNvPr id="2" name="Tableau 2"/>
          <p:cNvGraphicFramePr>
            <a:graphicFrameLocks noGrp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1129765679"/>
              </p:ext>
            </p:extLst>
          </p:nvPr>
        </p:nvGraphicFramePr>
        <p:xfrm>
          <a:off x="773113" y="1054100"/>
          <a:ext cx="7275512" cy="3667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2613"/>
                <a:gridCol w="1855100"/>
                <a:gridCol w="1957799"/>
              </a:tblGrid>
              <a:tr h="1179016">
                <a:tc>
                  <a:txBody>
                    <a:bodyPr/>
                    <a:lstStyle/>
                    <a:p>
                      <a:r>
                        <a:rPr lang="fr-CA" sz="1400" dirty="0"/>
                        <a:t>Objectifs</a:t>
                      </a:r>
                    </a:p>
                  </a:txBody>
                  <a:tcPr marL="91456" marR="91456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dirty="0"/>
                        <a:t>Tarif proposé</a:t>
                      </a:r>
                    </a:p>
                  </a:txBody>
                  <a:tcPr marL="91456" marR="91456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dirty="0"/>
                        <a:t>Deuxième tranche égale au prix du mazout</a:t>
                      </a:r>
                    </a:p>
                  </a:txBody>
                  <a:tcPr marL="91456" marR="91456" marT="45722" marB="45722"/>
                </a:tc>
              </a:tr>
              <a:tr h="402881">
                <a:tc>
                  <a:txBody>
                    <a:bodyPr/>
                    <a:lstStyle/>
                    <a:p>
                      <a:r>
                        <a:rPr lang="fr-CA" sz="1400" dirty="0"/>
                        <a:t>Favorise conversion biénergie</a:t>
                      </a:r>
                    </a:p>
                  </a:txBody>
                  <a:tcPr marL="91456" marR="91456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dirty="0"/>
                        <a:t>Oui</a:t>
                      </a:r>
                    </a:p>
                  </a:txBody>
                  <a:tcPr marL="91456" marR="91456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dirty="0"/>
                        <a:t>Oui</a:t>
                      </a:r>
                    </a:p>
                  </a:txBody>
                  <a:tcPr marL="91456" marR="91456" marT="45722" marB="45722"/>
                </a:tc>
              </a:tr>
              <a:tr h="790948">
                <a:tc>
                  <a:txBody>
                    <a:bodyPr/>
                    <a:lstStyle/>
                    <a:p>
                      <a:r>
                        <a:rPr lang="fr-CA" sz="1400" dirty="0"/>
                        <a:t>Favorise conversion des chauffe-eau</a:t>
                      </a:r>
                    </a:p>
                  </a:txBody>
                  <a:tcPr marL="91456" marR="91456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dirty="0"/>
                        <a:t>Dépend des anticipations </a:t>
                      </a:r>
                    </a:p>
                    <a:p>
                      <a:pPr algn="ctr"/>
                      <a:r>
                        <a:rPr lang="fr-CA" sz="1400" dirty="0"/>
                        <a:t>(sauf OMHK)</a:t>
                      </a:r>
                    </a:p>
                  </a:txBody>
                  <a:tcPr marL="91456" marR="91456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dirty="0"/>
                        <a:t>Oui</a:t>
                      </a:r>
                    </a:p>
                  </a:txBody>
                  <a:tcPr marL="91456" marR="91456" marT="45722" marB="45722"/>
                </a:tc>
              </a:tr>
              <a:tr h="647140">
                <a:tc>
                  <a:txBody>
                    <a:bodyPr/>
                    <a:lstStyle/>
                    <a:p>
                      <a:r>
                        <a:rPr lang="fr-CA" sz="1400" dirty="0"/>
                        <a:t>Décourage le chauffage électrique d’appoint</a:t>
                      </a:r>
                    </a:p>
                  </a:txBody>
                  <a:tcPr marL="91456" marR="91456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dirty="0" smtClean="0"/>
                        <a:t>Non, </a:t>
                      </a:r>
                      <a:r>
                        <a:rPr lang="fr-CA" sz="1400" dirty="0"/>
                        <a:t>si le prix du mazout est élevé</a:t>
                      </a:r>
                    </a:p>
                  </a:txBody>
                  <a:tcPr marL="91456" marR="91456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dirty="0"/>
                        <a:t>Oui</a:t>
                      </a:r>
                    </a:p>
                  </a:txBody>
                  <a:tcPr marL="91456" marR="91456" marT="45722" marB="45722"/>
                </a:tc>
              </a:tr>
              <a:tr h="647140">
                <a:tc>
                  <a:txBody>
                    <a:bodyPr/>
                    <a:lstStyle/>
                    <a:p>
                      <a:r>
                        <a:rPr lang="fr-CA" sz="1400" dirty="0"/>
                        <a:t>Décourage la migration au DN</a:t>
                      </a:r>
                    </a:p>
                  </a:txBody>
                  <a:tcPr marL="91456" marR="91456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dirty="0" smtClean="0"/>
                        <a:t>Non, </a:t>
                      </a:r>
                      <a:r>
                        <a:rPr lang="fr-CA" sz="1400" dirty="0"/>
                        <a:t>si le prix du mazout est faible</a:t>
                      </a:r>
                    </a:p>
                  </a:txBody>
                  <a:tcPr marL="91456" marR="91456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dirty="0"/>
                        <a:t>Oui</a:t>
                      </a:r>
                    </a:p>
                  </a:txBody>
                  <a:tcPr marL="91456" marR="91456" marT="45722" marB="45722"/>
                </a:tc>
              </a:tr>
            </a:tbl>
          </a:graphicData>
        </a:graphic>
      </p:graphicFrame>
      <p:sp>
        <p:nvSpPr>
          <p:cNvPr id="11296" name="TextBox 9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22313" y="4918075"/>
            <a:ext cx="79025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669925" indent="-325438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itchFamily="2" charset="2"/>
              <a:buChar char="Ø"/>
            </a:pPr>
            <a:r>
              <a:rPr lang="fr-CA" altLang="fr-FR" sz="1800" dirty="0" smtClean="0"/>
              <a:t> Analyses recommandées</a:t>
            </a:r>
          </a:p>
          <a:p>
            <a:pPr lvl="1"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r>
              <a:rPr lang="fr-CA" altLang="fr-FR" sz="1400" dirty="0" smtClean="0"/>
              <a:t>Évaluation de la rentabilité marginale de la conversion des chauffe-eau</a:t>
            </a:r>
          </a:p>
          <a:p>
            <a:pPr lvl="1"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r>
              <a:rPr lang="fr-CA" altLang="fr-FR" sz="1400" dirty="0" smtClean="0"/>
              <a:t>Caractérisation de la problématique de chauffage électrique d’appoint</a:t>
            </a:r>
          </a:p>
          <a:p>
            <a:pPr lvl="1"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r>
              <a:rPr lang="fr-CA" altLang="fr-FR" sz="1400" dirty="0" smtClean="0"/>
              <a:t>Évaluation du seuil de migration vers le tarif </a:t>
            </a:r>
            <a:r>
              <a:rPr lang="fr-CA" altLang="fr-FR" sz="1400" dirty="0" err="1" smtClean="0"/>
              <a:t>DN</a:t>
            </a:r>
            <a:r>
              <a:rPr lang="fr-CA" altLang="fr-FR" sz="1400" dirty="0" smtClean="0"/>
              <a:t> (prix du mazout)</a:t>
            </a:r>
            <a:endParaRPr lang="fr-CA" altLang="fr-FR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 noChangeArrowheads="1"/>
          </p:cNvSpPr>
          <p:nvPr>
            <p:ph type="sldNum" sz="quarter" idx="12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AF7567A-0BE9-4CA3-8D1A-C3D995801978}" type="slidenum">
              <a:rPr lang="en-US" altLang="en-US" sz="1200">
                <a:latin typeface="Garamond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>
              <a:latin typeface="Garamond" pitchFamily="18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395288" y="260350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fr-CA" altLang="fr-FR" sz="3200" dirty="0"/>
              <a:t>Recommandations</a:t>
            </a:r>
            <a:endParaRPr lang="en-US" altLang="fr-FR" sz="3200" b="1" dirty="0">
              <a:latin typeface="+mn-lt"/>
            </a:endParaRPr>
          </a:p>
        </p:txBody>
      </p:sp>
      <p:sp>
        <p:nvSpPr>
          <p:cNvPr id="13316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55650" y="1844675"/>
            <a:ext cx="741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fr-CA" altLang="fr-FR" sz="1800" b="1"/>
          </a:p>
        </p:txBody>
      </p:sp>
      <p:sp>
        <p:nvSpPr>
          <p:cNvPr id="13317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403350" y="1916113"/>
            <a:ext cx="568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sp>
        <p:nvSpPr>
          <p:cNvPr id="13318" name="TextBox 9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49275" y="1196975"/>
            <a:ext cx="8126413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669925" indent="-325438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endParaRPr lang="fr-CA" altLang="fr-FR" sz="1400" dirty="0" smtClean="0"/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itchFamily="2" charset="2"/>
              <a:buChar char="Ø"/>
            </a:pPr>
            <a:r>
              <a:rPr lang="fr-CA" altLang="fr-FR" sz="1800" dirty="0" smtClean="0"/>
              <a:t> Autoriser la conversion à la biénergie (contrôlée par le Distributeur) aux frais du client chez la clientèle affaires</a:t>
            </a:r>
          </a:p>
          <a:p>
            <a:pPr lvl="1"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r>
              <a:rPr lang="fr-CA" altLang="fr-FR" sz="1400" dirty="0" smtClean="0"/>
              <a:t>Interruption prioritaire</a:t>
            </a: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itchFamily="2" charset="2"/>
              <a:buChar char="Ø"/>
            </a:pPr>
            <a:endParaRPr lang="fr-CA" altLang="fr-FR" sz="1800" dirty="0" smtClean="0"/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itchFamily="2" charset="2"/>
              <a:buChar char="Ø"/>
            </a:pPr>
            <a:r>
              <a:rPr lang="fr-CA" altLang="fr-FR" sz="1800" dirty="0" smtClean="0"/>
              <a:t> Analyses relatives à la clientèle affaires</a:t>
            </a:r>
          </a:p>
          <a:p>
            <a:pPr lvl="1"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r>
              <a:rPr lang="fr-CA" altLang="fr-FR" sz="1400" dirty="0" smtClean="0"/>
              <a:t>Analyse de la rentabilité de la conversion biénergie pour le Distributeur en vue de favoriser cette conversion</a:t>
            </a:r>
          </a:p>
          <a:p>
            <a:pPr lvl="1"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r>
              <a:rPr lang="fr-CA" altLang="fr-FR" sz="1400" dirty="0" smtClean="0"/>
              <a:t>Analyse de la disponibilité de puissance pour la conversion du chauffage de l’eau et de la rentabilité de cette conversion</a:t>
            </a:r>
          </a:p>
          <a:p>
            <a:pPr lvl="1"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endParaRPr lang="fr-CA" altLang="fr-FR" sz="1400" dirty="0" smtClean="0"/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itchFamily="2" charset="2"/>
              <a:buChar char="Ø"/>
            </a:pPr>
            <a:endParaRPr lang="fr-CA" altLang="fr-FR" sz="1800" dirty="0" smtClean="0"/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SzTx/>
              <a:buFont typeface="Wingdings" pitchFamily="2" charset="2"/>
              <a:buChar char="Ø"/>
            </a:pPr>
            <a:r>
              <a:rPr lang="fr-CA" altLang="fr-FR" sz="1800" dirty="0" smtClean="0"/>
              <a:t> Analyses relatives à la clientèle résidentielle</a:t>
            </a:r>
          </a:p>
          <a:p>
            <a:pPr lvl="1"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r>
              <a:rPr lang="fr-CA" altLang="fr-FR" sz="1400" dirty="0" smtClean="0"/>
              <a:t>Évaluation marginale de la rentabilité de la conversion des chauffe-eau étant donné la conversion du chauffage de l’air</a:t>
            </a:r>
          </a:p>
          <a:p>
            <a:pPr lvl="1"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r>
              <a:rPr lang="fr-CA" altLang="fr-FR" sz="1400" dirty="0" smtClean="0"/>
              <a:t>Caractérisation du problème de chauffage électrique d’appoint</a:t>
            </a:r>
          </a:p>
          <a:p>
            <a:pPr lvl="1"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r>
              <a:rPr lang="fr-CA" altLang="fr-FR" sz="1400" dirty="0" smtClean="0"/>
              <a:t>Évaluation du seuil de migration vers le tarif </a:t>
            </a:r>
            <a:r>
              <a:rPr lang="fr-CA" altLang="fr-FR" sz="1400" dirty="0" err="1" smtClean="0"/>
              <a:t>DN</a:t>
            </a:r>
            <a:r>
              <a:rPr lang="fr-CA" altLang="fr-FR" sz="1400" dirty="0" smtClean="0"/>
              <a:t> (prix du mazout)</a:t>
            </a:r>
          </a:p>
          <a:p>
            <a:pPr lvl="1" eaLnBrk="1" hangingPunct="1">
              <a:spcBef>
                <a:spcPct val="0"/>
              </a:spcBef>
              <a:buSzTx/>
              <a:buFont typeface="Wingdings" pitchFamily="2" charset="2"/>
              <a:buChar char="Ø"/>
            </a:pPr>
            <a:endParaRPr lang="en-CA" altLang="fr-FR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heme/theme1.xml><?xml version="1.0" encoding="utf-8"?>
<a:theme xmlns:a="http://schemas.openxmlformats.org/drawingml/2006/main" name="Bordure">
  <a:themeElements>
    <a:clrScheme name="Bordur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Bordur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ordur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ur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ur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 de projet" ma:contentTypeID="0x010100F6681E3BDF397F418586AC591ADC81BB0083B27F10345A754AAB7C3C5C449D1A1B" ma:contentTypeVersion="0" ma:contentTypeDescription="" ma:contentTypeScope="" ma:versionID="c3fea81c61177fbcecbcfc6304adafd0">
  <xsd:schema xmlns:xsd="http://www.w3.org/2001/XMLSchema" xmlns:xs="http://www.w3.org/2001/XMLSchema" xmlns:p="http://schemas.microsoft.com/office/2006/metadata/properties" xmlns:ns2="a091097b-8ae3-4832-a2b2-51f9a78aeacd" xmlns:ns3="a84ed267-86d5-4fa1-a3cb-2fed497fe84f" targetNamespace="http://schemas.microsoft.com/office/2006/metadata/properties" ma:root="true" ma:fieldsID="b7e9dbe386427f7c04dd1b10a57eb55d" ns2:_="" ns3:_="">
    <xsd:import namespace="a091097b-8ae3-4832-a2b2-51f9a78aeacd"/>
    <xsd:import namespace="a84ed267-86d5-4fa1-a3cb-2fed497fe84f"/>
    <xsd:element name="properties">
      <xsd:complexType>
        <xsd:sequence>
          <xsd:element name="documentManagement">
            <xsd:complexType>
              <xsd:all>
                <xsd:element ref="ns2:Projet"/>
                <xsd:element ref="ns2:Provenance" minOccurs="0"/>
                <xsd:element ref="ns2:Déposant"/>
                <xsd:element ref="ns2:Catégorie_x0020_de_x0020_document" minOccurs="0"/>
                <xsd:element ref="ns2:Sous-catégorie" minOccurs="0"/>
                <xsd:element ref="ns2:Phase"/>
                <xsd:element ref="ns2:Précision_x0020_de_x0020_document" minOccurs="0"/>
                <xsd:element ref="ns2:Sujet" minOccurs="0"/>
                <xsd:element ref="ns2:Cote_x0020_de_x0020_déposant" minOccurs="0"/>
                <xsd:element ref="ns2:Accés_x0020_restreint" minOccurs="0"/>
                <xsd:element ref="ns2:Cote_x0020_de_x0020_piéce" minOccurs="0"/>
                <xsd:element ref="ns2:Inscrit_x0020_au_x0020_plumitif" minOccurs="0"/>
                <xsd:element ref="ns2:Numéro_x0020_plumitif" minOccurs="0"/>
                <xsd:element ref="ns2:Diffusable_x0020_sur_x0020_le_x0020_Web" minOccurs="0"/>
                <xsd:element ref="ns2:Ne_x0020_pas_x0020_envoyer_x0020_d_x0027_alerte" minOccurs="0"/>
                <xsd:element ref="ns2:Confidentiel"/>
                <xsd:element ref="ns2:Date_x0020_de_x0020_confidentialité_x0020_relevée" minOccurs="0"/>
                <xsd:element ref="ns2:Copie_x0020_papier_x0020_reçue" minOccurs="0"/>
                <xsd:element ref="ns2:Date_x0020_de_x0020_réception_x0020_copie_x0020_papier" minOccurs="0"/>
                <xsd:element ref="ns3:_dlc_DocId" minOccurs="0"/>
                <xsd:element ref="ns3:_dlc_DocIdUrl" minOccurs="0"/>
                <xsd:element ref="ns3:_dlc_DocIdPersistId" minOccurs="0"/>
                <xsd:element ref="ns2:Hidden_UploadedBy" minOccurs="0"/>
                <xsd:element ref="ns2:Hidden_UploadedAt" minOccurs="0"/>
                <xsd:element ref="ns2:Hidden_ApprovedBy" minOccurs="0"/>
                <xsd:element ref="ns2:Hidden_ApprovedAt" minOccurs="0"/>
                <xsd:element ref="ns2:Statu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1097b-8ae3-4832-a2b2-51f9a78aeacd" elementFormDefault="qualified">
    <xsd:import namespace="http://schemas.microsoft.com/office/2006/documentManagement/types"/>
    <xsd:import namespace="http://schemas.microsoft.com/office/infopath/2007/PartnerControls"/>
    <xsd:element name="Projet" ma:index="1" ma:displayName="Projet" ma:list="{CE87CB4F-F3B1-42AD-9CE0-0125D6B4080B}" ma:internalName="Projet" ma:readOnly="false" ma:showField="Num_x00e9_ro_x0020_du_x0020_proj" ma:web="{76ddd5ea-d475-414e-8091-4675c7a4bd1a}">
      <xsd:simpleType>
        <xsd:restriction base="dms:Lookup"/>
      </xsd:simpleType>
    </xsd:element>
    <xsd:element name="Provenance" ma:index="2" nillable="true" ma:displayName="Provenance" ma:list="{3A1A4597-1672-4F84-9DE7-FBA0AEBF9CE3}" ma:internalName="Provenance" ma:showField="Title" ma:web="{76ddd5ea-d475-414e-8091-4675c7a4bd1a}">
      <xsd:simpleType>
        <xsd:restriction base="dms:Lookup"/>
      </xsd:simpleType>
    </xsd:element>
    <xsd:element name="Déposant" ma:index="3" ma:displayName="Déposant" ma:list="{A2D4550E-DC70-4FE1-8010-4C446E5D8D2C}" ma:internalName="D_x00e9_posant" ma:showField="Title" ma:web="{76ddd5ea-d475-414e-8091-4675c7a4bd1a}">
      <xsd:simpleType>
        <xsd:restriction base="dms:Lookup"/>
      </xsd:simpleType>
    </xsd:element>
    <xsd:element name="Catégorie_x0020_de_x0020_document" ma:index="4" nillable="true" ma:displayName="Catégorie de document" ma:list="{F7545102-6201-4483-9929-E858F36BE31E}" ma:internalName="Cat_x00e9_gorie_x0020_de_x0020_document" ma:showField="Title" ma:web="{76ddd5ea-d475-414e-8091-4675c7a4bd1a}">
      <xsd:simpleType>
        <xsd:restriction base="dms:Lookup"/>
      </xsd:simpleType>
    </xsd:element>
    <xsd:element name="Sous-catégorie" ma:index="5" nillable="true" ma:displayName="Sous-catégorie" ma:list="{8F61632E-9A95-48F5-95F9-D05D88255F44}" ma:internalName="Sous_x002d_cat_x00e9_gorie" ma:showField="Title" ma:web="{76ddd5ea-d475-414e-8091-4675c7a4bd1a}">
      <xsd:simpleType>
        <xsd:restriction base="dms:Lookup"/>
      </xsd:simpleType>
    </xsd:element>
    <xsd:element name="Phase" ma:index="6" ma:displayName="Phase" ma:list="{1721197D-7382-4457-968B-EC653058772A}" ma:internalName="Phase" ma:showField="Title" ma:web="{76ddd5ea-d475-414e-8091-4675c7a4bd1a}">
      <xsd:simpleType>
        <xsd:restriction base="dms:Lookup"/>
      </xsd:simpleType>
    </xsd:element>
    <xsd:element name="Précision_x0020_de_x0020_document" ma:index="7" nillable="true" ma:displayName="Précisions de document" ma:hidden="true" ma:list="{CD8F73AF-CF7D-4F56-B7C5-E37D10A86459}" ma:internalName="Pr_x00e9_cision_x0020_de_x0020_document" ma:readOnly="false" ma:showField="Title" ma:web="{76ddd5ea-d475-414e-8091-4675c7a4bd1a}">
      <xsd:simpleType>
        <xsd:restriction base="dms:Lookup"/>
      </xsd:simpleType>
    </xsd:element>
    <xsd:element name="Sujet" ma:index="8" nillable="true" ma:displayName="Sujet" ma:internalName="Sujet">
      <xsd:simpleType>
        <xsd:restriction base="dms:Note">
          <xsd:maxLength value="255"/>
        </xsd:restriction>
      </xsd:simpleType>
    </xsd:element>
    <xsd:element name="Cote_x0020_de_x0020_déposant" ma:index="9" nillable="true" ma:displayName="Cote déposant" ma:internalName="Cote_x0020_de_x0020_d_x00e9_posant">
      <xsd:simpleType>
        <xsd:restriction base="dms:Text">
          <xsd:maxLength value="255"/>
        </xsd:restriction>
      </xsd:simpleType>
    </xsd:element>
    <xsd:element name="Accés_x0020_restreint" ma:index="10" nillable="true" ma:displayName="Accès restreint" ma:default="0" ma:internalName="Acc_x00e9_s_x0020_restreint">
      <xsd:simpleType>
        <xsd:restriction base="dms:Boolean"/>
      </xsd:simpleType>
    </xsd:element>
    <xsd:element name="Cote_x0020_de_x0020_piéce" ma:index="11" nillable="true" ma:displayName="Cote de pièce" ma:internalName="Cote_x0020_de_x0020_pi_x00e9_ce">
      <xsd:simpleType>
        <xsd:restriction base="dms:Text">
          <xsd:maxLength value="255"/>
        </xsd:restriction>
      </xsd:simpleType>
    </xsd:element>
    <xsd:element name="Inscrit_x0020_au_x0020_plumitif" ma:index="12" nillable="true" ma:displayName="Inscrit au plumitif" ma:default="1" ma:internalName="Inscrit_x0020_au_x0020_plumitif">
      <xsd:simpleType>
        <xsd:restriction base="dms:Boolean"/>
      </xsd:simpleType>
    </xsd:element>
    <xsd:element name="Numéro_x0020_plumitif" ma:index="13" nillable="true" ma:displayName="Numéro plumitif" ma:decimals="0" ma:internalName="Num_x00e9_ro_x0020_plumitif">
      <xsd:simpleType>
        <xsd:restriction base="dms:Number">
          <xsd:maxInclusive value="9999"/>
          <xsd:minInclusive value="1"/>
        </xsd:restriction>
      </xsd:simpleType>
    </xsd:element>
    <xsd:element name="Diffusable_x0020_sur_x0020_le_x0020_Web" ma:index="14" nillable="true" ma:displayName="Diffusable sur le Web" ma:default="1" ma:internalName="Diffusable_x0020_sur_x0020_le_x0020_Web">
      <xsd:simpleType>
        <xsd:restriction base="dms:Boolean"/>
      </xsd:simpleType>
    </xsd:element>
    <xsd:element name="Ne_x0020_pas_x0020_envoyer_x0020_d_x0027_alerte" ma:index="15" nillable="true" ma:displayName="Ne pas envoyer d'alerte" ma:default="1" ma:internalName="Ne_x0020_pas_x0020_envoyer_x0020_d_x0027_alerte">
      <xsd:simpleType>
        <xsd:restriction base="dms:Boolean"/>
      </xsd:simpleType>
    </xsd:element>
    <xsd:element name="Confidentiel" ma:index="16" ma:displayName="Confidentiel" ma:list="{79B26B89-E55A-4B03-BEFA-7EE3A90275CF}" ma:internalName="Confidentiel" ma:showField="Title" ma:web="{76ddd5ea-d475-414e-8091-4675c7a4bd1a}">
      <xsd:simpleType>
        <xsd:restriction base="dms:Lookup"/>
      </xsd:simpleType>
    </xsd:element>
    <xsd:element name="Date_x0020_de_x0020_confidentialité_x0020_relevée" ma:index="17" nillable="true" ma:displayName="Date de confidentialité relevée" ma:format="DateOnly" ma:internalName="Date_x0020_de_x0020_confidentialit_x00e9__x0020_relev_x00e9_e">
      <xsd:simpleType>
        <xsd:restriction base="dms:DateTime"/>
      </xsd:simpleType>
    </xsd:element>
    <xsd:element name="Copie_x0020_papier_x0020_reçue" ma:index="18" nillable="true" ma:displayName="Copie papier reçue" ma:default="0" ma:internalName="Copie_x0020_papier_x0020_re_x00e7_ue">
      <xsd:simpleType>
        <xsd:restriction base="dms:Boolean"/>
      </xsd:simpleType>
    </xsd:element>
    <xsd:element name="Date_x0020_de_x0020_réception_x0020_copie_x0020_papier" ma:index="19" nillable="true" ma:displayName="Date de réception copie papier" ma:format="DateOnly" ma:internalName="Date_x0020_de_x0020_r_x00e9_ception_x0020_copie_x0020_papier">
      <xsd:simpleType>
        <xsd:restriction base="dms:DateTime"/>
      </xsd:simpleType>
    </xsd:element>
    <xsd:element name="Hidden_UploadedBy" ma:index="33" nillable="true" ma:displayName="Hidden_UploadedBy" ma:hidden="true" ma:internalName="Hidden_UploadedBy" ma:readOnly="false">
      <xsd:simpleType>
        <xsd:restriction base="dms:Text">
          <xsd:maxLength value="100"/>
        </xsd:restriction>
      </xsd:simpleType>
    </xsd:element>
    <xsd:element name="Hidden_UploadedAt" ma:index="34" nillable="true" ma:displayName="Hidden_UploadedAt" ma:default="[today]" ma:format="DateTime" ma:hidden="true" ma:internalName="Hidden_UploadedAt" ma:readOnly="false">
      <xsd:simpleType>
        <xsd:restriction base="dms:DateTime"/>
      </xsd:simpleType>
    </xsd:element>
    <xsd:element name="Hidden_ApprovedBy" ma:index="35" nillable="true" ma:displayName="Hidden_ApprovedBy" ma:hidden="true" ma:internalName="Hidden_ApprovedBy" ma:readOnly="false">
      <xsd:simpleType>
        <xsd:restriction base="dms:Text">
          <xsd:maxLength value="100"/>
        </xsd:restriction>
      </xsd:simpleType>
    </xsd:element>
    <xsd:element name="Hidden_ApprovedAt" ma:index="36" nillable="true" ma:displayName="Hidden_ApprovedAt" ma:default="[today]" ma:format="DateTime" ma:hidden="true" ma:internalName="Hidden_ApprovedAt" ma:readOnly="false">
      <xsd:simpleType>
        <xsd:restriction base="dms:DateTime"/>
      </xsd:simpleType>
    </xsd:element>
    <xsd:element name="Statut" ma:index="37" nillable="true" ma:displayName="Statut" ma:hidden="true" ma:internalName="Statut" ma:readOnly="false">
      <xsd:simpleType>
        <xsd:restriction base="dms:Text">
          <xsd:maxLength value="10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4ed267-86d5-4fa1-a3cb-2fed497fe84f" elementFormDefault="qualified">
    <xsd:import namespace="http://schemas.microsoft.com/office/2006/documentManagement/types"/>
    <xsd:import namespace="http://schemas.microsoft.com/office/infopath/2007/PartnerControls"/>
    <xsd:element name="_dlc_DocId" ma:index="22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23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Conserver l’ID" ma:description="Conserver l’ID lors de l’ajout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Type de contenu"/>
        <xsd:element ref="dc:title" minOccurs="0" maxOccurs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hase xmlns="a091097b-8ae3-4832-a2b2-51f9a78aeacd">1</Phase>
    <Sujet xmlns="a091097b-8ae3-4832-a2b2-51f9a78aeacd">Présentation de la FCEI</Sujet>
    <Confidentiel xmlns="a091097b-8ae3-4832-a2b2-51f9a78aeacd">3</Confidentiel>
    <Projet xmlns="a091097b-8ae3-4832-a2b2-51f9a78aeacd">580</Projet>
    <Provenance xmlns="a091097b-8ae3-4832-a2b2-51f9a78aeacd">2</Provenance>
    <Hidden_UploadedAt xmlns="a091097b-8ae3-4832-a2b2-51f9a78aeacd">2023-01-26T02:15:11+00:00</Hidden_UploadedAt>
    <Accés_x0020_restreint xmlns="a091097b-8ae3-4832-a2b2-51f9a78aeacd">false</Accés_x0020_restreint>
    <Précision_x0020_de_x0020_document xmlns="a091097b-8ae3-4832-a2b2-51f9a78aeacd" xsi:nil="true"/>
    <Déposant xmlns="a091097b-8ae3-4832-a2b2-51f9a78aeacd">64</Déposant>
    <Sous-catégorie xmlns="a091097b-8ae3-4832-a2b2-51f9a78aeacd" xsi:nil="true"/>
    <Copie_x0020_papier_x0020_reçue xmlns="a091097b-8ae3-4832-a2b2-51f9a78aeacd">false</Copie_x0020_papier_x0020_reçue>
    <Cote_x0020_de_x0020_déposant xmlns="a091097b-8ae3-4832-a2b2-51f9a78aeacd" xsi:nil="true"/>
    <Inscrit_x0020_au_x0020_plumitif xmlns="a091097b-8ae3-4832-a2b2-51f9a78aeacd">true</Inscrit_x0020_au_x0020_plumitif>
    <Numéro_x0020_plumitif xmlns="a091097b-8ae3-4832-a2b2-51f9a78aeacd">128</Numéro_x0020_plumitif>
    <Hidden_UploadedBy xmlns="a091097b-8ae3-4832-a2b2-51f9a78aeacd" xsi:nil="true"/>
    <Hidden_ApprovedBy xmlns="a091097b-8ae3-4832-a2b2-51f9a78aeacd" xsi:nil="true"/>
    <Statut xmlns="a091097b-8ae3-4832-a2b2-51f9a78aeacd" xsi:nil="true"/>
    <Catégorie_x0020_de_x0020_document xmlns="a091097b-8ae3-4832-a2b2-51f9a78aeacd">2</Catégorie_x0020_de_x0020_document>
    <Date_x0020_de_x0020_confidentialité_x0020_relevée xmlns="a091097b-8ae3-4832-a2b2-51f9a78aeacd" xsi:nil="true"/>
    <Hidden_ApprovedAt xmlns="a091097b-8ae3-4832-a2b2-51f9a78aeacd">2023-01-26T02:15:11+00:00</Hidden_ApprovedAt>
    <Cote_x0020_de_x0020_piéce xmlns="a091097b-8ae3-4832-a2b2-51f9a78aeacd">C-FCEI-0013</Cote_x0020_de_x0020_piéce>
    <Diffusable_x0020_sur_x0020_le_x0020_Web xmlns="a091097b-8ae3-4832-a2b2-51f9a78aeacd">true</Diffusable_x0020_sur_x0020_le_x0020_Web>
    <Date_x0020_de_x0020_réception_x0020_copie_x0020_papier xmlns="a091097b-8ae3-4832-a2b2-51f9a78aeacd" xsi:nil="true"/>
    <Ne_x0020_pas_x0020_envoyer_x0020_d_x0027_alerte xmlns="a091097b-8ae3-4832-a2b2-51f9a78aeacd">false</Ne_x0020_pas_x0020_envoyer_x0020_d_x0027_alerte>
    <_dlc_DocId xmlns="a84ed267-86d5-4fa1-a3cb-2fed497fe84f">W2HFWTQUJJY6-75855480-49</_dlc_DocId>
    <_dlc_DocIdUrl xmlns="a84ed267-86d5-4fa1-a3cb-2fed497fe84f">
      <Url>http://s10mtlweb:8081/580/_layouts/15/DocIdRedir.aspx?ID=W2HFWTQUJJY6-75855480-49</Url>
      <Description>W2HFWTQUJJY6-75855480-49</Description>
    </_dlc_DocIdUrl>
  </documentManagement>
</p:properties>
</file>

<file path=customXml/itemProps1.xml><?xml version="1.0" encoding="utf-8"?>
<ds:datastoreItem xmlns:ds="http://schemas.openxmlformats.org/officeDocument/2006/customXml" ds:itemID="{B4154E46-0D84-47CA-BD6A-D44646843E61}"/>
</file>

<file path=customXml/itemProps2.xml><?xml version="1.0" encoding="utf-8"?>
<ds:datastoreItem xmlns:ds="http://schemas.openxmlformats.org/officeDocument/2006/customXml" ds:itemID="{BFE3EFB9-05A8-436F-87D8-CBE766A150E9}"/>
</file>

<file path=customXml/itemProps3.xml><?xml version="1.0" encoding="utf-8"?>
<ds:datastoreItem xmlns:ds="http://schemas.openxmlformats.org/officeDocument/2006/customXml" ds:itemID="{B5DECC5A-363C-4D6E-88E4-032224F3BFCD}"/>
</file>

<file path=customXml/itemProps4.xml><?xml version="1.0" encoding="utf-8"?>
<ds:datastoreItem xmlns:ds="http://schemas.openxmlformats.org/officeDocument/2006/customXml" ds:itemID="{8DEDFBFE-2C34-4B5C-AB73-6F3C8C57525F}"/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37159</TotalTime>
  <Words>418</Words>
  <Application>Microsoft Office PowerPoint</Application>
  <PresentationFormat>Affichage à l'écran (4:3)</PresentationFormat>
  <Paragraphs>81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Garamond</vt:lpstr>
      <vt:lpstr>Wingdings</vt:lpstr>
      <vt:lpstr>Bordure</vt:lpstr>
      <vt:lpstr>Présentation de la FCEI  Antoine Gosselin, économiste </vt:lpstr>
      <vt:lpstr>Position de la FCEI </vt:lpstr>
      <vt:lpstr>Ouverture à la clientèle affaires</vt:lpstr>
      <vt:lpstr>Tarification résidentielle</vt:lpstr>
      <vt:lpstr>Recommandations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</dc:title>
  <dc:subject>Présentation de la FCEI</dc:subject>
  <dc:creator>user</dc:creator>
  <cp:lastModifiedBy>Laurianne Dupuis</cp:lastModifiedBy>
  <cp:revision>2916</cp:revision>
  <cp:lastPrinted>2019-10-31T12:49:51Z</cp:lastPrinted>
  <dcterms:created xsi:type="dcterms:W3CDTF">2010-09-09T22:58:39Z</dcterms:created>
  <dcterms:modified xsi:type="dcterms:W3CDTF">2019-10-31T13:01:27Z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0x010100F6681E3BDF397F418586AC591ADC81BB0083B27F10345A754AAB7C3C5C449D1A1B</vt:lpwstr>
  </property>
  <property fmtid="{D5CDD505-2E9C-101B-9397-08002B2CF9AE}" pid="4" name="Order">
    <vt:r8>4746000</vt:r8>
  </property>
  <property fmtid="{D5CDD505-2E9C-101B-9397-08002B2CF9AE}" pid="5" name="_dlc_DocIdItemGuid">
    <vt:lpwstr>e65e6ca2-ab7e-491c-875f-b67a32d8aa8b</vt:lpwstr>
  </property>
</Properties>
</file>