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"/>
  </p:notesMasterIdLst>
  <p:handoutMasterIdLst>
    <p:handoutMasterId r:id="rId8"/>
  </p:handoutMasterIdLst>
  <p:sldIdLst>
    <p:sldId id="256" r:id="rId2"/>
    <p:sldId id="328" r:id="rId3"/>
    <p:sldId id="330" r:id="rId4"/>
    <p:sldId id="331" r:id="rId5"/>
    <p:sldId id="332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5887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234" y="-12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F59236D8-1668-4EC2-AD60-9819D99E5C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xmlns="" id="{E3262713-DAC0-4BAF-943D-A8D05AD1B3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xmlns="" id="{511248C6-AB32-48D0-AE06-5B0DCEBBAE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xmlns="" id="{075AC4BB-D97D-420F-A1B4-DA14EDBE287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EE53E7-55CE-44A6-823D-1DAC43BD56C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162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3920E93E-73E1-4448-BB96-F561687DDC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7ECFE1CD-69CA-4298-B62A-647D7486C2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3D27A4C2-C44F-496C-A71F-DBDEF1DA75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xmlns="" id="{1DB07A45-5191-4076-9913-4D09D9A74C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xmlns="" id="{02EA2E89-4064-48B8-A07D-88D2B6751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63EB82F-4D51-4FD1-8DD4-C2897AA5683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8284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741605E-FA84-4DF5-9ECB-CF31306D12B1}" type="slidenum">
              <a:rPr lang="en-US" altLang="fr-FR"/>
              <a:pPr>
                <a:spcBef>
                  <a:spcPct val="0"/>
                </a:spcBef>
              </a:pPr>
              <a:t>1</a:t>
            </a:fld>
            <a:endParaRPr lang="en-US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2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11919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95580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35112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Cliquez pour modifier le style du titre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Cliquez pour modifier le style des sous-titres du masque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CA3B3B7E-A36A-4A62-8A3D-5179BFA3C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785B3-3A97-431A-87C1-1450A402C14A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1F10F524-50FE-463E-9088-5434C810C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CE748F0F-6E8D-4C40-9D77-843F44DC41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3EF4D-6A9F-477A-B1F1-7F82E5B473A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62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30D3-81E8-4B01-9BAC-FDB525C87EF0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621-655E-499F-9E5D-E27D31BC7EC0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85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0282A-63CE-4CE7-8BF8-D550A8B4BE26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13029-E75F-40C2-AB62-D1A7030BBE7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4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/>
            </a:lvl1pPr>
            <a:lvl2pPr marL="669925" indent="-325438">
              <a:buFont typeface="Wingdings" panose="05000000000000000000" pitchFamily="2" charset="2"/>
              <a:buChar char="Ø"/>
              <a:defRPr/>
            </a:lvl2pPr>
            <a:lvl3pPr marL="1022350" indent="-350838">
              <a:buFont typeface="Wingdings" panose="05000000000000000000" pitchFamily="2" charset="2"/>
              <a:buChar char="Ø"/>
              <a:defRPr/>
            </a:lvl3pPr>
            <a:lvl4pPr marL="1339850" indent="-315913">
              <a:buFont typeface="Wingdings" panose="05000000000000000000" pitchFamily="2" charset="2"/>
              <a:buChar char="Ø"/>
              <a:defRPr/>
            </a:lvl4pPr>
            <a:lvl5pPr marL="1681163" indent="-33972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FFD9-F1D4-484A-8B06-40B713DEBD45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CC699-90A0-480E-B467-87681DD92EA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19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02186-A7AC-4720-9E3C-C0FCA72D85B2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296D6-E16B-4E2B-AE04-662C8C9FC0E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23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3BCE-5254-48DE-BFCD-48DEDF31627F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0EC45-831E-45F6-83CB-F93D0FE5A4D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8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CBE6-1C69-43C0-8805-48086D9D7F1A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0B243-53B7-441B-88D5-3F204DFA7E7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53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DE92-525A-45B1-8A31-BBED1955552E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90068-E1AC-4692-932D-7C2C9163D67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4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AC2CA-DAAE-44ED-B375-F947698CEDA3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8AAFE-C5D9-4B87-B03C-DA2652F9D9E4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69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5947B-2C58-4126-A50C-EE2FE282870F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D9E9F-7C16-4FB2-A4D8-48A6406627CF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73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F339F-A875-4224-ACFD-C88788F0CE25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428C5-8770-41E7-B46F-28248779B0B6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27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du texte du masque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DE5370E6-D6AB-4B2E-974B-5DAC55D24E28}" type="datetime1">
              <a:rPr lang="fr-FR" altLang="en-US"/>
              <a:pPr>
                <a:defRPr/>
              </a:pPr>
              <a:t>09/12/2019</a:t>
            </a:fld>
            <a:endParaRPr lang="en-US" altLang="en-US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161236FE-008B-4E1F-A160-D73E68046895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321F2B-1BDC-4EC8-975A-9511AD0F95B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914400" y="1524000"/>
            <a:ext cx="7689850" cy="2192338"/>
          </a:xfrm>
        </p:spPr>
        <p:txBody>
          <a:bodyPr/>
          <a:lstStyle/>
          <a:p>
            <a:pPr eaLnBrk="1" hangingPunct="1"/>
            <a:r>
              <a:rPr lang="fr-CA" altLang="fr-FR" sz="4800" dirty="0"/>
              <a:t>Présentation de la FCEI</a:t>
            </a:r>
            <a:br>
              <a:rPr lang="fr-CA" altLang="fr-FR" sz="4800" dirty="0"/>
            </a:br>
            <a:r>
              <a:rPr lang="fr-CA" altLang="fr-FR" sz="2000" dirty="0"/>
              <a:t/>
            </a:r>
            <a:br>
              <a:rPr lang="fr-CA" altLang="fr-FR" sz="2000" dirty="0"/>
            </a:br>
            <a:r>
              <a:rPr lang="fr-CA" altLang="fr-FR" sz="2000" dirty="0"/>
              <a:t>Antoine Gosselin, économiste</a:t>
            </a:r>
            <a:br>
              <a:rPr lang="fr-CA" altLang="fr-FR" sz="2000" dirty="0"/>
            </a:br>
            <a:endParaRPr lang="en-US" altLang="fr-FR" sz="4600" dirty="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D4109C3F-5A11-49C5-A4B4-96F4239CDC3C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altLang="fr-FR" dirty="0">
                <a:solidFill>
                  <a:schemeClr val="tx2"/>
                </a:solidFill>
                <a:latin typeface="+mj-lt"/>
              </a:rPr>
              <a:t>R-4096-2019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129F2E2-A284-436F-8AC0-15E49AB79C73}"/>
              </a:ext>
            </a:extLst>
          </p:cNvPr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endParaRPr lang="fr-FR" altLang="en-US" dirty="0"/>
          </a:p>
          <a:p>
            <a:pPr>
              <a:defRPr/>
            </a:pPr>
            <a:r>
              <a:rPr lang="en-US" altLang="en-US" dirty="0"/>
              <a:t>10/6/2019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dirty="0"/>
              <a:t>Revenu requis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xmlns="" id="{2A173C12-57BC-41FA-B3A9-34E2B3B6906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0585" y="1412875"/>
            <a:ext cx="8043863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</a:t>
            </a:r>
            <a:r>
              <a:rPr lang="fr-CA" sz="1800" dirty="0" smtClean="0"/>
              <a:t>Surévaluation </a:t>
            </a:r>
            <a:r>
              <a:rPr lang="fr-CA" sz="1800" dirty="0"/>
              <a:t>historique moyenne de 54 M$ du revenu requis.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 smtClean="0"/>
              <a:t>Surévaluation </a:t>
            </a:r>
            <a:r>
              <a:rPr lang="fr-CA" sz="1400" dirty="0"/>
              <a:t>de la BT moyenne de 324 M$ dont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211 M$ dû au solde de départ (sur la base du tableau AQCIE-CIFQ- 2)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113 M$ dû aux mises en services de l’année témoin (par différence)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Transporteur affirme que le solde de départ 2020 de la base de tarification se concrétisera.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 smtClean="0"/>
              <a:t>Mises en service </a:t>
            </a:r>
            <a:r>
              <a:rPr lang="fr-CA" sz="1400" dirty="0"/>
              <a:t>majeures réalisées </a:t>
            </a:r>
            <a:r>
              <a:rPr lang="fr-CA" sz="1400" dirty="0" smtClean="0"/>
              <a:t>tel </a:t>
            </a:r>
            <a:r>
              <a:rPr lang="fr-CA" sz="1400" dirty="0"/>
              <a:t>que </a:t>
            </a:r>
            <a:r>
              <a:rPr lang="fr-CA" sz="1400" dirty="0" smtClean="0"/>
              <a:t>prévu.</a:t>
            </a:r>
            <a:endParaRPr lang="fr-CA" sz="14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Mises en </a:t>
            </a:r>
            <a:r>
              <a:rPr lang="fr-CA" sz="1800" dirty="0" smtClean="0"/>
              <a:t>service </a:t>
            </a:r>
            <a:r>
              <a:rPr lang="fr-CA" sz="1800" dirty="0"/>
              <a:t>2019 en retard de 200 M$ au 30 novembre.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B-0046, Tableau R1.2 versus B-0101, p. 6</a:t>
            </a:r>
            <a:endParaRPr lang="fr-CA" sz="600" dirty="0"/>
          </a:p>
          <a:p>
            <a:pPr lvl="2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sz="1000" dirty="0"/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sz="14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</a:t>
            </a:r>
            <a:r>
              <a:rPr lang="fr-CA" sz="1800" dirty="0" smtClean="0"/>
              <a:t>Le doute </a:t>
            </a:r>
            <a:r>
              <a:rPr lang="fr-CA" sz="1800" dirty="0"/>
              <a:t>sur la capacité d’atteindre le solde de départ 2020 et le niveau moyen de la base de tarification en 2020 demeurent.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dirty="0"/>
              <a:t>Indicateur Impact-IFD (variabilité des données)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xmlns="" id="{2A173C12-57BC-41FA-B3A9-34E2B3B6906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8950" y="1412875"/>
            <a:ext cx="8043863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Transporteur propose initialement le retrait de l’indicateur Impact-IFD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 smtClean="0"/>
              <a:t>Questionne la </a:t>
            </a:r>
            <a:r>
              <a:rPr lang="fr-CA" sz="1400" dirty="0"/>
              <a:t>pertinence de l’indicateur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Problème de stabilité de l’indicateur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Mauvais incitatif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Pour répondre au problème de stabilité, </a:t>
            </a:r>
            <a:r>
              <a:rPr lang="fr-CA" sz="1800" dirty="0" smtClean="0"/>
              <a:t>la </a:t>
            </a:r>
            <a:r>
              <a:rPr lang="fr-CA" sz="1800" dirty="0" err="1" smtClean="0"/>
              <a:t>FCEI</a:t>
            </a:r>
            <a:r>
              <a:rPr lang="fr-CA" sz="1800" dirty="0" smtClean="0"/>
              <a:t> </a:t>
            </a:r>
            <a:r>
              <a:rPr lang="fr-CA" sz="1800" dirty="0"/>
              <a:t>propose de fixer les cibles de manière relative plutôt que de manière absolue.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sz="14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Le Transporteur indique que l’évolution des données modifie la moyenne et la variabilité de l’indicateur ce qui invaliderait la proposition de la FCEI.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  <a:p>
            <a:pPr marL="344487" lvl="1" indent="0" eaLnBrk="1" hangingPunct="1">
              <a:spcBef>
                <a:spcPct val="0"/>
              </a:spcBef>
              <a:buSzTx/>
              <a:buNone/>
              <a:defRPr/>
            </a:pPr>
            <a:r>
              <a:rPr lang="fr-CA" sz="1400" dirty="0"/>
              <a:t>« Par ailleurs, les ratios de 1,0752 et 1,0415, calculés par la FCEI à partir des seuils fixés par la décision D-2019-060, sont basés sur les résultats de l’indicateur évalués en 2018, leur moyenne et leur variabilité. Transposer ces ratios à de nouveaux résultats de l’indicateur  ne permet pas de considérer la variabilité de ces derniers.</a:t>
            </a:r>
          </a:p>
          <a:p>
            <a:pPr marL="344487" lvl="1" indent="0" eaLnBrk="1" hangingPunct="1">
              <a:spcBef>
                <a:spcPct val="0"/>
              </a:spcBef>
              <a:buSzTx/>
              <a:buNone/>
              <a:defRPr/>
            </a:pPr>
            <a:r>
              <a:rPr lang="fr-CA" sz="1400" dirty="0"/>
              <a:t>(…)</a:t>
            </a:r>
          </a:p>
          <a:p>
            <a:pPr marL="344487" lvl="1" indent="0" eaLnBrk="1" hangingPunct="1">
              <a:spcBef>
                <a:spcPct val="0"/>
              </a:spcBef>
              <a:buSzTx/>
              <a:buNone/>
              <a:defRPr/>
            </a:pPr>
            <a:r>
              <a:rPr lang="fr-CA" sz="1400" dirty="0"/>
              <a:t>Le Transporteur est d’avis que la proposition de la FCEI déterminerait des 16 seuils </a:t>
            </a:r>
            <a:r>
              <a:rPr lang="fr-CA" sz="1400" dirty="0" smtClean="0"/>
              <a:t>non adéquatement </a:t>
            </a:r>
            <a:r>
              <a:rPr lang="fr-CA" sz="1400" dirty="0"/>
              <a:t>calibrés, voire arbitraires. » (B-0082, réponse 7.1)</a:t>
            </a:r>
          </a:p>
          <a:p>
            <a:pPr marL="344487" lvl="1" indent="0" eaLnBrk="1" hangingPunct="1">
              <a:spcBef>
                <a:spcPct val="0"/>
              </a:spcBef>
              <a:buSzTx/>
              <a:buNone/>
              <a:defRPr/>
            </a:pPr>
            <a:endParaRPr lang="fr-CA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None/>
              <a:defRPr/>
            </a:pP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9179127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59556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dirty="0"/>
              <a:t>Indicateur Impact-IFD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xmlns="" id="{2A173C12-57BC-41FA-B3A9-34E2B3B6906C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8156" y="1427747"/>
            <a:ext cx="80438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Réponse de la FCEI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La </a:t>
            </a:r>
            <a:r>
              <a:rPr lang="fr-CA" sz="1400" dirty="0" smtClean="0"/>
              <a:t>variation de </a:t>
            </a:r>
            <a:r>
              <a:rPr lang="fr-CA" sz="1400" dirty="0"/>
              <a:t>moyenne ne pose pas problème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La hausse de variabilité est due exclusivement à une aberration dans la variable « coût des travaux ».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None/>
              <a:defRPr/>
            </a:pPr>
            <a:endParaRPr lang="fr-CA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None/>
              <a:defRPr/>
            </a:pPr>
            <a:r>
              <a:rPr lang="fr-CA" sz="1800" dirty="0"/>
              <a:t> 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xmlns="" id="{B08CDD66-1AF2-4C83-9BF4-62CC81F15225}"/>
              </a:ext>
            </a:extLst>
          </p:cNvPr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618390535"/>
              </p:ext>
            </p:extLst>
          </p:nvPr>
        </p:nvGraphicFramePr>
        <p:xfrm>
          <a:off x="611560" y="3269537"/>
          <a:ext cx="7416799" cy="216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xmlns="" val="2517374996"/>
                    </a:ext>
                  </a:extLst>
                </a:gridCol>
                <a:gridCol w="1236133">
                  <a:extLst>
                    <a:ext uri="{9D8B030D-6E8A-4147-A177-3AD203B41FA5}">
                      <a16:colId xmlns:a16="http://schemas.microsoft.com/office/drawing/2014/main" xmlns="" val="3099501931"/>
                    </a:ext>
                  </a:extLst>
                </a:gridCol>
                <a:gridCol w="1236133">
                  <a:extLst>
                    <a:ext uri="{9D8B030D-6E8A-4147-A177-3AD203B41FA5}">
                      <a16:colId xmlns:a16="http://schemas.microsoft.com/office/drawing/2014/main" xmlns="" val="472004535"/>
                    </a:ext>
                  </a:extLst>
                </a:gridCol>
                <a:gridCol w="1236133">
                  <a:extLst>
                    <a:ext uri="{9D8B030D-6E8A-4147-A177-3AD203B41FA5}">
                      <a16:colId xmlns:a16="http://schemas.microsoft.com/office/drawing/2014/main" xmlns="" val="2046631371"/>
                    </a:ext>
                  </a:extLst>
                </a:gridCol>
              </a:tblGrid>
              <a:tr h="380159">
                <a:tc>
                  <a:txBody>
                    <a:bodyPr/>
                    <a:lstStyle/>
                    <a:p>
                      <a:r>
                        <a:rPr lang="en-CA" dirty="0"/>
                        <a:t>Impact-IFD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Moyenne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Écart</a:t>
                      </a:r>
                      <a:r>
                        <a:rPr lang="en-CA" dirty="0"/>
                        <a:t>-type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Coef. de var.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7213592"/>
                  </a:ext>
                </a:extLst>
              </a:tr>
              <a:tr h="380159">
                <a:tc>
                  <a:txBody>
                    <a:bodyPr/>
                    <a:lstStyle/>
                    <a:p>
                      <a:r>
                        <a:rPr lang="en-CA" dirty="0"/>
                        <a:t>CT2019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3000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167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5,6 %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23711"/>
                  </a:ext>
                </a:extLst>
              </a:tr>
              <a:tr h="380159">
                <a:tc>
                  <a:txBody>
                    <a:bodyPr/>
                    <a:lstStyle/>
                    <a:p>
                      <a:r>
                        <a:rPr lang="en-CA" dirty="0"/>
                        <a:t>CT2020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3921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563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14,4 %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868803"/>
                  </a:ext>
                </a:extLst>
              </a:tr>
              <a:tr h="380159">
                <a:tc>
                  <a:txBody>
                    <a:bodyPr/>
                    <a:lstStyle/>
                    <a:p>
                      <a:r>
                        <a:rPr lang="en-CA" dirty="0"/>
                        <a:t>CT2020 (excl. </a:t>
                      </a:r>
                      <a:r>
                        <a:rPr lang="en-CA" dirty="0" err="1"/>
                        <a:t>Coût</a:t>
                      </a:r>
                      <a:r>
                        <a:rPr lang="en-CA" dirty="0"/>
                        <a:t> des travaux)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2974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137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4,6 %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795939"/>
                  </a:ext>
                </a:extLst>
              </a:tr>
              <a:tr h="380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CT2020 (excl. </a:t>
                      </a:r>
                      <a:r>
                        <a:rPr lang="en-CA" dirty="0" err="1"/>
                        <a:t>Cdt</a:t>
                      </a:r>
                      <a:r>
                        <a:rPr lang="en-CA" dirty="0"/>
                        <a:t> et durée)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2490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133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5,3 %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479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0351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dirty="0"/>
              <a:t>Indicateur Impact-IFD (variable de durée)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xmlns="" id="{2A173C12-57BC-41FA-B3A9-34E2B3B6906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8950" y="1412875"/>
            <a:ext cx="8043863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</a:t>
            </a:r>
            <a:r>
              <a:rPr lang="fr-CA" sz="1800" dirty="0" smtClean="0"/>
              <a:t>Variable de durée, dans sa forme actuelle, ne devrait pas être utilisée dans l’indicateur</a:t>
            </a:r>
            <a:endParaRPr lang="fr-CA" sz="1400" dirty="0" smtClean="0"/>
          </a:p>
          <a:p>
            <a:pPr marL="344487" lvl="1" indent="0" eaLnBrk="1" hangingPunct="1">
              <a:spcBef>
                <a:spcPct val="0"/>
              </a:spcBef>
              <a:buSzTx/>
              <a:buNone/>
              <a:defRPr/>
            </a:pPr>
            <a:r>
              <a:rPr lang="fr-CA" sz="1600" dirty="0" smtClean="0"/>
              <a:t>« Afin d’avoir un effet positif sur l’indicateur, le Transporteur devrait établir des stratégies de maintenance visant l’amélioration des critères d’impact. Ceci amènerait le Transporteur à s’écarter de son modèle de gestion des actifs qui permet de cibler les bonnes interventions (maintenance et investissement) en fonction de la matrice de risque des équipements. » - B-0040, p. 9 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sz="14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 smtClean="0"/>
              <a:t> La </a:t>
            </a:r>
            <a:r>
              <a:rPr lang="fr-CA" sz="1800" dirty="0" err="1" smtClean="0"/>
              <a:t>FCEI</a:t>
            </a:r>
            <a:r>
              <a:rPr lang="fr-CA" sz="1800" dirty="0" smtClean="0"/>
              <a:t> soumet que ce même raisonnement est applicable à la variable de durée.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 smtClean="0"/>
              <a:t> Si la variable de durée est retenue, le Transporteur aura avantage à modifier la priorisation de ses travaux afin de réduire les délais de réparation de certaines défaillances, bien que ce ne soit pas la stratégie optimale de gestion de ses actifs.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 smtClean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 smtClean="0"/>
              <a:t> </a:t>
            </a:r>
            <a:r>
              <a:rPr lang="fr-CA" sz="1800" dirty="0" err="1" smtClean="0"/>
              <a:t>FCEI</a:t>
            </a:r>
            <a:r>
              <a:rPr lang="fr-CA" sz="1800" dirty="0" smtClean="0"/>
              <a:t> recommande d’exclure la variable de Durée de l’indicateur ou des indicateurs à être retenus.</a:t>
            </a: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204612234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Bordure">
  <a:themeElements>
    <a:clrScheme name="Bordur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ur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ur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FCEI</Sujet>
    <Confidentiel xmlns="a091097b-8ae3-4832-a2b2-51f9a78aeacd">3</Confidentiel>
    <Projet xmlns="a091097b-8ae3-4832-a2b2-51f9a78aeacd">550</Projet>
    <Provenance xmlns="a091097b-8ae3-4832-a2b2-51f9a78aeacd">2</Provenance>
    <Hidden_UploadedAt xmlns="a091097b-8ae3-4832-a2b2-51f9a78aeacd">2023-01-25T01:08:58+00:00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64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241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2023-01-25T01:08:58+00:00</Hidden_ApprovedAt>
    <Cote_x0020_de_x0020_piéce xmlns="a091097b-8ae3-4832-a2b2-51f9a78aeacd">C-FCEI-0010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W2HFWTQUJJY6-766142638-194</_dlc_DocId>
    <_dlc_DocIdUrl xmlns="a84ed267-86d5-4fa1-a3cb-2fed497fe84f">
      <Url>http://s10mtlweb:8081/550/_layouts/15/DocIdRedir.aspx?ID=W2HFWTQUJJY6-766142638-194</Url>
      <Description>W2HFWTQUJJY6-766142638-194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C591C5BBFB79574B86ECA8057FDC6D45" ma:contentTypeVersion="0" ma:contentTypeDescription="" ma:contentTypeScope="" ma:versionID="9248d3524fdcc8e8dfe293620d629b14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2A1008-8682-480B-966C-F6E48B905D4D}"/>
</file>

<file path=customXml/itemProps2.xml><?xml version="1.0" encoding="utf-8"?>
<ds:datastoreItem xmlns:ds="http://schemas.openxmlformats.org/officeDocument/2006/customXml" ds:itemID="{386293F6-0A00-46AE-B1CD-37621A04A1AE}"/>
</file>

<file path=customXml/itemProps3.xml><?xml version="1.0" encoding="utf-8"?>
<ds:datastoreItem xmlns:ds="http://schemas.openxmlformats.org/officeDocument/2006/customXml" ds:itemID="{A141D6AF-809F-4DFC-8635-997922AE257E}"/>
</file>

<file path=customXml/itemProps4.xml><?xml version="1.0" encoding="utf-8"?>
<ds:datastoreItem xmlns:ds="http://schemas.openxmlformats.org/officeDocument/2006/customXml" ds:itemID="{5F040680-B6F8-416D-869F-86BC9ABEBB76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39111</TotalTime>
  <Words>319</Words>
  <Application>Microsoft Office PowerPoint</Application>
  <PresentationFormat>Affichage à l'écran (4:3)</PresentationFormat>
  <Paragraphs>76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Bordure</vt:lpstr>
      <vt:lpstr>Présentation de la FCEI  Antoine Gosselin, économiste </vt:lpstr>
      <vt:lpstr>Revenu requis</vt:lpstr>
      <vt:lpstr>Indicateur Impact-IFD (variabilité des données)</vt:lpstr>
      <vt:lpstr>Indicateur Impact-IFD</vt:lpstr>
      <vt:lpstr>Indicateur Impact-IFD (variable de durée)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subject>Présentation de la FCEI</dc:subject>
  <dc:creator>user</dc:creator>
  <cp:lastModifiedBy>Laurianne Dupuis</cp:lastModifiedBy>
  <cp:revision>3003</cp:revision>
  <cp:lastPrinted>2013-12-12T13:17:39Z</cp:lastPrinted>
  <dcterms:created xsi:type="dcterms:W3CDTF">2010-09-09T22:58:39Z</dcterms:created>
  <dcterms:modified xsi:type="dcterms:W3CDTF">2019-12-09T18:34:16Z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0x010100F6681E3BDF397F418586AC591ADC81BB00C591C5BBFB79574B86ECA8057FDC6D45</vt:lpwstr>
  </property>
  <property fmtid="{D5CDD505-2E9C-101B-9397-08002B2CF9AE}" pid="4" name="Order">
    <vt:r8>4836600</vt:r8>
  </property>
  <property fmtid="{D5CDD505-2E9C-101B-9397-08002B2CF9AE}" pid="5" name="_dlc_DocIdItemGuid">
    <vt:lpwstr>2a523e0c-9093-4516-88eb-7b9004a64928</vt:lpwstr>
  </property>
</Properties>
</file>