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139" r:id="rId1"/>
  </p:sldMasterIdLst>
  <p:notesMasterIdLst>
    <p:notesMasterId r:id="rId46"/>
  </p:notesMasterIdLst>
  <p:handoutMasterIdLst>
    <p:handoutMasterId r:id="rId47"/>
  </p:handoutMasterIdLst>
  <p:sldIdLst>
    <p:sldId id="256" r:id="rId2"/>
    <p:sldId id="289" r:id="rId3"/>
    <p:sldId id="291" r:id="rId4"/>
    <p:sldId id="334" r:id="rId5"/>
    <p:sldId id="333" r:id="rId6"/>
    <p:sldId id="332" r:id="rId7"/>
    <p:sldId id="341" r:id="rId8"/>
    <p:sldId id="311" r:id="rId9"/>
    <p:sldId id="312" r:id="rId10"/>
    <p:sldId id="342" r:id="rId11"/>
    <p:sldId id="292" r:id="rId12"/>
    <p:sldId id="297" r:id="rId13"/>
    <p:sldId id="313" r:id="rId14"/>
    <p:sldId id="293" r:id="rId15"/>
    <p:sldId id="314" r:id="rId16"/>
    <p:sldId id="335" r:id="rId17"/>
    <p:sldId id="299" r:id="rId18"/>
    <p:sldId id="300" r:id="rId19"/>
    <p:sldId id="301" r:id="rId20"/>
    <p:sldId id="315" r:id="rId21"/>
    <p:sldId id="317" r:id="rId22"/>
    <p:sldId id="316" r:id="rId23"/>
    <p:sldId id="318" r:id="rId24"/>
    <p:sldId id="319" r:id="rId25"/>
    <p:sldId id="302" r:id="rId26"/>
    <p:sldId id="303" r:id="rId27"/>
    <p:sldId id="306" r:id="rId28"/>
    <p:sldId id="340" r:id="rId29"/>
    <p:sldId id="294" r:id="rId30"/>
    <p:sldId id="309" r:id="rId31"/>
    <p:sldId id="324" r:id="rId32"/>
    <p:sldId id="322" r:id="rId33"/>
    <p:sldId id="326" r:id="rId34"/>
    <p:sldId id="327" r:id="rId35"/>
    <p:sldId id="325" r:id="rId36"/>
    <p:sldId id="344" r:id="rId37"/>
    <p:sldId id="329" r:id="rId38"/>
    <p:sldId id="345" r:id="rId39"/>
    <p:sldId id="337" r:id="rId40"/>
    <p:sldId id="331" r:id="rId41"/>
    <p:sldId id="296" r:id="rId42"/>
    <p:sldId id="338" r:id="rId43"/>
    <p:sldId id="346" r:id="rId44"/>
    <p:sldId id="339" r:id="rId45"/>
  </p:sldIdLst>
  <p:sldSz cx="9144000" cy="6858000" type="screen4x3"/>
  <p:notesSz cx="7010400" cy="9296400"/>
  <p:defaultTextStyle>
    <a:defPPr>
      <a:defRPr lang="en-US"/>
    </a:defPPr>
    <a:lvl1pPr algn="l" rtl="0" eaLnBrk="0" fontAlgn="base" hangingPunct="0">
      <a:spcBef>
        <a:spcPct val="0"/>
      </a:spcBef>
      <a:spcAft>
        <a:spcPct val="0"/>
      </a:spcAft>
      <a:defRPr kumimoji="1" sz="3600" kern="1200">
        <a:solidFill>
          <a:srgbClr val="990000"/>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kumimoji="1" sz="3600" kern="1200">
        <a:solidFill>
          <a:srgbClr val="990000"/>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kumimoji="1" sz="3600" kern="1200">
        <a:solidFill>
          <a:srgbClr val="990000"/>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kumimoji="1" sz="3600" kern="1200">
        <a:solidFill>
          <a:srgbClr val="990000"/>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kumimoji="1" sz="3600" kern="1200">
        <a:solidFill>
          <a:srgbClr val="990000"/>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kumimoji="1" sz="3600" kern="1200">
        <a:solidFill>
          <a:srgbClr val="990000"/>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kumimoji="1" sz="3600" kern="1200">
        <a:solidFill>
          <a:srgbClr val="990000"/>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kumimoji="1" sz="3600" kern="1200">
        <a:solidFill>
          <a:srgbClr val="990000"/>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kumimoji="1" sz="3600" kern="1200">
        <a:solidFill>
          <a:srgbClr val="990000"/>
        </a:solidFill>
        <a:latin typeface="Verdan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unelle Thibault-Bedard" initials="PT" lastIdx="11" clrIdx="0">
    <p:extLst>
      <p:ext uri="{19B8F6BF-5375-455C-9EA6-DF929625EA0E}">
        <p15:presenceInfo xmlns:p15="http://schemas.microsoft.com/office/powerpoint/2012/main" userId="b9ae663b4f6c6983" providerId="Windows Live"/>
      </p:ext>
    </p:extLst>
  </p:cmAuthor>
  <p:cmAuthor id="2" name="Philip Raphals" initials="PR" lastIdx="6" clrIdx="1">
    <p:extLst>
      <p:ext uri="{19B8F6BF-5375-455C-9EA6-DF929625EA0E}">
        <p15:presenceInfo xmlns:p15="http://schemas.microsoft.com/office/powerpoint/2012/main" userId="Philip Raphals" providerId="None"/>
      </p:ext>
    </p:extLst>
  </p:cmAuthor>
  <p:cmAuthor id="3" name="Philip Raphals" initials="PR [2]" lastIdx="3" clrIdx="2">
    <p:extLst>
      <p:ext uri="{19B8F6BF-5375-455C-9EA6-DF929625EA0E}">
        <p15:presenceInfo xmlns:p15="http://schemas.microsoft.com/office/powerpoint/2012/main" userId="c0202626785507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7" autoAdjust="0"/>
    <p:restoredTop sz="84321" autoAdjust="0"/>
  </p:normalViewPr>
  <p:slideViewPr>
    <p:cSldViewPr snapToGrid="0">
      <p:cViewPr varScale="1">
        <p:scale>
          <a:sx n="88" d="100"/>
          <a:sy n="88" d="100"/>
        </p:scale>
        <p:origin x="744" y="176"/>
      </p:cViewPr>
      <p:guideLst>
        <p:guide orient="horz" pos="2160"/>
        <p:guide pos="2880"/>
      </p:guideLst>
    </p:cSldViewPr>
  </p:slideViewPr>
  <p:outlineViewPr>
    <p:cViewPr>
      <p:scale>
        <a:sx n="33" d="100"/>
        <a:sy n="33" d="100"/>
      </p:scale>
      <p:origin x="0" y="-1371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56" Type="http://schemas.openxmlformats.org/officeDocument/2006/relationships/customXml" Target="../customXml/item4.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aphals\Dropbox\1%20-%20Helios\6%20-%20R-4096%20(tarifs%20HQT)\phase%202\Helios%20docs\market%20price%20data\2019\3%20markets%20-%202019%20(v4%20-%20C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tilisateur\Dropbox\1%20-%20Helios\6%20-%20R-4096%20(tarifs%20HQT)\phase%202\Helios%20docs\market%20price%20data\2019\3%20markets%20-%202019%20(v4%20-%20C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r-CA" dirty="0"/>
              <a:t>Prix moyen, 2019 ($CA)</a:t>
            </a:r>
          </a:p>
        </c:rich>
      </c:tx>
      <c:layout>
        <c:manualLayout>
          <c:xMode val="edge"/>
          <c:yMode val="edge"/>
          <c:x val="0.36379921123550607"/>
          <c:y val="7.781677315695773E-2"/>
        </c:manualLayout>
      </c:layout>
      <c:overlay val="1"/>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07750138029616"/>
          <c:y val="0.12553132134954403"/>
          <c:w val="0.84541197071103491"/>
          <c:h val="0.55594694661642274"/>
        </c:manualLayout>
      </c:layout>
      <c:barChart>
        <c:barDir val="col"/>
        <c:grouping val="clustered"/>
        <c:varyColors val="0"/>
        <c:ser>
          <c:idx val="2"/>
          <c:order val="0"/>
          <c:tx>
            <c:strRef>
              <c:f>'3 markets (PropCon)'!$AM$3</c:f>
              <c:strCache>
                <c:ptCount val="1"/>
                <c:pt idx="0">
                  <c:v>ISONE</c:v>
                </c:pt>
              </c:strCache>
            </c:strRef>
          </c:tx>
          <c:spPr>
            <a:pattFill prst="wdUpDiag">
              <a:fgClr>
                <a:srgbClr val="00B050"/>
              </a:fgClr>
              <a:bgClr>
                <a:schemeClr val="bg1"/>
              </a:bgClr>
            </a:pattFill>
            <a:ln>
              <a:noFill/>
            </a:ln>
            <a:effectLst/>
          </c:spPr>
          <c:invertIfNegative val="0"/>
          <c:cat>
            <c:strRef>
              <c:f>'3 markets (PropCon)'!$AJ$4:$AJ$15</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'3 markets (PropCon)'!$AM$4:$AM$15</c:f>
              <c:numCache>
                <c:formatCode>0.0</c:formatCode>
                <c:ptCount val="12"/>
                <c:pt idx="0">
                  <c:v>67.484886442204285</c:v>
                </c:pt>
                <c:pt idx="1">
                  <c:v>48.823411722701138</c:v>
                </c:pt>
                <c:pt idx="2">
                  <c:v>47.245870642473058</c:v>
                </c:pt>
                <c:pt idx="3">
                  <c:v>35.508822880555563</c:v>
                </c:pt>
                <c:pt idx="4">
                  <c:v>30.176555508064482</c:v>
                </c:pt>
                <c:pt idx="5">
                  <c:v>29.366200143055551</c:v>
                </c:pt>
                <c:pt idx="6">
                  <c:v>37.809103002688147</c:v>
                </c:pt>
                <c:pt idx="7">
                  <c:v>30.573666317204324</c:v>
                </c:pt>
                <c:pt idx="8">
                  <c:v>27.423826123611114</c:v>
                </c:pt>
                <c:pt idx="9">
                  <c:v>26.207049638440843</c:v>
                </c:pt>
                <c:pt idx="10">
                  <c:v>45.513179163793041</c:v>
                </c:pt>
                <c:pt idx="11">
                  <c:v>55.564313284946259</c:v>
                </c:pt>
              </c:numCache>
            </c:numRef>
          </c:val>
          <c:extLst>
            <c:ext xmlns:c16="http://schemas.microsoft.com/office/drawing/2014/chart" uri="{C3380CC4-5D6E-409C-BE32-E72D297353CC}">
              <c16:uniqueId val="{00000000-FD46-E14F-88E2-3021C2DC2E8B}"/>
            </c:ext>
          </c:extLst>
        </c:ser>
        <c:ser>
          <c:idx val="1"/>
          <c:order val="1"/>
          <c:tx>
            <c:strRef>
              <c:f>'3 markets (PropCon)'!$AL$3</c:f>
              <c:strCache>
                <c:ptCount val="1"/>
                <c:pt idx="0">
                  <c:v>NYISO</c:v>
                </c:pt>
              </c:strCache>
            </c:strRef>
          </c:tx>
          <c:spPr>
            <a:pattFill prst="narHorz">
              <a:fgClr>
                <a:schemeClr val="accent2">
                  <a:lumMod val="75000"/>
                </a:schemeClr>
              </a:fgClr>
              <a:bgClr>
                <a:schemeClr val="bg1"/>
              </a:bgClr>
            </a:pattFill>
            <a:ln>
              <a:noFill/>
            </a:ln>
            <a:effectLst/>
          </c:spPr>
          <c:invertIfNegative val="0"/>
          <c:cat>
            <c:strRef>
              <c:f>'3 markets (PropCon)'!$AJ$4:$AJ$15</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'3 markets (PropCon)'!$AL$4:$AL$15</c:f>
              <c:numCache>
                <c:formatCode>0.0</c:formatCode>
                <c:ptCount val="12"/>
                <c:pt idx="0">
                  <c:v>42.353275770216321</c:v>
                </c:pt>
                <c:pt idx="1">
                  <c:v>40.1265170523438</c:v>
                </c:pt>
                <c:pt idx="2">
                  <c:v>45.369653748407863</c:v>
                </c:pt>
                <c:pt idx="3">
                  <c:v>32.495148542272695</c:v>
                </c:pt>
                <c:pt idx="4">
                  <c:v>25.772681699422055</c:v>
                </c:pt>
                <c:pt idx="5">
                  <c:v>21.695125102118933</c:v>
                </c:pt>
                <c:pt idx="6">
                  <c:v>35.793729193461949</c:v>
                </c:pt>
                <c:pt idx="7">
                  <c:v>32.287670217480077</c:v>
                </c:pt>
                <c:pt idx="8">
                  <c:v>23.774912896666986</c:v>
                </c:pt>
                <c:pt idx="9">
                  <c:v>25.462969031327791</c:v>
                </c:pt>
                <c:pt idx="10">
                  <c:v>28.45879932233683</c:v>
                </c:pt>
                <c:pt idx="11">
                  <c:v>33.555664986240657</c:v>
                </c:pt>
              </c:numCache>
            </c:numRef>
          </c:val>
          <c:extLst>
            <c:ext xmlns:c16="http://schemas.microsoft.com/office/drawing/2014/chart" uri="{C3380CC4-5D6E-409C-BE32-E72D297353CC}">
              <c16:uniqueId val="{00000001-FD46-E14F-88E2-3021C2DC2E8B}"/>
            </c:ext>
          </c:extLst>
        </c:ser>
        <c:ser>
          <c:idx val="0"/>
          <c:order val="2"/>
          <c:tx>
            <c:strRef>
              <c:f>'3 markets (PropCon)'!$AK$3</c:f>
              <c:strCache>
                <c:ptCount val="1"/>
                <c:pt idx="0">
                  <c:v>HOEP</c:v>
                </c:pt>
              </c:strCache>
            </c:strRef>
          </c:tx>
          <c:spPr>
            <a:pattFill prst="wdDnDiag">
              <a:fgClr>
                <a:schemeClr val="accent1"/>
              </a:fgClr>
              <a:bgClr>
                <a:schemeClr val="bg1"/>
              </a:bgClr>
            </a:pattFill>
            <a:ln>
              <a:noFill/>
            </a:ln>
            <a:effectLst/>
          </c:spPr>
          <c:invertIfNegative val="0"/>
          <c:cat>
            <c:strRef>
              <c:f>'3 markets (PropCon)'!$AJ$4:$AJ$15</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'3 markets (PropCon)'!$AK$4:$AK$15</c:f>
              <c:numCache>
                <c:formatCode>0.0</c:formatCode>
                <c:ptCount val="12"/>
                <c:pt idx="0">
                  <c:v>26.362661290322599</c:v>
                </c:pt>
                <c:pt idx="1">
                  <c:v>27.301379310344814</c:v>
                </c:pt>
                <c:pt idx="2">
                  <c:v>26.516801075268848</c:v>
                </c:pt>
                <c:pt idx="3">
                  <c:v>14.324791666666675</c:v>
                </c:pt>
                <c:pt idx="4">
                  <c:v>6.5735618279569898</c:v>
                </c:pt>
                <c:pt idx="5">
                  <c:v>3.8173888888888907</c:v>
                </c:pt>
                <c:pt idx="6">
                  <c:v>20.912244623655901</c:v>
                </c:pt>
                <c:pt idx="7">
                  <c:v>14.554529569892468</c:v>
                </c:pt>
                <c:pt idx="8">
                  <c:v>13.509611111111097</c:v>
                </c:pt>
                <c:pt idx="9">
                  <c:v>6.4184811827956905</c:v>
                </c:pt>
                <c:pt idx="10">
                  <c:v>20.00890804597703</c:v>
                </c:pt>
                <c:pt idx="11">
                  <c:v>20.588602150537653</c:v>
                </c:pt>
              </c:numCache>
            </c:numRef>
          </c:val>
          <c:extLst>
            <c:ext xmlns:c16="http://schemas.microsoft.com/office/drawing/2014/chart" uri="{C3380CC4-5D6E-409C-BE32-E72D297353CC}">
              <c16:uniqueId val="{00000002-FD46-E14F-88E2-3021C2DC2E8B}"/>
            </c:ext>
          </c:extLst>
        </c:ser>
        <c:dLbls>
          <c:showLegendKey val="0"/>
          <c:showVal val="0"/>
          <c:showCatName val="0"/>
          <c:showSerName val="0"/>
          <c:showPercent val="0"/>
          <c:showBubbleSize val="0"/>
        </c:dLbls>
        <c:gapWidth val="219"/>
        <c:overlap val="-27"/>
        <c:axId val="1565416816"/>
        <c:axId val="1565417904"/>
      </c:barChart>
      <c:catAx>
        <c:axId val="156541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65417904"/>
        <c:crosses val="autoZero"/>
        <c:auto val="1"/>
        <c:lblAlgn val="ctr"/>
        <c:lblOffset val="100"/>
        <c:noMultiLvlLbl val="0"/>
      </c:catAx>
      <c:valAx>
        <c:axId val="1565417904"/>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65416816"/>
        <c:crosses val="autoZero"/>
        <c:crossBetween val="between"/>
      </c:valAx>
      <c:spPr>
        <a:noFill/>
        <a:ln>
          <a:noFill/>
        </a:ln>
        <a:effectLst/>
      </c:spPr>
    </c:plotArea>
    <c:legend>
      <c:legendPos val="b"/>
      <c:layout>
        <c:manualLayout>
          <c:xMode val="edge"/>
          <c:yMode val="edge"/>
          <c:x val="8.4195516222679748E-2"/>
          <c:y val="0.91424246653526997"/>
          <c:w val="0.64118690402218737"/>
          <c:h val="7.999332804569607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Prix de marché, 20 décembre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247594050743664E-2"/>
          <c:y val="0.16782537655698673"/>
          <c:w val="0.89019685039370078"/>
          <c:h val="0.73093385256619448"/>
        </c:manualLayout>
      </c:layout>
      <c:barChart>
        <c:barDir val="col"/>
        <c:grouping val="clustered"/>
        <c:varyColors val="0"/>
        <c:ser>
          <c:idx val="0"/>
          <c:order val="0"/>
          <c:tx>
            <c:v>Ontario</c:v>
          </c:tx>
          <c:spPr>
            <a:solidFill>
              <a:schemeClr val="accent1"/>
            </a:solidFill>
            <a:ln>
              <a:noFill/>
            </a:ln>
            <a:effectLst/>
          </c:spPr>
          <c:invertIfNegative val="0"/>
          <c:val>
            <c:numRef>
              <c:f>'3 markets (PropCon)'!$E$8476:$E$8499</c:f>
              <c:numCache>
                <c:formatCode>General</c:formatCode>
                <c:ptCount val="24"/>
                <c:pt idx="0">
                  <c:v>27.07</c:v>
                </c:pt>
                <c:pt idx="1">
                  <c:v>26.22</c:v>
                </c:pt>
                <c:pt idx="2">
                  <c:v>25.86</c:v>
                </c:pt>
                <c:pt idx="3">
                  <c:v>23.73</c:v>
                </c:pt>
                <c:pt idx="4">
                  <c:v>25.12</c:v>
                </c:pt>
                <c:pt idx="5">
                  <c:v>25.7</c:v>
                </c:pt>
                <c:pt idx="6">
                  <c:v>26.6</c:v>
                </c:pt>
                <c:pt idx="7">
                  <c:v>27.17</c:v>
                </c:pt>
                <c:pt idx="8">
                  <c:v>25.6</c:v>
                </c:pt>
                <c:pt idx="9">
                  <c:v>26.88</c:v>
                </c:pt>
                <c:pt idx="10">
                  <c:v>84.09</c:v>
                </c:pt>
                <c:pt idx="11">
                  <c:v>25.97</c:v>
                </c:pt>
                <c:pt idx="12">
                  <c:v>22.42</c:v>
                </c:pt>
                <c:pt idx="13">
                  <c:v>21.53</c:v>
                </c:pt>
                <c:pt idx="14">
                  <c:v>19.11</c:v>
                </c:pt>
                <c:pt idx="15">
                  <c:v>15.91</c:v>
                </c:pt>
                <c:pt idx="16">
                  <c:v>29.03</c:v>
                </c:pt>
                <c:pt idx="17">
                  <c:v>55.5</c:v>
                </c:pt>
                <c:pt idx="18">
                  <c:v>26.02</c:v>
                </c:pt>
                <c:pt idx="19">
                  <c:v>25.84</c:v>
                </c:pt>
                <c:pt idx="20">
                  <c:v>25.18</c:v>
                </c:pt>
                <c:pt idx="21">
                  <c:v>28.73</c:v>
                </c:pt>
                <c:pt idx="22">
                  <c:v>24.2</c:v>
                </c:pt>
                <c:pt idx="23">
                  <c:v>22.18</c:v>
                </c:pt>
              </c:numCache>
            </c:numRef>
          </c:val>
          <c:extLst>
            <c:ext xmlns:c16="http://schemas.microsoft.com/office/drawing/2014/chart" uri="{C3380CC4-5D6E-409C-BE32-E72D297353CC}">
              <c16:uniqueId val="{00000000-611C-8748-A020-F24D612D8992}"/>
            </c:ext>
          </c:extLst>
        </c:ser>
        <c:ser>
          <c:idx val="1"/>
          <c:order val="1"/>
          <c:spPr>
            <a:solidFill>
              <a:schemeClr val="accent2"/>
            </a:solidFill>
            <a:ln>
              <a:noFill/>
            </a:ln>
            <a:effectLst/>
          </c:spPr>
          <c:invertIfNegative val="0"/>
          <c:val>
            <c:numRef>
              <c:f>'3 markets (PropCon)'!$F$8476:$F$8499</c:f>
            </c:numRef>
          </c:val>
          <c:extLst>
            <c:ext xmlns:c16="http://schemas.microsoft.com/office/drawing/2014/chart" uri="{C3380CC4-5D6E-409C-BE32-E72D297353CC}">
              <c16:uniqueId val="{00000001-611C-8748-A020-F24D612D8992}"/>
            </c:ext>
          </c:extLst>
        </c:ser>
        <c:ser>
          <c:idx val="2"/>
          <c:order val="2"/>
          <c:tx>
            <c:v>ISO-NE</c:v>
          </c:tx>
          <c:spPr>
            <a:solidFill>
              <a:schemeClr val="accent3"/>
            </a:solidFill>
            <a:ln>
              <a:noFill/>
            </a:ln>
            <a:effectLst/>
          </c:spPr>
          <c:invertIfNegative val="0"/>
          <c:val>
            <c:numRef>
              <c:f>'3 markets (PropCon)'!$G$8476:$G$8499</c:f>
              <c:numCache>
                <c:formatCode>0.00</c:formatCode>
                <c:ptCount val="24"/>
                <c:pt idx="0">
                  <c:v>164.89226400000001</c:v>
                </c:pt>
                <c:pt idx="1">
                  <c:v>146.25204000000002</c:v>
                </c:pt>
                <c:pt idx="2">
                  <c:v>134.220144</c:v>
                </c:pt>
                <c:pt idx="3">
                  <c:v>165.07656</c:v>
                </c:pt>
                <c:pt idx="4">
                  <c:v>172.27726800000002</c:v>
                </c:pt>
                <c:pt idx="5">
                  <c:v>189.36413999999999</c:v>
                </c:pt>
                <c:pt idx="6">
                  <c:v>210.90044400000002</c:v>
                </c:pt>
                <c:pt idx="7">
                  <c:v>335.24758800000001</c:v>
                </c:pt>
                <c:pt idx="8">
                  <c:v>310.61774400000002</c:v>
                </c:pt>
                <c:pt idx="9">
                  <c:v>251.40607199999999</c:v>
                </c:pt>
                <c:pt idx="10">
                  <c:v>188.534808</c:v>
                </c:pt>
                <c:pt idx="11">
                  <c:v>131.27140800000001</c:v>
                </c:pt>
                <c:pt idx="12">
                  <c:v>112.35474000000001</c:v>
                </c:pt>
                <c:pt idx="13">
                  <c:v>111.117324</c:v>
                </c:pt>
                <c:pt idx="14">
                  <c:v>110.011548</c:v>
                </c:pt>
                <c:pt idx="15">
                  <c:v>115.96167600000001</c:v>
                </c:pt>
                <c:pt idx="16">
                  <c:v>162.25946400000001</c:v>
                </c:pt>
                <c:pt idx="17">
                  <c:v>301.73204400000003</c:v>
                </c:pt>
                <c:pt idx="18">
                  <c:v>239.32152000000002</c:v>
                </c:pt>
                <c:pt idx="19">
                  <c:v>176.79252000000002</c:v>
                </c:pt>
                <c:pt idx="20">
                  <c:v>176.450256</c:v>
                </c:pt>
                <c:pt idx="21">
                  <c:v>169.394352</c:v>
                </c:pt>
                <c:pt idx="22">
                  <c:v>118.34436000000001</c:v>
                </c:pt>
                <c:pt idx="23">
                  <c:v>121.16145600000002</c:v>
                </c:pt>
              </c:numCache>
            </c:numRef>
          </c:val>
          <c:extLst>
            <c:ext xmlns:c16="http://schemas.microsoft.com/office/drawing/2014/chart" uri="{C3380CC4-5D6E-409C-BE32-E72D297353CC}">
              <c16:uniqueId val="{00000002-611C-8748-A020-F24D612D8992}"/>
            </c:ext>
          </c:extLst>
        </c:ser>
        <c:dLbls>
          <c:showLegendKey val="0"/>
          <c:showVal val="0"/>
          <c:showCatName val="0"/>
          <c:showSerName val="0"/>
          <c:showPercent val="0"/>
          <c:showBubbleSize val="0"/>
        </c:dLbls>
        <c:gapWidth val="219"/>
        <c:overlap val="-27"/>
        <c:axId val="1565413552"/>
        <c:axId val="1565423344"/>
      </c:barChart>
      <c:catAx>
        <c:axId val="15654135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5423344"/>
        <c:crosses val="autoZero"/>
        <c:auto val="1"/>
        <c:lblAlgn val="ctr"/>
        <c:lblOffset val="100"/>
        <c:noMultiLvlLbl val="0"/>
      </c:catAx>
      <c:valAx>
        <c:axId val="156542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5413552"/>
        <c:crosses val="autoZero"/>
        <c:crossBetween val="between"/>
      </c:valAx>
      <c:spPr>
        <a:noFill/>
        <a:ln>
          <a:noFill/>
        </a:ln>
        <a:effectLst/>
      </c:spPr>
    </c:plotArea>
    <c:legend>
      <c:legendPos val="b"/>
      <c:layout>
        <c:manualLayout>
          <c:xMode val="edge"/>
          <c:yMode val="edge"/>
          <c:x val="0.45878346456692914"/>
          <c:y val="0.23205963837853597"/>
          <c:w val="0.24354418197725283"/>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372" cy="465773"/>
          </a:xfrm>
          <a:prstGeom prst="rect">
            <a:avLst/>
          </a:prstGeom>
        </p:spPr>
        <p:txBody>
          <a:bodyPr vert="horz" lIns="91587" tIns="45793" rIns="91587" bIns="45793" rtlCol="0"/>
          <a:lstStyle>
            <a:lvl1pPr algn="l">
              <a:defRPr sz="1200"/>
            </a:lvl1pPr>
          </a:lstStyle>
          <a:p>
            <a:endParaRPr lang="fr-CA"/>
          </a:p>
        </p:txBody>
      </p:sp>
      <p:sp>
        <p:nvSpPr>
          <p:cNvPr id="3" name="Date Placeholder 2"/>
          <p:cNvSpPr>
            <a:spLocks noGrp="1"/>
          </p:cNvSpPr>
          <p:nvPr>
            <p:ph type="dt" sz="quarter" idx="1"/>
          </p:nvPr>
        </p:nvSpPr>
        <p:spPr>
          <a:xfrm>
            <a:off x="3970442" y="3"/>
            <a:ext cx="3038372" cy="465773"/>
          </a:xfrm>
          <a:prstGeom prst="rect">
            <a:avLst/>
          </a:prstGeom>
        </p:spPr>
        <p:txBody>
          <a:bodyPr vert="horz" lIns="91587" tIns="45793" rIns="91587" bIns="45793" rtlCol="0"/>
          <a:lstStyle>
            <a:lvl1pPr algn="r">
              <a:defRPr sz="1200"/>
            </a:lvl1pPr>
          </a:lstStyle>
          <a:p>
            <a:fld id="{81899EE1-278E-4C85-9B00-1ABD226C738E}" type="datetimeFigureOut">
              <a:rPr lang="fr-CA" smtClean="0"/>
              <a:pPr/>
              <a:t>2020-12-01</a:t>
            </a:fld>
            <a:endParaRPr lang="fr-CA"/>
          </a:p>
        </p:txBody>
      </p:sp>
      <p:sp>
        <p:nvSpPr>
          <p:cNvPr id="4" name="Footer Placeholder 3"/>
          <p:cNvSpPr>
            <a:spLocks noGrp="1"/>
          </p:cNvSpPr>
          <p:nvPr>
            <p:ph type="ftr" sz="quarter" idx="2"/>
          </p:nvPr>
        </p:nvSpPr>
        <p:spPr>
          <a:xfrm>
            <a:off x="2" y="8830628"/>
            <a:ext cx="3038372" cy="465773"/>
          </a:xfrm>
          <a:prstGeom prst="rect">
            <a:avLst/>
          </a:prstGeom>
        </p:spPr>
        <p:txBody>
          <a:bodyPr vert="horz" lIns="91587" tIns="45793" rIns="91587" bIns="45793" rtlCol="0" anchor="b"/>
          <a:lstStyle>
            <a:lvl1pPr algn="l">
              <a:defRPr sz="1200"/>
            </a:lvl1pPr>
          </a:lstStyle>
          <a:p>
            <a:endParaRPr lang="fr-CA"/>
          </a:p>
        </p:txBody>
      </p:sp>
      <p:sp>
        <p:nvSpPr>
          <p:cNvPr id="5" name="Slide Number Placeholder 4"/>
          <p:cNvSpPr>
            <a:spLocks noGrp="1"/>
          </p:cNvSpPr>
          <p:nvPr>
            <p:ph type="sldNum" sz="quarter" idx="3"/>
          </p:nvPr>
        </p:nvSpPr>
        <p:spPr>
          <a:xfrm>
            <a:off x="3970442" y="8830628"/>
            <a:ext cx="3038372" cy="465773"/>
          </a:xfrm>
          <a:prstGeom prst="rect">
            <a:avLst/>
          </a:prstGeom>
        </p:spPr>
        <p:txBody>
          <a:bodyPr vert="horz" lIns="91587" tIns="45793" rIns="91587" bIns="45793" rtlCol="0" anchor="b"/>
          <a:lstStyle>
            <a:lvl1pPr algn="r">
              <a:defRPr sz="1200"/>
            </a:lvl1pPr>
          </a:lstStyle>
          <a:p>
            <a:fld id="{653425EB-A07E-4976-B5F5-6C0A6C04D50F}" type="slidenum">
              <a:rPr lang="fr-CA" smtClean="0"/>
              <a:pPr/>
              <a:t>‹#›</a:t>
            </a:fld>
            <a:endParaRPr lang="fr-CA"/>
          </a:p>
        </p:txBody>
      </p:sp>
    </p:spTree>
    <p:extLst>
      <p:ext uri="{BB962C8B-B14F-4D97-AF65-F5344CB8AC3E}">
        <p14:creationId xmlns:p14="http://schemas.microsoft.com/office/powerpoint/2010/main" val="4160151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372" cy="465773"/>
          </a:xfrm>
          <a:prstGeom prst="rect">
            <a:avLst/>
          </a:prstGeom>
        </p:spPr>
        <p:txBody>
          <a:bodyPr vert="horz" lIns="91587" tIns="45793" rIns="91587" bIns="45793" rtlCol="0"/>
          <a:lstStyle>
            <a:lvl1pPr algn="l">
              <a:defRPr sz="1200"/>
            </a:lvl1pPr>
          </a:lstStyle>
          <a:p>
            <a:endParaRPr lang="fr-CA"/>
          </a:p>
        </p:txBody>
      </p:sp>
      <p:sp>
        <p:nvSpPr>
          <p:cNvPr id="3" name="Date Placeholder 2"/>
          <p:cNvSpPr>
            <a:spLocks noGrp="1"/>
          </p:cNvSpPr>
          <p:nvPr>
            <p:ph type="dt" idx="1"/>
          </p:nvPr>
        </p:nvSpPr>
        <p:spPr>
          <a:xfrm>
            <a:off x="3970441" y="2"/>
            <a:ext cx="3038372" cy="465773"/>
          </a:xfrm>
          <a:prstGeom prst="rect">
            <a:avLst/>
          </a:prstGeom>
        </p:spPr>
        <p:txBody>
          <a:bodyPr vert="horz" lIns="91587" tIns="45793" rIns="91587" bIns="45793" rtlCol="0"/>
          <a:lstStyle>
            <a:lvl1pPr algn="r">
              <a:defRPr sz="1200"/>
            </a:lvl1pPr>
          </a:lstStyle>
          <a:p>
            <a:fld id="{A6028820-505B-4342-A26D-691815EB2D76}" type="datetimeFigureOut">
              <a:rPr lang="fr-CA" smtClean="0"/>
              <a:pPr/>
              <a:t>2020-12-01</a:t>
            </a:fld>
            <a:endParaRPr lang="fr-CA"/>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587" tIns="45793" rIns="91587" bIns="45793" rtlCol="0" anchor="ctr"/>
          <a:lstStyle/>
          <a:p>
            <a:endParaRPr lang="fr-CA"/>
          </a:p>
        </p:txBody>
      </p:sp>
      <p:sp>
        <p:nvSpPr>
          <p:cNvPr id="5" name="Notes Placeholder 4"/>
          <p:cNvSpPr>
            <a:spLocks noGrp="1"/>
          </p:cNvSpPr>
          <p:nvPr>
            <p:ph type="body" sz="quarter" idx="3"/>
          </p:nvPr>
        </p:nvSpPr>
        <p:spPr>
          <a:xfrm>
            <a:off x="701040" y="4473341"/>
            <a:ext cx="5608320" cy="3661014"/>
          </a:xfrm>
          <a:prstGeom prst="rect">
            <a:avLst/>
          </a:prstGeom>
        </p:spPr>
        <p:txBody>
          <a:bodyPr vert="horz" lIns="91587" tIns="45793" rIns="91587" bIns="457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1" y="8830628"/>
            <a:ext cx="3038372" cy="465773"/>
          </a:xfrm>
          <a:prstGeom prst="rect">
            <a:avLst/>
          </a:prstGeom>
        </p:spPr>
        <p:txBody>
          <a:bodyPr vert="horz" lIns="91587" tIns="45793" rIns="91587" bIns="45793" rtlCol="0" anchor="b"/>
          <a:lstStyle>
            <a:lvl1pPr algn="l">
              <a:defRPr sz="1200"/>
            </a:lvl1pPr>
          </a:lstStyle>
          <a:p>
            <a:endParaRPr lang="fr-CA"/>
          </a:p>
        </p:txBody>
      </p:sp>
      <p:sp>
        <p:nvSpPr>
          <p:cNvPr id="7" name="Slide Number Placeholder 6"/>
          <p:cNvSpPr>
            <a:spLocks noGrp="1"/>
          </p:cNvSpPr>
          <p:nvPr>
            <p:ph type="sldNum" sz="quarter" idx="5"/>
          </p:nvPr>
        </p:nvSpPr>
        <p:spPr>
          <a:xfrm>
            <a:off x="3970441" y="8830628"/>
            <a:ext cx="3038372" cy="465773"/>
          </a:xfrm>
          <a:prstGeom prst="rect">
            <a:avLst/>
          </a:prstGeom>
        </p:spPr>
        <p:txBody>
          <a:bodyPr vert="horz" lIns="91587" tIns="45793" rIns="91587" bIns="45793" rtlCol="0" anchor="b"/>
          <a:lstStyle>
            <a:lvl1pPr algn="r">
              <a:defRPr sz="1200"/>
            </a:lvl1pPr>
          </a:lstStyle>
          <a:p>
            <a:fld id="{2530687F-A4D8-4E6D-A674-AD4348DCFF8A}" type="slidenum">
              <a:rPr lang="fr-CA" smtClean="0"/>
              <a:pPr/>
              <a:t>‹#›</a:t>
            </a:fld>
            <a:endParaRPr lang="fr-CA"/>
          </a:p>
        </p:txBody>
      </p:sp>
    </p:spTree>
    <p:extLst>
      <p:ext uri="{BB962C8B-B14F-4D97-AF65-F5344CB8AC3E}">
        <p14:creationId xmlns:p14="http://schemas.microsoft.com/office/powerpoint/2010/main" val="51680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530687F-A4D8-4E6D-A674-AD4348DCFF8A}" type="slidenum">
              <a:rPr lang="fr-CA" smtClean="0"/>
              <a:pPr/>
              <a:t>12</a:t>
            </a:fld>
            <a:endParaRPr lang="fr-CA"/>
          </a:p>
        </p:txBody>
      </p:sp>
    </p:spTree>
    <p:extLst>
      <p:ext uri="{BB962C8B-B14F-4D97-AF65-F5344CB8AC3E}">
        <p14:creationId xmlns:p14="http://schemas.microsoft.com/office/powerpoint/2010/main" val="147347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30687F-A4D8-4E6D-A674-AD4348DCFF8A}" type="slidenum">
              <a:rPr lang="fr-CA" smtClean="0"/>
              <a:pPr/>
              <a:t>18</a:t>
            </a:fld>
            <a:endParaRPr lang="fr-CA"/>
          </a:p>
        </p:txBody>
      </p:sp>
    </p:spTree>
    <p:extLst>
      <p:ext uri="{BB962C8B-B14F-4D97-AF65-F5344CB8AC3E}">
        <p14:creationId xmlns:p14="http://schemas.microsoft.com/office/powerpoint/2010/main" val="367360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fld id="{B9A2CBB5-9617-4798-B5F4-8C64EC03A672}" type="slidenum">
              <a:rPr lang="en-CA" altLang="fr-FR" smtClean="0"/>
              <a:pPr/>
              <a:t>‹#›</a:t>
            </a:fld>
            <a:endParaRPr lang="en-CA" alt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0461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fld id="{4D17FCB2-1C20-4EA9-A869-33C16D92D2C1}" type="slidenum">
              <a:rPr lang="en-CA" altLang="fr-FR" smtClean="0"/>
              <a:pPr/>
              <a:t>‹#›</a:t>
            </a:fld>
            <a:endParaRPr lang="en-CA" altLang="fr-FR"/>
          </a:p>
        </p:txBody>
      </p:sp>
    </p:spTree>
    <p:extLst>
      <p:ext uri="{BB962C8B-B14F-4D97-AF65-F5344CB8AC3E}">
        <p14:creationId xmlns:p14="http://schemas.microsoft.com/office/powerpoint/2010/main" val="4963024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fld id="{1F2D8A3F-1FF9-464B-B197-1D3BCE7FC168}" type="slidenum">
              <a:rPr lang="en-CA" altLang="fr-FR" smtClean="0"/>
              <a:pPr/>
              <a:t>‹#›</a:t>
            </a:fld>
            <a:endParaRPr lang="en-CA" altLang="fr-FR"/>
          </a:p>
        </p:txBody>
      </p:sp>
    </p:spTree>
    <p:extLst>
      <p:ext uri="{BB962C8B-B14F-4D97-AF65-F5344CB8AC3E}">
        <p14:creationId xmlns:p14="http://schemas.microsoft.com/office/powerpoint/2010/main" val="2673172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65941"/>
            <a:ext cx="7543800" cy="1320052"/>
          </a:xfrm>
        </p:spPr>
        <p:txBody>
          <a:bodyPr/>
          <a:lstStyle/>
          <a:p>
            <a:r>
              <a:rPr lang="en-US" dirty="0"/>
              <a:t>Click to edit Master title style</a:t>
            </a:r>
          </a:p>
        </p:txBody>
      </p:sp>
      <p:sp>
        <p:nvSpPr>
          <p:cNvPr id="3" name="Content Placeholder 2"/>
          <p:cNvSpPr>
            <a:spLocks noGrp="1"/>
          </p:cNvSpPr>
          <p:nvPr>
            <p:ph idx="1"/>
          </p:nvPr>
        </p:nvSpPr>
        <p:spPr>
          <a:xfrm>
            <a:off x="822959" y="1730644"/>
            <a:ext cx="7543801" cy="4729142"/>
          </a:xfrm>
        </p:spPr>
        <p:txBody>
          <a:bodyPr>
            <a:normAutofit/>
          </a:bodyPr>
          <a:lstStyle>
            <a:lvl1pPr marL="91440" indent="-91440">
              <a:spcBef>
                <a:spcPts val="600"/>
              </a:spcBef>
              <a:buFont typeface="Wingdings" panose="05000000000000000000" pitchFamily="2" charset="2"/>
              <a:buChar char="q"/>
              <a:defRPr sz="2400" baseline="0"/>
            </a:lvl1pPr>
            <a:lvl2pPr marL="384048" indent="-182880">
              <a:buFont typeface="Wingdings" panose="05000000000000000000" pitchFamily="2" charset="2"/>
              <a:buChar char="Ø"/>
              <a:defRPr sz="2000"/>
            </a:lvl2pPr>
            <a:lvl3pPr marL="566928" indent="-182880">
              <a:buFont typeface="Wingdings" panose="05000000000000000000" pitchFamily="2" charset="2"/>
              <a:buChar char="v"/>
              <a:defRPr sz="1800" baseline="0"/>
            </a:lvl3pPr>
            <a:lvl4pPr marL="749808" indent="-182880">
              <a:buFont typeface="Courier New" panose="02070309020205020404" pitchFamily="49" charset="0"/>
              <a:buChar char="o"/>
              <a:defRPr sz="1600"/>
            </a:lvl4pPr>
            <a:lvl5pPr>
              <a:defRPr sz="16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fld id="{25226E04-A4DC-4EA0-A09D-5A07E6B0F871}" type="slidenum">
              <a:rPr lang="en-CA" altLang="fr-FR" smtClean="0"/>
              <a:pPr/>
              <a:t>‹#›</a:t>
            </a:fld>
            <a:endParaRPr lang="en-CA" altLang="fr-F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3227"/>
          <a:stretch/>
        </p:blipFill>
        <p:spPr bwMode="auto">
          <a:xfrm>
            <a:off x="7186754" y="82551"/>
            <a:ext cx="1876191" cy="731373"/>
          </a:xfrm>
          <a:prstGeom prst="rect">
            <a:avLst/>
          </a:prstGeom>
          <a:noFill/>
          <a:ln>
            <a:noFill/>
          </a:ln>
          <a:effectLst/>
          <a:extLst>
            <a:ext uri="{53640926-AAD7-44D8-BBD7-CCE9431645EC}">
              <a14:shadowObscured xmlns:a14="http://schemas.microsoft.com/office/drawing/2010/main"/>
            </a:ext>
          </a:extLst>
        </p:spPr>
      </p:pic>
      <p:sp>
        <p:nvSpPr>
          <p:cNvPr id="8" name="Content Placeholder 13"/>
          <p:cNvSpPr>
            <a:spLocks noGrp="1"/>
          </p:cNvSpPr>
          <p:nvPr>
            <p:ph sz="quarter" idx="14"/>
          </p:nvPr>
        </p:nvSpPr>
        <p:spPr>
          <a:xfrm>
            <a:off x="822959" y="272960"/>
            <a:ext cx="4310063" cy="579437"/>
          </a:xfrm>
        </p:spPr>
        <p:txBody>
          <a:bodyPr/>
          <a:lstStyle>
            <a:lvl1pPr marL="137160" indent="0">
              <a:buNone/>
              <a:defRPr/>
            </a:lvl1pPr>
          </a:lstStyle>
          <a:p>
            <a:pPr lvl="0"/>
            <a:r>
              <a:rPr lang="en-US" dirty="0"/>
              <a:t>Click to edit Master text styles</a:t>
            </a:r>
          </a:p>
        </p:txBody>
      </p:sp>
    </p:spTree>
    <p:extLst>
      <p:ext uri="{BB962C8B-B14F-4D97-AF65-F5344CB8AC3E}">
        <p14:creationId xmlns:p14="http://schemas.microsoft.com/office/powerpoint/2010/main" val="1954792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fld id="{100C1AC0-215C-4C22-A7D1-D70D180FD47A}" type="slidenum">
              <a:rPr lang="en-CA" altLang="fr-FR" smtClean="0"/>
              <a:pPr/>
              <a:t>‹#›</a:t>
            </a:fld>
            <a:endParaRPr lang="en-CA" alt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3227"/>
          <a:stretch/>
        </p:blipFill>
        <p:spPr bwMode="auto">
          <a:xfrm>
            <a:off x="7186754" y="82551"/>
            <a:ext cx="1876191" cy="731373"/>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147781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fld id="{21ADE596-4E36-4373-B933-881CA046A424}" type="slidenum">
              <a:rPr lang="en-CA" altLang="fr-FR" smtClean="0"/>
              <a:pPr/>
              <a:t>‹#›</a:t>
            </a:fld>
            <a:endParaRPr lang="en-CA" altLang="fr-F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3227"/>
          <a:stretch/>
        </p:blipFill>
        <p:spPr bwMode="auto">
          <a:xfrm>
            <a:off x="7186754" y="82551"/>
            <a:ext cx="1876191" cy="731373"/>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286681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CA"/>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fld id="{3449A244-F94F-4AF9-A860-1FEE0FDD758F}" type="slidenum">
              <a:rPr lang="en-CA" altLang="fr-FR" smtClean="0"/>
              <a:pPr/>
              <a:t>‹#›</a:t>
            </a:fld>
            <a:endParaRPr lang="en-CA" altLang="fr-F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3227"/>
          <a:stretch/>
        </p:blipFill>
        <p:spPr bwMode="auto">
          <a:xfrm>
            <a:off x="7186754" y="82551"/>
            <a:ext cx="1876191" cy="731373"/>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921798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CA"/>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fld id="{31FB5597-DE97-410F-B79A-751CCEAC97ED}" type="slidenum">
              <a:rPr lang="en-CA" altLang="fr-FR" smtClean="0"/>
              <a:pPr/>
              <a:t>‹#›</a:t>
            </a:fld>
            <a:endParaRPr lang="en-CA" altLang="fr-F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13227"/>
          <a:stretch/>
        </p:blipFill>
        <p:spPr bwMode="auto">
          <a:xfrm>
            <a:off x="7186754" y="82551"/>
            <a:ext cx="1876191" cy="731373"/>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19000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CA"/>
          </a:p>
        </p:txBody>
      </p:sp>
      <p:sp>
        <p:nvSpPr>
          <p:cNvPr id="9" name="Slide Number Placeholder 8"/>
          <p:cNvSpPr>
            <a:spLocks noGrp="1"/>
          </p:cNvSpPr>
          <p:nvPr>
            <p:ph type="sldNum" sz="quarter" idx="12"/>
          </p:nvPr>
        </p:nvSpPr>
        <p:spPr/>
        <p:txBody>
          <a:bodyPr/>
          <a:lstStyle/>
          <a:p>
            <a:fld id="{85A84016-3106-46AB-BFE2-645B4680A4DE}" type="slidenum">
              <a:rPr lang="en-CA" altLang="fr-FR" smtClean="0"/>
              <a:pPr/>
              <a:t>‹#›</a:t>
            </a:fld>
            <a:endParaRPr lang="en-CA" altLang="fr-F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3227"/>
          <a:stretch/>
        </p:blipFill>
        <p:spPr bwMode="auto">
          <a:xfrm>
            <a:off x="7186754" y="82551"/>
            <a:ext cx="1876191" cy="731373"/>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35530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CA"/>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0BC221-94FD-447B-8104-1C400B190054}" type="slidenum">
              <a:rPr lang="en-CA" altLang="fr-FR" smtClean="0"/>
              <a:pPr/>
              <a:t>‹#›</a:t>
            </a:fld>
            <a:endParaRPr lang="en-CA" altLang="fr-FR"/>
          </a:p>
        </p:txBody>
      </p:sp>
    </p:spTree>
    <p:extLst>
      <p:ext uri="{BB962C8B-B14F-4D97-AF65-F5344CB8AC3E}">
        <p14:creationId xmlns:p14="http://schemas.microsoft.com/office/powerpoint/2010/main" val="28897174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fld id="{78984A10-B621-4B8B-9A8C-A357B794778A}" type="slidenum">
              <a:rPr lang="en-CA" altLang="fr-FR" smtClean="0"/>
              <a:pPr/>
              <a:t>‹#›</a:t>
            </a:fld>
            <a:endParaRPr lang="en-CA" altLang="fr-FR"/>
          </a:p>
        </p:txBody>
      </p:sp>
    </p:spTree>
    <p:extLst>
      <p:ext uri="{BB962C8B-B14F-4D97-AF65-F5344CB8AC3E}">
        <p14:creationId xmlns:p14="http://schemas.microsoft.com/office/powerpoint/2010/main" val="2262118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CA"/>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CA"/>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D8CB182-C0E3-4192-940A-673091530315}" type="slidenum">
              <a:rPr lang="en-CA" altLang="fr-FR" smtClean="0"/>
              <a:pPr/>
              <a:t>‹#›</a:t>
            </a:fld>
            <a:endParaRPr lang="en-CA" alt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98068"/>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822960" y="758952"/>
            <a:ext cx="7543800" cy="2486865"/>
          </a:xfrm>
        </p:spPr>
        <p:txBody>
          <a:bodyPr>
            <a:normAutofit/>
          </a:bodyPr>
          <a:lstStyle/>
          <a:p>
            <a:r>
              <a:rPr lang="en-CA" sz="4000" dirty="0"/>
              <a:t>Les </a:t>
            </a:r>
            <a:r>
              <a:rPr lang="en-CA" sz="4000" dirty="0" err="1"/>
              <a:t>modalités</a:t>
            </a:r>
            <a:r>
              <a:rPr lang="en-CA" sz="4000" dirty="0"/>
              <a:t> de </a:t>
            </a:r>
            <a:r>
              <a:rPr lang="en-CA" sz="4000" dirty="0" err="1"/>
              <a:t>tarification</a:t>
            </a:r>
            <a:r>
              <a:rPr lang="en-CA" sz="4000" dirty="0"/>
              <a:t> </a:t>
            </a:r>
            <a:br>
              <a:rPr lang="en-CA" sz="4000" dirty="0"/>
            </a:br>
            <a:r>
              <a:rPr lang="en-CA" sz="4000" dirty="0"/>
              <a:t>des Services </a:t>
            </a:r>
            <a:r>
              <a:rPr lang="fr-CA" sz="4000" dirty="0"/>
              <a:t>de compensation </a:t>
            </a:r>
            <a:br>
              <a:rPr lang="fr-CA" sz="4000" dirty="0"/>
            </a:br>
            <a:r>
              <a:rPr lang="fr-CA" sz="4000" dirty="0"/>
              <a:t>des écarts de livraison et de réception</a:t>
            </a:r>
          </a:p>
        </p:txBody>
      </p:sp>
      <p:sp>
        <p:nvSpPr>
          <p:cNvPr id="3" name="Subtitle 2"/>
          <p:cNvSpPr>
            <a:spLocks noGrp="1"/>
          </p:cNvSpPr>
          <p:nvPr>
            <p:ph type="subTitle" idx="1"/>
            <p:custDataLst>
              <p:tags r:id="rId2"/>
            </p:custDataLst>
          </p:nvPr>
        </p:nvSpPr>
        <p:spPr>
          <a:xfrm>
            <a:off x="3215148" y="3352800"/>
            <a:ext cx="4352465" cy="1752600"/>
          </a:xfrm>
        </p:spPr>
        <p:txBody>
          <a:bodyPr>
            <a:noAutofit/>
          </a:bodyPr>
          <a:lstStyle/>
          <a:p>
            <a:r>
              <a:rPr lang="en-CA" sz="2000" b="1" dirty="0">
                <a:solidFill>
                  <a:schemeClr val="tx1"/>
                </a:solidFill>
              </a:rPr>
              <a:t>R-4096-2019, phase 2</a:t>
            </a:r>
            <a:br>
              <a:rPr lang="en-CA" sz="2000" b="1" dirty="0">
                <a:solidFill>
                  <a:schemeClr val="tx1"/>
                </a:solidFill>
              </a:rPr>
            </a:br>
            <a:r>
              <a:rPr lang="en-CA" sz="2000" b="1" dirty="0">
                <a:solidFill>
                  <a:schemeClr val="tx1"/>
                </a:solidFill>
              </a:rPr>
              <a:t>RÉGIE DE L’ÉNERGIE</a:t>
            </a:r>
          </a:p>
          <a:p>
            <a:br>
              <a:rPr lang="en-CA" sz="2000" b="1" dirty="0">
                <a:solidFill>
                  <a:schemeClr val="tx1"/>
                </a:solidFill>
              </a:rPr>
            </a:br>
            <a:r>
              <a:rPr lang="en-CA" sz="2000" b="1" dirty="0">
                <a:solidFill>
                  <a:schemeClr val="tx1"/>
                </a:solidFill>
              </a:rPr>
              <a:t>Rapport </a:t>
            </a:r>
            <a:r>
              <a:rPr lang="en-CA" sz="2000" b="1" dirty="0" err="1">
                <a:solidFill>
                  <a:schemeClr val="tx1"/>
                </a:solidFill>
              </a:rPr>
              <a:t>d’expert</a:t>
            </a:r>
            <a:r>
              <a:rPr lang="en-CA" sz="2000" b="1" dirty="0">
                <a:solidFill>
                  <a:schemeClr val="tx1"/>
                </a:solidFill>
              </a:rPr>
              <a:t> </a:t>
            </a:r>
            <a:br>
              <a:rPr lang="en-CA" sz="2000" b="1" dirty="0">
                <a:solidFill>
                  <a:schemeClr val="tx1"/>
                </a:solidFill>
              </a:rPr>
            </a:br>
            <a:r>
              <a:rPr lang="en-CA" sz="2000" b="1" dirty="0">
                <a:solidFill>
                  <a:schemeClr val="tx1"/>
                </a:solidFill>
              </a:rPr>
              <a:t>de Philip Raphals</a:t>
            </a:r>
          </a:p>
          <a:p>
            <a:r>
              <a:rPr lang="en-CA" sz="2000" b="1" dirty="0">
                <a:solidFill>
                  <a:schemeClr val="tx1"/>
                </a:solidFill>
              </a:rPr>
              <a:t>pour le RNCREQ</a:t>
            </a:r>
          </a:p>
          <a:p>
            <a:r>
              <a:rPr lang="en-CA" sz="2000" b="1" dirty="0">
                <a:solidFill>
                  <a:schemeClr val="tx1"/>
                </a:solidFill>
              </a:rPr>
              <a:t>1</a:t>
            </a:r>
            <a:r>
              <a:rPr lang="en-CA" sz="2000" b="1" baseline="30000" dirty="0">
                <a:solidFill>
                  <a:schemeClr val="tx1"/>
                </a:solidFill>
              </a:rPr>
              <a:t>er</a:t>
            </a:r>
            <a:r>
              <a:rPr lang="en-CA" sz="2000" b="1" dirty="0">
                <a:solidFill>
                  <a:schemeClr val="tx1"/>
                </a:solidFill>
              </a:rPr>
              <a:t> </a:t>
            </a:r>
            <a:r>
              <a:rPr lang="en-CA" sz="2000" b="1" dirty="0" err="1">
                <a:solidFill>
                  <a:schemeClr val="tx1"/>
                </a:solidFill>
              </a:rPr>
              <a:t>décembre</a:t>
            </a:r>
            <a:r>
              <a:rPr lang="en-CA" sz="2000" b="1" dirty="0">
                <a:solidFill>
                  <a:schemeClr val="tx1"/>
                </a:solidFill>
              </a:rPr>
              <a:t> 2020</a:t>
            </a:r>
            <a:endParaRPr lang="fr-CA" sz="2000" b="1" dirty="0">
              <a:solidFill>
                <a:schemeClr val="tx1"/>
              </a:solidFill>
            </a:endParaRPr>
          </a:p>
        </p:txBody>
      </p:sp>
      <p:sp>
        <p:nvSpPr>
          <p:cNvPr id="4" name="Slide Number Placeholder 3"/>
          <p:cNvSpPr>
            <a:spLocks noGrp="1"/>
          </p:cNvSpPr>
          <p:nvPr>
            <p:ph type="sldNum" sz="quarter" idx="12"/>
            <p:custDataLst>
              <p:tags r:id="rId3"/>
            </p:custDataLst>
          </p:nvPr>
        </p:nvSpPr>
        <p:spPr/>
        <p:txBody>
          <a:bodyPr/>
          <a:lstStyle/>
          <a:p>
            <a:fld id="{B9A2CBB5-9617-4798-B5F4-8C64EC03A672}" type="slidenum">
              <a:rPr lang="en-CA" altLang="fr-FR" smtClean="0"/>
              <a:pPr/>
              <a:t>1</a:t>
            </a:fld>
            <a:endParaRPr lang="en-CA" altLang="fr-FR"/>
          </a:p>
        </p:txBody>
      </p:sp>
    </p:spTree>
    <p:extLst>
      <p:ext uri="{BB962C8B-B14F-4D97-AF65-F5344CB8AC3E}">
        <p14:creationId xmlns:p14="http://schemas.microsoft.com/office/powerpoint/2010/main" val="3635382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a:t>R-4096-2019, phase 2</a:t>
            </a:r>
            <a:endParaRPr lang="en-CA" sz="4000" dirty="0"/>
          </a:p>
        </p:txBody>
      </p:sp>
      <p:sp>
        <p:nvSpPr>
          <p:cNvPr id="3" name="Content Placeholder 2"/>
          <p:cNvSpPr>
            <a:spLocks noGrp="1"/>
          </p:cNvSpPr>
          <p:nvPr>
            <p:ph idx="1"/>
          </p:nvPr>
        </p:nvSpPr>
        <p:spPr>
          <a:xfrm>
            <a:off x="358595" y="1730644"/>
            <a:ext cx="8426810" cy="4729142"/>
          </a:xfrm>
        </p:spPr>
        <p:txBody>
          <a:bodyPr>
            <a:normAutofit/>
          </a:bodyPr>
          <a:lstStyle/>
          <a:p>
            <a:pPr lvl="1">
              <a:lnSpc>
                <a:spcPct val="110000"/>
              </a:lnSpc>
            </a:pPr>
            <a:r>
              <a:rPr lang="fr-CA" dirty="0">
                <a:solidFill>
                  <a:schemeClr val="tx1"/>
                </a:solidFill>
              </a:rPr>
              <a:t>Cette justification (maintenir un « rôle dissuasif » dans le calcul du prix de référence) entre en conflit avec:</a:t>
            </a:r>
          </a:p>
          <a:p>
            <a:pPr lvl="2">
              <a:lnSpc>
                <a:spcPct val="110000"/>
              </a:lnSpc>
            </a:pPr>
            <a:r>
              <a:rPr lang="fr-CA" dirty="0">
                <a:solidFill>
                  <a:schemeClr val="tx1"/>
                </a:solidFill>
              </a:rPr>
              <a:t>les énoncés de la Régie rejetant un tel rôle dissuasif comme constituant une « double pénalité » (D-2009-015, p. 111) et affirmant que l’effet dissuasif de la proposition ne doit être ni indu ni excessif (D-2009-015, p. 111, repris à D-2012-010, p. 76)</a:t>
            </a:r>
          </a:p>
          <a:p>
            <a:pPr lvl="2">
              <a:lnSpc>
                <a:spcPct val="110000"/>
              </a:lnSpc>
            </a:pPr>
            <a:r>
              <a:rPr lang="fr-CA" dirty="0">
                <a:solidFill>
                  <a:schemeClr val="tx1"/>
                </a:solidFill>
              </a:rPr>
              <a:t>le texte du pro forma :</a:t>
            </a:r>
          </a:p>
          <a:p>
            <a:pPr lvl="3">
              <a:lnSpc>
                <a:spcPct val="110000"/>
              </a:lnSpc>
            </a:pPr>
            <a:r>
              <a:rPr lang="en-CA" sz="1800" dirty="0">
                <a:solidFill>
                  <a:schemeClr val="tx1"/>
                </a:solidFill>
              </a:rPr>
              <a:t>“</a:t>
            </a:r>
            <a:r>
              <a:rPr lang="en-CA" sz="1800" u="sng" dirty="0">
                <a:solidFill>
                  <a:schemeClr val="tx1"/>
                </a:solidFill>
              </a:rPr>
              <a:t>incremental cost and </a:t>
            </a:r>
            <a:r>
              <a:rPr lang="en-CA" sz="1800" u="sng" dirty="0" err="1">
                <a:solidFill>
                  <a:schemeClr val="tx1"/>
                </a:solidFill>
              </a:rPr>
              <a:t>decremental</a:t>
            </a:r>
            <a:r>
              <a:rPr lang="en-CA" sz="1800" u="sng" dirty="0">
                <a:solidFill>
                  <a:schemeClr val="tx1"/>
                </a:solidFill>
              </a:rPr>
              <a:t> cost</a:t>
            </a:r>
            <a:r>
              <a:rPr lang="en-CA" sz="1800" dirty="0">
                <a:solidFill>
                  <a:schemeClr val="tx1"/>
                </a:solidFill>
              </a:rPr>
              <a:t> represent the Transmission Provider’s </a:t>
            </a:r>
            <a:r>
              <a:rPr lang="en-CA" sz="1800" u="sng" dirty="0">
                <a:solidFill>
                  <a:schemeClr val="tx1"/>
                </a:solidFill>
              </a:rPr>
              <a:t>actual average hourly cost </a:t>
            </a:r>
            <a:r>
              <a:rPr lang="en-CA" sz="1800" dirty="0">
                <a:solidFill>
                  <a:schemeClr val="tx1"/>
                </a:solidFill>
              </a:rPr>
              <a:t>of the last 10 MW dispatched to supply the Transmission Provider’s Native Load Customers”</a:t>
            </a:r>
          </a:p>
          <a:p>
            <a:pPr lvl="2">
              <a:lnSpc>
                <a:spcPct val="110000"/>
              </a:lnSpc>
            </a:pPr>
            <a:r>
              <a:rPr lang="fr-CA" dirty="0">
                <a:solidFill>
                  <a:schemeClr val="tx1"/>
                </a:solidFill>
              </a:rPr>
              <a:t>les pratiques courantes chez nos voisins.</a:t>
            </a:r>
          </a:p>
          <a:p>
            <a:pPr marL="566928" lvl="3" indent="0">
              <a:lnSpc>
                <a:spcPct val="110000"/>
              </a:lnSpc>
              <a:buNone/>
            </a:pPr>
            <a:endParaRPr lang="fr-CA" sz="1200" dirty="0">
              <a:solidFill>
                <a:schemeClr val="tx1"/>
              </a:solidFill>
            </a:endParaRPr>
          </a:p>
          <a:p>
            <a:pPr lvl="1">
              <a:lnSpc>
                <a:spcPct val="110000"/>
              </a:lnSpc>
            </a:pPr>
            <a:endParaRPr lang="fr-CA" sz="1600" dirty="0">
              <a:solidFill>
                <a:schemeClr val="tx1"/>
              </a:solidFill>
            </a:endParaRPr>
          </a:p>
          <a:p>
            <a:pPr lvl="2">
              <a:lnSpc>
                <a:spcPct val="110000"/>
              </a:lnSpc>
            </a:pPr>
            <a:endParaRPr lang="fr-CA" sz="1600" dirty="0">
              <a:solidFill>
                <a:schemeClr val="tx1"/>
              </a:solidFill>
            </a:endParaRPr>
          </a:p>
          <a:p>
            <a:pPr lvl="1">
              <a:lnSpc>
                <a:spcPct val="110000"/>
              </a:lnSpc>
            </a:pPr>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10</a:t>
            </a:fld>
            <a:endParaRPr lang="en-CA" altLang="fr-FR"/>
          </a:p>
        </p:txBody>
      </p:sp>
      <p:sp>
        <p:nvSpPr>
          <p:cNvPr id="5" name="Content Placeholder 4"/>
          <p:cNvSpPr>
            <a:spLocks noGrp="1"/>
          </p:cNvSpPr>
          <p:nvPr>
            <p:ph sz="quarter" idx="14"/>
          </p:nvPr>
        </p:nvSpPr>
        <p:spPr/>
        <p:txBody>
          <a:bodyPr/>
          <a:lstStyle/>
          <a:p>
            <a:r>
              <a:rPr lang="fr-CA" u="sng" dirty="0">
                <a:solidFill>
                  <a:schemeClr val="tx1"/>
                </a:solidFill>
              </a:rPr>
              <a:t>L’évolution du cadre d’analyse</a:t>
            </a:r>
            <a:endParaRPr lang="en-CA" u="sng" dirty="0">
              <a:solidFill>
                <a:schemeClr val="tx1"/>
              </a:solidFill>
            </a:endParaRPr>
          </a:p>
        </p:txBody>
      </p:sp>
    </p:spTree>
    <p:extLst>
      <p:ext uri="{BB962C8B-B14F-4D97-AF65-F5344CB8AC3E}">
        <p14:creationId xmlns:p14="http://schemas.microsoft.com/office/powerpoint/2010/main" val="4046890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5400" dirty="0"/>
              <a:t>La proposition conjointe</a:t>
            </a:r>
            <a:endParaRPr lang="en-CA" sz="5400" dirty="0"/>
          </a:p>
        </p:txBody>
      </p:sp>
      <p:sp>
        <p:nvSpPr>
          <p:cNvPr id="3" name="Text Placeholder 2"/>
          <p:cNvSpPr>
            <a:spLocks noGrp="1"/>
          </p:cNvSpPr>
          <p:nvPr>
            <p:ph type="body" idx="1"/>
          </p:nvPr>
        </p:nvSpPr>
        <p:spPr/>
        <p:txBody>
          <a:bodyPr/>
          <a:lstStyle/>
          <a:p>
            <a:r>
              <a:rPr lang="fr-CA" dirty="0"/>
              <a:t> </a:t>
            </a:r>
            <a:endParaRPr lang="en-CA" dirty="0"/>
          </a:p>
        </p:txBody>
      </p:sp>
      <p:sp>
        <p:nvSpPr>
          <p:cNvPr id="4" name="Slide Number Placeholder 3"/>
          <p:cNvSpPr>
            <a:spLocks noGrp="1"/>
          </p:cNvSpPr>
          <p:nvPr>
            <p:ph type="sldNum" sz="quarter" idx="12"/>
          </p:nvPr>
        </p:nvSpPr>
        <p:spPr/>
        <p:txBody>
          <a:bodyPr/>
          <a:lstStyle/>
          <a:p>
            <a:fld id="{100C1AC0-215C-4C22-A7D1-D70D180FD47A}" type="slidenum">
              <a:rPr lang="en-CA" altLang="fr-FR" smtClean="0"/>
              <a:pPr/>
              <a:t>11</a:t>
            </a:fld>
            <a:endParaRPr lang="en-CA" altLang="fr-FR"/>
          </a:p>
        </p:txBody>
      </p:sp>
    </p:spTree>
    <p:extLst>
      <p:ext uri="{BB962C8B-B14F-4D97-AF65-F5344CB8AC3E}">
        <p14:creationId xmlns:p14="http://schemas.microsoft.com/office/powerpoint/2010/main" val="580744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tx1"/>
                </a:solidFill>
              </a:rPr>
              <a:t>Tableau synthèse</a:t>
            </a:r>
            <a:endParaRPr lang="en-CA" dirty="0">
              <a:solidFill>
                <a:schemeClr val="tx1"/>
              </a:solidFill>
            </a:endParaRPr>
          </a:p>
        </p:txBody>
      </p:sp>
      <p:sp>
        <p:nvSpPr>
          <p:cNvPr id="3" name="Content Placeholder 2"/>
          <p:cNvSpPr>
            <a:spLocks noGrp="1"/>
          </p:cNvSpPr>
          <p:nvPr>
            <p:ph idx="1"/>
          </p:nvPr>
        </p:nvSpPr>
        <p:spPr/>
        <p:txBody>
          <a:bodyPr/>
          <a:lstStyle/>
          <a:p>
            <a:pPr marL="0" indent="0">
              <a:buNone/>
            </a:pPr>
            <a:endParaRPr lang="fr-CA" dirty="0"/>
          </a:p>
          <a:p>
            <a:endParaRPr lang="en-CA" dirty="0"/>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12</a:t>
            </a:fld>
            <a:endParaRPr lang="en-CA" altLang="fr-FR"/>
          </a:p>
        </p:txBody>
      </p:sp>
      <p:sp>
        <p:nvSpPr>
          <p:cNvPr id="5" name="Content Placeholder 4"/>
          <p:cNvSpPr>
            <a:spLocks noGrp="1"/>
          </p:cNvSpPr>
          <p:nvPr>
            <p:ph sz="quarter" idx="14"/>
          </p:nvPr>
        </p:nvSpPr>
        <p:spPr/>
        <p:txBody>
          <a:bodyPr/>
          <a:lstStyle/>
          <a:p>
            <a:r>
              <a:rPr lang="fr-CA" u="sng" dirty="0"/>
              <a:t>La proposition conjointe</a:t>
            </a:r>
            <a:endParaRPr lang="en-CA" u="sng" dirty="0"/>
          </a:p>
        </p:txBody>
      </p:sp>
      <p:pic>
        <p:nvPicPr>
          <p:cNvPr id="7" name="Picture 6"/>
          <p:cNvPicPr>
            <a:picLocks noChangeAspect="1"/>
          </p:cNvPicPr>
          <p:nvPr/>
        </p:nvPicPr>
        <p:blipFill>
          <a:blip r:embed="rId3"/>
          <a:stretch>
            <a:fillRect/>
          </a:stretch>
        </p:blipFill>
        <p:spPr>
          <a:xfrm>
            <a:off x="304213" y="2169337"/>
            <a:ext cx="8572406" cy="3950109"/>
          </a:xfrm>
          <a:prstGeom prst="rect">
            <a:avLst/>
          </a:prstGeom>
        </p:spPr>
      </p:pic>
    </p:spTree>
    <p:extLst>
      <p:ext uri="{BB962C8B-B14F-4D97-AF65-F5344CB8AC3E}">
        <p14:creationId xmlns:p14="http://schemas.microsoft.com/office/powerpoint/2010/main" val="16942635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Recommandations</a:t>
            </a:r>
            <a:endParaRPr lang="en-CA" dirty="0"/>
          </a:p>
        </p:txBody>
      </p:sp>
      <p:sp>
        <p:nvSpPr>
          <p:cNvPr id="3" name="Content Placeholder 2"/>
          <p:cNvSpPr>
            <a:spLocks noGrp="1"/>
          </p:cNvSpPr>
          <p:nvPr>
            <p:ph idx="1"/>
          </p:nvPr>
        </p:nvSpPr>
        <p:spPr/>
        <p:txBody>
          <a:bodyPr>
            <a:normAutofit lnSpcReduction="10000"/>
          </a:bodyPr>
          <a:lstStyle/>
          <a:p>
            <a:r>
              <a:rPr lang="fr-CA" dirty="0">
                <a:solidFill>
                  <a:schemeClr val="tx1"/>
                </a:solidFill>
              </a:rPr>
              <a:t>Traitement des frais</a:t>
            </a:r>
          </a:p>
          <a:p>
            <a:pPr lvl="1"/>
            <a:r>
              <a:rPr lang="fr-CA" b="1" dirty="0">
                <a:solidFill>
                  <a:schemeClr val="tx1"/>
                </a:solidFill>
              </a:rPr>
              <a:t>Je recommande d’accepter la suppression de frais associés au transport dans le calcul des Prix incrémentiel et </a:t>
            </a:r>
            <a:r>
              <a:rPr lang="fr-CA" b="1" dirty="0" err="1">
                <a:solidFill>
                  <a:schemeClr val="tx1"/>
                </a:solidFill>
              </a:rPr>
              <a:t>décrémentiel</a:t>
            </a:r>
            <a:r>
              <a:rPr lang="fr-CA" b="1" dirty="0">
                <a:solidFill>
                  <a:schemeClr val="tx1"/>
                </a:solidFill>
              </a:rPr>
              <a:t>. </a:t>
            </a:r>
            <a:endParaRPr lang="en-CA" dirty="0">
              <a:solidFill>
                <a:schemeClr val="tx1"/>
              </a:solidFill>
            </a:endParaRPr>
          </a:p>
          <a:p>
            <a:r>
              <a:rPr lang="fr-CA" dirty="0">
                <a:solidFill>
                  <a:schemeClr val="tx1"/>
                </a:solidFill>
              </a:rPr>
              <a:t>L’application de seuils</a:t>
            </a:r>
          </a:p>
          <a:p>
            <a:pPr lvl="1"/>
            <a:r>
              <a:rPr lang="fr-CA" b="1" dirty="0">
                <a:solidFill>
                  <a:schemeClr val="tx1"/>
                </a:solidFill>
              </a:rPr>
              <a:t>Je recommande d’accepter la non-inclusion de seuils dans le calcul des Prix incrémentiel et </a:t>
            </a:r>
            <a:r>
              <a:rPr lang="fr-CA" b="1" dirty="0" err="1">
                <a:solidFill>
                  <a:schemeClr val="tx1"/>
                </a:solidFill>
              </a:rPr>
              <a:t>décrémentiel</a:t>
            </a:r>
            <a:r>
              <a:rPr lang="fr-CA" b="1" dirty="0">
                <a:solidFill>
                  <a:schemeClr val="tx1"/>
                </a:solidFill>
              </a:rPr>
              <a:t>. </a:t>
            </a:r>
            <a:endParaRPr lang="en-CA" dirty="0">
              <a:solidFill>
                <a:schemeClr val="tx1"/>
              </a:solidFill>
            </a:endParaRPr>
          </a:p>
          <a:p>
            <a:r>
              <a:rPr lang="fr-CA" dirty="0">
                <a:solidFill>
                  <a:schemeClr val="tx1"/>
                </a:solidFill>
              </a:rPr>
              <a:t>Calcul des écarts — Tranche 1</a:t>
            </a:r>
          </a:p>
          <a:p>
            <a:pPr lvl="1"/>
            <a:r>
              <a:rPr lang="fr-CA" b="1" dirty="0">
                <a:solidFill>
                  <a:schemeClr val="tx1"/>
                </a:solidFill>
              </a:rPr>
              <a:t>Je recommande d’accepter le calcul des écarts mensuels à la Tranche 1, tel que proposé à la Proposition Conjointe.</a:t>
            </a:r>
          </a:p>
          <a:p>
            <a:r>
              <a:rPr lang="fr-CA" dirty="0">
                <a:solidFill>
                  <a:schemeClr val="tx1"/>
                </a:solidFill>
              </a:rPr>
              <a:t>Calcul des écarts — Tranches 2 et 3</a:t>
            </a:r>
          </a:p>
          <a:p>
            <a:pPr lvl="1"/>
            <a:r>
              <a:rPr lang="fr-CA" b="1" dirty="0">
                <a:solidFill>
                  <a:schemeClr val="tx1"/>
                </a:solidFill>
              </a:rPr>
              <a:t>Je recommande d’accepter le calcul des écarts horaires aux Tranches 2 et 3, tel que proposé à la Proposition Conjointe.</a:t>
            </a:r>
          </a:p>
          <a:p>
            <a:r>
              <a:rPr lang="fr-CA" dirty="0">
                <a:solidFill>
                  <a:schemeClr val="tx1"/>
                </a:solidFill>
              </a:rPr>
              <a:t>Mais je ne recommande pas d’adopter la définition des Prix de référence … </a:t>
            </a:r>
          </a:p>
          <a:p>
            <a:endParaRPr lang="fr-CA" dirty="0">
              <a:solidFill>
                <a:schemeClr val="tx1"/>
              </a:solidFill>
            </a:endParaRPr>
          </a:p>
          <a:p>
            <a:endParaRPr lang="fr-CA" dirty="0">
              <a:solidFill>
                <a:schemeClr val="tx1"/>
              </a:solidFill>
            </a:endParaRPr>
          </a:p>
          <a:p>
            <a:pPr lvl="1"/>
            <a:endParaRPr lang="fr-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13</a:t>
            </a:fld>
            <a:endParaRPr lang="en-CA" altLang="fr-FR"/>
          </a:p>
        </p:txBody>
      </p:sp>
      <p:sp>
        <p:nvSpPr>
          <p:cNvPr id="5" name="Content Placeholder 4"/>
          <p:cNvSpPr>
            <a:spLocks noGrp="1"/>
          </p:cNvSpPr>
          <p:nvPr>
            <p:ph sz="quarter" idx="14"/>
          </p:nvPr>
        </p:nvSpPr>
        <p:spPr/>
        <p:txBody>
          <a:bodyPr/>
          <a:lstStyle/>
          <a:p>
            <a:r>
              <a:rPr lang="fr-CA" u="sng" dirty="0"/>
              <a:t>La proposition conjointe</a:t>
            </a:r>
            <a:endParaRPr lang="en-CA" u="sng" dirty="0"/>
          </a:p>
          <a:p>
            <a:endParaRPr lang="en-CA" dirty="0"/>
          </a:p>
        </p:txBody>
      </p:sp>
    </p:spTree>
    <p:extLst>
      <p:ext uri="{BB962C8B-B14F-4D97-AF65-F5344CB8AC3E}">
        <p14:creationId xmlns:p14="http://schemas.microsoft.com/office/powerpoint/2010/main" val="1170683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5400" dirty="0"/>
              <a:t>Le prix de référence selon la Proposition conjointe</a:t>
            </a:r>
            <a:endParaRPr lang="en-CA" sz="5400" dirty="0"/>
          </a:p>
        </p:txBody>
      </p:sp>
      <p:sp>
        <p:nvSpPr>
          <p:cNvPr id="3" name="Text Placeholder 2"/>
          <p:cNvSpPr>
            <a:spLocks noGrp="1"/>
          </p:cNvSpPr>
          <p:nvPr>
            <p:ph type="body" idx="1"/>
          </p:nvPr>
        </p:nvSpPr>
        <p:spPr/>
        <p:txBody>
          <a:bodyPr/>
          <a:lstStyle/>
          <a:p>
            <a:r>
              <a:rPr lang="fr-CA" dirty="0"/>
              <a:t> </a:t>
            </a:r>
            <a:endParaRPr lang="en-CA" dirty="0"/>
          </a:p>
        </p:txBody>
      </p:sp>
      <p:sp>
        <p:nvSpPr>
          <p:cNvPr id="4" name="Slide Number Placeholder 3"/>
          <p:cNvSpPr>
            <a:spLocks noGrp="1"/>
          </p:cNvSpPr>
          <p:nvPr>
            <p:ph type="sldNum" sz="quarter" idx="12"/>
          </p:nvPr>
        </p:nvSpPr>
        <p:spPr/>
        <p:txBody>
          <a:bodyPr/>
          <a:lstStyle/>
          <a:p>
            <a:fld id="{100C1AC0-215C-4C22-A7D1-D70D180FD47A}" type="slidenum">
              <a:rPr lang="en-CA" altLang="fr-FR" smtClean="0"/>
              <a:pPr/>
              <a:t>14</a:t>
            </a:fld>
            <a:endParaRPr lang="en-CA" altLang="fr-FR"/>
          </a:p>
        </p:txBody>
      </p:sp>
    </p:spTree>
    <p:extLst>
      <p:ext uri="{BB962C8B-B14F-4D97-AF65-F5344CB8AC3E}">
        <p14:creationId xmlns:p14="http://schemas.microsoft.com/office/powerpoint/2010/main" val="37826197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L’utilisation d’un proxy</a:t>
            </a:r>
            <a:endParaRPr lang="en-CA" dirty="0"/>
          </a:p>
        </p:txBody>
      </p:sp>
      <p:sp>
        <p:nvSpPr>
          <p:cNvPr id="3" name="Content Placeholder 2"/>
          <p:cNvSpPr>
            <a:spLocks noGrp="1"/>
          </p:cNvSpPr>
          <p:nvPr>
            <p:ph idx="1"/>
          </p:nvPr>
        </p:nvSpPr>
        <p:spPr>
          <a:xfrm>
            <a:off x="822959" y="1833880"/>
            <a:ext cx="7543801" cy="4566917"/>
          </a:xfrm>
        </p:spPr>
        <p:txBody>
          <a:bodyPr>
            <a:normAutofit fontScale="85000" lnSpcReduction="10000"/>
          </a:bodyPr>
          <a:lstStyle/>
          <a:p>
            <a:pPr>
              <a:lnSpc>
                <a:spcPct val="110000"/>
              </a:lnSpc>
            </a:pPr>
            <a:r>
              <a:rPr lang="fr-CA" dirty="0">
                <a:solidFill>
                  <a:schemeClr val="tx1"/>
                </a:solidFill>
              </a:rPr>
              <a:t>La Régie a réitéré plusieurs fois son intention de baser les tarifs SCÉ sur les prix horaires des marchés limitrophes (D-2012-010, p. 111 et D-2020-139, entre autres)</a:t>
            </a:r>
          </a:p>
          <a:p>
            <a:pPr>
              <a:lnSpc>
                <a:spcPct val="110000"/>
              </a:lnSpc>
            </a:pPr>
            <a:r>
              <a:rPr lang="fr-CA" dirty="0">
                <a:solidFill>
                  <a:schemeClr val="tx1"/>
                </a:solidFill>
              </a:rPr>
              <a:t>Étant donné que ce service est effectué à l’intérieur du réseau du Transporteur, il s’agit en fait d’utiliser les prix horaires des marchés externes comme un </a:t>
            </a:r>
            <a:r>
              <a:rPr lang="fr-CA" i="1" dirty="0">
                <a:solidFill>
                  <a:schemeClr val="tx1"/>
                </a:solidFill>
              </a:rPr>
              <a:t>proxy</a:t>
            </a:r>
            <a:r>
              <a:rPr lang="fr-CA" dirty="0">
                <a:solidFill>
                  <a:schemeClr val="tx1"/>
                </a:solidFill>
              </a:rPr>
              <a:t> pour les prix horaires de ce marché interne</a:t>
            </a:r>
          </a:p>
          <a:p>
            <a:pPr lvl="1">
              <a:lnSpc>
                <a:spcPct val="110000"/>
              </a:lnSpc>
            </a:pPr>
            <a:r>
              <a:rPr lang="fr-CA" dirty="0">
                <a:solidFill>
                  <a:schemeClr val="tx1"/>
                </a:solidFill>
              </a:rPr>
              <a:t>« </a:t>
            </a:r>
            <a:r>
              <a:rPr lang="en-US" dirty="0">
                <a:solidFill>
                  <a:schemeClr val="tx1"/>
                </a:solidFill>
              </a:rPr>
              <a:t>[BRTM et HQP] </a:t>
            </a:r>
            <a:r>
              <a:rPr lang="fr-FR" dirty="0">
                <a:solidFill>
                  <a:schemeClr val="tx1"/>
                </a:solidFill>
              </a:rPr>
              <a:t>étaient d’accord sur le fait que le recours aux prix des trois (3) marchés est un exercice nécessaire dans le but d’établir un prix « proxy » pour le service rendu » (B-0177, p. 6)</a:t>
            </a:r>
            <a:endParaRPr lang="fr-CA" dirty="0">
              <a:solidFill>
                <a:schemeClr val="tx1"/>
              </a:solidFill>
            </a:endParaRPr>
          </a:p>
          <a:p>
            <a:pPr>
              <a:lnSpc>
                <a:spcPct val="110000"/>
              </a:lnSpc>
            </a:pPr>
            <a:r>
              <a:rPr lang="fr-CA" dirty="0">
                <a:solidFill>
                  <a:schemeClr val="tx1"/>
                </a:solidFill>
              </a:rPr>
              <a:t>L’utilisation d’un prix </a:t>
            </a:r>
            <a:r>
              <a:rPr lang="fr-CA" i="1" dirty="0">
                <a:solidFill>
                  <a:schemeClr val="tx1"/>
                </a:solidFill>
              </a:rPr>
              <a:t>proxy </a:t>
            </a:r>
            <a:r>
              <a:rPr lang="fr-CA" dirty="0">
                <a:solidFill>
                  <a:schemeClr val="tx1"/>
                </a:solidFill>
              </a:rPr>
              <a:t>est explicitement reconnu par la FERC, pour étude au cas par cas</a:t>
            </a:r>
          </a:p>
          <a:p>
            <a:pPr>
              <a:lnSpc>
                <a:spcPct val="110000"/>
              </a:lnSpc>
            </a:pPr>
            <a:r>
              <a:rPr lang="fr-CA" dirty="0">
                <a:solidFill>
                  <a:schemeClr val="tx1"/>
                </a:solidFill>
              </a:rPr>
              <a:t>La question est simplement: comment calculer ce prix </a:t>
            </a:r>
            <a:r>
              <a:rPr lang="fr-CA" i="1" dirty="0">
                <a:solidFill>
                  <a:schemeClr val="tx1"/>
                </a:solidFill>
              </a:rPr>
              <a:t>proxy </a:t>
            </a:r>
            <a:r>
              <a:rPr lang="fr-CA" dirty="0">
                <a:solidFill>
                  <a:schemeClr val="tx1"/>
                </a:solidFill>
              </a:rPr>
              <a:t>?</a:t>
            </a:r>
          </a:p>
          <a:p>
            <a:pPr lvl="1">
              <a:lnSpc>
                <a:spcPct val="110000"/>
              </a:lnSpc>
            </a:pPr>
            <a:r>
              <a:rPr lang="fr-CA" dirty="0">
                <a:solidFill>
                  <a:schemeClr val="tx1"/>
                </a:solidFill>
              </a:rPr>
              <a:t>Afin de bien comprendre les implications de différentes formules, il importe de connaître leurs conséquences réelles</a:t>
            </a: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15</a:t>
            </a:fld>
            <a:endParaRPr lang="en-CA" altLang="fr-FR"/>
          </a:p>
        </p:txBody>
      </p:sp>
      <p:sp>
        <p:nvSpPr>
          <p:cNvPr id="5" name="Content Placeholder 4"/>
          <p:cNvSpPr>
            <a:spLocks noGrp="1"/>
          </p:cNvSpPr>
          <p:nvPr>
            <p:ph sz="quarter" idx="14"/>
          </p:nvPr>
        </p:nvSpPr>
        <p:spPr>
          <a:xfrm>
            <a:off x="822959" y="210329"/>
            <a:ext cx="5177008" cy="579437"/>
          </a:xfrm>
        </p:spPr>
        <p:txBody>
          <a:bodyPr>
            <a:normAutofit/>
          </a:bodyPr>
          <a:lstStyle/>
          <a:p>
            <a:r>
              <a:rPr lang="en-CA" u="sng" dirty="0"/>
              <a:t>Prix de reference </a:t>
            </a:r>
            <a:r>
              <a:rPr lang="en-CA" u="sng" dirty="0" err="1"/>
              <a:t>selon</a:t>
            </a:r>
            <a:r>
              <a:rPr lang="en-CA" u="sng" dirty="0"/>
              <a:t> Proposition </a:t>
            </a:r>
            <a:r>
              <a:rPr lang="en-CA" u="sng" dirty="0" err="1"/>
              <a:t>Conjointe</a:t>
            </a:r>
            <a:endParaRPr lang="en-CA" u="sng" dirty="0"/>
          </a:p>
        </p:txBody>
      </p:sp>
    </p:spTree>
    <p:extLst>
      <p:ext uri="{BB962C8B-B14F-4D97-AF65-F5344CB8AC3E}">
        <p14:creationId xmlns:p14="http://schemas.microsoft.com/office/powerpoint/2010/main" val="37166493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a:t>Approche analytique</a:t>
            </a:r>
            <a:endParaRPr lang="en-CA" sz="4000" dirty="0"/>
          </a:p>
        </p:txBody>
      </p:sp>
      <p:sp>
        <p:nvSpPr>
          <p:cNvPr id="3" name="Content Placeholder 2"/>
          <p:cNvSpPr>
            <a:spLocks noGrp="1"/>
          </p:cNvSpPr>
          <p:nvPr>
            <p:ph idx="1"/>
          </p:nvPr>
        </p:nvSpPr>
        <p:spPr>
          <a:xfrm>
            <a:off x="822959" y="1828800"/>
            <a:ext cx="7543801" cy="4630986"/>
          </a:xfrm>
        </p:spPr>
        <p:txBody>
          <a:bodyPr>
            <a:normAutofit/>
          </a:bodyPr>
          <a:lstStyle/>
          <a:p>
            <a:pPr lvl="1"/>
            <a:r>
              <a:rPr lang="fr-CA" dirty="0">
                <a:solidFill>
                  <a:schemeClr val="tx1"/>
                </a:solidFill>
              </a:rPr>
              <a:t>Prix horaires (marché temps réel) des trois marchés</a:t>
            </a:r>
          </a:p>
          <a:p>
            <a:pPr lvl="1"/>
            <a:r>
              <a:rPr lang="fr-CA" dirty="0">
                <a:solidFill>
                  <a:schemeClr val="tx1"/>
                </a:solidFill>
              </a:rPr>
              <a:t>Formules pour calculer, sur une base horaire ou mensuelle :</a:t>
            </a:r>
          </a:p>
          <a:p>
            <a:pPr lvl="2"/>
            <a:r>
              <a:rPr lang="fr-CA" dirty="0">
                <a:solidFill>
                  <a:schemeClr val="tx1"/>
                </a:solidFill>
              </a:rPr>
              <a:t>Les prix incrémentiel et </a:t>
            </a:r>
            <a:r>
              <a:rPr lang="fr-CA" dirty="0" err="1">
                <a:solidFill>
                  <a:schemeClr val="tx1"/>
                </a:solidFill>
              </a:rPr>
              <a:t>décrémentiel</a:t>
            </a:r>
            <a:endParaRPr lang="fr-CA" dirty="0">
              <a:solidFill>
                <a:schemeClr val="tx1"/>
              </a:solidFill>
            </a:endParaRPr>
          </a:p>
          <a:p>
            <a:pPr lvl="3"/>
            <a:r>
              <a:rPr lang="fr-CA" sz="1800" dirty="0">
                <a:solidFill>
                  <a:schemeClr val="tx1"/>
                </a:solidFill>
              </a:rPr>
              <a:t>Selon la méthode de la Proposition Conjointe (le plus élevé/le moins élevé)</a:t>
            </a:r>
          </a:p>
          <a:p>
            <a:pPr lvl="3"/>
            <a:r>
              <a:rPr lang="fr-CA" sz="1800" dirty="0">
                <a:solidFill>
                  <a:schemeClr val="tx1"/>
                </a:solidFill>
              </a:rPr>
              <a:t>Selon la méthode du Prix moyen (prix unique incrémentiel/</a:t>
            </a:r>
            <a:r>
              <a:rPr lang="fr-CA" sz="1800" dirty="0" err="1">
                <a:solidFill>
                  <a:schemeClr val="tx1"/>
                </a:solidFill>
              </a:rPr>
              <a:t>décrémentiel</a:t>
            </a:r>
            <a:r>
              <a:rPr lang="fr-CA" sz="1800" dirty="0">
                <a:solidFill>
                  <a:schemeClr val="tx1"/>
                </a:solidFill>
              </a:rPr>
              <a:t>)</a:t>
            </a:r>
          </a:p>
          <a:p>
            <a:pPr lvl="2"/>
            <a:r>
              <a:rPr lang="fr-CA" dirty="0">
                <a:solidFill>
                  <a:schemeClr val="tx1"/>
                </a:solidFill>
              </a:rPr>
              <a:t>Les pénalités du Transporteur, pour les Tranches 2 et 3</a:t>
            </a:r>
          </a:p>
          <a:p>
            <a:pPr lvl="3"/>
            <a:r>
              <a:rPr lang="fr-CA" sz="1800" dirty="0">
                <a:solidFill>
                  <a:schemeClr val="tx1"/>
                </a:solidFill>
              </a:rPr>
              <a:t>Tenant compte du « </a:t>
            </a:r>
            <a:r>
              <a:rPr lang="fr-CA" sz="1800" dirty="0" err="1">
                <a:solidFill>
                  <a:schemeClr val="tx1"/>
                </a:solidFill>
              </a:rPr>
              <a:t>ratchet</a:t>
            </a:r>
            <a:r>
              <a:rPr lang="fr-CA" sz="1800" dirty="0">
                <a:solidFill>
                  <a:schemeClr val="tx1"/>
                </a:solidFill>
              </a:rPr>
              <a:t> » à 10 </a:t>
            </a:r>
            <a:r>
              <a:rPr lang="fr-CA" sz="1800" dirty="0" err="1">
                <a:solidFill>
                  <a:schemeClr val="tx1"/>
                </a:solidFill>
              </a:rPr>
              <a:t>GWh</a:t>
            </a:r>
            <a:r>
              <a:rPr lang="fr-CA" sz="1800" dirty="0">
                <a:solidFill>
                  <a:schemeClr val="tx1"/>
                </a:solidFill>
              </a:rPr>
              <a:t> cumulatif (valeurs absolues)</a:t>
            </a:r>
          </a:p>
          <a:p>
            <a:pPr lvl="1"/>
            <a:r>
              <a:rPr lang="fr-CA" dirty="0">
                <a:solidFill>
                  <a:schemeClr val="tx1"/>
                </a:solidFill>
              </a:rPr>
              <a:t>Permet de résumer, pour chaque scénario :</a:t>
            </a:r>
          </a:p>
          <a:p>
            <a:pPr lvl="2"/>
            <a:r>
              <a:rPr lang="fr-CA" sz="2000" dirty="0">
                <a:solidFill>
                  <a:schemeClr val="tx1"/>
                </a:solidFill>
              </a:rPr>
              <a:t>Les paiements nets entre HQP et le client</a:t>
            </a:r>
          </a:p>
          <a:p>
            <a:pPr lvl="2"/>
            <a:r>
              <a:rPr lang="fr-CA" sz="2000" dirty="0">
                <a:solidFill>
                  <a:schemeClr val="tx1"/>
                </a:solidFill>
              </a:rPr>
              <a:t>Les pénalités pour les Tranches 2 et 3</a:t>
            </a:r>
          </a:p>
          <a:p>
            <a:pPr lvl="1"/>
            <a:r>
              <a:rPr lang="fr-CA" dirty="0">
                <a:solidFill>
                  <a:schemeClr val="tx1"/>
                </a:solidFill>
              </a:rPr>
              <a:t>Explorer les scénarios avec des écarts équilibrés (positifs et négatifs) en non équilibrés dans une seule année</a:t>
            </a:r>
          </a:p>
          <a:p>
            <a:pPr lvl="2"/>
            <a:endParaRPr lang="fr-CA" sz="2000"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16</a:t>
            </a:fld>
            <a:endParaRPr lang="en-CA" altLang="fr-FR"/>
          </a:p>
        </p:txBody>
      </p:sp>
      <p:sp>
        <p:nvSpPr>
          <p:cNvPr id="5" name="Content Placeholder 4"/>
          <p:cNvSpPr>
            <a:spLocks noGrp="1"/>
          </p:cNvSpPr>
          <p:nvPr>
            <p:ph sz="quarter" idx="14"/>
          </p:nvPr>
        </p:nvSpPr>
        <p:spPr/>
        <p:txBody>
          <a:bodyPr/>
          <a:lstStyle/>
          <a:p>
            <a:r>
              <a:rPr lang="en-CA" dirty="0"/>
              <a:t> </a:t>
            </a:r>
          </a:p>
        </p:txBody>
      </p:sp>
    </p:spTree>
    <p:extLst>
      <p:ext uri="{BB962C8B-B14F-4D97-AF65-F5344CB8AC3E}">
        <p14:creationId xmlns:p14="http://schemas.microsoft.com/office/powerpoint/2010/main" val="33118815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Les marchés avoisinants</a:t>
            </a:r>
            <a:endParaRPr lang="en-CA" dirty="0"/>
          </a:p>
        </p:txBody>
      </p:sp>
      <p:sp>
        <p:nvSpPr>
          <p:cNvPr id="3" name="Content Placeholder 2"/>
          <p:cNvSpPr>
            <a:spLocks noGrp="1"/>
          </p:cNvSpPr>
          <p:nvPr>
            <p:ph idx="1"/>
          </p:nvPr>
        </p:nvSpPr>
        <p:spPr>
          <a:xfrm>
            <a:off x="822959" y="1730644"/>
            <a:ext cx="3298104" cy="4729142"/>
          </a:xfrm>
        </p:spPr>
        <p:txBody>
          <a:bodyPr>
            <a:normAutofit/>
          </a:bodyPr>
          <a:lstStyle/>
          <a:p>
            <a:pPr>
              <a:lnSpc>
                <a:spcPct val="100000"/>
              </a:lnSpc>
            </a:pPr>
            <a:r>
              <a:rPr lang="fr-CA" sz="2000" dirty="0">
                <a:solidFill>
                  <a:schemeClr val="tx1"/>
                </a:solidFill>
              </a:rPr>
              <a:t>Analyses basées sur les données horaires en temps réel des trois marchés</a:t>
            </a:r>
          </a:p>
          <a:p>
            <a:pPr lvl="1">
              <a:lnSpc>
                <a:spcPct val="100000"/>
              </a:lnSpc>
            </a:pPr>
            <a:r>
              <a:rPr lang="fr-CA" sz="1600" dirty="0">
                <a:solidFill>
                  <a:schemeClr val="tx1"/>
                </a:solidFill>
              </a:rPr>
              <a:t>D’abord avec données 2019</a:t>
            </a:r>
          </a:p>
          <a:p>
            <a:pPr lvl="1">
              <a:lnSpc>
                <a:spcPct val="100000"/>
              </a:lnSpc>
            </a:pPr>
            <a:r>
              <a:rPr lang="fr-CA" sz="1600" dirty="0">
                <a:solidFill>
                  <a:schemeClr val="tx1"/>
                </a:solidFill>
              </a:rPr>
              <a:t>Ensuite avec données de 2014 </a:t>
            </a:r>
            <a:br>
              <a:rPr lang="fr-CA" sz="1600" dirty="0">
                <a:solidFill>
                  <a:schemeClr val="tx1"/>
                </a:solidFill>
              </a:rPr>
            </a:br>
            <a:r>
              <a:rPr lang="fr-CA" sz="1600" dirty="0">
                <a:solidFill>
                  <a:schemeClr val="tx1"/>
                </a:solidFill>
              </a:rPr>
              <a:t>(prix très élevés) </a:t>
            </a:r>
          </a:p>
          <a:p>
            <a:pPr>
              <a:lnSpc>
                <a:spcPct val="100000"/>
              </a:lnSpc>
            </a:pPr>
            <a:r>
              <a:rPr lang="fr-CA" sz="2000" dirty="0">
                <a:solidFill>
                  <a:schemeClr val="tx1"/>
                </a:solidFill>
              </a:rPr>
              <a:t>Parmi les trois marchés avoisinants:</a:t>
            </a:r>
          </a:p>
          <a:p>
            <a:pPr lvl="1">
              <a:lnSpc>
                <a:spcPct val="100000"/>
              </a:lnSpc>
            </a:pPr>
            <a:r>
              <a:rPr lang="fr-CA" sz="1800" dirty="0">
                <a:solidFill>
                  <a:schemeClr val="tx1"/>
                </a:solidFill>
              </a:rPr>
              <a:t>celui de la Nouvelle-Angleterre affiche généralement les prix les plus élevés, et </a:t>
            </a:r>
          </a:p>
          <a:p>
            <a:pPr lvl="1">
              <a:lnSpc>
                <a:spcPct val="100000"/>
              </a:lnSpc>
            </a:pPr>
            <a:r>
              <a:rPr lang="fr-CA" sz="1800" dirty="0">
                <a:solidFill>
                  <a:schemeClr val="tx1"/>
                </a:solidFill>
              </a:rPr>
              <a:t>celui de l’Ontario affiche généralement les prix les moins élevés</a:t>
            </a:r>
          </a:p>
          <a:p>
            <a:pPr>
              <a:lnSpc>
                <a:spcPct val="100000"/>
              </a:lnSpc>
            </a:pPr>
            <a:endParaRPr lang="en-CA" sz="1800"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17</a:t>
            </a:fld>
            <a:endParaRPr lang="en-CA" altLang="fr-FR"/>
          </a:p>
        </p:txBody>
      </p:sp>
      <p:sp>
        <p:nvSpPr>
          <p:cNvPr id="5" name="Content Placeholder 4"/>
          <p:cNvSpPr>
            <a:spLocks noGrp="1"/>
          </p:cNvSpPr>
          <p:nvPr>
            <p:ph sz="quarter" idx="14"/>
          </p:nvPr>
        </p:nvSpPr>
        <p:spPr>
          <a:xfrm>
            <a:off x="822959" y="272960"/>
            <a:ext cx="5202060" cy="579437"/>
          </a:xfrm>
        </p:spPr>
        <p:txBody>
          <a:bodyPr>
            <a:normAutofit/>
          </a:bodyPr>
          <a:lstStyle/>
          <a:p>
            <a:r>
              <a:rPr lang="en-CA" u="sng" dirty="0"/>
              <a:t>Prix de reference </a:t>
            </a:r>
            <a:r>
              <a:rPr lang="en-CA" u="sng" dirty="0" err="1"/>
              <a:t>selon</a:t>
            </a:r>
            <a:r>
              <a:rPr lang="en-CA" u="sng" dirty="0"/>
              <a:t> Proposition </a:t>
            </a:r>
            <a:r>
              <a:rPr lang="en-CA" u="sng" dirty="0" err="1"/>
              <a:t>Conjointe</a:t>
            </a:r>
            <a:endParaRPr lang="en-CA" u="sng" dirty="0"/>
          </a:p>
          <a:p>
            <a:endParaRPr lang="en-CA" dirty="0"/>
          </a:p>
        </p:txBody>
      </p:sp>
      <p:graphicFrame>
        <p:nvGraphicFramePr>
          <p:cNvPr id="9" name="Chart 8"/>
          <p:cNvGraphicFramePr>
            <a:graphicFrameLocks noGrp="1"/>
          </p:cNvGraphicFramePr>
          <p:nvPr>
            <p:extLst>
              <p:ext uri="{D42A27DB-BD31-4B8C-83A1-F6EECF244321}">
                <p14:modId xmlns:p14="http://schemas.microsoft.com/office/powerpoint/2010/main" val="2780966107"/>
              </p:ext>
            </p:extLst>
          </p:nvPr>
        </p:nvGraphicFramePr>
        <p:xfrm>
          <a:off x="4220500" y="1593012"/>
          <a:ext cx="4535194" cy="44065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962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Prix </a:t>
            </a:r>
            <a:r>
              <a:rPr lang="en-CA" dirty="0" err="1"/>
              <a:t>mensuels</a:t>
            </a:r>
            <a:endParaRPr lang="en-CA" dirty="0"/>
          </a:p>
        </p:txBody>
      </p:sp>
      <p:sp>
        <p:nvSpPr>
          <p:cNvPr id="3" name="Content Placeholder 2"/>
          <p:cNvSpPr>
            <a:spLocks noGrp="1"/>
          </p:cNvSpPr>
          <p:nvPr>
            <p:ph idx="1"/>
          </p:nvPr>
        </p:nvSpPr>
        <p:spPr>
          <a:xfrm>
            <a:off x="672647" y="1730644"/>
            <a:ext cx="7543801" cy="4729142"/>
          </a:xfrm>
        </p:spPr>
        <p:txBody>
          <a:bodyPr/>
          <a:lstStyle/>
          <a:p>
            <a:pPr lvl="1">
              <a:lnSpc>
                <a:spcPct val="100000"/>
              </a:lnSpc>
            </a:pPr>
            <a:r>
              <a:rPr lang="fr-CA" dirty="0"/>
              <a:t>Écarts absolus</a:t>
            </a:r>
          </a:p>
          <a:p>
            <a:pPr lvl="2">
              <a:lnSpc>
                <a:spcPct val="100000"/>
              </a:lnSpc>
            </a:pPr>
            <a:r>
              <a:rPr lang="fr-CA" dirty="0"/>
              <a:t>Écarts d’entre </a:t>
            </a:r>
            <a:br>
              <a:rPr lang="fr-CA" dirty="0"/>
            </a:br>
            <a:r>
              <a:rPr lang="fr-CA" dirty="0"/>
              <a:t>13,9 et 41,1 $/</a:t>
            </a:r>
            <a:r>
              <a:rPr lang="fr-CA" dirty="0" err="1"/>
              <a:t>MWh</a:t>
            </a:r>
            <a:endParaRPr lang="fr-CA" dirty="0"/>
          </a:p>
          <a:p>
            <a:pPr lvl="2">
              <a:lnSpc>
                <a:spcPct val="100000"/>
              </a:lnSpc>
            </a:pPr>
            <a:r>
              <a:rPr lang="fr-CA" dirty="0"/>
              <a:t>Écart moyen de </a:t>
            </a:r>
            <a:br>
              <a:rPr lang="fr-CA" dirty="0"/>
            </a:br>
            <a:r>
              <a:rPr lang="fr-CA" dirty="0"/>
              <a:t>23,5 $/</a:t>
            </a:r>
            <a:r>
              <a:rPr lang="fr-CA" dirty="0" err="1"/>
              <a:t>MWh</a:t>
            </a:r>
            <a:endParaRPr lang="fr-CA" dirty="0"/>
          </a:p>
          <a:p>
            <a:pPr lvl="1">
              <a:lnSpc>
                <a:spcPct val="100000"/>
              </a:lnSpc>
            </a:pPr>
            <a:r>
              <a:rPr lang="fr-CA" dirty="0"/>
              <a:t>Ratios</a:t>
            </a:r>
          </a:p>
          <a:p>
            <a:pPr lvl="2">
              <a:lnSpc>
                <a:spcPct val="100000"/>
              </a:lnSpc>
            </a:pPr>
            <a:r>
              <a:rPr lang="fr-CA" dirty="0"/>
              <a:t>Écarts d’entre </a:t>
            </a:r>
            <a:br>
              <a:rPr lang="fr-CA" dirty="0"/>
            </a:br>
            <a:r>
              <a:rPr lang="fr-CA" dirty="0"/>
              <a:t>179 % et 769 %</a:t>
            </a:r>
          </a:p>
          <a:p>
            <a:pPr lvl="2">
              <a:lnSpc>
                <a:spcPct val="100000"/>
              </a:lnSpc>
            </a:pPr>
            <a:r>
              <a:rPr lang="fr-CA" dirty="0"/>
              <a:t>Écart moyen </a:t>
            </a:r>
            <a:br>
              <a:rPr lang="fr-CA" dirty="0"/>
            </a:br>
            <a:r>
              <a:rPr lang="fr-CA" dirty="0"/>
              <a:t>de 241 %</a:t>
            </a:r>
          </a:p>
          <a:p>
            <a:pPr>
              <a:lnSpc>
                <a:spcPct val="100000"/>
              </a:lnSpc>
            </a:pPr>
            <a:endParaRPr lang="fr-CA" dirty="0"/>
          </a:p>
          <a:p>
            <a:pPr>
              <a:lnSpc>
                <a:spcPct val="100000"/>
              </a:lnSpc>
            </a:pPr>
            <a:endParaRPr lang="en-CA" dirty="0"/>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18</a:t>
            </a:fld>
            <a:endParaRPr lang="en-CA" altLang="fr-FR"/>
          </a:p>
        </p:txBody>
      </p:sp>
      <p:sp>
        <p:nvSpPr>
          <p:cNvPr id="5" name="Content Placeholder 4"/>
          <p:cNvSpPr>
            <a:spLocks noGrp="1"/>
          </p:cNvSpPr>
          <p:nvPr>
            <p:ph sz="quarter" idx="14"/>
          </p:nvPr>
        </p:nvSpPr>
        <p:spPr>
          <a:xfrm>
            <a:off x="822959" y="272960"/>
            <a:ext cx="4826279" cy="579437"/>
          </a:xfrm>
        </p:spPr>
        <p:txBody>
          <a:bodyPr>
            <a:normAutofit/>
          </a:bodyPr>
          <a:lstStyle/>
          <a:p>
            <a:r>
              <a:rPr lang="en-CA" u="sng" dirty="0"/>
              <a:t>Prix de reference </a:t>
            </a:r>
            <a:r>
              <a:rPr lang="en-CA" u="sng" dirty="0" err="1"/>
              <a:t>selon</a:t>
            </a:r>
            <a:r>
              <a:rPr lang="en-CA" u="sng" dirty="0"/>
              <a:t> Proposition </a:t>
            </a:r>
            <a:r>
              <a:rPr lang="en-CA" u="sng" dirty="0" err="1"/>
              <a:t>Conjointe</a:t>
            </a:r>
            <a:endParaRPr lang="en-CA" u="sng" dirty="0"/>
          </a:p>
          <a:p>
            <a:endParaRPr lang="en-CA"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236098" y="1730644"/>
            <a:ext cx="5582225" cy="3405027"/>
          </a:xfrm>
          <a:prstGeom prst="rect">
            <a:avLst/>
          </a:prstGeom>
          <a:noFill/>
          <a:ln>
            <a:noFill/>
          </a:ln>
        </p:spPr>
      </p:pic>
    </p:spTree>
    <p:extLst>
      <p:ext uri="{BB962C8B-B14F-4D97-AF65-F5344CB8AC3E}">
        <p14:creationId xmlns:p14="http://schemas.microsoft.com/office/powerpoint/2010/main" val="4166410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t>Analyse des écarts mensuels (Tranche 1)</a:t>
            </a:r>
            <a:endParaRPr lang="en-CA" sz="3600" dirty="0"/>
          </a:p>
        </p:txBody>
      </p:sp>
      <p:sp>
        <p:nvSpPr>
          <p:cNvPr id="3" name="Content Placeholder 2"/>
          <p:cNvSpPr>
            <a:spLocks noGrp="1"/>
          </p:cNvSpPr>
          <p:nvPr>
            <p:ph idx="1"/>
          </p:nvPr>
        </p:nvSpPr>
        <p:spPr/>
        <p:txBody>
          <a:bodyPr>
            <a:normAutofit/>
          </a:bodyPr>
          <a:lstStyle/>
          <a:p>
            <a:pPr>
              <a:lnSpc>
                <a:spcPct val="100000"/>
              </a:lnSpc>
            </a:pPr>
            <a:r>
              <a:rPr lang="fr-CA" dirty="0"/>
              <a:t>Le tarif pour la Tranche 1 est calculé sur les écarts nets, </a:t>
            </a:r>
            <a:br>
              <a:rPr lang="fr-CA" dirty="0"/>
            </a:br>
            <a:r>
              <a:rPr lang="fr-CA" dirty="0"/>
              <a:t>sur une base mensuelle</a:t>
            </a:r>
          </a:p>
          <a:p>
            <a:pPr>
              <a:lnSpc>
                <a:spcPct val="100000"/>
              </a:lnSpc>
            </a:pPr>
            <a:r>
              <a:rPr lang="fr-CA" dirty="0"/>
              <a:t>Client fictif A : écarts positifs de 1 MW (sur 100 MW) sur 360 heures du mois, et écarts négatifs de 1 MW sur les autres 360 heures </a:t>
            </a:r>
          </a:p>
          <a:p>
            <a:pPr lvl="1">
              <a:lnSpc>
                <a:spcPct val="100000"/>
              </a:lnSpc>
            </a:pPr>
            <a:r>
              <a:rPr lang="fr-CA" dirty="0">
                <a:latin typeface="Arial" panose="020B0604020202020204" pitchFamily="34" charset="0"/>
                <a:cs typeface="Arial" panose="020B0604020202020204" pitchFamily="34" charset="0"/>
              </a:rPr>
              <a:t>→ aucun écart à facturer</a:t>
            </a:r>
          </a:p>
          <a:p>
            <a:pPr>
              <a:lnSpc>
                <a:spcPct val="100000"/>
              </a:lnSpc>
            </a:pPr>
            <a:endParaRPr lang="fr-CA" dirty="0"/>
          </a:p>
          <a:p>
            <a:pPr marL="0" indent="0">
              <a:lnSpc>
                <a:spcPct val="100000"/>
              </a:lnSpc>
              <a:buNone/>
            </a:pPr>
            <a:endParaRPr lang="fr-CA" dirty="0"/>
          </a:p>
          <a:p>
            <a:pPr>
              <a:lnSpc>
                <a:spcPct val="100000"/>
              </a:lnSpc>
            </a:pPr>
            <a:endParaRPr lang="en-CA" dirty="0"/>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19</a:t>
            </a:fld>
            <a:endParaRPr lang="en-CA" altLang="fr-FR"/>
          </a:p>
        </p:txBody>
      </p:sp>
      <p:sp>
        <p:nvSpPr>
          <p:cNvPr id="5" name="Content Placeholder 4"/>
          <p:cNvSpPr>
            <a:spLocks noGrp="1"/>
          </p:cNvSpPr>
          <p:nvPr>
            <p:ph sz="quarter" idx="14"/>
          </p:nvPr>
        </p:nvSpPr>
        <p:spPr>
          <a:xfrm>
            <a:off x="822959" y="272960"/>
            <a:ext cx="5327320" cy="579437"/>
          </a:xfrm>
        </p:spPr>
        <p:txBody>
          <a:bodyPr>
            <a:normAutofit/>
          </a:bodyPr>
          <a:lstStyle/>
          <a:p>
            <a:r>
              <a:rPr lang="en-CA" u="sng" dirty="0"/>
              <a:t>Prix de reference </a:t>
            </a:r>
            <a:r>
              <a:rPr lang="en-CA" u="sng" dirty="0" err="1"/>
              <a:t>selon</a:t>
            </a:r>
            <a:r>
              <a:rPr lang="en-CA" u="sng" dirty="0"/>
              <a:t> Proposition </a:t>
            </a:r>
            <a:r>
              <a:rPr lang="en-CA" u="sng" dirty="0" err="1"/>
              <a:t>Conjointe</a:t>
            </a:r>
            <a:endParaRPr lang="en-CA" u="sng" dirty="0"/>
          </a:p>
          <a:p>
            <a:endParaRPr lang="en-CA" dirty="0"/>
          </a:p>
        </p:txBody>
      </p:sp>
    </p:spTree>
    <p:extLst>
      <p:ext uri="{BB962C8B-B14F-4D97-AF65-F5344CB8AC3E}">
        <p14:creationId xmlns:p14="http://schemas.microsoft.com/office/powerpoint/2010/main" val="27953192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Plan</a:t>
            </a:r>
            <a:endParaRPr lang="fr-CA" dirty="0"/>
          </a:p>
        </p:txBody>
      </p:sp>
      <p:sp>
        <p:nvSpPr>
          <p:cNvPr id="3" name="Content Placeholder 2"/>
          <p:cNvSpPr>
            <a:spLocks noGrp="1"/>
          </p:cNvSpPr>
          <p:nvPr>
            <p:ph idx="1"/>
          </p:nvPr>
        </p:nvSpPr>
        <p:spPr/>
        <p:txBody>
          <a:bodyPr/>
          <a:lstStyle/>
          <a:p>
            <a:r>
              <a:rPr lang="fr-CA" dirty="0"/>
              <a:t>Contexte</a:t>
            </a:r>
          </a:p>
          <a:p>
            <a:r>
              <a:rPr lang="fr-CA" dirty="0"/>
              <a:t>La Proposition conjointe</a:t>
            </a:r>
          </a:p>
          <a:p>
            <a:r>
              <a:rPr lang="fr-CA" dirty="0"/>
              <a:t>Le prix de référence selon la Proposition conjointe</a:t>
            </a:r>
          </a:p>
          <a:p>
            <a:r>
              <a:rPr lang="fr-CA" dirty="0"/>
              <a:t>Le prix de référence défini comme le prix moyen des marchés externes</a:t>
            </a:r>
          </a:p>
          <a:p>
            <a:r>
              <a:rPr lang="fr-CA" dirty="0"/>
              <a:t>Discussion</a:t>
            </a: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2</a:t>
            </a:fld>
            <a:endParaRPr lang="en-CA" altLang="fr-FR"/>
          </a:p>
        </p:txBody>
      </p:sp>
    </p:spTree>
    <p:extLst>
      <p:ext uri="{BB962C8B-B14F-4D97-AF65-F5344CB8AC3E}">
        <p14:creationId xmlns:p14="http://schemas.microsoft.com/office/powerpoint/2010/main" val="12391668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Tranche 1 : Écarts nets positifs </a:t>
            </a:r>
            <a:endParaRPr lang="en-CA" dirty="0"/>
          </a:p>
        </p:txBody>
      </p:sp>
      <p:sp>
        <p:nvSpPr>
          <p:cNvPr id="3" name="Content Placeholder 2"/>
          <p:cNvSpPr>
            <a:spLocks noGrp="1"/>
          </p:cNvSpPr>
          <p:nvPr>
            <p:ph idx="1"/>
          </p:nvPr>
        </p:nvSpPr>
        <p:spPr>
          <a:xfrm>
            <a:off x="822959" y="1730644"/>
            <a:ext cx="4089545" cy="4729142"/>
          </a:xfrm>
        </p:spPr>
        <p:txBody>
          <a:bodyPr/>
          <a:lstStyle/>
          <a:p>
            <a:pPr>
              <a:lnSpc>
                <a:spcPct val="100000"/>
              </a:lnSpc>
            </a:pPr>
            <a:r>
              <a:rPr lang="fr-CA" dirty="0">
                <a:solidFill>
                  <a:schemeClr val="tx1"/>
                </a:solidFill>
              </a:rPr>
              <a:t>Client fictif 1 : écarts positifs de 1 MW (sur 100 MW) sur 480h du mois, et écarts négatifs de 1 MW sur les autres 240h</a:t>
            </a:r>
          </a:p>
          <a:p>
            <a:pPr lvl="1">
              <a:lnSpc>
                <a:spcPct val="100000"/>
              </a:lnSpc>
            </a:pPr>
            <a:r>
              <a:rPr lang="fr-CA" dirty="0">
                <a:solidFill>
                  <a:schemeClr val="tx1"/>
                </a:solidFill>
              </a:rPr>
              <a:t>Écarts nets de +240 MW/mois</a:t>
            </a:r>
          </a:p>
          <a:p>
            <a:pPr lvl="1">
              <a:lnSpc>
                <a:spcPct val="100000"/>
              </a:lnSpc>
            </a:pPr>
            <a:r>
              <a:rPr lang="fr-CA" dirty="0">
                <a:solidFill>
                  <a:schemeClr val="tx1"/>
                </a:solidFill>
              </a:rPr>
              <a:t>Le client reçoit compensation de </a:t>
            </a:r>
            <a:br>
              <a:rPr lang="fr-CA" dirty="0">
                <a:solidFill>
                  <a:schemeClr val="tx1"/>
                </a:solidFill>
              </a:rPr>
            </a:br>
            <a:r>
              <a:rPr lang="fr-CA" dirty="0">
                <a:solidFill>
                  <a:schemeClr val="tx1"/>
                </a:solidFill>
              </a:rPr>
              <a:t>52 231 $ en 2019</a:t>
            </a:r>
          </a:p>
          <a:p>
            <a:pPr lvl="1">
              <a:lnSpc>
                <a:spcPct val="100000"/>
              </a:lnSpc>
            </a:pPr>
            <a:r>
              <a:rPr lang="fr-CA" b="1" dirty="0">
                <a:solidFill>
                  <a:schemeClr val="tx1"/>
                </a:solidFill>
              </a:rPr>
              <a:t>16,7 $/</a:t>
            </a:r>
            <a:r>
              <a:rPr lang="fr-CA" b="1" dirty="0" err="1">
                <a:solidFill>
                  <a:schemeClr val="tx1"/>
                </a:solidFill>
              </a:rPr>
              <a:t>MWh</a:t>
            </a:r>
            <a:r>
              <a:rPr lang="fr-CA" b="1" dirty="0">
                <a:solidFill>
                  <a:schemeClr val="tx1"/>
                </a:solidFill>
              </a:rPr>
              <a:t> en moyenne</a:t>
            </a:r>
          </a:p>
          <a:p>
            <a:pPr marL="0" indent="0">
              <a:lnSpc>
                <a:spcPct val="100000"/>
              </a:lnSpc>
              <a:buNone/>
            </a:pPr>
            <a:r>
              <a:rPr lang="fr-CA" dirty="0">
                <a:solidFill>
                  <a:schemeClr val="tx1"/>
                </a:solidFill>
              </a:rPr>
              <a:t> </a:t>
            </a:r>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20</a:t>
            </a:fld>
            <a:endParaRPr lang="en-CA" altLang="fr-FR"/>
          </a:p>
        </p:txBody>
      </p:sp>
      <p:sp>
        <p:nvSpPr>
          <p:cNvPr id="5" name="Content Placeholder 4"/>
          <p:cNvSpPr>
            <a:spLocks noGrp="1"/>
          </p:cNvSpPr>
          <p:nvPr>
            <p:ph sz="quarter" idx="14"/>
          </p:nvPr>
        </p:nvSpPr>
        <p:spPr/>
        <p:txBody>
          <a:bodyPr/>
          <a:lstStyle/>
          <a:p>
            <a:r>
              <a:rPr lang="fr-CA" u="sng" dirty="0"/>
              <a:t>Écarts mensuels</a:t>
            </a:r>
            <a:endParaRPr lang="en-CA" u="sng" dirty="0"/>
          </a:p>
        </p:txBody>
      </p:sp>
      <p:pic>
        <p:nvPicPr>
          <p:cNvPr id="7" name="Picture 6"/>
          <p:cNvPicPr>
            <a:picLocks noChangeAspect="1"/>
          </p:cNvPicPr>
          <p:nvPr/>
        </p:nvPicPr>
        <p:blipFill>
          <a:blip r:embed="rId2"/>
          <a:stretch>
            <a:fillRect/>
          </a:stretch>
        </p:blipFill>
        <p:spPr>
          <a:xfrm>
            <a:off x="5132760" y="1934618"/>
            <a:ext cx="3234000" cy="3993600"/>
          </a:xfrm>
          <a:prstGeom prst="rect">
            <a:avLst/>
          </a:prstGeom>
        </p:spPr>
      </p:pic>
    </p:spTree>
    <p:extLst>
      <p:ext uri="{BB962C8B-B14F-4D97-AF65-F5344CB8AC3E}">
        <p14:creationId xmlns:p14="http://schemas.microsoft.com/office/powerpoint/2010/main" val="17761871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Tranche 1 : Écarts nets négatifs</a:t>
            </a:r>
            <a:endParaRPr lang="en-CA" dirty="0"/>
          </a:p>
        </p:txBody>
      </p:sp>
      <p:sp>
        <p:nvSpPr>
          <p:cNvPr id="3" name="Content Placeholder 2"/>
          <p:cNvSpPr>
            <a:spLocks noGrp="1"/>
          </p:cNvSpPr>
          <p:nvPr>
            <p:ph idx="1"/>
          </p:nvPr>
        </p:nvSpPr>
        <p:spPr>
          <a:xfrm>
            <a:off x="822958" y="1730644"/>
            <a:ext cx="4422282" cy="4729142"/>
          </a:xfrm>
        </p:spPr>
        <p:txBody>
          <a:bodyPr>
            <a:normAutofit/>
          </a:bodyPr>
          <a:lstStyle/>
          <a:p>
            <a:r>
              <a:rPr lang="fr-CA" sz="2000" dirty="0">
                <a:solidFill>
                  <a:schemeClr val="tx1"/>
                </a:solidFill>
              </a:rPr>
              <a:t>Client fictif 2 : écarts positifs de 1 MW (sur 100 MW) sur 240h du mois, et écarts négatifs de 1 MW sur les autres 480h</a:t>
            </a:r>
          </a:p>
          <a:p>
            <a:pPr lvl="1"/>
            <a:r>
              <a:rPr lang="fr-CA" sz="1800" dirty="0">
                <a:solidFill>
                  <a:schemeClr val="tx1"/>
                </a:solidFill>
              </a:rPr>
              <a:t>Écarts nets de -240 MW/mois</a:t>
            </a:r>
          </a:p>
          <a:p>
            <a:pPr lvl="1"/>
            <a:r>
              <a:rPr lang="fr-CA" sz="1800" dirty="0">
                <a:solidFill>
                  <a:schemeClr val="tx1"/>
                </a:solidFill>
              </a:rPr>
              <a:t>Le client paye 125 687 $ en 2019</a:t>
            </a:r>
          </a:p>
          <a:p>
            <a:pPr lvl="1"/>
            <a:r>
              <a:rPr lang="fr-CA" sz="1800" b="1" dirty="0">
                <a:solidFill>
                  <a:schemeClr val="tx1"/>
                </a:solidFill>
              </a:rPr>
              <a:t>40,3 $/</a:t>
            </a:r>
            <a:r>
              <a:rPr lang="fr-CA" sz="1800" b="1" dirty="0" err="1">
                <a:solidFill>
                  <a:schemeClr val="tx1"/>
                </a:solidFill>
              </a:rPr>
              <a:t>MWh</a:t>
            </a:r>
            <a:r>
              <a:rPr lang="fr-CA" sz="1800" b="1" dirty="0">
                <a:solidFill>
                  <a:schemeClr val="tx1"/>
                </a:solidFill>
              </a:rPr>
              <a:t> en moyenne</a:t>
            </a:r>
          </a:p>
          <a:p>
            <a:r>
              <a:rPr lang="fr-CA" sz="2000" dirty="0">
                <a:solidFill>
                  <a:schemeClr val="tx1"/>
                </a:solidFill>
              </a:rPr>
              <a:t>Les mêmes écarts que le client 1, mais dans l’autre sens</a:t>
            </a:r>
          </a:p>
          <a:p>
            <a:pPr lvl="1"/>
            <a:r>
              <a:rPr lang="fr-CA" sz="1800" b="1" dirty="0">
                <a:solidFill>
                  <a:schemeClr val="tx1"/>
                </a:solidFill>
              </a:rPr>
              <a:t>Paye 2,4 fois plus que le montant reçu par le Client 1</a:t>
            </a:r>
          </a:p>
          <a:p>
            <a:r>
              <a:rPr lang="fr-CA" sz="2000" dirty="0">
                <a:solidFill>
                  <a:schemeClr val="tx1"/>
                </a:solidFill>
              </a:rPr>
              <a:t>Bilan pour HQP pour clients 1 et 2</a:t>
            </a:r>
          </a:p>
          <a:p>
            <a:pPr lvl="1"/>
            <a:r>
              <a:rPr lang="fr-CA" sz="1800" b="1" dirty="0">
                <a:solidFill>
                  <a:schemeClr val="tx1"/>
                </a:solidFill>
              </a:rPr>
              <a:t>Écart net chaque mois: 0 MW</a:t>
            </a:r>
          </a:p>
          <a:p>
            <a:pPr lvl="1"/>
            <a:r>
              <a:rPr lang="fr-CA" sz="1800" b="1" dirty="0">
                <a:solidFill>
                  <a:schemeClr val="tx1"/>
                </a:solidFill>
              </a:rPr>
              <a:t>Revenu net de l’année: 73 456 $</a:t>
            </a:r>
          </a:p>
          <a:p>
            <a:endParaRPr lang="fr-CA" sz="2000" dirty="0">
              <a:solidFill>
                <a:schemeClr val="tx1"/>
              </a:solidFill>
            </a:endParaRPr>
          </a:p>
          <a:p>
            <a:endParaRPr lang="fr-CA" sz="2000" dirty="0">
              <a:solidFill>
                <a:schemeClr val="tx1"/>
              </a:solidFill>
            </a:endParaRPr>
          </a:p>
          <a:p>
            <a:endParaRPr lang="en-CA" sz="2000"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21</a:t>
            </a:fld>
            <a:endParaRPr lang="en-CA" altLang="fr-FR"/>
          </a:p>
        </p:txBody>
      </p:sp>
      <p:sp>
        <p:nvSpPr>
          <p:cNvPr id="5" name="Content Placeholder 4"/>
          <p:cNvSpPr>
            <a:spLocks noGrp="1"/>
          </p:cNvSpPr>
          <p:nvPr>
            <p:ph sz="quarter" idx="14"/>
          </p:nvPr>
        </p:nvSpPr>
        <p:spPr/>
        <p:txBody>
          <a:bodyPr/>
          <a:lstStyle/>
          <a:p>
            <a:r>
              <a:rPr lang="fr-CA" u="sng" dirty="0"/>
              <a:t>Écarts mensuels (Tranche 1)</a:t>
            </a:r>
            <a:endParaRPr lang="en-CA" dirty="0"/>
          </a:p>
        </p:txBody>
      </p:sp>
      <p:pic>
        <p:nvPicPr>
          <p:cNvPr id="7" name="Picture 6"/>
          <p:cNvPicPr>
            <a:picLocks noChangeAspect="1"/>
          </p:cNvPicPr>
          <p:nvPr/>
        </p:nvPicPr>
        <p:blipFill>
          <a:blip r:embed="rId2"/>
          <a:stretch>
            <a:fillRect/>
          </a:stretch>
        </p:blipFill>
        <p:spPr>
          <a:xfrm>
            <a:off x="5491830" y="1894423"/>
            <a:ext cx="3118500" cy="3993600"/>
          </a:xfrm>
          <a:prstGeom prst="rect">
            <a:avLst/>
          </a:prstGeom>
        </p:spPr>
      </p:pic>
    </p:spTree>
    <p:extLst>
      <p:ext uri="{BB962C8B-B14F-4D97-AF65-F5344CB8AC3E}">
        <p14:creationId xmlns:p14="http://schemas.microsoft.com/office/powerpoint/2010/main" val="19836614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Tranche 1 : Écarts nets mixtes</a:t>
            </a:r>
            <a:endParaRPr lang="en-CA" dirty="0"/>
          </a:p>
        </p:txBody>
      </p:sp>
      <p:sp>
        <p:nvSpPr>
          <p:cNvPr id="3" name="Content Placeholder 2"/>
          <p:cNvSpPr>
            <a:spLocks noGrp="1"/>
          </p:cNvSpPr>
          <p:nvPr>
            <p:ph idx="1"/>
          </p:nvPr>
        </p:nvSpPr>
        <p:spPr>
          <a:xfrm>
            <a:off x="822960" y="1730644"/>
            <a:ext cx="4089546" cy="4729142"/>
          </a:xfrm>
        </p:spPr>
        <p:txBody>
          <a:bodyPr>
            <a:normAutofit/>
          </a:bodyPr>
          <a:lstStyle/>
          <a:p>
            <a:r>
              <a:rPr lang="fr-CA" sz="1800" dirty="0"/>
              <a:t>Client fictif 3 :</a:t>
            </a:r>
          </a:p>
          <a:p>
            <a:pPr lvl="1"/>
            <a:r>
              <a:rPr lang="fr-CA" sz="1800" dirty="0"/>
              <a:t>Écart net de + 240 MW (sur 100 MW) chaque mois impair</a:t>
            </a:r>
          </a:p>
          <a:p>
            <a:pPr lvl="1"/>
            <a:r>
              <a:rPr lang="fr-CA" sz="1800" dirty="0"/>
              <a:t>Écart net de – 240 MW chaque mois pair</a:t>
            </a:r>
          </a:p>
          <a:p>
            <a:r>
              <a:rPr lang="fr-CA" sz="1800" dirty="0"/>
              <a:t>Bilan pour l’année (Client 3)</a:t>
            </a:r>
          </a:p>
          <a:p>
            <a:pPr lvl="1"/>
            <a:r>
              <a:rPr lang="fr-CA" sz="1800" dirty="0"/>
              <a:t>Écarts cumulatifs : 0 MW</a:t>
            </a:r>
          </a:p>
          <a:p>
            <a:pPr lvl="1"/>
            <a:r>
              <a:rPr lang="fr-CA" sz="1800" dirty="0"/>
              <a:t>Coûts totaux SCÉ : 36 998 $</a:t>
            </a:r>
          </a:p>
          <a:p>
            <a:r>
              <a:rPr lang="fr-CA" sz="1800" dirty="0"/>
              <a:t>Bilan pour l’année (HQP)</a:t>
            </a:r>
          </a:p>
          <a:p>
            <a:pPr lvl="1"/>
            <a:r>
              <a:rPr lang="fr-CA" sz="1800" dirty="0"/>
              <a:t>Écarts cumulatifs : 0 MW</a:t>
            </a:r>
          </a:p>
          <a:p>
            <a:pPr lvl="1"/>
            <a:r>
              <a:rPr lang="fr-CA" sz="1800" dirty="0"/>
              <a:t>Revenus totaux SCÉ : 36 998 $</a:t>
            </a:r>
          </a:p>
          <a:p>
            <a:r>
              <a:rPr lang="fr-CA" sz="1800" dirty="0"/>
              <a:t>Les écarts découlent de </a:t>
            </a:r>
            <a:br>
              <a:rPr lang="fr-CA" sz="1800" dirty="0"/>
            </a:br>
            <a:r>
              <a:rPr lang="fr-CA" sz="1800" dirty="0"/>
              <a:t>l’asymétrie dans la définition </a:t>
            </a:r>
            <a:br>
              <a:rPr lang="fr-CA" sz="1800" dirty="0"/>
            </a:br>
            <a:r>
              <a:rPr lang="fr-CA" sz="1800" dirty="0"/>
              <a:t>des prix de référence</a:t>
            </a:r>
            <a:endParaRPr lang="en-CA" sz="1800" dirty="0"/>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22</a:t>
            </a:fld>
            <a:endParaRPr lang="en-CA" altLang="fr-FR"/>
          </a:p>
        </p:txBody>
      </p:sp>
      <p:sp>
        <p:nvSpPr>
          <p:cNvPr id="5" name="Content Placeholder 4"/>
          <p:cNvSpPr>
            <a:spLocks noGrp="1"/>
          </p:cNvSpPr>
          <p:nvPr>
            <p:ph sz="quarter" idx="14"/>
          </p:nvPr>
        </p:nvSpPr>
        <p:spPr/>
        <p:txBody>
          <a:bodyPr/>
          <a:lstStyle/>
          <a:p>
            <a:r>
              <a:rPr lang="fr-CA" u="sng" dirty="0"/>
              <a:t>Écarts mensuels (Tranche 1)</a:t>
            </a:r>
            <a:endParaRPr lang="en-CA" dirty="0"/>
          </a:p>
        </p:txBody>
      </p:sp>
      <p:graphicFrame>
        <p:nvGraphicFramePr>
          <p:cNvPr id="9" name="Object 8"/>
          <p:cNvGraphicFramePr>
            <a:graphicFrameLocks noChangeAspect="1"/>
          </p:cNvGraphicFramePr>
          <p:nvPr>
            <p:extLst>
              <p:ext uri="{D42A27DB-BD31-4B8C-83A1-F6EECF244321}">
                <p14:modId xmlns:p14="http://schemas.microsoft.com/office/powerpoint/2010/main" val="2482155821"/>
              </p:ext>
            </p:extLst>
          </p:nvPr>
        </p:nvGraphicFramePr>
        <p:xfrm>
          <a:off x="4739489" y="2072707"/>
          <a:ext cx="4233689" cy="3653483"/>
        </p:xfrm>
        <a:graphic>
          <a:graphicData uri="http://schemas.openxmlformats.org/presentationml/2006/ole">
            <mc:AlternateContent xmlns:mc="http://schemas.openxmlformats.org/markup-compatibility/2006">
              <mc:Choice xmlns:v="urn:schemas-microsoft-com:vml" Requires="v">
                <p:oleObj spid="_x0000_s4123" name="Worksheet" r:id="rId3" imgW="4448229" imgH="3838605" progId="Excel.Sheet.12">
                  <p:embed/>
                </p:oleObj>
              </mc:Choice>
              <mc:Fallback>
                <p:oleObj name="Worksheet" r:id="rId3" imgW="4448229" imgH="3838605" progId="Excel.Sheet.12">
                  <p:embed/>
                  <p:pic>
                    <p:nvPicPr>
                      <p:cNvPr id="0" name=""/>
                      <p:cNvPicPr/>
                      <p:nvPr/>
                    </p:nvPicPr>
                    <p:blipFill>
                      <a:blip r:embed="rId4"/>
                      <a:stretch>
                        <a:fillRect/>
                      </a:stretch>
                    </p:blipFill>
                    <p:spPr>
                      <a:xfrm>
                        <a:off x="4739489" y="2072707"/>
                        <a:ext cx="4233689" cy="3653483"/>
                      </a:xfrm>
                      <a:prstGeom prst="rect">
                        <a:avLst/>
                      </a:prstGeom>
                    </p:spPr>
                  </p:pic>
                </p:oleObj>
              </mc:Fallback>
            </mc:AlternateContent>
          </a:graphicData>
        </a:graphic>
      </p:graphicFrame>
    </p:spTree>
    <p:extLst>
      <p:ext uri="{BB962C8B-B14F-4D97-AF65-F5344CB8AC3E}">
        <p14:creationId xmlns:p14="http://schemas.microsoft.com/office/powerpoint/2010/main" val="3209280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t>Tranche 2 : Écarts nets positifs vs négatifs </a:t>
            </a:r>
            <a:endParaRPr lang="en-CA" sz="3600" dirty="0"/>
          </a:p>
        </p:txBody>
      </p:sp>
      <p:sp>
        <p:nvSpPr>
          <p:cNvPr id="3" name="Content Placeholder 2"/>
          <p:cNvSpPr>
            <a:spLocks noGrp="1"/>
          </p:cNvSpPr>
          <p:nvPr>
            <p:ph idx="1"/>
          </p:nvPr>
        </p:nvSpPr>
        <p:spPr>
          <a:xfrm>
            <a:off x="822959" y="1730644"/>
            <a:ext cx="3789234" cy="4729142"/>
          </a:xfrm>
        </p:spPr>
        <p:txBody>
          <a:bodyPr>
            <a:normAutofit fontScale="92500" lnSpcReduction="10000"/>
          </a:bodyPr>
          <a:lstStyle/>
          <a:p>
            <a:r>
              <a:rPr lang="fr-CA" sz="2200" dirty="0"/>
              <a:t>Client fictif 4 : écarts </a:t>
            </a:r>
            <a:r>
              <a:rPr lang="fr-CA" sz="2200" b="1" dirty="0"/>
              <a:t>positifs </a:t>
            </a:r>
            <a:r>
              <a:rPr lang="fr-CA" sz="2200" dirty="0"/>
              <a:t>de 1.5 MW sur chaque heure impaire de chaque jour ; aucun écart sur </a:t>
            </a:r>
            <a:br>
              <a:rPr lang="fr-CA" sz="2200" dirty="0"/>
            </a:br>
            <a:r>
              <a:rPr lang="fr-CA" sz="2200" dirty="0"/>
              <a:t>les autres heures</a:t>
            </a:r>
          </a:p>
          <a:p>
            <a:pPr lvl="1"/>
            <a:r>
              <a:rPr lang="fr-CA" dirty="0"/>
              <a:t>Tranche 2 (</a:t>
            </a:r>
            <a:r>
              <a:rPr lang="en-US" dirty="0"/>
              <a:t>=&gt; 1,5 %)</a:t>
            </a:r>
            <a:endParaRPr lang="fr-CA" dirty="0"/>
          </a:p>
          <a:p>
            <a:pPr lvl="1"/>
            <a:r>
              <a:rPr lang="fr-CA" dirty="0"/>
              <a:t>Traitement horaire des écarts</a:t>
            </a:r>
          </a:p>
          <a:p>
            <a:pPr lvl="2"/>
            <a:r>
              <a:rPr lang="fr-CA" dirty="0"/>
              <a:t>Reçoit les prix </a:t>
            </a:r>
            <a:r>
              <a:rPr lang="fr-CA" dirty="0" err="1"/>
              <a:t>décrémentiels</a:t>
            </a:r>
            <a:r>
              <a:rPr lang="fr-CA" dirty="0"/>
              <a:t> pour chaque heure avec écart</a:t>
            </a:r>
          </a:p>
          <a:p>
            <a:pPr lvl="2"/>
            <a:r>
              <a:rPr lang="fr-CA" dirty="0"/>
              <a:t>Moins une pénalité de 5 %</a:t>
            </a:r>
          </a:p>
          <a:p>
            <a:pPr lvl="1"/>
            <a:r>
              <a:rPr lang="fr-CA" sz="1800" dirty="0"/>
              <a:t>Bilan pour l’année</a:t>
            </a:r>
          </a:p>
          <a:p>
            <a:pPr lvl="2"/>
            <a:r>
              <a:rPr lang="fr-CA" dirty="0"/>
              <a:t>Écarts positifs de 6 570 MW</a:t>
            </a:r>
          </a:p>
          <a:p>
            <a:pPr lvl="2"/>
            <a:r>
              <a:rPr lang="fr-CA" dirty="0"/>
              <a:t>Revenus de 94 472 $ en compensation d’écarts (HQP), moins des pénalités de 6 727 $ (HQT)</a:t>
            </a:r>
          </a:p>
          <a:p>
            <a:pPr lvl="2"/>
            <a:r>
              <a:rPr lang="fr-CA" dirty="0"/>
              <a:t>Revenus nets de 87 745 $ </a:t>
            </a:r>
          </a:p>
          <a:p>
            <a:pPr lvl="2"/>
            <a:r>
              <a:rPr lang="fr-CA" b="1" dirty="0"/>
              <a:t>En moyenne, 13,4 $/</a:t>
            </a:r>
            <a:r>
              <a:rPr lang="fr-CA" b="1" dirty="0" err="1"/>
              <a:t>MWh</a:t>
            </a:r>
            <a:endParaRPr lang="fr-CA" b="1" dirty="0"/>
          </a:p>
          <a:p>
            <a:pPr lvl="2"/>
            <a:endParaRPr lang="en-CA" dirty="0"/>
          </a:p>
          <a:p>
            <a:endParaRPr lang="en-CA" dirty="0"/>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23</a:t>
            </a:fld>
            <a:endParaRPr lang="en-CA" altLang="fr-FR"/>
          </a:p>
        </p:txBody>
      </p:sp>
      <p:sp>
        <p:nvSpPr>
          <p:cNvPr id="5" name="Content Placeholder 4"/>
          <p:cNvSpPr>
            <a:spLocks noGrp="1"/>
          </p:cNvSpPr>
          <p:nvPr>
            <p:ph sz="quarter" idx="14"/>
          </p:nvPr>
        </p:nvSpPr>
        <p:spPr/>
        <p:txBody>
          <a:bodyPr/>
          <a:lstStyle/>
          <a:p>
            <a:r>
              <a:rPr lang="fr-CA" u="sng" dirty="0"/>
              <a:t>Écarts horaires (Tranche 2)</a:t>
            </a:r>
            <a:endParaRPr lang="en-CA" u="sng" dirty="0"/>
          </a:p>
        </p:txBody>
      </p:sp>
      <p:sp>
        <p:nvSpPr>
          <p:cNvPr id="6" name="Content Placeholder 2"/>
          <p:cNvSpPr txBox="1">
            <a:spLocks/>
          </p:cNvSpPr>
          <p:nvPr/>
        </p:nvSpPr>
        <p:spPr>
          <a:xfrm>
            <a:off x="4821522" y="1730644"/>
            <a:ext cx="3709529" cy="4729142"/>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600"/>
              </a:spcBef>
              <a:spcAft>
                <a:spcPts val="200"/>
              </a:spcAft>
              <a:buClr>
                <a:schemeClr val="accent1"/>
              </a:buClr>
              <a:buSzPct val="100000"/>
              <a:buFont typeface="Wingdings" panose="05000000000000000000" pitchFamily="2" charset="2"/>
              <a:buChar char="q"/>
              <a:defRPr sz="2400" kern="1200" baseline="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v"/>
              <a:defRPr sz="1800" kern="1200" baseline="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kumimoji="0" lang="fr-CA" sz="2200" dirty="0"/>
              <a:t>Client fictif 5: écarts </a:t>
            </a:r>
            <a:r>
              <a:rPr kumimoji="0" lang="fr-CA" sz="2200" b="1" dirty="0"/>
              <a:t>négatifs </a:t>
            </a:r>
            <a:r>
              <a:rPr kumimoji="0" lang="fr-CA" sz="2200" dirty="0"/>
              <a:t>de 1.5 MW sur chaque heure impaire de chaque jour ; aucun écart sur les autres heures</a:t>
            </a:r>
          </a:p>
          <a:p>
            <a:pPr lvl="1" fontAlgn="auto"/>
            <a:r>
              <a:rPr kumimoji="0" lang="fr-CA" dirty="0"/>
              <a:t>Tranche 2 (</a:t>
            </a:r>
            <a:r>
              <a:rPr kumimoji="0" lang="en-US" dirty="0"/>
              <a:t>=&gt; 1,5 %)</a:t>
            </a:r>
            <a:endParaRPr kumimoji="0" lang="fr-CA" dirty="0"/>
          </a:p>
          <a:p>
            <a:pPr lvl="1" fontAlgn="auto"/>
            <a:r>
              <a:rPr kumimoji="0" lang="fr-CA" dirty="0"/>
              <a:t>Traitement horaire des écarts</a:t>
            </a:r>
          </a:p>
          <a:p>
            <a:pPr lvl="2" fontAlgn="auto"/>
            <a:r>
              <a:rPr kumimoji="0" lang="fr-CA" dirty="0"/>
              <a:t>Paie les prix incrémentiels pour chaque heure avec écart</a:t>
            </a:r>
          </a:p>
          <a:p>
            <a:pPr lvl="2" fontAlgn="auto"/>
            <a:r>
              <a:rPr kumimoji="0" lang="fr-CA" dirty="0"/>
              <a:t>Plus une pénalité de 5 %</a:t>
            </a:r>
          </a:p>
          <a:p>
            <a:pPr lvl="1" fontAlgn="auto"/>
            <a:r>
              <a:rPr kumimoji="0" lang="fr-CA" sz="1800" dirty="0"/>
              <a:t>Bilan pour l’année</a:t>
            </a:r>
          </a:p>
          <a:p>
            <a:pPr lvl="2" fontAlgn="auto"/>
            <a:r>
              <a:rPr kumimoji="0" lang="fr-CA" dirty="0"/>
              <a:t>Écarts négatifs de 6 570 MW</a:t>
            </a:r>
          </a:p>
          <a:p>
            <a:pPr lvl="2" fontAlgn="auto"/>
            <a:r>
              <a:rPr kumimoji="0" lang="fr-CA" dirty="0"/>
              <a:t>Coûts de 302 725 $ en compensation d’écarts (HQP), plus des pénalités de 22 725 $ (HQT)</a:t>
            </a:r>
          </a:p>
          <a:p>
            <a:pPr lvl="2" fontAlgn="auto"/>
            <a:r>
              <a:rPr kumimoji="0" lang="fr-CA" dirty="0"/>
              <a:t>Coûts totaux de 325 571 $</a:t>
            </a:r>
          </a:p>
          <a:p>
            <a:pPr lvl="2" fontAlgn="auto"/>
            <a:r>
              <a:rPr kumimoji="0" lang="fr-CA" b="1" dirty="0"/>
              <a:t>En moyenne, 49,6 $/</a:t>
            </a:r>
            <a:r>
              <a:rPr kumimoji="0" lang="fr-CA" b="1" dirty="0" err="1"/>
              <a:t>MWh</a:t>
            </a:r>
            <a:endParaRPr kumimoji="0" lang="fr-CA" b="1" dirty="0"/>
          </a:p>
          <a:p>
            <a:pPr lvl="2" fontAlgn="auto"/>
            <a:endParaRPr kumimoji="0" lang="en-CA" dirty="0"/>
          </a:p>
          <a:p>
            <a:pPr fontAlgn="auto"/>
            <a:endParaRPr kumimoji="0" lang="en-CA" dirty="0"/>
          </a:p>
        </p:txBody>
      </p:sp>
    </p:spTree>
    <p:extLst>
      <p:ext uri="{BB962C8B-B14F-4D97-AF65-F5344CB8AC3E}">
        <p14:creationId xmlns:p14="http://schemas.microsoft.com/office/powerpoint/2010/main" val="105297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t>Tranche 2 : Écarts nets positifs et négatifs </a:t>
            </a:r>
            <a:endParaRPr lang="en-CA" sz="3600" dirty="0"/>
          </a:p>
        </p:txBody>
      </p:sp>
      <p:sp>
        <p:nvSpPr>
          <p:cNvPr id="3" name="Content Placeholder 2"/>
          <p:cNvSpPr>
            <a:spLocks noGrp="1"/>
          </p:cNvSpPr>
          <p:nvPr>
            <p:ph idx="1"/>
          </p:nvPr>
        </p:nvSpPr>
        <p:spPr/>
        <p:txBody>
          <a:bodyPr>
            <a:normAutofit/>
          </a:bodyPr>
          <a:lstStyle/>
          <a:p>
            <a:r>
              <a:rPr lang="fr-CA" sz="2000" dirty="0">
                <a:solidFill>
                  <a:schemeClr val="tx1"/>
                </a:solidFill>
              </a:rPr>
              <a:t>Client fictif 6: </a:t>
            </a:r>
          </a:p>
          <a:p>
            <a:pPr lvl="1"/>
            <a:r>
              <a:rPr lang="fr-CA" sz="1800" dirty="0">
                <a:solidFill>
                  <a:schemeClr val="tx1"/>
                </a:solidFill>
              </a:rPr>
              <a:t>écarts </a:t>
            </a:r>
            <a:r>
              <a:rPr lang="fr-CA" sz="1800" b="1" dirty="0">
                <a:solidFill>
                  <a:schemeClr val="tx1"/>
                </a:solidFill>
              </a:rPr>
              <a:t>positifs </a:t>
            </a:r>
            <a:r>
              <a:rPr lang="fr-CA" sz="1800" dirty="0">
                <a:solidFill>
                  <a:schemeClr val="tx1"/>
                </a:solidFill>
              </a:rPr>
              <a:t>de 1.5 MW sur chaque heure impaire de chaque jour ; </a:t>
            </a:r>
          </a:p>
          <a:p>
            <a:pPr lvl="1"/>
            <a:r>
              <a:rPr lang="fr-CA" sz="1800" dirty="0">
                <a:solidFill>
                  <a:schemeClr val="tx1"/>
                </a:solidFill>
              </a:rPr>
              <a:t>écarts </a:t>
            </a:r>
            <a:r>
              <a:rPr lang="fr-CA" sz="1800" b="1" dirty="0">
                <a:solidFill>
                  <a:schemeClr val="tx1"/>
                </a:solidFill>
              </a:rPr>
              <a:t>négatifs </a:t>
            </a:r>
            <a:r>
              <a:rPr lang="fr-CA" sz="1800" dirty="0">
                <a:solidFill>
                  <a:schemeClr val="tx1"/>
                </a:solidFill>
              </a:rPr>
              <a:t>de 1.5 MW sur chaque heure impaire de chaque jour </a:t>
            </a:r>
          </a:p>
          <a:p>
            <a:pPr lvl="1"/>
            <a:r>
              <a:rPr lang="fr-CA" sz="1800" dirty="0">
                <a:solidFill>
                  <a:schemeClr val="tx1"/>
                </a:solidFill>
              </a:rPr>
              <a:t>Écarts positifs de 6 570 MW</a:t>
            </a:r>
          </a:p>
          <a:p>
            <a:pPr lvl="2"/>
            <a:r>
              <a:rPr lang="fr-CA" dirty="0">
                <a:solidFill>
                  <a:schemeClr val="tx1"/>
                </a:solidFill>
              </a:rPr>
              <a:t>Revenus de 94 472 $ (HQP), moins des pénalités de 6 727 $ (HQT)</a:t>
            </a:r>
          </a:p>
          <a:p>
            <a:pPr lvl="2"/>
            <a:r>
              <a:rPr lang="fr-CA" dirty="0">
                <a:solidFill>
                  <a:schemeClr val="tx1"/>
                </a:solidFill>
              </a:rPr>
              <a:t>Revenus nets de 87 745 $  (en moyenne, 13,4 $/</a:t>
            </a:r>
            <a:r>
              <a:rPr lang="fr-CA" dirty="0" err="1">
                <a:solidFill>
                  <a:schemeClr val="tx1"/>
                </a:solidFill>
              </a:rPr>
              <a:t>MWh</a:t>
            </a:r>
            <a:r>
              <a:rPr lang="fr-CA" dirty="0">
                <a:solidFill>
                  <a:schemeClr val="tx1"/>
                </a:solidFill>
              </a:rPr>
              <a:t>)</a:t>
            </a:r>
          </a:p>
          <a:p>
            <a:pPr lvl="1"/>
            <a:r>
              <a:rPr lang="fr-CA" sz="1800" dirty="0">
                <a:solidFill>
                  <a:schemeClr val="tx1"/>
                </a:solidFill>
              </a:rPr>
              <a:t>Écarts négatifs de 6 570 MW</a:t>
            </a:r>
          </a:p>
          <a:p>
            <a:pPr lvl="2" fontAlgn="auto"/>
            <a:r>
              <a:rPr lang="fr-CA" dirty="0">
                <a:solidFill>
                  <a:schemeClr val="tx1"/>
                </a:solidFill>
              </a:rPr>
              <a:t>Coûts de 302 846 $ (HQP), plus des pénalités de 22 725 $ (HQT)</a:t>
            </a:r>
          </a:p>
          <a:p>
            <a:pPr lvl="2"/>
            <a:r>
              <a:rPr lang="fr-CA" dirty="0">
                <a:solidFill>
                  <a:schemeClr val="tx1"/>
                </a:solidFill>
              </a:rPr>
              <a:t>Coûts totaux de 325 571 $ (en moyenne, 49,6 $/</a:t>
            </a:r>
            <a:r>
              <a:rPr lang="fr-CA" dirty="0" err="1">
                <a:solidFill>
                  <a:schemeClr val="tx1"/>
                </a:solidFill>
              </a:rPr>
              <a:t>MWh</a:t>
            </a:r>
            <a:r>
              <a:rPr lang="fr-CA" dirty="0">
                <a:solidFill>
                  <a:schemeClr val="tx1"/>
                </a:solidFill>
              </a:rPr>
              <a:t>)</a:t>
            </a:r>
          </a:p>
          <a:p>
            <a:r>
              <a:rPr lang="fr-CA" dirty="0">
                <a:solidFill>
                  <a:schemeClr val="tx1"/>
                </a:solidFill>
              </a:rPr>
              <a:t>Bilan pour l’année</a:t>
            </a:r>
          </a:p>
          <a:p>
            <a:pPr lvl="1"/>
            <a:r>
              <a:rPr lang="fr-CA" sz="1800" dirty="0">
                <a:solidFill>
                  <a:schemeClr val="tx1"/>
                </a:solidFill>
              </a:rPr>
              <a:t>Écart cumulatif: 0 MW</a:t>
            </a:r>
          </a:p>
          <a:p>
            <a:pPr lvl="1"/>
            <a:r>
              <a:rPr lang="fr-CA" sz="1800" dirty="0">
                <a:solidFill>
                  <a:schemeClr val="tx1"/>
                </a:solidFill>
              </a:rPr>
              <a:t>Coût net de 237 827 $, dont</a:t>
            </a:r>
          </a:p>
          <a:p>
            <a:pPr lvl="2"/>
            <a:r>
              <a:rPr lang="fr-CA" sz="1600" dirty="0">
                <a:solidFill>
                  <a:schemeClr val="tx1"/>
                </a:solidFill>
              </a:rPr>
              <a:t>208k$ à HQP</a:t>
            </a:r>
          </a:p>
          <a:p>
            <a:pPr lvl="2"/>
            <a:r>
              <a:rPr lang="fr-CA" sz="1600" dirty="0">
                <a:solidFill>
                  <a:schemeClr val="tx1"/>
                </a:solidFill>
              </a:rPr>
              <a:t>29k$ à HQT (pénalités)</a:t>
            </a:r>
          </a:p>
          <a:p>
            <a:pPr lvl="1"/>
            <a:endParaRPr lang="en-CA" sz="1800"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24</a:t>
            </a:fld>
            <a:endParaRPr lang="en-CA" altLang="fr-FR"/>
          </a:p>
        </p:txBody>
      </p:sp>
      <p:sp>
        <p:nvSpPr>
          <p:cNvPr id="5" name="Content Placeholder 4"/>
          <p:cNvSpPr>
            <a:spLocks noGrp="1"/>
          </p:cNvSpPr>
          <p:nvPr>
            <p:ph sz="quarter" idx="14"/>
          </p:nvPr>
        </p:nvSpPr>
        <p:spPr/>
        <p:txBody>
          <a:bodyPr/>
          <a:lstStyle/>
          <a:p>
            <a:r>
              <a:rPr lang="fr-CA" u="sng" dirty="0"/>
              <a:t>Écarts horaires (Tranche 2)</a:t>
            </a:r>
            <a:endParaRPr lang="en-CA" dirty="0"/>
          </a:p>
        </p:txBody>
      </p:sp>
      <p:pic>
        <p:nvPicPr>
          <p:cNvPr id="8" name="Picture 7"/>
          <p:cNvPicPr>
            <a:picLocks noChangeAspect="1"/>
          </p:cNvPicPr>
          <p:nvPr/>
        </p:nvPicPr>
        <p:blipFill>
          <a:blip r:embed="rId2"/>
          <a:stretch>
            <a:fillRect/>
          </a:stretch>
        </p:blipFill>
        <p:spPr>
          <a:xfrm>
            <a:off x="3991555" y="4796088"/>
            <a:ext cx="4309806" cy="1033337"/>
          </a:xfrm>
          <a:prstGeom prst="rect">
            <a:avLst/>
          </a:prstGeom>
        </p:spPr>
      </p:pic>
    </p:spTree>
    <p:extLst>
      <p:ext uri="{BB962C8B-B14F-4D97-AF65-F5344CB8AC3E}">
        <p14:creationId xmlns:p14="http://schemas.microsoft.com/office/powerpoint/2010/main" val="42518255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t>Tranche 3 : Écarts nets positifs et négatifs </a:t>
            </a:r>
            <a:endParaRPr lang="en-CA" sz="3600" dirty="0"/>
          </a:p>
        </p:txBody>
      </p:sp>
      <p:sp>
        <p:nvSpPr>
          <p:cNvPr id="3" name="Content Placeholder 2"/>
          <p:cNvSpPr>
            <a:spLocks noGrp="1"/>
          </p:cNvSpPr>
          <p:nvPr>
            <p:ph idx="1"/>
          </p:nvPr>
        </p:nvSpPr>
        <p:spPr/>
        <p:txBody>
          <a:bodyPr>
            <a:normAutofit/>
          </a:bodyPr>
          <a:lstStyle/>
          <a:p>
            <a:r>
              <a:rPr lang="fr-CA" sz="2000" dirty="0"/>
              <a:t> Client fictif 7:</a:t>
            </a:r>
          </a:p>
          <a:p>
            <a:pPr lvl="1"/>
            <a:r>
              <a:rPr lang="fr-CA" sz="1800" dirty="0"/>
              <a:t>écarts </a:t>
            </a:r>
            <a:r>
              <a:rPr lang="fr-CA" sz="1800" b="1" dirty="0"/>
              <a:t>positifs </a:t>
            </a:r>
            <a:r>
              <a:rPr lang="fr-CA" sz="1800" dirty="0"/>
              <a:t>de 7.5 MW sur chaque heure impaire de chaque jour ; </a:t>
            </a:r>
          </a:p>
          <a:p>
            <a:pPr lvl="1"/>
            <a:r>
              <a:rPr lang="fr-CA" sz="1800" dirty="0"/>
              <a:t>écarts </a:t>
            </a:r>
            <a:r>
              <a:rPr lang="fr-CA" sz="1800" b="1" dirty="0"/>
              <a:t>négatifs </a:t>
            </a:r>
            <a:r>
              <a:rPr lang="fr-CA" sz="1800" dirty="0"/>
              <a:t>de 7.5 MW sur chaque heure impaire de chaque jour </a:t>
            </a:r>
          </a:p>
          <a:p>
            <a:endParaRPr lang="fr-CA" sz="2000" dirty="0"/>
          </a:p>
          <a:p>
            <a:endParaRPr lang="fr-CA" sz="2000" dirty="0"/>
          </a:p>
          <a:p>
            <a:pPr marL="0" indent="0">
              <a:buNone/>
            </a:pPr>
            <a:endParaRPr lang="fr-CA" sz="3000" dirty="0"/>
          </a:p>
          <a:p>
            <a:r>
              <a:rPr lang="fr-CA" sz="2000" dirty="0"/>
              <a:t>Client fictif 8:</a:t>
            </a:r>
          </a:p>
          <a:p>
            <a:pPr lvl="1"/>
            <a:r>
              <a:rPr lang="fr-CA" sz="1800" dirty="0"/>
              <a:t>écarts </a:t>
            </a:r>
            <a:r>
              <a:rPr lang="fr-CA" sz="1800" b="1" dirty="0"/>
              <a:t>positifs </a:t>
            </a:r>
            <a:r>
              <a:rPr lang="fr-CA" sz="1800" dirty="0"/>
              <a:t>de 8 MW sur chaque heure impaire de chaque jour ; </a:t>
            </a:r>
          </a:p>
          <a:p>
            <a:pPr lvl="1"/>
            <a:r>
              <a:rPr lang="fr-CA" sz="1800" dirty="0"/>
              <a:t>écarts </a:t>
            </a:r>
            <a:r>
              <a:rPr lang="fr-CA" sz="1800" b="1" dirty="0"/>
              <a:t>négatifs </a:t>
            </a:r>
            <a:r>
              <a:rPr lang="fr-CA" sz="1800" dirty="0"/>
              <a:t>de 8 MW sur chaque heure impaire de chaque jour </a:t>
            </a:r>
          </a:p>
          <a:p>
            <a:endParaRPr lang="fr-CA" sz="2000" dirty="0"/>
          </a:p>
          <a:p>
            <a:endParaRPr lang="fr-CA" sz="2000" dirty="0"/>
          </a:p>
          <a:p>
            <a:endParaRPr lang="en-CA" sz="2000" dirty="0"/>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25</a:t>
            </a:fld>
            <a:endParaRPr lang="en-CA" altLang="fr-FR"/>
          </a:p>
        </p:txBody>
      </p:sp>
      <p:sp>
        <p:nvSpPr>
          <p:cNvPr id="5" name="Content Placeholder 4"/>
          <p:cNvSpPr>
            <a:spLocks noGrp="1"/>
          </p:cNvSpPr>
          <p:nvPr>
            <p:ph sz="quarter" idx="14"/>
          </p:nvPr>
        </p:nvSpPr>
        <p:spPr/>
        <p:txBody>
          <a:bodyPr/>
          <a:lstStyle/>
          <a:p>
            <a:r>
              <a:rPr lang="fr-CA" u="sng" dirty="0"/>
              <a:t>Écarts horaires (Tranche 3)</a:t>
            </a:r>
            <a:endParaRPr lang="en-CA" dirty="0"/>
          </a:p>
        </p:txBody>
      </p:sp>
      <p:pic>
        <p:nvPicPr>
          <p:cNvPr id="6" name="Picture 5"/>
          <p:cNvPicPr>
            <a:picLocks noChangeAspect="1"/>
          </p:cNvPicPr>
          <p:nvPr/>
        </p:nvPicPr>
        <p:blipFill>
          <a:blip r:embed="rId2"/>
          <a:stretch>
            <a:fillRect/>
          </a:stretch>
        </p:blipFill>
        <p:spPr>
          <a:xfrm>
            <a:off x="2613015" y="2845152"/>
            <a:ext cx="4270698" cy="1033673"/>
          </a:xfrm>
          <a:prstGeom prst="rect">
            <a:avLst/>
          </a:prstGeom>
        </p:spPr>
      </p:pic>
      <p:pic>
        <p:nvPicPr>
          <p:cNvPr id="8" name="Picture 7"/>
          <p:cNvPicPr>
            <a:picLocks noChangeAspect="1"/>
          </p:cNvPicPr>
          <p:nvPr/>
        </p:nvPicPr>
        <p:blipFill>
          <a:blip r:embed="rId3"/>
          <a:stretch>
            <a:fillRect/>
          </a:stretch>
        </p:blipFill>
        <p:spPr>
          <a:xfrm>
            <a:off x="2613014" y="5133241"/>
            <a:ext cx="4270698" cy="1033673"/>
          </a:xfrm>
          <a:prstGeom prst="rect">
            <a:avLst/>
          </a:prstGeom>
        </p:spPr>
      </p:pic>
    </p:spTree>
    <p:extLst>
      <p:ext uri="{BB962C8B-B14F-4D97-AF65-F5344CB8AC3E}">
        <p14:creationId xmlns:p14="http://schemas.microsoft.com/office/powerpoint/2010/main" val="18657913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Sommaire des exemples (2019)</a:t>
            </a:r>
            <a:endParaRPr lang="en-CA" dirty="0"/>
          </a:p>
        </p:txBody>
      </p:sp>
      <p:sp>
        <p:nvSpPr>
          <p:cNvPr id="3" name="Content Placeholder 2"/>
          <p:cNvSpPr>
            <a:spLocks noGrp="1"/>
          </p:cNvSpPr>
          <p:nvPr>
            <p:ph idx="1"/>
          </p:nvPr>
        </p:nvSpPr>
        <p:spPr/>
        <p:txBody>
          <a:bodyPr/>
          <a:lstStyle/>
          <a:p>
            <a:pPr marL="0" indent="0">
              <a:buNone/>
            </a:pPr>
            <a:endParaRPr lang="fr-CA" dirty="0"/>
          </a:p>
          <a:p>
            <a:endParaRPr lang="fr-CA" dirty="0"/>
          </a:p>
          <a:p>
            <a:endParaRPr lang="fr-CA" dirty="0"/>
          </a:p>
          <a:p>
            <a:endParaRPr lang="fr-CA" dirty="0"/>
          </a:p>
          <a:p>
            <a:endParaRPr lang="fr-CA" dirty="0"/>
          </a:p>
          <a:p>
            <a:endParaRPr lang="fr-CA" dirty="0"/>
          </a:p>
          <a:p>
            <a:endParaRPr lang="fr-CA" dirty="0"/>
          </a:p>
          <a:p>
            <a:endParaRPr lang="fr-CA" dirty="0"/>
          </a:p>
          <a:p>
            <a:pPr marL="0" indent="0">
              <a:buNone/>
            </a:pPr>
            <a:endParaRPr lang="en-CA" dirty="0"/>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26</a:t>
            </a:fld>
            <a:endParaRPr lang="en-CA" altLang="fr-FR"/>
          </a:p>
        </p:txBody>
      </p:sp>
      <p:graphicFrame>
        <p:nvGraphicFramePr>
          <p:cNvPr id="8" name="Content Placeholder 7"/>
          <p:cNvGraphicFramePr>
            <a:graphicFrameLocks noGrp="1"/>
          </p:cNvGraphicFramePr>
          <p:nvPr>
            <p:ph sz="quarter" idx="14"/>
            <p:extLst>
              <p:ext uri="{D42A27DB-BD31-4B8C-83A1-F6EECF244321}">
                <p14:modId xmlns:p14="http://schemas.microsoft.com/office/powerpoint/2010/main" val="1883457393"/>
              </p:ext>
            </p:extLst>
          </p:nvPr>
        </p:nvGraphicFramePr>
        <p:xfrm>
          <a:off x="822959" y="1798654"/>
          <a:ext cx="7899010" cy="3157920"/>
        </p:xfrm>
        <a:graphic>
          <a:graphicData uri="http://schemas.openxmlformats.org/drawingml/2006/table">
            <a:tbl>
              <a:tblPr firstRow="1" bandRow="1">
                <a:tableStyleId>{5C22544A-7EE6-4342-B048-85BDC9FD1C3A}</a:tableStyleId>
              </a:tblPr>
              <a:tblGrid>
                <a:gridCol w="497653">
                  <a:extLst>
                    <a:ext uri="{9D8B030D-6E8A-4147-A177-3AD203B41FA5}">
                      <a16:colId xmlns:a16="http://schemas.microsoft.com/office/drawing/2014/main" val="20000"/>
                    </a:ext>
                  </a:extLst>
                </a:gridCol>
                <a:gridCol w="3182033">
                  <a:extLst>
                    <a:ext uri="{9D8B030D-6E8A-4147-A177-3AD203B41FA5}">
                      <a16:colId xmlns:a16="http://schemas.microsoft.com/office/drawing/2014/main" val="20001"/>
                    </a:ext>
                  </a:extLst>
                </a:gridCol>
                <a:gridCol w="684805">
                  <a:extLst>
                    <a:ext uri="{9D8B030D-6E8A-4147-A177-3AD203B41FA5}">
                      <a16:colId xmlns:a16="http://schemas.microsoft.com/office/drawing/2014/main" val="20002"/>
                    </a:ext>
                  </a:extLst>
                </a:gridCol>
                <a:gridCol w="659160">
                  <a:extLst>
                    <a:ext uri="{9D8B030D-6E8A-4147-A177-3AD203B41FA5}">
                      <a16:colId xmlns:a16="http://schemas.microsoft.com/office/drawing/2014/main" val="20003"/>
                    </a:ext>
                  </a:extLst>
                </a:gridCol>
                <a:gridCol w="584335">
                  <a:extLst>
                    <a:ext uri="{9D8B030D-6E8A-4147-A177-3AD203B41FA5}">
                      <a16:colId xmlns:a16="http://schemas.microsoft.com/office/drawing/2014/main" val="20004"/>
                    </a:ext>
                  </a:extLst>
                </a:gridCol>
                <a:gridCol w="803868">
                  <a:extLst>
                    <a:ext uri="{9D8B030D-6E8A-4147-A177-3AD203B41FA5}">
                      <a16:colId xmlns:a16="http://schemas.microsoft.com/office/drawing/2014/main" val="20005"/>
                    </a:ext>
                  </a:extLst>
                </a:gridCol>
                <a:gridCol w="615067">
                  <a:extLst>
                    <a:ext uri="{9D8B030D-6E8A-4147-A177-3AD203B41FA5}">
                      <a16:colId xmlns:a16="http://schemas.microsoft.com/office/drawing/2014/main" val="20006"/>
                    </a:ext>
                  </a:extLst>
                </a:gridCol>
                <a:gridCol w="872089">
                  <a:extLst>
                    <a:ext uri="{9D8B030D-6E8A-4147-A177-3AD203B41FA5}">
                      <a16:colId xmlns:a16="http://schemas.microsoft.com/office/drawing/2014/main" val="20007"/>
                    </a:ext>
                  </a:extLst>
                </a:gridCol>
              </a:tblGrid>
              <a:tr h="389189">
                <a:tc>
                  <a:txBody>
                    <a:bodyPr/>
                    <a:lstStyle/>
                    <a:p>
                      <a:pPr algn="ctr"/>
                      <a:r>
                        <a:rPr lang="fr-CA" sz="1000" dirty="0"/>
                        <a:t>Client</a:t>
                      </a:r>
                      <a:endParaRPr lang="en-CA" sz="1000" dirty="0"/>
                    </a:p>
                  </a:txBody>
                  <a:tcPr marL="0" marR="0" marT="0" marB="0"/>
                </a:tc>
                <a:tc>
                  <a:txBody>
                    <a:bodyPr/>
                    <a:lstStyle/>
                    <a:p>
                      <a:r>
                        <a:rPr lang="fr-CA" sz="1000" dirty="0"/>
                        <a:t>Écarts </a:t>
                      </a:r>
                      <a:endParaRPr lang="en-CA" sz="1000" dirty="0"/>
                    </a:p>
                  </a:txBody>
                  <a:tcPr marL="0" marR="0" marT="0" marB="0"/>
                </a:tc>
                <a:tc>
                  <a:txBody>
                    <a:bodyPr/>
                    <a:lstStyle/>
                    <a:p>
                      <a:pPr algn="ctr"/>
                      <a:r>
                        <a:rPr lang="fr-CA" sz="1000" dirty="0"/>
                        <a:t>Tranche</a:t>
                      </a:r>
                      <a:endParaRPr lang="en-CA" sz="1000" dirty="0"/>
                    </a:p>
                  </a:txBody>
                  <a:tcPr marL="0" marR="0" marT="0" marB="0"/>
                </a:tc>
                <a:tc>
                  <a:txBody>
                    <a:bodyPr/>
                    <a:lstStyle/>
                    <a:p>
                      <a:pPr algn="ctr"/>
                      <a:r>
                        <a:rPr lang="fr-CA" sz="1000" dirty="0"/>
                        <a:t>Écart cumulatif (MW)</a:t>
                      </a:r>
                      <a:endParaRPr lang="en-CA" sz="1000" dirty="0"/>
                    </a:p>
                  </a:txBody>
                  <a:tcPr marL="0" marR="0" marT="0" marB="0"/>
                </a:tc>
                <a:tc>
                  <a:txBody>
                    <a:bodyPr/>
                    <a:lstStyle/>
                    <a:p>
                      <a:pPr algn="ctr"/>
                      <a:r>
                        <a:rPr lang="fr-CA" sz="1000" dirty="0"/>
                        <a:t>Montant reçu par le Client</a:t>
                      </a:r>
                      <a:endParaRPr lang="en-CA" sz="1000" dirty="0"/>
                    </a:p>
                  </a:txBody>
                  <a:tcPr marL="0" marR="0" marT="0" marB="0"/>
                </a:tc>
                <a:tc>
                  <a:txBody>
                    <a:bodyPr/>
                    <a:lstStyle/>
                    <a:p>
                      <a:pPr algn="ctr"/>
                      <a:r>
                        <a:rPr lang="fr-CA" sz="1000" dirty="0"/>
                        <a:t>Montant payé par le Client</a:t>
                      </a:r>
                      <a:endParaRPr lang="en-CA" sz="1000" dirty="0"/>
                    </a:p>
                  </a:txBody>
                  <a:tcPr marL="0" marR="0" marT="0" marB="0"/>
                </a:tc>
                <a:tc>
                  <a:txBody>
                    <a:bodyPr/>
                    <a:lstStyle/>
                    <a:p>
                      <a:pPr algn="ctr"/>
                      <a:r>
                        <a:rPr lang="fr-CA" sz="1000" dirty="0"/>
                        <a:t>$/</a:t>
                      </a:r>
                      <a:r>
                        <a:rPr lang="fr-CA" sz="1000" dirty="0" err="1"/>
                        <a:t>MWh</a:t>
                      </a:r>
                      <a:endParaRPr lang="en-CA" sz="1000" dirty="0"/>
                    </a:p>
                  </a:txBody>
                  <a:tcPr marL="0" marR="0" marT="0" marB="0"/>
                </a:tc>
                <a:tc>
                  <a:txBody>
                    <a:bodyPr/>
                    <a:lstStyle/>
                    <a:p>
                      <a:pPr algn="ctr"/>
                      <a:r>
                        <a:rPr lang="fr-CA" sz="1000" dirty="0"/>
                        <a:t>Montant reçu (payé) </a:t>
                      </a:r>
                      <a:r>
                        <a:rPr lang="fr-CA" sz="1000" baseline="0" dirty="0"/>
                        <a:t>par HQP</a:t>
                      </a:r>
                      <a:endParaRPr lang="en-CA" sz="1000" dirty="0"/>
                    </a:p>
                  </a:txBody>
                  <a:tcPr marL="0" marR="0" marT="0" marB="0"/>
                </a:tc>
                <a:extLst>
                  <a:ext uri="{0D108BD9-81ED-4DB2-BD59-A6C34878D82A}">
                    <a16:rowId xmlns:a16="http://schemas.microsoft.com/office/drawing/2014/main" val="10000"/>
                  </a:ext>
                </a:extLst>
              </a:tr>
              <a:tr h="252000">
                <a:tc>
                  <a:txBody>
                    <a:bodyPr/>
                    <a:lstStyle/>
                    <a:p>
                      <a:pPr algn="ctr"/>
                      <a:r>
                        <a:rPr lang="fr-CA" sz="1300" dirty="0"/>
                        <a:t>A</a:t>
                      </a:r>
                      <a:endParaRPr lang="en-CA" sz="1300" dirty="0"/>
                    </a:p>
                  </a:txBody>
                  <a:tcPr marL="0" marR="0" marT="0" marB="0"/>
                </a:tc>
                <a:tc>
                  <a:txBody>
                    <a:bodyPr/>
                    <a:lstStyle/>
                    <a:p>
                      <a:r>
                        <a:rPr lang="fr-CA" sz="1300" dirty="0"/>
                        <a:t>+ 1MW</a:t>
                      </a:r>
                      <a:r>
                        <a:rPr lang="fr-CA" sz="1300" baseline="0" dirty="0"/>
                        <a:t> / - 1 MW</a:t>
                      </a:r>
                      <a:endParaRPr lang="en-CA" sz="1300" dirty="0"/>
                    </a:p>
                  </a:txBody>
                  <a:tcPr marL="0" marR="0" marT="0" marB="0"/>
                </a:tc>
                <a:tc>
                  <a:txBody>
                    <a:bodyPr/>
                    <a:lstStyle/>
                    <a:p>
                      <a:pPr algn="ctr"/>
                      <a:r>
                        <a:rPr lang="fr-CA" sz="1300" dirty="0"/>
                        <a:t>1</a:t>
                      </a:r>
                      <a:endParaRPr lang="en-CA" sz="1300" dirty="0"/>
                    </a:p>
                  </a:txBody>
                  <a:tcPr marL="0" marR="0" marT="0" marB="0"/>
                </a:tc>
                <a:tc>
                  <a:txBody>
                    <a:bodyPr/>
                    <a:lstStyle/>
                    <a:p>
                      <a:pPr algn="ctr"/>
                      <a:r>
                        <a:rPr lang="fr-CA" sz="1300" dirty="0"/>
                        <a:t>0</a:t>
                      </a:r>
                      <a:endParaRPr lang="en-CA" sz="1300" dirty="0"/>
                    </a:p>
                  </a:txBody>
                  <a:tcPr marL="0" marR="0" marT="0" marB="0"/>
                </a:tc>
                <a:tc>
                  <a:txBody>
                    <a:bodyPr/>
                    <a:lstStyle/>
                    <a:p>
                      <a:pPr algn="ctr"/>
                      <a:r>
                        <a:rPr lang="fr-CA" sz="1300" dirty="0"/>
                        <a:t>0 $</a:t>
                      </a:r>
                      <a:endParaRPr lang="en-CA" sz="1300" dirty="0"/>
                    </a:p>
                  </a:txBody>
                  <a:tcPr marL="0" marR="0" marT="0" marB="0"/>
                </a:tc>
                <a:tc>
                  <a:txBody>
                    <a:bodyPr/>
                    <a:lstStyle/>
                    <a:p>
                      <a:pPr algn="ctr"/>
                      <a:r>
                        <a:rPr lang="fr-CA" sz="1300" dirty="0"/>
                        <a:t>0 $</a:t>
                      </a:r>
                      <a:endParaRPr lang="en-CA" sz="1300" dirty="0"/>
                    </a:p>
                  </a:txBody>
                  <a:tcPr marL="0" marR="0" marT="0" marB="0"/>
                </a:tc>
                <a:tc>
                  <a:txBody>
                    <a:bodyPr/>
                    <a:lstStyle/>
                    <a:p>
                      <a:pPr algn="ctr"/>
                      <a:r>
                        <a:rPr lang="fr-CA" sz="1300" dirty="0"/>
                        <a:t>N/A</a:t>
                      </a:r>
                      <a:endParaRPr lang="en-CA" sz="1300" dirty="0"/>
                    </a:p>
                  </a:txBody>
                  <a:tcPr marL="0" marR="0" marT="0" marB="0"/>
                </a:tc>
                <a:tc>
                  <a:txBody>
                    <a:bodyPr/>
                    <a:lstStyle/>
                    <a:p>
                      <a:pPr algn="ctr"/>
                      <a:r>
                        <a:rPr lang="fr-CA" sz="1300" dirty="0"/>
                        <a:t>0 $</a:t>
                      </a:r>
                      <a:endParaRPr lang="en-CA" sz="1300" dirty="0"/>
                    </a:p>
                  </a:txBody>
                  <a:tcPr marL="0" marR="0" marT="0" marB="0"/>
                </a:tc>
                <a:extLst>
                  <a:ext uri="{0D108BD9-81ED-4DB2-BD59-A6C34878D82A}">
                    <a16:rowId xmlns:a16="http://schemas.microsoft.com/office/drawing/2014/main" val="10001"/>
                  </a:ext>
                </a:extLst>
              </a:tr>
              <a:tr h="252000">
                <a:tc>
                  <a:txBody>
                    <a:bodyPr/>
                    <a:lstStyle/>
                    <a:p>
                      <a:pPr algn="ctr"/>
                      <a:r>
                        <a:rPr lang="fr-CA" sz="1300" dirty="0"/>
                        <a:t>1</a:t>
                      </a:r>
                      <a:endParaRPr lang="en-CA" sz="1300" dirty="0"/>
                    </a:p>
                  </a:txBody>
                  <a:tcPr marL="0" marR="0" marT="0" marB="0"/>
                </a:tc>
                <a:tc>
                  <a:txBody>
                    <a:bodyPr/>
                    <a:lstStyle/>
                    <a:p>
                      <a:r>
                        <a:rPr lang="fr-CA" sz="1300" dirty="0"/>
                        <a:t>+240 MW/mois</a:t>
                      </a:r>
                      <a:endParaRPr lang="en-CA" sz="1300" dirty="0"/>
                    </a:p>
                  </a:txBody>
                  <a:tcPr marL="0" marR="0" marT="0" marB="0"/>
                </a:tc>
                <a:tc>
                  <a:txBody>
                    <a:bodyPr/>
                    <a:lstStyle/>
                    <a:p>
                      <a:pPr algn="ctr"/>
                      <a:r>
                        <a:rPr lang="fr-CA" sz="1300" dirty="0"/>
                        <a:t>1</a:t>
                      </a:r>
                      <a:endParaRPr lang="en-CA" sz="1300" dirty="0"/>
                    </a:p>
                  </a:txBody>
                  <a:tcPr marL="0" marR="0" marT="0" marB="0"/>
                </a:tc>
                <a:tc>
                  <a:txBody>
                    <a:bodyPr/>
                    <a:lstStyle/>
                    <a:p>
                      <a:pPr algn="ctr"/>
                      <a:r>
                        <a:rPr lang="fr-CA" sz="1300" dirty="0"/>
                        <a:t>3120</a:t>
                      </a:r>
                      <a:endParaRPr lang="en-CA" sz="1300" dirty="0"/>
                    </a:p>
                  </a:txBody>
                  <a:tcPr marL="0" marR="0" marT="0" marB="0"/>
                </a:tc>
                <a:tc>
                  <a:txBody>
                    <a:bodyPr/>
                    <a:lstStyle/>
                    <a:p>
                      <a:pPr algn="ctr"/>
                      <a:r>
                        <a:rPr lang="fr-CA" sz="1300" dirty="0"/>
                        <a:t>52 231$</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16,7</a:t>
                      </a:r>
                      <a:endParaRPr lang="en-CA" sz="13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300" dirty="0"/>
                        <a:t>-52 231 $</a:t>
                      </a:r>
                      <a:endParaRPr lang="en-CA" sz="1300" dirty="0"/>
                    </a:p>
                  </a:txBody>
                  <a:tcPr marL="0" marR="0" marT="0" marB="0"/>
                </a:tc>
                <a:extLst>
                  <a:ext uri="{0D108BD9-81ED-4DB2-BD59-A6C34878D82A}">
                    <a16:rowId xmlns:a16="http://schemas.microsoft.com/office/drawing/2014/main" val="10002"/>
                  </a:ext>
                </a:extLst>
              </a:tr>
              <a:tr h="252000">
                <a:tc>
                  <a:txBody>
                    <a:bodyPr/>
                    <a:lstStyle/>
                    <a:p>
                      <a:pPr algn="ctr"/>
                      <a:r>
                        <a:rPr lang="fr-CA" sz="1300" dirty="0"/>
                        <a:t>2</a:t>
                      </a:r>
                      <a:endParaRPr lang="en-CA" sz="1300" dirty="0"/>
                    </a:p>
                  </a:txBody>
                  <a:tcPr marL="0" marR="0" marT="0" marB="0"/>
                </a:tc>
                <a:tc>
                  <a:txBody>
                    <a:bodyPr/>
                    <a:lstStyle/>
                    <a:p>
                      <a:r>
                        <a:rPr lang="fr-CA" sz="1300" dirty="0"/>
                        <a:t>-240 MW/mois</a:t>
                      </a:r>
                      <a:endParaRPr lang="en-CA" sz="1300" dirty="0"/>
                    </a:p>
                  </a:txBody>
                  <a:tcPr marL="0" marR="0" marT="0" marB="0"/>
                </a:tc>
                <a:tc>
                  <a:txBody>
                    <a:bodyPr/>
                    <a:lstStyle/>
                    <a:p>
                      <a:pPr algn="ctr"/>
                      <a:r>
                        <a:rPr lang="fr-CA" sz="1300" dirty="0"/>
                        <a:t>1</a:t>
                      </a:r>
                      <a:endParaRPr lang="en-CA" sz="1300" dirty="0"/>
                    </a:p>
                  </a:txBody>
                  <a:tcPr marL="0" marR="0" marT="0" marB="0"/>
                </a:tc>
                <a:tc>
                  <a:txBody>
                    <a:bodyPr/>
                    <a:lstStyle/>
                    <a:p>
                      <a:pPr algn="ctr"/>
                      <a:r>
                        <a:rPr lang="fr-CA" sz="1300" dirty="0"/>
                        <a:t>-3120</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125 687 $</a:t>
                      </a:r>
                      <a:endParaRPr lang="en-CA" sz="1300" dirty="0"/>
                    </a:p>
                  </a:txBody>
                  <a:tcPr marL="0" marR="0" marT="0" marB="0"/>
                </a:tc>
                <a:tc>
                  <a:txBody>
                    <a:bodyPr/>
                    <a:lstStyle/>
                    <a:p>
                      <a:pPr algn="ctr"/>
                      <a:r>
                        <a:rPr lang="fr-CA" sz="1300" dirty="0"/>
                        <a:t>40,3</a:t>
                      </a:r>
                      <a:endParaRPr lang="en-CA" sz="1300" dirty="0"/>
                    </a:p>
                  </a:txBody>
                  <a:tcPr marL="0" marR="0" marT="0" marB="0"/>
                </a:tc>
                <a:tc>
                  <a:txBody>
                    <a:bodyPr/>
                    <a:lstStyle/>
                    <a:p>
                      <a:pPr algn="ctr"/>
                      <a:r>
                        <a:rPr lang="fr-CA" sz="1300" dirty="0"/>
                        <a:t>125</a:t>
                      </a:r>
                      <a:r>
                        <a:rPr lang="fr-CA" sz="1300" baseline="0" dirty="0"/>
                        <a:t> </a:t>
                      </a:r>
                      <a:r>
                        <a:rPr lang="fr-CA" sz="1300" dirty="0"/>
                        <a:t>687 $</a:t>
                      </a:r>
                      <a:endParaRPr lang="en-CA" sz="1300" dirty="0"/>
                    </a:p>
                  </a:txBody>
                  <a:tcPr marL="0" marR="0" marT="0" marB="0"/>
                </a:tc>
                <a:extLst>
                  <a:ext uri="{0D108BD9-81ED-4DB2-BD59-A6C34878D82A}">
                    <a16:rowId xmlns:a16="http://schemas.microsoft.com/office/drawing/2014/main" val="10003"/>
                  </a:ext>
                </a:extLst>
              </a:tr>
              <a:tr h="252000">
                <a:tc>
                  <a:txBody>
                    <a:bodyPr/>
                    <a:lstStyle/>
                    <a:p>
                      <a:pPr algn="ctr"/>
                      <a:r>
                        <a:rPr lang="fr-CA" sz="1300" dirty="0"/>
                        <a:t>3</a:t>
                      </a:r>
                      <a:endParaRPr lang="en-CA" sz="1300" dirty="0"/>
                    </a:p>
                  </a:txBody>
                  <a:tcPr marL="0" marR="0" marT="0" marB="0"/>
                </a:tc>
                <a:tc>
                  <a:txBody>
                    <a:bodyPr/>
                    <a:lstStyle/>
                    <a:p>
                      <a:r>
                        <a:rPr lang="fr-CA" sz="1300" dirty="0"/>
                        <a:t>+240 MW sur 6 mois; -240 MW sur 6 mois</a:t>
                      </a:r>
                      <a:endParaRPr lang="en-CA" sz="1300" dirty="0"/>
                    </a:p>
                  </a:txBody>
                  <a:tcPr marL="0" marR="0" marT="0" marB="0"/>
                </a:tc>
                <a:tc>
                  <a:txBody>
                    <a:bodyPr/>
                    <a:lstStyle/>
                    <a:p>
                      <a:pPr algn="ctr"/>
                      <a:r>
                        <a:rPr lang="fr-CA" sz="1300" dirty="0"/>
                        <a:t>1</a:t>
                      </a:r>
                      <a:endParaRPr lang="en-CA" sz="1300" dirty="0"/>
                    </a:p>
                  </a:txBody>
                  <a:tcPr marL="0" marR="0" marT="0" marB="0"/>
                </a:tc>
                <a:tc>
                  <a:txBody>
                    <a:bodyPr/>
                    <a:lstStyle/>
                    <a:p>
                      <a:pPr algn="ctr"/>
                      <a:r>
                        <a:rPr lang="fr-CA" sz="1300" dirty="0"/>
                        <a:t>0</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36 998 $</a:t>
                      </a:r>
                      <a:endParaRPr lang="en-CA" sz="13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300" dirty="0"/>
                        <a:t>N/A</a:t>
                      </a:r>
                      <a:endParaRPr lang="en-CA" sz="1300" dirty="0"/>
                    </a:p>
                  </a:txBody>
                  <a:tcPr marL="0" marR="0" marT="0" marB="0"/>
                </a:tc>
                <a:tc>
                  <a:txBody>
                    <a:bodyPr/>
                    <a:lstStyle/>
                    <a:p>
                      <a:pPr algn="ctr"/>
                      <a:r>
                        <a:rPr lang="fr-CA" sz="1300" dirty="0"/>
                        <a:t>27 332 $</a:t>
                      </a:r>
                      <a:endParaRPr lang="en-CA" sz="1300" dirty="0"/>
                    </a:p>
                  </a:txBody>
                  <a:tcPr marL="0" marR="0" marT="0" marB="0"/>
                </a:tc>
                <a:extLst>
                  <a:ext uri="{0D108BD9-81ED-4DB2-BD59-A6C34878D82A}">
                    <a16:rowId xmlns:a16="http://schemas.microsoft.com/office/drawing/2014/main" val="10004"/>
                  </a:ext>
                </a:extLst>
              </a:tr>
              <a:tr h="252000">
                <a:tc>
                  <a:txBody>
                    <a:bodyPr/>
                    <a:lstStyle/>
                    <a:p>
                      <a:pPr algn="ctr"/>
                      <a:r>
                        <a:rPr lang="fr-CA" sz="1300" dirty="0"/>
                        <a:t>4</a:t>
                      </a:r>
                      <a:endParaRPr lang="en-CA" sz="1300" dirty="0"/>
                    </a:p>
                  </a:txBody>
                  <a:tcPr marL="0" marR="0" marT="0" marB="0"/>
                </a:tc>
                <a:tc>
                  <a:txBody>
                    <a:bodyPr/>
                    <a:lstStyle/>
                    <a:p>
                      <a:r>
                        <a:rPr lang="fr-CA" sz="1300" dirty="0"/>
                        <a:t>+ 1.5 MW/h</a:t>
                      </a:r>
                      <a:r>
                        <a:rPr lang="fr-CA" sz="1300" baseline="0" dirty="0"/>
                        <a:t> sur la moitié des heures</a:t>
                      </a:r>
                      <a:endParaRPr lang="en-CA" sz="1300" dirty="0"/>
                    </a:p>
                  </a:txBody>
                  <a:tcPr marL="0" marR="0" marT="0" marB="0"/>
                </a:tc>
                <a:tc>
                  <a:txBody>
                    <a:bodyPr/>
                    <a:lstStyle/>
                    <a:p>
                      <a:pPr algn="ctr"/>
                      <a:r>
                        <a:rPr lang="fr-CA" sz="1300" dirty="0"/>
                        <a:t>2</a:t>
                      </a:r>
                      <a:endParaRPr lang="en-CA" sz="1300" dirty="0"/>
                    </a:p>
                  </a:txBody>
                  <a:tcPr marL="0" marR="0" marT="0" marB="0"/>
                </a:tc>
                <a:tc>
                  <a:txBody>
                    <a:bodyPr/>
                    <a:lstStyle/>
                    <a:p>
                      <a:pPr algn="ctr"/>
                      <a:r>
                        <a:rPr lang="fr-CA" sz="1300" dirty="0"/>
                        <a:t>6</a:t>
                      </a:r>
                      <a:r>
                        <a:rPr lang="fr-CA" sz="1300" baseline="0" dirty="0"/>
                        <a:t> 570</a:t>
                      </a:r>
                      <a:endParaRPr lang="en-CA" sz="1300" dirty="0"/>
                    </a:p>
                  </a:txBody>
                  <a:tcPr marL="0" marR="0" marT="0" marB="0"/>
                </a:tc>
                <a:tc>
                  <a:txBody>
                    <a:bodyPr/>
                    <a:lstStyle/>
                    <a:p>
                      <a:pPr algn="ctr"/>
                      <a:r>
                        <a:rPr lang="fr-CA" sz="1300" dirty="0"/>
                        <a:t>87 745</a:t>
                      </a:r>
                      <a:r>
                        <a:rPr lang="fr-CA" sz="1300" baseline="0" dirty="0"/>
                        <a:t>$</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13,4</a:t>
                      </a:r>
                      <a:endParaRPr lang="en-CA" sz="1300" dirty="0"/>
                    </a:p>
                  </a:txBody>
                  <a:tcPr marL="0" marR="0" marT="0" marB="0"/>
                </a:tc>
                <a:tc>
                  <a:txBody>
                    <a:bodyPr/>
                    <a:lstStyle/>
                    <a:p>
                      <a:pPr algn="ctr"/>
                      <a:r>
                        <a:rPr lang="fr-CA" sz="1300" dirty="0"/>
                        <a:t>-94 472 $</a:t>
                      </a:r>
                      <a:endParaRPr lang="en-CA" sz="1300" dirty="0"/>
                    </a:p>
                  </a:txBody>
                  <a:tcPr marL="0" marR="0" marT="0" marB="0"/>
                </a:tc>
                <a:extLst>
                  <a:ext uri="{0D108BD9-81ED-4DB2-BD59-A6C34878D82A}">
                    <a16:rowId xmlns:a16="http://schemas.microsoft.com/office/drawing/2014/main" val="10005"/>
                  </a:ext>
                </a:extLst>
              </a:tr>
              <a:tr h="252000">
                <a:tc>
                  <a:txBody>
                    <a:bodyPr/>
                    <a:lstStyle/>
                    <a:p>
                      <a:pPr algn="ctr"/>
                      <a:r>
                        <a:rPr lang="fr-CA" sz="1300" dirty="0"/>
                        <a:t>5</a:t>
                      </a:r>
                      <a:endParaRPr lang="en-CA" sz="1300" dirty="0"/>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300" dirty="0"/>
                        <a:t>- 1.5 MW/h</a:t>
                      </a:r>
                      <a:r>
                        <a:rPr lang="fr-CA" sz="1300" baseline="0" dirty="0"/>
                        <a:t> sur la moitié des heures</a:t>
                      </a:r>
                      <a:endParaRPr lang="en-CA" sz="1300" dirty="0"/>
                    </a:p>
                  </a:txBody>
                  <a:tcPr marL="0" marR="0" marT="0" marB="0"/>
                </a:tc>
                <a:tc>
                  <a:txBody>
                    <a:bodyPr/>
                    <a:lstStyle/>
                    <a:p>
                      <a:pPr algn="ctr"/>
                      <a:r>
                        <a:rPr lang="fr-CA" sz="1300" dirty="0"/>
                        <a:t>2</a:t>
                      </a:r>
                      <a:endParaRPr lang="en-CA" sz="1300" dirty="0"/>
                    </a:p>
                  </a:txBody>
                  <a:tcPr marL="0" marR="0" marT="0" marB="0"/>
                </a:tc>
                <a:tc>
                  <a:txBody>
                    <a:bodyPr/>
                    <a:lstStyle/>
                    <a:p>
                      <a:pPr algn="ctr"/>
                      <a:r>
                        <a:rPr lang="fr-CA" sz="1300" dirty="0"/>
                        <a:t>6</a:t>
                      </a:r>
                      <a:r>
                        <a:rPr lang="fr-CA" sz="1300" baseline="0" dirty="0"/>
                        <a:t> 570</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325 571 $</a:t>
                      </a:r>
                      <a:endParaRPr lang="en-CA" sz="1300" dirty="0"/>
                    </a:p>
                  </a:txBody>
                  <a:tcPr marL="0" marR="0" marT="0" marB="0"/>
                </a:tc>
                <a:tc>
                  <a:txBody>
                    <a:bodyPr/>
                    <a:lstStyle/>
                    <a:p>
                      <a:pPr algn="ctr"/>
                      <a:r>
                        <a:rPr lang="fr-CA" sz="1300" dirty="0"/>
                        <a:t>49,6</a:t>
                      </a:r>
                      <a:endParaRPr lang="en-CA" sz="1300" dirty="0"/>
                    </a:p>
                  </a:txBody>
                  <a:tcPr marL="0" marR="0" marT="0" marB="0"/>
                </a:tc>
                <a:tc>
                  <a:txBody>
                    <a:bodyPr/>
                    <a:lstStyle/>
                    <a:p>
                      <a:pPr algn="ctr"/>
                      <a:r>
                        <a:rPr lang="fr-CA" sz="1300" dirty="0"/>
                        <a:t>302 725 $</a:t>
                      </a:r>
                      <a:endParaRPr lang="en-CA" sz="1300" dirty="0"/>
                    </a:p>
                  </a:txBody>
                  <a:tcPr marL="0" marR="0" marT="0" marB="0"/>
                </a:tc>
                <a:extLst>
                  <a:ext uri="{0D108BD9-81ED-4DB2-BD59-A6C34878D82A}">
                    <a16:rowId xmlns:a16="http://schemas.microsoft.com/office/drawing/2014/main" val="10006"/>
                  </a:ext>
                </a:extLst>
              </a:tr>
              <a:tr h="252000">
                <a:tc>
                  <a:txBody>
                    <a:bodyPr/>
                    <a:lstStyle/>
                    <a:p>
                      <a:pPr algn="ctr"/>
                      <a:r>
                        <a:rPr lang="fr-CA" sz="1300" dirty="0"/>
                        <a:t>6</a:t>
                      </a:r>
                      <a:endParaRPr lang="en-CA" sz="1300" dirty="0"/>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300" dirty="0"/>
                        <a:t>+ 1.5 MW/h</a:t>
                      </a:r>
                      <a:r>
                        <a:rPr lang="fr-CA" sz="1300" baseline="0" dirty="0"/>
                        <a:t> sur la moitié des heures/-</a:t>
                      </a:r>
                      <a:r>
                        <a:rPr lang="fr-CA" sz="1300" dirty="0"/>
                        <a:t>1.5 MW/h</a:t>
                      </a:r>
                      <a:r>
                        <a:rPr lang="fr-CA" sz="1300" baseline="0" dirty="0"/>
                        <a:t> sur les autres heures</a:t>
                      </a:r>
                      <a:endParaRPr lang="en-CA" sz="1300" dirty="0"/>
                    </a:p>
                  </a:txBody>
                  <a:tcPr marL="0" marR="0" marT="0" marB="0"/>
                </a:tc>
                <a:tc>
                  <a:txBody>
                    <a:bodyPr/>
                    <a:lstStyle/>
                    <a:p>
                      <a:pPr algn="ctr"/>
                      <a:r>
                        <a:rPr lang="fr-CA" sz="1300" dirty="0"/>
                        <a:t>2</a:t>
                      </a:r>
                      <a:endParaRPr lang="en-CA" sz="1300" dirty="0"/>
                    </a:p>
                  </a:txBody>
                  <a:tcPr marL="0" marR="0" marT="0" marB="0"/>
                </a:tc>
                <a:tc>
                  <a:txBody>
                    <a:bodyPr/>
                    <a:lstStyle/>
                    <a:p>
                      <a:pPr algn="ctr"/>
                      <a:r>
                        <a:rPr lang="fr-CA" sz="1300" dirty="0"/>
                        <a:t>0</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237</a:t>
                      </a:r>
                      <a:r>
                        <a:rPr lang="fr-CA" sz="1300" baseline="0" dirty="0"/>
                        <a:t> </a:t>
                      </a:r>
                      <a:r>
                        <a:rPr lang="fr-CA" sz="1300" dirty="0"/>
                        <a:t>827 $</a:t>
                      </a:r>
                      <a:endParaRPr lang="en-CA" sz="1300" dirty="0"/>
                    </a:p>
                  </a:txBody>
                  <a:tcPr marL="0" marR="0" marT="0" marB="0"/>
                </a:tc>
                <a:tc>
                  <a:txBody>
                    <a:bodyPr/>
                    <a:lstStyle/>
                    <a:p>
                      <a:pPr algn="ctr"/>
                      <a:r>
                        <a:rPr lang="fr-CA" sz="1300" dirty="0"/>
                        <a:t>N/A</a:t>
                      </a:r>
                      <a:endParaRPr lang="en-CA" sz="1300" dirty="0"/>
                    </a:p>
                  </a:txBody>
                  <a:tcPr marL="0" marR="0" marT="0" marB="0"/>
                </a:tc>
                <a:tc>
                  <a:txBody>
                    <a:bodyPr/>
                    <a:lstStyle/>
                    <a:p>
                      <a:pPr algn="ctr"/>
                      <a:r>
                        <a:rPr lang="fr-CA" sz="1300" dirty="0"/>
                        <a:t>208 374 $</a:t>
                      </a:r>
                      <a:endParaRPr lang="en-CA" sz="1300" dirty="0"/>
                    </a:p>
                  </a:txBody>
                  <a:tcPr marL="0" marR="0" marT="0" marB="0"/>
                </a:tc>
                <a:extLst>
                  <a:ext uri="{0D108BD9-81ED-4DB2-BD59-A6C34878D82A}">
                    <a16:rowId xmlns:a16="http://schemas.microsoft.com/office/drawing/2014/main" val="10007"/>
                  </a:ext>
                </a:extLst>
              </a:tr>
              <a:tr h="252000">
                <a:tc>
                  <a:txBody>
                    <a:bodyPr/>
                    <a:lstStyle/>
                    <a:p>
                      <a:pPr algn="ctr"/>
                      <a:r>
                        <a:rPr lang="fr-CA" sz="1300" dirty="0"/>
                        <a:t>7</a:t>
                      </a:r>
                      <a:endParaRPr lang="en-CA" sz="1300" dirty="0"/>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300" dirty="0"/>
                        <a:t>+ 7.5 MW/h</a:t>
                      </a:r>
                      <a:r>
                        <a:rPr lang="fr-CA" sz="1300" baseline="0" dirty="0"/>
                        <a:t> sur la moitié des heures/-7</a:t>
                      </a:r>
                      <a:r>
                        <a:rPr lang="fr-CA" sz="1300" dirty="0"/>
                        <a:t>.5 MW/h</a:t>
                      </a:r>
                      <a:r>
                        <a:rPr lang="fr-CA" sz="1300" baseline="0" dirty="0"/>
                        <a:t> sur les autres heures</a:t>
                      </a:r>
                      <a:endParaRPr lang="en-CA" sz="1300" dirty="0"/>
                    </a:p>
                  </a:txBody>
                  <a:tcPr marL="0" marR="0" marT="0" marB="0"/>
                </a:tc>
                <a:tc>
                  <a:txBody>
                    <a:bodyPr/>
                    <a:lstStyle/>
                    <a:p>
                      <a:pPr algn="ctr"/>
                      <a:r>
                        <a:rPr lang="fr-CA" sz="1300" dirty="0"/>
                        <a:t>3</a:t>
                      </a:r>
                      <a:endParaRPr lang="en-CA" sz="1300" dirty="0"/>
                    </a:p>
                  </a:txBody>
                  <a:tcPr marL="0" marR="0" marT="0" marB="0"/>
                </a:tc>
                <a:tc>
                  <a:txBody>
                    <a:bodyPr/>
                    <a:lstStyle/>
                    <a:p>
                      <a:pPr algn="ctr"/>
                      <a:r>
                        <a:rPr lang="fr-CA" sz="1300" dirty="0"/>
                        <a:t>0</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1 297 699 $</a:t>
                      </a:r>
                      <a:endParaRPr lang="en-CA" sz="1300" dirty="0"/>
                    </a:p>
                  </a:txBody>
                  <a:tcPr marL="0" marR="0" marT="0" marB="0"/>
                </a:tc>
                <a:tc>
                  <a:txBody>
                    <a:bodyPr/>
                    <a:lstStyle/>
                    <a:p>
                      <a:pPr algn="ctr"/>
                      <a:r>
                        <a:rPr lang="fr-CA" sz="1300" dirty="0"/>
                        <a:t>N/A</a:t>
                      </a:r>
                      <a:endParaRPr lang="en-CA" sz="1300" dirty="0"/>
                    </a:p>
                  </a:txBody>
                  <a:tcPr marL="0" marR="0" marT="0" marB="0"/>
                </a:tc>
                <a:tc>
                  <a:txBody>
                    <a:bodyPr/>
                    <a:lstStyle/>
                    <a:p>
                      <a:pPr algn="ctr"/>
                      <a:r>
                        <a:rPr lang="fr-CA" sz="1300" dirty="0"/>
                        <a:t>1 041 827 $</a:t>
                      </a:r>
                      <a:endParaRPr lang="en-CA" sz="1300" dirty="0"/>
                    </a:p>
                  </a:txBody>
                  <a:tcPr marL="0" marR="0" marT="0" marB="0"/>
                </a:tc>
                <a:extLst>
                  <a:ext uri="{0D108BD9-81ED-4DB2-BD59-A6C34878D82A}">
                    <a16:rowId xmlns:a16="http://schemas.microsoft.com/office/drawing/2014/main" val="10008"/>
                  </a:ext>
                </a:extLst>
              </a:tr>
              <a:tr h="252000">
                <a:tc>
                  <a:txBody>
                    <a:bodyPr/>
                    <a:lstStyle/>
                    <a:p>
                      <a:pPr algn="ctr"/>
                      <a:r>
                        <a:rPr lang="fr-CA" sz="1300" dirty="0"/>
                        <a:t>8</a:t>
                      </a:r>
                      <a:endParaRPr lang="en-CA" sz="1300" dirty="0"/>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300" dirty="0"/>
                        <a:t>+ 8 MW/h</a:t>
                      </a:r>
                      <a:r>
                        <a:rPr lang="fr-CA" sz="1300" baseline="0" dirty="0"/>
                        <a:t> sur la moitié des heures/-8</a:t>
                      </a:r>
                      <a:r>
                        <a:rPr lang="fr-CA" sz="1300" dirty="0"/>
                        <a:t> MW/h</a:t>
                      </a:r>
                      <a:r>
                        <a:rPr lang="fr-CA" sz="1300" baseline="0" dirty="0"/>
                        <a:t> sur les autres heures</a:t>
                      </a:r>
                      <a:endParaRPr lang="en-CA" sz="1300" dirty="0"/>
                    </a:p>
                  </a:txBody>
                  <a:tcPr marL="0" marR="0" marT="0" marB="0"/>
                </a:tc>
                <a:tc>
                  <a:txBody>
                    <a:bodyPr/>
                    <a:lstStyle/>
                    <a:p>
                      <a:pPr algn="ctr"/>
                      <a:r>
                        <a:rPr lang="fr-CA" sz="1300" dirty="0"/>
                        <a:t>3</a:t>
                      </a:r>
                      <a:endParaRPr lang="en-CA" sz="1300" dirty="0"/>
                    </a:p>
                  </a:txBody>
                  <a:tcPr marL="0" marR="0" marT="0" marB="0"/>
                </a:tc>
                <a:tc>
                  <a:txBody>
                    <a:bodyPr/>
                    <a:lstStyle/>
                    <a:p>
                      <a:pPr algn="ctr"/>
                      <a:r>
                        <a:rPr lang="fr-CA" sz="1300" dirty="0"/>
                        <a:t>0</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1 704 369 $</a:t>
                      </a:r>
                      <a:endParaRPr lang="en-CA" sz="1300" dirty="0"/>
                    </a:p>
                  </a:txBody>
                  <a:tcPr marL="0" marR="0" marT="0" marB="0"/>
                </a:tc>
                <a:tc>
                  <a:txBody>
                    <a:bodyPr/>
                    <a:lstStyle/>
                    <a:p>
                      <a:pPr algn="ctr"/>
                      <a:r>
                        <a:rPr lang="fr-CA" sz="1300" dirty="0"/>
                        <a:t>N/A</a:t>
                      </a:r>
                      <a:endParaRPr lang="en-CA" sz="1300" dirty="0"/>
                    </a:p>
                  </a:txBody>
                  <a:tcPr marL="0" marR="0" marT="0" marB="0"/>
                </a:tc>
                <a:tc>
                  <a:txBody>
                    <a:bodyPr/>
                    <a:lstStyle/>
                    <a:p>
                      <a:pPr algn="ctr"/>
                      <a:r>
                        <a:rPr lang="fr-CA" sz="1300" dirty="0"/>
                        <a:t>1 111 330 $</a:t>
                      </a:r>
                      <a:endParaRPr lang="en-CA" sz="1300" dirty="0"/>
                    </a:p>
                  </a:txBody>
                  <a:tcPr marL="0" marR="0" marT="0" marB="0"/>
                </a:tc>
                <a:extLst>
                  <a:ext uri="{0D108BD9-81ED-4DB2-BD59-A6C34878D82A}">
                    <a16:rowId xmlns:a16="http://schemas.microsoft.com/office/drawing/2014/main" val="10009"/>
                  </a:ext>
                </a:extLst>
              </a:tr>
            </a:tbl>
          </a:graphicData>
        </a:graphic>
      </p:graphicFrame>
      <p:sp>
        <p:nvSpPr>
          <p:cNvPr id="6" name="Content Placeholder 4"/>
          <p:cNvSpPr txBox="1">
            <a:spLocks/>
          </p:cNvSpPr>
          <p:nvPr/>
        </p:nvSpPr>
        <p:spPr>
          <a:xfrm>
            <a:off x="822959" y="272960"/>
            <a:ext cx="5202060" cy="579437"/>
          </a:xfrm>
          <a:prstGeom prst="rect">
            <a:avLst/>
          </a:prstGeom>
        </p:spPr>
        <p:txBody>
          <a:bodyPr vert="horz" lIns="0" tIns="45720" rIns="0" bIns="45720" rtlCol="0">
            <a:normAutofit/>
          </a:bodyPr>
          <a:lstStyle>
            <a:lvl1pPr marL="13716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kumimoji="0" lang="en-CA" u="sng"/>
              <a:t>Prix de reference selon Proposition Conjointe</a:t>
            </a:r>
          </a:p>
          <a:p>
            <a:pPr fontAlgn="auto"/>
            <a:endParaRPr kumimoji="0" lang="en-CA" dirty="0"/>
          </a:p>
        </p:txBody>
      </p:sp>
    </p:spTree>
    <p:extLst>
      <p:ext uri="{BB962C8B-B14F-4D97-AF65-F5344CB8AC3E}">
        <p14:creationId xmlns:p14="http://schemas.microsoft.com/office/powerpoint/2010/main" val="45298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Prix </a:t>
            </a:r>
            <a:r>
              <a:rPr lang="en-CA" dirty="0" err="1"/>
              <a:t>mensuels</a:t>
            </a:r>
            <a:r>
              <a:rPr lang="en-CA" dirty="0"/>
              <a:t> (2014)</a:t>
            </a:r>
          </a:p>
        </p:txBody>
      </p:sp>
      <p:sp>
        <p:nvSpPr>
          <p:cNvPr id="3" name="Content Placeholder 2"/>
          <p:cNvSpPr>
            <a:spLocks noGrp="1"/>
          </p:cNvSpPr>
          <p:nvPr>
            <p:ph idx="1"/>
          </p:nvPr>
        </p:nvSpPr>
        <p:spPr/>
        <p:txBody>
          <a:bodyPr>
            <a:normAutofit lnSpcReduction="10000"/>
          </a:bodyPr>
          <a:lstStyle/>
          <a:p>
            <a:r>
              <a:rPr lang="fr-CA" dirty="0"/>
              <a:t>L’année 2019 </a:t>
            </a:r>
            <a:r>
              <a:rPr lang="fr-CA" dirty="0">
                <a:solidFill>
                  <a:schemeClr val="tx1"/>
                </a:solidFill>
              </a:rPr>
              <a:t>était caractérisée par des prix de marchés très modiques</a:t>
            </a:r>
          </a:p>
          <a:p>
            <a:pPr lvl="1"/>
            <a:r>
              <a:rPr lang="fr-CA" dirty="0">
                <a:solidFill>
                  <a:schemeClr val="tx1"/>
                </a:solidFill>
              </a:rPr>
              <a:t>Moyennes annuelles</a:t>
            </a:r>
          </a:p>
          <a:p>
            <a:pPr lvl="2"/>
            <a:r>
              <a:rPr lang="fr-CA" dirty="0">
                <a:solidFill>
                  <a:schemeClr val="tx1"/>
                </a:solidFill>
              </a:rPr>
              <a:t>Ontario: 32,4 $/</a:t>
            </a:r>
            <a:r>
              <a:rPr lang="fr-CA" dirty="0" err="1">
                <a:solidFill>
                  <a:schemeClr val="tx1"/>
                </a:solidFill>
              </a:rPr>
              <a:t>MWh</a:t>
            </a:r>
            <a:endParaRPr lang="fr-CA" dirty="0">
              <a:solidFill>
                <a:schemeClr val="tx1"/>
              </a:solidFill>
            </a:endParaRPr>
          </a:p>
          <a:p>
            <a:pPr lvl="2"/>
            <a:r>
              <a:rPr lang="fr-CA" dirty="0">
                <a:solidFill>
                  <a:schemeClr val="tx1"/>
                </a:solidFill>
              </a:rPr>
              <a:t>NY: 47,0 $/</a:t>
            </a:r>
            <a:r>
              <a:rPr lang="fr-CA" dirty="0" err="1">
                <a:solidFill>
                  <a:schemeClr val="tx1"/>
                </a:solidFill>
              </a:rPr>
              <a:t>MWh</a:t>
            </a:r>
            <a:endParaRPr lang="fr-CA" dirty="0">
              <a:solidFill>
                <a:schemeClr val="tx1"/>
              </a:solidFill>
            </a:endParaRPr>
          </a:p>
          <a:p>
            <a:pPr lvl="2"/>
            <a:r>
              <a:rPr lang="fr-CA" dirty="0">
                <a:solidFill>
                  <a:schemeClr val="tx1"/>
                </a:solidFill>
              </a:rPr>
              <a:t>NE: 69,0 $/</a:t>
            </a:r>
            <a:r>
              <a:rPr lang="fr-CA" dirty="0" err="1">
                <a:solidFill>
                  <a:schemeClr val="tx1"/>
                </a:solidFill>
              </a:rPr>
              <a:t>MWh</a:t>
            </a:r>
            <a:endParaRPr lang="fr-CA" dirty="0">
              <a:solidFill>
                <a:schemeClr val="tx1"/>
              </a:solidFill>
            </a:endParaRPr>
          </a:p>
          <a:p>
            <a:pPr lvl="1">
              <a:lnSpc>
                <a:spcPct val="100000"/>
              </a:lnSpc>
            </a:pPr>
            <a:r>
              <a:rPr lang="fr-CA" dirty="0">
                <a:solidFill>
                  <a:schemeClr val="tx1"/>
                </a:solidFill>
              </a:rPr>
              <a:t>Écarts mensuels absolus</a:t>
            </a:r>
          </a:p>
          <a:p>
            <a:pPr lvl="2">
              <a:lnSpc>
                <a:spcPct val="100000"/>
              </a:lnSpc>
            </a:pPr>
            <a:r>
              <a:rPr lang="fr-CA" dirty="0">
                <a:solidFill>
                  <a:schemeClr val="tx1"/>
                </a:solidFill>
              </a:rPr>
              <a:t>Écarts de 12,3 à </a:t>
            </a:r>
            <a:br>
              <a:rPr lang="fr-CA" dirty="0">
                <a:solidFill>
                  <a:schemeClr val="tx1"/>
                </a:solidFill>
              </a:rPr>
            </a:br>
            <a:r>
              <a:rPr lang="fr-CA" dirty="0">
                <a:solidFill>
                  <a:schemeClr val="tx1"/>
                </a:solidFill>
              </a:rPr>
              <a:t>114,6 $/</a:t>
            </a:r>
            <a:r>
              <a:rPr lang="fr-CA" dirty="0" err="1">
                <a:solidFill>
                  <a:schemeClr val="tx1"/>
                </a:solidFill>
              </a:rPr>
              <a:t>MWh</a:t>
            </a:r>
            <a:endParaRPr lang="fr-CA" dirty="0">
              <a:solidFill>
                <a:schemeClr val="tx1"/>
              </a:solidFill>
            </a:endParaRPr>
          </a:p>
          <a:p>
            <a:pPr lvl="2">
              <a:lnSpc>
                <a:spcPct val="100000"/>
              </a:lnSpc>
            </a:pPr>
            <a:r>
              <a:rPr lang="fr-CA" dirty="0">
                <a:solidFill>
                  <a:schemeClr val="tx1"/>
                </a:solidFill>
              </a:rPr>
              <a:t>Écart moyen de </a:t>
            </a:r>
            <a:br>
              <a:rPr lang="fr-CA" dirty="0">
                <a:solidFill>
                  <a:schemeClr val="tx1"/>
                </a:solidFill>
              </a:rPr>
            </a:br>
            <a:r>
              <a:rPr lang="fr-CA" dirty="0">
                <a:solidFill>
                  <a:schemeClr val="tx1"/>
                </a:solidFill>
              </a:rPr>
              <a:t>36,7 $/</a:t>
            </a:r>
            <a:r>
              <a:rPr lang="fr-CA" dirty="0" err="1">
                <a:solidFill>
                  <a:schemeClr val="tx1"/>
                </a:solidFill>
              </a:rPr>
              <a:t>MWh</a:t>
            </a:r>
            <a:endParaRPr lang="fr-CA" dirty="0">
              <a:solidFill>
                <a:schemeClr val="tx1"/>
              </a:solidFill>
            </a:endParaRPr>
          </a:p>
          <a:p>
            <a:pPr lvl="1">
              <a:lnSpc>
                <a:spcPct val="100000"/>
              </a:lnSpc>
            </a:pPr>
            <a:r>
              <a:rPr lang="fr-CA" dirty="0"/>
              <a:t>Ratios</a:t>
            </a:r>
          </a:p>
          <a:p>
            <a:pPr lvl="2">
              <a:lnSpc>
                <a:spcPct val="100000"/>
              </a:lnSpc>
            </a:pPr>
            <a:r>
              <a:rPr lang="fr-CA" dirty="0"/>
              <a:t>Écarts de 139 % à 558 %</a:t>
            </a:r>
          </a:p>
          <a:p>
            <a:pPr lvl="2">
              <a:lnSpc>
                <a:spcPct val="100000"/>
              </a:lnSpc>
            </a:pPr>
            <a:r>
              <a:rPr lang="fr-CA" dirty="0"/>
              <a:t>Écart moyen de 213 %</a:t>
            </a:r>
          </a:p>
          <a:p>
            <a:pPr lvl="2"/>
            <a:endParaRPr lang="fr-CA" dirty="0"/>
          </a:p>
          <a:p>
            <a:pPr lvl="2"/>
            <a:endParaRPr lang="fr-CA" dirty="0"/>
          </a:p>
          <a:p>
            <a:endParaRPr lang="en-CA" dirty="0"/>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27</a:t>
            </a:fld>
            <a:endParaRPr lang="en-CA" altLang="fr-FR"/>
          </a:p>
        </p:txBody>
      </p:sp>
      <p:sp>
        <p:nvSpPr>
          <p:cNvPr id="5" name="Content Placeholder 4"/>
          <p:cNvSpPr>
            <a:spLocks noGrp="1"/>
          </p:cNvSpPr>
          <p:nvPr>
            <p:ph sz="quarter" idx="14"/>
          </p:nvPr>
        </p:nvSpPr>
        <p:spPr/>
        <p:txBody>
          <a:bodyPr/>
          <a:lstStyle/>
          <a:p>
            <a:r>
              <a:rPr lang="fr-CA" dirty="0"/>
              <a:t> </a:t>
            </a:r>
            <a:endParaRPr lang="en-CA" dirty="0"/>
          </a:p>
        </p:txBody>
      </p:sp>
      <p:pic>
        <p:nvPicPr>
          <p:cNvPr id="6" name="Picture 5"/>
          <p:cNvPicPr>
            <a:picLocks noChangeAspect="1"/>
          </p:cNvPicPr>
          <p:nvPr/>
        </p:nvPicPr>
        <p:blipFill>
          <a:blip r:embed="rId2"/>
          <a:stretch>
            <a:fillRect/>
          </a:stretch>
        </p:blipFill>
        <p:spPr>
          <a:xfrm>
            <a:off x="3808105" y="2303980"/>
            <a:ext cx="4944135" cy="3582471"/>
          </a:xfrm>
          <a:prstGeom prst="rect">
            <a:avLst/>
          </a:prstGeom>
        </p:spPr>
      </p:pic>
      <p:sp>
        <p:nvSpPr>
          <p:cNvPr id="7" name="Content Placeholder 4"/>
          <p:cNvSpPr txBox="1">
            <a:spLocks/>
          </p:cNvSpPr>
          <p:nvPr/>
        </p:nvSpPr>
        <p:spPr>
          <a:xfrm>
            <a:off x="822959" y="417611"/>
            <a:ext cx="5202060" cy="579437"/>
          </a:xfrm>
          <a:prstGeom prst="rect">
            <a:avLst/>
          </a:prstGeom>
        </p:spPr>
        <p:txBody>
          <a:bodyPr vert="horz" lIns="0" tIns="45720" rIns="0" bIns="45720" rtlCol="0">
            <a:normAutofit/>
          </a:bodyPr>
          <a:lstStyle>
            <a:lvl1pPr marL="13716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kumimoji="0" lang="en-CA" u="sng" dirty="0"/>
              <a:t>Prix de reference </a:t>
            </a:r>
            <a:r>
              <a:rPr kumimoji="0" lang="en-CA" u="sng" dirty="0" err="1"/>
              <a:t>selon</a:t>
            </a:r>
            <a:r>
              <a:rPr kumimoji="0" lang="en-CA" u="sng" dirty="0"/>
              <a:t> Proposition </a:t>
            </a:r>
            <a:r>
              <a:rPr kumimoji="0" lang="en-CA" u="sng" dirty="0" err="1"/>
              <a:t>Conjointe</a:t>
            </a:r>
            <a:endParaRPr kumimoji="0" lang="en-CA" u="sng" dirty="0"/>
          </a:p>
          <a:p>
            <a:pPr fontAlgn="auto"/>
            <a:endParaRPr kumimoji="0" lang="en-CA" dirty="0"/>
          </a:p>
        </p:txBody>
      </p:sp>
    </p:spTree>
    <p:extLst>
      <p:ext uri="{BB962C8B-B14F-4D97-AF65-F5344CB8AC3E}">
        <p14:creationId xmlns:p14="http://schemas.microsoft.com/office/powerpoint/2010/main" val="24685490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Sommaire des exemples (2014)</a:t>
            </a:r>
            <a:endParaRPr lang="en-CA" dirty="0"/>
          </a:p>
        </p:txBody>
      </p:sp>
      <p:sp>
        <p:nvSpPr>
          <p:cNvPr id="3" name="Content Placeholder 2"/>
          <p:cNvSpPr>
            <a:spLocks noGrp="1"/>
          </p:cNvSpPr>
          <p:nvPr>
            <p:ph idx="1"/>
          </p:nvPr>
        </p:nvSpPr>
        <p:spPr>
          <a:xfrm>
            <a:off x="822959" y="1730644"/>
            <a:ext cx="7828672" cy="4729142"/>
          </a:xfrm>
        </p:spPr>
        <p:txBody>
          <a:bodyPr/>
          <a:lstStyle/>
          <a:p>
            <a:endParaRPr lang="fr-CA" dirty="0">
              <a:solidFill>
                <a:schemeClr val="tx1"/>
              </a:solidFill>
            </a:endParaRPr>
          </a:p>
          <a:p>
            <a:endParaRPr lang="fr-CA" dirty="0">
              <a:solidFill>
                <a:schemeClr val="tx1"/>
              </a:solidFill>
            </a:endParaRPr>
          </a:p>
          <a:p>
            <a:endParaRPr lang="fr-CA" dirty="0">
              <a:solidFill>
                <a:schemeClr val="tx1"/>
              </a:solidFill>
            </a:endParaRPr>
          </a:p>
          <a:p>
            <a:endParaRPr lang="fr-CA" dirty="0">
              <a:solidFill>
                <a:schemeClr val="tx1"/>
              </a:solidFill>
            </a:endParaRPr>
          </a:p>
          <a:p>
            <a:endParaRPr lang="fr-CA" dirty="0">
              <a:solidFill>
                <a:schemeClr val="tx1"/>
              </a:solidFill>
            </a:endParaRPr>
          </a:p>
          <a:p>
            <a:endParaRPr lang="fr-CA" dirty="0">
              <a:solidFill>
                <a:schemeClr val="tx1"/>
              </a:solidFill>
            </a:endParaRPr>
          </a:p>
          <a:p>
            <a:endParaRPr lang="fr-CA" dirty="0">
              <a:solidFill>
                <a:schemeClr val="tx1"/>
              </a:solidFill>
            </a:endParaRPr>
          </a:p>
          <a:p>
            <a:endParaRPr lang="fr-CA" dirty="0">
              <a:solidFill>
                <a:schemeClr val="tx1"/>
              </a:solidFill>
            </a:endParaRPr>
          </a:p>
          <a:p>
            <a:r>
              <a:rPr lang="fr-CA" dirty="0">
                <a:solidFill>
                  <a:schemeClr val="tx1"/>
                </a:solidFill>
              </a:rPr>
              <a:t>L’analyse de 2014 confirme les tendances observées en 2019</a:t>
            </a:r>
          </a:p>
          <a:p>
            <a:pPr lvl="1"/>
            <a:r>
              <a:rPr lang="fr-CA" dirty="0">
                <a:solidFill>
                  <a:schemeClr val="tx1"/>
                </a:solidFill>
              </a:rPr>
              <a:t>Quoiqu’avec des prix plus élevés</a:t>
            </a:r>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28</a:t>
            </a:fld>
            <a:endParaRPr lang="en-CA" altLang="fr-FR"/>
          </a:p>
        </p:txBody>
      </p:sp>
      <p:sp>
        <p:nvSpPr>
          <p:cNvPr id="5" name="Content Placeholder 4"/>
          <p:cNvSpPr>
            <a:spLocks noGrp="1"/>
          </p:cNvSpPr>
          <p:nvPr>
            <p:ph sz="quarter" idx="14"/>
          </p:nvPr>
        </p:nvSpPr>
        <p:spPr/>
        <p:txBody>
          <a:bodyPr/>
          <a:lstStyle/>
          <a:p>
            <a:r>
              <a:rPr lang="fr-CA" dirty="0"/>
              <a:t> </a:t>
            </a:r>
            <a:endParaRPr lang="en-CA" dirty="0"/>
          </a:p>
        </p:txBody>
      </p:sp>
      <p:graphicFrame>
        <p:nvGraphicFramePr>
          <p:cNvPr id="6" name="Content Placeholder 7"/>
          <p:cNvGraphicFramePr>
            <a:graphicFrameLocks/>
          </p:cNvGraphicFramePr>
          <p:nvPr>
            <p:extLst>
              <p:ext uri="{D42A27DB-BD31-4B8C-83A1-F6EECF244321}">
                <p14:modId xmlns:p14="http://schemas.microsoft.com/office/powerpoint/2010/main" val="3505441765"/>
              </p:ext>
            </p:extLst>
          </p:nvPr>
        </p:nvGraphicFramePr>
        <p:xfrm>
          <a:off x="822959" y="1881369"/>
          <a:ext cx="7747279" cy="3157920"/>
        </p:xfrm>
        <a:graphic>
          <a:graphicData uri="http://schemas.openxmlformats.org/drawingml/2006/table">
            <a:tbl>
              <a:tblPr firstRow="1" bandRow="1">
                <a:tableStyleId>{5C22544A-7EE6-4342-B048-85BDC9FD1C3A}</a:tableStyleId>
              </a:tblPr>
              <a:tblGrid>
                <a:gridCol w="496301">
                  <a:extLst>
                    <a:ext uri="{9D8B030D-6E8A-4147-A177-3AD203B41FA5}">
                      <a16:colId xmlns:a16="http://schemas.microsoft.com/office/drawing/2014/main" val="20000"/>
                    </a:ext>
                  </a:extLst>
                </a:gridCol>
                <a:gridCol w="2991483">
                  <a:extLst>
                    <a:ext uri="{9D8B030D-6E8A-4147-A177-3AD203B41FA5}">
                      <a16:colId xmlns:a16="http://schemas.microsoft.com/office/drawing/2014/main" val="20001"/>
                    </a:ext>
                  </a:extLst>
                </a:gridCol>
                <a:gridCol w="532562">
                  <a:extLst>
                    <a:ext uri="{9D8B030D-6E8A-4147-A177-3AD203B41FA5}">
                      <a16:colId xmlns:a16="http://schemas.microsoft.com/office/drawing/2014/main" val="20002"/>
                    </a:ext>
                  </a:extLst>
                </a:gridCol>
                <a:gridCol w="713433">
                  <a:extLst>
                    <a:ext uri="{9D8B030D-6E8A-4147-A177-3AD203B41FA5}">
                      <a16:colId xmlns:a16="http://schemas.microsoft.com/office/drawing/2014/main" val="20003"/>
                    </a:ext>
                  </a:extLst>
                </a:gridCol>
                <a:gridCol w="703385">
                  <a:extLst>
                    <a:ext uri="{9D8B030D-6E8A-4147-A177-3AD203B41FA5}">
                      <a16:colId xmlns:a16="http://schemas.microsoft.com/office/drawing/2014/main" val="20004"/>
                    </a:ext>
                  </a:extLst>
                </a:gridCol>
                <a:gridCol w="844061">
                  <a:extLst>
                    <a:ext uri="{9D8B030D-6E8A-4147-A177-3AD203B41FA5}">
                      <a16:colId xmlns:a16="http://schemas.microsoft.com/office/drawing/2014/main" val="20005"/>
                    </a:ext>
                  </a:extLst>
                </a:gridCol>
                <a:gridCol w="622998">
                  <a:extLst>
                    <a:ext uri="{9D8B030D-6E8A-4147-A177-3AD203B41FA5}">
                      <a16:colId xmlns:a16="http://schemas.microsoft.com/office/drawing/2014/main" val="20006"/>
                    </a:ext>
                  </a:extLst>
                </a:gridCol>
                <a:gridCol w="843056">
                  <a:extLst>
                    <a:ext uri="{9D8B030D-6E8A-4147-A177-3AD203B41FA5}">
                      <a16:colId xmlns:a16="http://schemas.microsoft.com/office/drawing/2014/main" val="20007"/>
                    </a:ext>
                  </a:extLst>
                </a:gridCol>
              </a:tblGrid>
              <a:tr h="180000">
                <a:tc>
                  <a:txBody>
                    <a:bodyPr/>
                    <a:lstStyle/>
                    <a:p>
                      <a:pPr algn="ctr"/>
                      <a:r>
                        <a:rPr lang="fr-CA" sz="1000" dirty="0"/>
                        <a:t>Client</a:t>
                      </a:r>
                      <a:endParaRPr lang="en-CA" sz="1000" dirty="0"/>
                    </a:p>
                  </a:txBody>
                  <a:tcPr marL="0" marR="0" marT="0" marB="0"/>
                </a:tc>
                <a:tc>
                  <a:txBody>
                    <a:bodyPr/>
                    <a:lstStyle/>
                    <a:p>
                      <a:r>
                        <a:rPr lang="fr-CA" sz="1000" dirty="0"/>
                        <a:t>Écarts </a:t>
                      </a:r>
                      <a:endParaRPr lang="en-CA" sz="1000" dirty="0"/>
                    </a:p>
                  </a:txBody>
                  <a:tcPr marL="0" marR="0" marT="0" marB="0"/>
                </a:tc>
                <a:tc>
                  <a:txBody>
                    <a:bodyPr/>
                    <a:lstStyle/>
                    <a:p>
                      <a:pPr algn="ctr"/>
                      <a:r>
                        <a:rPr lang="fr-CA" sz="1000" dirty="0"/>
                        <a:t>Tranche</a:t>
                      </a:r>
                      <a:endParaRPr lang="en-CA" sz="1000" dirty="0"/>
                    </a:p>
                  </a:txBody>
                  <a:tcPr marL="0" marR="0" marT="0" marB="0"/>
                </a:tc>
                <a:tc>
                  <a:txBody>
                    <a:bodyPr/>
                    <a:lstStyle/>
                    <a:p>
                      <a:pPr algn="ctr"/>
                      <a:r>
                        <a:rPr lang="fr-CA" sz="1000" dirty="0"/>
                        <a:t>Écart cumulatif (MW)</a:t>
                      </a:r>
                      <a:endParaRPr lang="en-CA" sz="1000" dirty="0"/>
                    </a:p>
                  </a:txBody>
                  <a:tcPr marL="0" marR="0" marT="0" marB="0"/>
                </a:tc>
                <a:tc>
                  <a:txBody>
                    <a:bodyPr/>
                    <a:lstStyle/>
                    <a:p>
                      <a:pPr algn="ctr"/>
                      <a:r>
                        <a:rPr lang="fr-CA" sz="1000" dirty="0"/>
                        <a:t>Montant reçu</a:t>
                      </a:r>
                      <a:endParaRPr lang="en-CA" sz="1000" dirty="0"/>
                    </a:p>
                  </a:txBody>
                  <a:tcPr marL="0" marR="0" marT="0" marB="0"/>
                </a:tc>
                <a:tc>
                  <a:txBody>
                    <a:bodyPr/>
                    <a:lstStyle/>
                    <a:p>
                      <a:pPr algn="ctr"/>
                      <a:r>
                        <a:rPr lang="fr-CA" sz="1000" dirty="0"/>
                        <a:t>Montant payé</a:t>
                      </a:r>
                      <a:endParaRPr lang="en-CA" sz="1000" dirty="0"/>
                    </a:p>
                  </a:txBody>
                  <a:tcPr marL="0" marR="0" marT="0" marB="0"/>
                </a:tc>
                <a:tc>
                  <a:txBody>
                    <a:bodyPr/>
                    <a:lstStyle/>
                    <a:p>
                      <a:pPr algn="ctr"/>
                      <a:endParaRPr lang="fr-CA" sz="1000" dirty="0"/>
                    </a:p>
                    <a:p>
                      <a:pPr algn="ctr"/>
                      <a:r>
                        <a:rPr lang="fr-CA" sz="1000" dirty="0"/>
                        <a:t>$/</a:t>
                      </a:r>
                      <a:r>
                        <a:rPr lang="fr-CA" sz="1000" dirty="0" err="1"/>
                        <a:t>MWh</a:t>
                      </a:r>
                      <a:endParaRPr lang="en-CA" sz="1000" dirty="0"/>
                    </a:p>
                  </a:txBody>
                  <a:tcPr marL="0" marR="0" marT="0" marB="0"/>
                </a:tc>
                <a:tc>
                  <a:txBody>
                    <a:bodyPr/>
                    <a:lstStyle/>
                    <a:p>
                      <a:pPr algn="ctr"/>
                      <a:r>
                        <a:rPr lang="fr-CA" sz="1000" dirty="0"/>
                        <a:t>Payé/reçu</a:t>
                      </a:r>
                      <a:r>
                        <a:rPr lang="fr-CA" sz="1000" baseline="0" dirty="0"/>
                        <a:t> </a:t>
                      </a:r>
                    </a:p>
                    <a:p>
                      <a:pPr algn="ctr"/>
                      <a:r>
                        <a:rPr lang="fr-CA" sz="1000" baseline="0" dirty="0"/>
                        <a:t>par HQP</a:t>
                      </a:r>
                      <a:endParaRPr lang="en-CA" sz="1000" dirty="0"/>
                    </a:p>
                  </a:txBody>
                  <a:tcPr marL="0" marR="0" marT="0" marB="0"/>
                </a:tc>
                <a:extLst>
                  <a:ext uri="{0D108BD9-81ED-4DB2-BD59-A6C34878D82A}">
                    <a16:rowId xmlns:a16="http://schemas.microsoft.com/office/drawing/2014/main" val="10000"/>
                  </a:ext>
                </a:extLst>
              </a:tr>
              <a:tr h="252000">
                <a:tc>
                  <a:txBody>
                    <a:bodyPr/>
                    <a:lstStyle/>
                    <a:p>
                      <a:pPr algn="ctr"/>
                      <a:r>
                        <a:rPr lang="fr-CA" sz="1300" dirty="0"/>
                        <a:t>A</a:t>
                      </a:r>
                      <a:endParaRPr lang="en-CA" sz="1300" dirty="0"/>
                    </a:p>
                  </a:txBody>
                  <a:tcPr marL="0" marR="0" marT="0" marB="0"/>
                </a:tc>
                <a:tc>
                  <a:txBody>
                    <a:bodyPr/>
                    <a:lstStyle/>
                    <a:p>
                      <a:r>
                        <a:rPr lang="fr-CA" sz="1300" dirty="0"/>
                        <a:t>+ 1MW</a:t>
                      </a:r>
                      <a:r>
                        <a:rPr lang="fr-CA" sz="1300" baseline="0" dirty="0"/>
                        <a:t> / - 1 MW</a:t>
                      </a:r>
                      <a:endParaRPr lang="en-CA" sz="1300" dirty="0"/>
                    </a:p>
                  </a:txBody>
                  <a:tcPr marL="0" marR="0" marT="0" marB="0"/>
                </a:tc>
                <a:tc>
                  <a:txBody>
                    <a:bodyPr/>
                    <a:lstStyle/>
                    <a:p>
                      <a:pPr algn="ctr"/>
                      <a:r>
                        <a:rPr lang="fr-CA" sz="1300" dirty="0"/>
                        <a:t>1</a:t>
                      </a:r>
                      <a:endParaRPr lang="en-CA" sz="1300" dirty="0"/>
                    </a:p>
                  </a:txBody>
                  <a:tcPr marL="0" marR="0" marT="0" marB="0"/>
                </a:tc>
                <a:tc>
                  <a:txBody>
                    <a:bodyPr/>
                    <a:lstStyle/>
                    <a:p>
                      <a:pPr algn="ctr"/>
                      <a:r>
                        <a:rPr lang="fr-CA" sz="1300" dirty="0"/>
                        <a:t>0</a:t>
                      </a:r>
                      <a:endParaRPr lang="en-CA" sz="1300" dirty="0"/>
                    </a:p>
                  </a:txBody>
                  <a:tcPr marL="0" marR="0" marT="0" marB="0"/>
                </a:tc>
                <a:tc>
                  <a:txBody>
                    <a:bodyPr/>
                    <a:lstStyle/>
                    <a:p>
                      <a:pPr algn="ctr"/>
                      <a:r>
                        <a:rPr lang="fr-CA" sz="1300" dirty="0"/>
                        <a:t>0 $</a:t>
                      </a:r>
                      <a:endParaRPr lang="en-CA" sz="1300" dirty="0"/>
                    </a:p>
                  </a:txBody>
                  <a:tcPr marL="0" marR="0" marT="0" marB="0"/>
                </a:tc>
                <a:tc>
                  <a:txBody>
                    <a:bodyPr/>
                    <a:lstStyle/>
                    <a:p>
                      <a:pPr algn="ctr"/>
                      <a:r>
                        <a:rPr lang="fr-CA" sz="1300" dirty="0"/>
                        <a:t>0 $</a:t>
                      </a:r>
                      <a:endParaRPr lang="en-CA" sz="1300" dirty="0"/>
                    </a:p>
                  </a:txBody>
                  <a:tcPr marL="0" marR="0" marT="0" marB="0"/>
                </a:tc>
                <a:tc>
                  <a:txBody>
                    <a:bodyPr/>
                    <a:lstStyle/>
                    <a:p>
                      <a:pPr algn="ctr"/>
                      <a:r>
                        <a:rPr lang="fr-CA" sz="1300" dirty="0"/>
                        <a:t>N/A</a:t>
                      </a:r>
                      <a:endParaRPr lang="en-CA" sz="1300" dirty="0"/>
                    </a:p>
                  </a:txBody>
                  <a:tcPr marL="0" marR="0" marT="0" marB="0"/>
                </a:tc>
                <a:tc>
                  <a:txBody>
                    <a:bodyPr/>
                    <a:lstStyle/>
                    <a:p>
                      <a:pPr algn="ctr"/>
                      <a:r>
                        <a:rPr lang="fr-CA" sz="1300" dirty="0"/>
                        <a:t>0 $</a:t>
                      </a:r>
                      <a:endParaRPr lang="en-CA" sz="1300" dirty="0"/>
                    </a:p>
                  </a:txBody>
                  <a:tcPr marL="0" marR="0" marT="0" marB="0"/>
                </a:tc>
                <a:extLst>
                  <a:ext uri="{0D108BD9-81ED-4DB2-BD59-A6C34878D82A}">
                    <a16:rowId xmlns:a16="http://schemas.microsoft.com/office/drawing/2014/main" val="10001"/>
                  </a:ext>
                </a:extLst>
              </a:tr>
              <a:tr h="252000">
                <a:tc>
                  <a:txBody>
                    <a:bodyPr/>
                    <a:lstStyle/>
                    <a:p>
                      <a:pPr algn="ctr"/>
                      <a:r>
                        <a:rPr lang="fr-CA" sz="1300" dirty="0"/>
                        <a:t>1</a:t>
                      </a:r>
                      <a:endParaRPr lang="en-CA" sz="1300" dirty="0"/>
                    </a:p>
                  </a:txBody>
                  <a:tcPr marL="0" marR="0" marT="0" marB="0"/>
                </a:tc>
                <a:tc>
                  <a:txBody>
                    <a:bodyPr/>
                    <a:lstStyle/>
                    <a:p>
                      <a:r>
                        <a:rPr lang="fr-CA" sz="1300" dirty="0"/>
                        <a:t>+240 MW/mois</a:t>
                      </a:r>
                      <a:endParaRPr lang="en-CA" sz="1300" dirty="0"/>
                    </a:p>
                  </a:txBody>
                  <a:tcPr marL="0" marR="0" marT="0" marB="0"/>
                </a:tc>
                <a:tc>
                  <a:txBody>
                    <a:bodyPr/>
                    <a:lstStyle/>
                    <a:p>
                      <a:pPr algn="ctr"/>
                      <a:r>
                        <a:rPr lang="fr-CA" sz="1300" dirty="0"/>
                        <a:t>1</a:t>
                      </a:r>
                      <a:endParaRPr lang="en-CA" sz="1300" dirty="0"/>
                    </a:p>
                  </a:txBody>
                  <a:tcPr marL="0" marR="0" marT="0" marB="0"/>
                </a:tc>
                <a:tc>
                  <a:txBody>
                    <a:bodyPr/>
                    <a:lstStyle/>
                    <a:p>
                      <a:pPr algn="ctr"/>
                      <a:r>
                        <a:rPr lang="fr-CA" sz="1300" dirty="0"/>
                        <a:t>3120</a:t>
                      </a:r>
                      <a:endParaRPr lang="en-CA" sz="1300" dirty="0"/>
                    </a:p>
                  </a:txBody>
                  <a:tcPr marL="0" marR="0" marT="0" marB="0"/>
                </a:tc>
                <a:tc>
                  <a:txBody>
                    <a:bodyPr/>
                    <a:lstStyle/>
                    <a:p>
                      <a:pPr algn="ctr"/>
                      <a:r>
                        <a:rPr lang="fr-CA" sz="1300" dirty="0"/>
                        <a:t>101</a:t>
                      </a:r>
                      <a:r>
                        <a:rPr lang="fr-CA" sz="1300" baseline="0" dirty="0"/>
                        <a:t> 437</a:t>
                      </a:r>
                      <a:r>
                        <a:rPr lang="fr-CA" sz="1300" dirty="0"/>
                        <a:t> $</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32,5</a:t>
                      </a:r>
                      <a:endParaRPr lang="en-CA" sz="1300" dirty="0"/>
                    </a:p>
                  </a:txBody>
                  <a:tcPr marL="0" marR="0" marT="0" marB="0"/>
                </a:tc>
                <a:tc>
                  <a:txBody>
                    <a:bodyPr/>
                    <a:lstStyle/>
                    <a:p>
                      <a:pPr algn="ctr"/>
                      <a:r>
                        <a:rPr lang="fr-CA" sz="1300" dirty="0"/>
                        <a:t>-101</a:t>
                      </a:r>
                      <a:r>
                        <a:rPr lang="fr-CA" sz="1300" baseline="0" dirty="0"/>
                        <a:t> 437 </a:t>
                      </a:r>
                      <a:r>
                        <a:rPr lang="fr-CA" sz="1300" dirty="0"/>
                        <a:t>$</a:t>
                      </a:r>
                      <a:endParaRPr lang="en-CA" sz="1300" dirty="0"/>
                    </a:p>
                  </a:txBody>
                  <a:tcPr marL="0" marR="0" marT="0" marB="0"/>
                </a:tc>
                <a:extLst>
                  <a:ext uri="{0D108BD9-81ED-4DB2-BD59-A6C34878D82A}">
                    <a16:rowId xmlns:a16="http://schemas.microsoft.com/office/drawing/2014/main" val="10002"/>
                  </a:ext>
                </a:extLst>
              </a:tr>
              <a:tr h="252000">
                <a:tc>
                  <a:txBody>
                    <a:bodyPr/>
                    <a:lstStyle/>
                    <a:p>
                      <a:pPr algn="ctr"/>
                      <a:r>
                        <a:rPr lang="fr-CA" sz="1300" dirty="0"/>
                        <a:t>2</a:t>
                      </a:r>
                      <a:endParaRPr lang="en-CA" sz="1300" dirty="0"/>
                    </a:p>
                  </a:txBody>
                  <a:tcPr marL="0" marR="0" marT="0" marB="0"/>
                </a:tc>
                <a:tc>
                  <a:txBody>
                    <a:bodyPr/>
                    <a:lstStyle/>
                    <a:p>
                      <a:r>
                        <a:rPr lang="fr-CA" sz="1300" dirty="0"/>
                        <a:t>-240 MW/mois</a:t>
                      </a:r>
                      <a:endParaRPr lang="en-CA" sz="1300" dirty="0"/>
                    </a:p>
                  </a:txBody>
                  <a:tcPr marL="0" marR="0" marT="0" marB="0"/>
                </a:tc>
                <a:tc>
                  <a:txBody>
                    <a:bodyPr/>
                    <a:lstStyle/>
                    <a:p>
                      <a:pPr algn="ctr"/>
                      <a:r>
                        <a:rPr lang="fr-CA" sz="1300" dirty="0"/>
                        <a:t>1</a:t>
                      </a:r>
                      <a:endParaRPr lang="en-CA" sz="1300" dirty="0"/>
                    </a:p>
                  </a:txBody>
                  <a:tcPr marL="0" marR="0" marT="0" marB="0"/>
                </a:tc>
                <a:tc>
                  <a:txBody>
                    <a:bodyPr/>
                    <a:lstStyle/>
                    <a:p>
                      <a:pPr algn="ctr"/>
                      <a:r>
                        <a:rPr lang="fr-CA" sz="1300" dirty="0"/>
                        <a:t>-3120</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215 931 $</a:t>
                      </a:r>
                      <a:endParaRPr lang="en-CA" sz="1300" dirty="0"/>
                    </a:p>
                  </a:txBody>
                  <a:tcPr marL="0" marR="0" marT="0" marB="0"/>
                </a:tc>
                <a:tc>
                  <a:txBody>
                    <a:bodyPr/>
                    <a:lstStyle/>
                    <a:p>
                      <a:pPr algn="ctr"/>
                      <a:r>
                        <a:rPr lang="fr-CA" sz="1300" dirty="0"/>
                        <a:t>69,2</a:t>
                      </a:r>
                      <a:endParaRPr lang="en-CA" sz="1300" dirty="0"/>
                    </a:p>
                  </a:txBody>
                  <a:tcPr marL="0" marR="0" marT="0" marB="0"/>
                </a:tc>
                <a:tc>
                  <a:txBody>
                    <a:bodyPr/>
                    <a:lstStyle/>
                    <a:p>
                      <a:pPr algn="ctr"/>
                      <a:r>
                        <a:rPr lang="fr-CA" sz="1300" dirty="0"/>
                        <a:t>215 931 $</a:t>
                      </a:r>
                      <a:endParaRPr lang="en-CA" sz="1300" dirty="0"/>
                    </a:p>
                  </a:txBody>
                  <a:tcPr marL="0" marR="0" marT="0" marB="0"/>
                </a:tc>
                <a:extLst>
                  <a:ext uri="{0D108BD9-81ED-4DB2-BD59-A6C34878D82A}">
                    <a16:rowId xmlns:a16="http://schemas.microsoft.com/office/drawing/2014/main" val="10003"/>
                  </a:ext>
                </a:extLst>
              </a:tr>
              <a:tr h="252000">
                <a:tc>
                  <a:txBody>
                    <a:bodyPr/>
                    <a:lstStyle/>
                    <a:p>
                      <a:pPr algn="ctr"/>
                      <a:r>
                        <a:rPr lang="fr-CA" sz="1300" dirty="0"/>
                        <a:t>3</a:t>
                      </a:r>
                      <a:endParaRPr lang="en-CA" sz="1300" dirty="0"/>
                    </a:p>
                  </a:txBody>
                  <a:tcPr marL="0" marR="0" marT="0" marB="0"/>
                </a:tc>
                <a:tc>
                  <a:txBody>
                    <a:bodyPr/>
                    <a:lstStyle/>
                    <a:p>
                      <a:r>
                        <a:rPr lang="fr-CA" sz="1300" dirty="0"/>
                        <a:t>+240 MW sur 6 mois; -240 MW sur 6 mois</a:t>
                      </a:r>
                      <a:endParaRPr lang="en-CA" sz="1300" dirty="0"/>
                    </a:p>
                  </a:txBody>
                  <a:tcPr marL="0" marR="0" marT="0" marB="0"/>
                </a:tc>
                <a:tc>
                  <a:txBody>
                    <a:bodyPr/>
                    <a:lstStyle/>
                    <a:p>
                      <a:pPr algn="ctr"/>
                      <a:r>
                        <a:rPr lang="fr-CA" sz="1300" dirty="0"/>
                        <a:t>1</a:t>
                      </a:r>
                      <a:endParaRPr lang="en-CA" sz="1300" dirty="0"/>
                    </a:p>
                  </a:txBody>
                  <a:tcPr marL="0" marR="0" marT="0" marB="0"/>
                </a:tc>
                <a:tc>
                  <a:txBody>
                    <a:bodyPr/>
                    <a:lstStyle/>
                    <a:p>
                      <a:pPr algn="ctr"/>
                      <a:r>
                        <a:rPr lang="fr-CA" sz="1300" dirty="0"/>
                        <a:t>0</a:t>
                      </a:r>
                      <a:endParaRPr lang="en-CA" sz="1300" dirty="0"/>
                    </a:p>
                  </a:txBody>
                  <a:tcPr marL="0" marR="0" marT="0" marB="0"/>
                </a:tc>
                <a:tc>
                  <a:txBody>
                    <a:bodyPr/>
                    <a:lstStyle/>
                    <a:p>
                      <a:pPr algn="ctr"/>
                      <a:r>
                        <a:rPr lang="fr-CA" sz="1300" dirty="0"/>
                        <a:t>47 856 $</a:t>
                      </a:r>
                      <a:endParaRPr lang="en-CA" sz="1300" dirty="0"/>
                    </a:p>
                  </a:txBody>
                  <a:tcPr marL="0" marR="0" marT="0" marB="0"/>
                </a:tc>
                <a:tc>
                  <a:txBody>
                    <a:bodyPr/>
                    <a:lstStyle/>
                    <a:p>
                      <a:pPr algn="ctr"/>
                      <a:r>
                        <a:rPr lang="fr-CA" sz="1300" dirty="0"/>
                        <a:t>105 752 $</a:t>
                      </a:r>
                      <a:endParaRPr lang="en-CA" sz="1300" dirty="0"/>
                    </a:p>
                  </a:txBody>
                  <a:tcPr marL="0" marR="0" marT="0" marB="0"/>
                </a:tc>
                <a:tc>
                  <a:txBody>
                    <a:bodyPr/>
                    <a:lstStyle/>
                    <a:p>
                      <a:pPr algn="ctr"/>
                      <a:r>
                        <a:rPr lang="fr-CA" sz="1300" dirty="0"/>
                        <a:t>N/A</a:t>
                      </a:r>
                      <a:endParaRPr lang="en-CA" sz="1300" dirty="0"/>
                    </a:p>
                  </a:txBody>
                  <a:tcPr marL="0" marR="0" marT="0" marB="0"/>
                </a:tc>
                <a:tc>
                  <a:txBody>
                    <a:bodyPr/>
                    <a:lstStyle/>
                    <a:p>
                      <a:pPr algn="ctr"/>
                      <a:r>
                        <a:rPr lang="fr-CA" sz="1300" dirty="0"/>
                        <a:t>57 896 $</a:t>
                      </a:r>
                      <a:endParaRPr lang="en-CA" sz="1300" dirty="0"/>
                    </a:p>
                  </a:txBody>
                  <a:tcPr marL="0" marR="0" marT="0" marB="0"/>
                </a:tc>
                <a:extLst>
                  <a:ext uri="{0D108BD9-81ED-4DB2-BD59-A6C34878D82A}">
                    <a16:rowId xmlns:a16="http://schemas.microsoft.com/office/drawing/2014/main" val="10004"/>
                  </a:ext>
                </a:extLst>
              </a:tr>
              <a:tr h="252000">
                <a:tc>
                  <a:txBody>
                    <a:bodyPr/>
                    <a:lstStyle/>
                    <a:p>
                      <a:pPr algn="ctr"/>
                      <a:r>
                        <a:rPr lang="fr-CA" sz="1300" dirty="0"/>
                        <a:t>4</a:t>
                      </a:r>
                      <a:endParaRPr lang="en-CA" sz="1300" dirty="0"/>
                    </a:p>
                  </a:txBody>
                  <a:tcPr marL="0" marR="0" marT="0" marB="0"/>
                </a:tc>
                <a:tc>
                  <a:txBody>
                    <a:bodyPr/>
                    <a:lstStyle/>
                    <a:p>
                      <a:r>
                        <a:rPr lang="fr-CA" sz="1300" dirty="0"/>
                        <a:t>+ 1.5 MW/h</a:t>
                      </a:r>
                      <a:r>
                        <a:rPr lang="fr-CA" sz="1300" baseline="0" dirty="0"/>
                        <a:t> sur la moitié des heures</a:t>
                      </a:r>
                      <a:endParaRPr lang="en-CA" sz="1300" dirty="0"/>
                    </a:p>
                  </a:txBody>
                  <a:tcPr marL="0" marR="0" marT="0" marB="0"/>
                </a:tc>
                <a:tc>
                  <a:txBody>
                    <a:bodyPr/>
                    <a:lstStyle/>
                    <a:p>
                      <a:pPr algn="ctr"/>
                      <a:r>
                        <a:rPr lang="fr-CA" sz="1300" dirty="0"/>
                        <a:t>2</a:t>
                      </a:r>
                      <a:endParaRPr lang="en-CA" sz="1300" dirty="0"/>
                    </a:p>
                  </a:txBody>
                  <a:tcPr marL="0" marR="0" marT="0" marB="0"/>
                </a:tc>
                <a:tc>
                  <a:txBody>
                    <a:bodyPr/>
                    <a:lstStyle/>
                    <a:p>
                      <a:pPr algn="ctr"/>
                      <a:r>
                        <a:rPr lang="fr-CA" sz="1300" dirty="0"/>
                        <a:t>6</a:t>
                      </a:r>
                      <a:r>
                        <a:rPr lang="fr-CA" sz="1300" baseline="0" dirty="0"/>
                        <a:t> 570</a:t>
                      </a:r>
                      <a:endParaRPr lang="en-CA" sz="1300" dirty="0"/>
                    </a:p>
                  </a:txBody>
                  <a:tcPr marL="0" marR="0" marT="0" marB="0"/>
                </a:tc>
                <a:tc>
                  <a:txBody>
                    <a:bodyPr/>
                    <a:lstStyle/>
                    <a:p>
                      <a:pPr algn="ctr"/>
                      <a:r>
                        <a:rPr lang="fr-CA" sz="1300" dirty="0"/>
                        <a:t>163 842 </a:t>
                      </a:r>
                      <a:r>
                        <a:rPr lang="fr-CA" sz="1300" baseline="0" dirty="0"/>
                        <a:t>$</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24,9</a:t>
                      </a:r>
                      <a:endParaRPr lang="en-CA" sz="1300" dirty="0"/>
                    </a:p>
                  </a:txBody>
                  <a:tcPr marL="0" marR="0" marT="0" marB="0"/>
                </a:tc>
                <a:tc>
                  <a:txBody>
                    <a:bodyPr/>
                    <a:lstStyle/>
                    <a:p>
                      <a:pPr algn="ctr"/>
                      <a:r>
                        <a:rPr lang="fr-CA" sz="1300" dirty="0"/>
                        <a:t>173 842 $</a:t>
                      </a:r>
                      <a:endParaRPr lang="en-CA" sz="1300" dirty="0"/>
                    </a:p>
                  </a:txBody>
                  <a:tcPr marL="0" marR="0" marT="0" marB="0"/>
                </a:tc>
                <a:extLst>
                  <a:ext uri="{0D108BD9-81ED-4DB2-BD59-A6C34878D82A}">
                    <a16:rowId xmlns:a16="http://schemas.microsoft.com/office/drawing/2014/main" val="10005"/>
                  </a:ext>
                </a:extLst>
              </a:tr>
              <a:tr h="252000">
                <a:tc>
                  <a:txBody>
                    <a:bodyPr/>
                    <a:lstStyle/>
                    <a:p>
                      <a:pPr algn="ctr"/>
                      <a:r>
                        <a:rPr lang="fr-CA" sz="1300" dirty="0"/>
                        <a:t>5</a:t>
                      </a:r>
                      <a:endParaRPr lang="en-CA" sz="1300" dirty="0"/>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300" dirty="0"/>
                        <a:t>- 1.5 MW/h</a:t>
                      </a:r>
                      <a:r>
                        <a:rPr lang="fr-CA" sz="1300" baseline="0" dirty="0"/>
                        <a:t> sur la moitié des heures</a:t>
                      </a:r>
                      <a:endParaRPr lang="en-CA" sz="1300" dirty="0"/>
                    </a:p>
                  </a:txBody>
                  <a:tcPr marL="0" marR="0" marT="0" marB="0"/>
                </a:tc>
                <a:tc>
                  <a:txBody>
                    <a:bodyPr/>
                    <a:lstStyle/>
                    <a:p>
                      <a:pPr algn="ctr"/>
                      <a:r>
                        <a:rPr lang="fr-CA" sz="1300" dirty="0"/>
                        <a:t>2</a:t>
                      </a:r>
                      <a:endParaRPr lang="en-CA" sz="1300" dirty="0"/>
                    </a:p>
                  </a:txBody>
                  <a:tcPr marL="0" marR="0" marT="0" marB="0"/>
                </a:tc>
                <a:tc>
                  <a:txBody>
                    <a:bodyPr/>
                    <a:lstStyle/>
                    <a:p>
                      <a:pPr algn="ctr"/>
                      <a:r>
                        <a:rPr lang="fr-CA" sz="1300" dirty="0"/>
                        <a:t>6</a:t>
                      </a:r>
                      <a:r>
                        <a:rPr lang="fr-CA" sz="1300" baseline="0" dirty="0"/>
                        <a:t> 570</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524 993 $</a:t>
                      </a:r>
                      <a:endParaRPr lang="en-CA" sz="1300" dirty="0"/>
                    </a:p>
                  </a:txBody>
                  <a:tcPr marL="0" marR="0" marT="0" marB="0"/>
                </a:tc>
                <a:tc>
                  <a:txBody>
                    <a:bodyPr/>
                    <a:lstStyle/>
                    <a:p>
                      <a:pPr algn="ctr"/>
                      <a:r>
                        <a:rPr lang="fr-CA" sz="1300" dirty="0"/>
                        <a:t>79,9</a:t>
                      </a:r>
                      <a:endParaRPr lang="en-CA" sz="1300" dirty="0"/>
                    </a:p>
                  </a:txBody>
                  <a:tcPr marL="0" marR="0" marT="0" marB="0"/>
                </a:tc>
                <a:tc>
                  <a:txBody>
                    <a:bodyPr/>
                    <a:lstStyle/>
                    <a:p>
                      <a:pPr algn="ctr"/>
                      <a:r>
                        <a:rPr lang="fr-CA" sz="1300" dirty="0"/>
                        <a:t>492 377 $</a:t>
                      </a:r>
                      <a:endParaRPr lang="en-CA" sz="1300" dirty="0"/>
                    </a:p>
                  </a:txBody>
                  <a:tcPr marL="0" marR="0" marT="0" marB="0"/>
                </a:tc>
                <a:extLst>
                  <a:ext uri="{0D108BD9-81ED-4DB2-BD59-A6C34878D82A}">
                    <a16:rowId xmlns:a16="http://schemas.microsoft.com/office/drawing/2014/main" val="10006"/>
                  </a:ext>
                </a:extLst>
              </a:tr>
              <a:tr h="252000">
                <a:tc>
                  <a:txBody>
                    <a:bodyPr/>
                    <a:lstStyle/>
                    <a:p>
                      <a:pPr algn="ctr"/>
                      <a:r>
                        <a:rPr lang="fr-CA" sz="1300" dirty="0"/>
                        <a:t>6</a:t>
                      </a:r>
                      <a:endParaRPr lang="en-CA" sz="1300" dirty="0"/>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300" dirty="0"/>
                        <a:t>+ 1.5 MW/h</a:t>
                      </a:r>
                      <a:r>
                        <a:rPr lang="fr-CA" sz="1300" baseline="0" dirty="0"/>
                        <a:t> sur la moitié des heures/-</a:t>
                      </a:r>
                      <a:r>
                        <a:rPr lang="fr-CA" sz="1300" dirty="0"/>
                        <a:t>1.5 MW/h</a:t>
                      </a:r>
                      <a:r>
                        <a:rPr lang="fr-CA" sz="1300" baseline="0" dirty="0"/>
                        <a:t> sur les autres heures</a:t>
                      </a:r>
                      <a:endParaRPr lang="en-CA" sz="1300" dirty="0"/>
                    </a:p>
                  </a:txBody>
                  <a:tcPr marL="0" marR="0" marT="0" marB="0"/>
                </a:tc>
                <a:tc>
                  <a:txBody>
                    <a:bodyPr/>
                    <a:lstStyle/>
                    <a:p>
                      <a:pPr algn="ctr"/>
                      <a:r>
                        <a:rPr lang="fr-CA" sz="1300" dirty="0"/>
                        <a:t>2</a:t>
                      </a:r>
                      <a:endParaRPr lang="en-CA" sz="1300" dirty="0"/>
                    </a:p>
                  </a:txBody>
                  <a:tcPr marL="0" marR="0" marT="0" marB="0"/>
                </a:tc>
                <a:tc>
                  <a:txBody>
                    <a:bodyPr/>
                    <a:lstStyle/>
                    <a:p>
                      <a:pPr algn="ctr"/>
                      <a:r>
                        <a:rPr lang="fr-CA" sz="1300" dirty="0"/>
                        <a:t>0</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361 680 $</a:t>
                      </a:r>
                      <a:endParaRPr lang="en-CA" sz="1300" dirty="0"/>
                    </a:p>
                  </a:txBody>
                  <a:tcPr marL="0" marR="0" marT="0" marB="0"/>
                </a:tc>
                <a:tc>
                  <a:txBody>
                    <a:bodyPr/>
                    <a:lstStyle/>
                    <a:p>
                      <a:pPr algn="ctr"/>
                      <a:r>
                        <a:rPr lang="fr-CA" sz="1300" dirty="0"/>
                        <a:t>N/A</a:t>
                      </a:r>
                      <a:endParaRPr lang="en-CA" sz="1300" dirty="0"/>
                    </a:p>
                  </a:txBody>
                  <a:tcPr marL="0" marR="0" marT="0" marB="0"/>
                </a:tc>
                <a:tc>
                  <a:txBody>
                    <a:bodyPr/>
                    <a:lstStyle/>
                    <a:p>
                      <a:pPr algn="ctr"/>
                      <a:r>
                        <a:rPr lang="fr-CA" sz="1300" dirty="0"/>
                        <a:t>318</a:t>
                      </a:r>
                      <a:r>
                        <a:rPr lang="fr-CA" sz="1300" baseline="0" dirty="0"/>
                        <a:t> 534 </a:t>
                      </a:r>
                      <a:r>
                        <a:rPr lang="fr-CA" sz="1300" dirty="0"/>
                        <a:t>$</a:t>
                      </a:r>
                      <a:endParaRPr lang="en-CA" sz="1300" dirty="0"/>
                    </a:p>
                  </a:txBody>
                  <a:tcPr marL="0" marR="0" marT="0" marB="0"/>
                </a:tc>
                <a:extLst>
                  <a:ext uri="{0D108BD9-81ED-4DB2-BD59-A6C34878D82A}">
                    <a16:rowId xmlns:a16="http://schemas.microsoft.com/office/drawing/2014/main" val="10007"/>
                  </a:ext>
                </a:extLst>
              </a:tr>
              <a:tr h="252000">
                <a:tc>
                  <a:txBody>
                    <a:bodyPr/>
                    <a:lstStyle/>
                    <a:p>
                      <a:pPr algn="ctr"/>
                      <a:r>
                        <a:rPr lang="fr-CA" sz="1300" dirty="0"/>
                        <a:t>7</a:t>
                      </a:r>
                      <a:endParaRPr lang="en-CA" sz="1300" dirty="0"/>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300" dirty="0"/>
                        <a:t>+ 7.5 MW/h</a:t>
                      </a:r>
                      <a:r>
                        <a:rPr lang="fr-CA" sz="1300" baseline="0" dirty="0"/>
                        <a:t> sur la moitié des heures/-7</a:t>
                      </a:r>
                      <a:r>
                        <a:rPr lang="fr-CA" sz="1300" dirty="0"/>
                        <a:t>.5 MW/h</a:t>
                      </a:r>
                      <a:r>
                        <a:rPr lang="fr-CA" sz="1300" baseline="0" dirty="0"/>
                        <a:t> sur les autres heures</a:t>
                      </a:r>
                      <a:endParaRPr lang="en-CA" sz="1300" dirty="0"/>
                    </a:p>
                  </a:txBody>
                  <a:tcPr marL="0" marR="0" marT="0" marB="0"/>
                </a:tc>
                <a:tc>
                  <a:txBody>
                    <a:bodyPr/>
                    <a:lstStyle/>
                    <a:p>
                      <a:pPr algn="ctr"/>
                      <a:r>
                        <a:rPr lang="fr-CA" sz="1300" dirty="0"/>
                        <a:t>3</a:t>
                      </a:r>
                      <a:endParaRPr lang="en-CA" sz="1300" dirty="0"/>
                    </a:p>
                  </a:txBody>
                  <a:tcPr marL="0" marR="0" marT="0" marB="0"/>
                </a:tc>
                <a:tc>
                  <a:txBody>
                    <a:bodyPr/>
                    <a:lstStyle/>
                    <a:p>
                      <a:pPr algn="ctr"/>
                      <a:r>
                        <a:rPr lang="fr-CA" sz="1300" dirty="0"/>
                        <a:t>0</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1 978</a:t>
                      </a:r>
                      <a:r>
                        <a:rPr lang="fr-CA" sz="1300" baseline="0" dirty="0"/>
                        <a:t> 688</a:t>
                      </a:r>
                      <a:r>
                        <a:rPr lang="fr-CA" sz="1300" dirty="0"/>
                        <a:t> $</a:t>
                      </a:r>
                      <a:endParaRPr lang="en-CA" sz="1300" dirty="0"/>
                    </a:p>
                  </a:txBody>
                  <a:tcPr marL="0" marR="0" marT="0" marB="0"/>
                </a:tc>
                <a:tc>
                  <a:txBody>
                    <a:bodyPr/>
                    <a:lstStyle/>
                    <a:p>
                      <a:pPr algn="ctr"/>
                      <a:r>
                        <a:rPr lang="fr-CA" sz="1300" dirty="0"/>
                        <a:t>N/A</a:t>
                      </a:r>
                      <a:endParaRPr lang="en-CA" sz="1300" dirty="0"/>
                    </a:p>
                  </a:txBody>
                  <a:tcPr marL="0" marR="0" marT="0" marB="0"/>
                </a:tc>
                <a:tc>
                  <a:txBody>
                    <a:bodyPr/>
                    <a:lstStyle/>
                    <a:p>
                      <a:pPr algn="ctr"/>
                      <a:r>
                        <a:rPr lang="fr-CA" sz="1300" dirty="0"/>
                        <a:t>1 592 672$</a:t>
                      </a:r>
                      <a:endParaRPr lang="en-CA" sz="1300" dirty="0"/>
                    </a:p>
                  </a:txBody>
                  <a:tcPr marL="0" marR="0" marT="0" marB="0"/>
                </a:tc>
                <a:extLst>
                  <a:ext uri="{0D108BD9-81ED-4DB2-BD59-A6C34878D82A}">
                    <a16:rowId xmlns:a16="http://schemas.microsoft.com/office/drawing/2014/main" val="10008"/>
                  </a:ext>
                </a:extLst>
              </a:tr>
              <a:tr h="252000">
                <a:tc>
                  <a:txBody>
                    <a:bodyPr/>
                    <a:lstStyle/>
                    <a:p>
                      <a:pPr algn="ctr"/>
                      <a:r>
                        <a:rPr lang="fr-CA" sz="1300" dirty="0"/>
                        <a:t>8</a:t>
                      </a:r>
                      <a:endParaRPr lang="en-CA" sz="1300" dirty="0"/>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300" dirty="0"/>
                        <a:t>+ 8 MW/h</a:t>
                      </a:r>
                      <a:r>
                        <a:rPr lang="fr-CA" sz="1300" baseline="0" dirty="0"/>
                        <a:t> sur la moitié des heures/-8</a:t>
                      </a:r>
                      <a:r>
                        <a:rPr lang="fr-CA" sz="1300" dirty="0"/>
                        <a:t> MW/h</a:t>
                      </a:r>
                      <a:r>
                        <a:rPr lang="fr-CA" sz="1300" baseline="0" dirty="0"/>
                        <a:t> sur les autres heures</a:t>
                      </a:r>
                      <a:endParaRPr lang="en-CA" sz="1300" dirty="0"/>
                    </a:p>
                  </a:txBody>
                  <a:tcPr marL="0" marR="0" marT="0" marB="0"/>
                </a:tc>
                <a:tc>
                  <a:txBody>
                    <a:bodyPr/>
                    <a:lstStyle/>
                    <a:p>
                      <a:pPr algn="ctr"/>
                      <a:r>
                        <a:rPr lang="fr-CA" sz="1300" dirty="0"/>
                        <a:t>3</a:t>
                      </a:r>
                      <a:endParaRPr lang="en-CA" sz="1300" dirty="0"/>
                    </a:p>
                  </a:txBody>
                  <a:tcPr marL="0" marR="0" marT="0" marB="0"/>
                </a:tc>
                <a:tc>
                  <a:txBody>
                    <a:bodyPr/>
                    <a:lstStyle/>
                    <a:p>
                      <a:pPr algn="ctr"/>
                      <a:r>
                        <a:rPr lang="fr-CA" sz="1300" dirty="0"/>
                        <a:t>0</a:t>
                      </a:r>
                      <a:endParaRPr lang="en-CA" sz="1300" dirty="0"/>
                    </a:p>
                  </a:txBody>
                  <a:tcPr marL="0" marR="0" marT="0" marB="0"/>
                </a:tc>
                <a:tc>
                  <a:txBody>
                    <a:bodyPr/>
                    <a:lstStyle/>
                    <a:p>
                      <a:pPr algn="ctr"/>
                      <a:endParaRPr lang="en-CA" sz="1300" dirty="0"/>
                    </a:p>
                  </a:txBody>
                  <a:tcPr marL="0" marR="0" marT="0" marB="0"/>
                </a:tc>
                <a:tc>
                  <a:txBody>
                    <a:bodyPr/>
                    <a:lstStyle/>
                    <a:p>
                      <a:pPr algn="ctr"/>
                      <a:r>
                        <a:rPr lang="fr-CA" sz="1300" dirty="0"/>
                        <a:t>2 648 498 $</a:t>
                      </a:r>
                      <a:endParaRPr lang="en-CA" sz="1300" dirty="0"/>
                    </a:p>
                  </a:txBody>
                  <a:tcPr marL="0" marR="0" marT="0" marB="0"/>
                </a:tc>
                <a:tc>
                  <a:txBody>
                    <a:bodyPr/>
                    <a:lstStyle/>
                    <a:p>
                      <a:pPr algn="ctr"/>
                      <a:r>
                        <a:rPr lang="fr-CA" sz="1300" dirty="0"/>
                        <a:t>N/A</a:t>
                      </a:r>
                      <a:endParaRPr lang="en-CA" sz="1300" dirty="0"/>
                    </a:p>
                  </a:txBody>
                  <a:tcPr marL="0" marR="0" marT="0" marB="0"/>
                </a:tc>
                <a:tc>
                  <a:txBody>
                    <a:bodyPr/>
                    <a:lstStyle/>
                    <a:p>
                      <a:pPr algn="ctr"/>
                      <a:r>
                        <a:rPr lang="fr-CA" sz="1300" dirty="0"/>
                        <a:t>1 698 851 $</a:t>
                      </a:r>
                      <a:endParaRPr lang="en-CA" sz="1300" dirty="0"/>
                    </a:p>
                  </a:txBody>
                  <a:tcPr marL="0" marR="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748958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5400" dirty="0">
                <a:solidFill>
                  <a:schemeClr val="tx1"/>
                </a:solidFill>
              </a:rPr>
              <a:t>Le prix de référence défini comme le prix moyen des marchés externes</a:t>
            </a:r>
            <a:endParaRPr lang="en-CA" sz="5400" dirty="0">
              <a:solidFill>
                <a:schemeClr val="tx1"/>
              </a:solidFill>
            </a:endParaRPr>
          </a:p>
        </p:txBody>
      </p:sp>
      <p:sp>
        <p:nvSpPr>
          <p:cNvPr id="3" name="Text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2"/>
          </p:nvPr>
        </p:nvSpPr>
        <p:spPr/>
        <p:txBody>
          <a:bodyPr/>
          <a:lstStyle/>
          <a:p>
            <a:fld id="{100C1AC0-215C-4C22-A7D1-D70D180FD47A}" type="slidenum">
              <a:rPr lang="en-CA" altLang="fr-FR" smtClean="0"/>
              <a:pPr/>
              <a:t>29</a:t>
            </a:fld>
            <a:endParaRPr lang="en-CA" altLang="fr-FR"/>
          </a:p>
        </p:txBody>
      </p:sp>
    </p:spTree>
    <p:extLst>
      <p:ext uri="{BB962C8B-B14F-4D97-AF65-F5344CB8AC3E}">
        <p14:creationId xmlns:p14="http://schemas.microsoft.com/office/powerpoint/2010/main" val="27576344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5400" dirty="0"/>
              <a:t>Contexte</a:t>
            </a:r>
          </a:p>
        </p:txBody>
      </p:sp>
      <p:sp>
        <p:nvSpPr>
          <p:cNvPr id="3" name="Text Placeholder 2"/>
          <p:cNvSpPr>
            <a:spLocks noGrp="1"/>
          </p:cNvSpPr>
          <p:nvPr>
            <p:ph type="body" idx="1"/>
          </p:nvPr>
        </p:nvSpPr>
        <p:spPr/>
        <p:txBody>
          <a:bodyPr/>
          <a:lstStyle/>
          <a:p>
            <a:r>
              <a:rPr lang="fr-CA" dirty="0"/>
              <a:t> </a:t>
            </a:r>
          </a:p>
        </p:txBody>
      </p:sp>
      <p:sp>
        <p:nvSpPr>
          <p:cNvPr id="4" name="Slide Number Placeholder 3"/>
          <p:cNvSpPr>
            <a:spLocks noGrp="1"/>
          </p:cNvSpPr>
          <p:nvPr>
            <p:ph type="sldNum" sz="quarter" idx="12"/>
          </p:nvPr>
        </p:nvSpPr>
        <p:spPr/>
        <p:txBody>
          <a:bodyPr/>
          <a:lstStyle/>
          <a:p>
            <a:fld id="{100C1AC0-215C-4C22-A7D1-D70D180FD47A}" type="slidenum">
              <a:rPr lang="en-CA" altLang="fr-FR" smtClean="0"/>
              <a:pPr/>
              <a:t>3</a:t>
            </a:fld>
            <a:endParaRPr lang="en-CA" altLang="fr-FR"/>
          </a:p>
        </p:txBody>
      </p:sp>
    </p:spTree>
    <p:extLst>
      <p:ext uri="{BB962C8B-B14F-4D97-AF65-F5344CB8AC3E}">
        <p14:creationId xmlns:p14="http://schemas.microsoft.com/office/powerpoint/2010/main" val="31312360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Les prix « proxy »</a:t>
            </a:r>
            <a:endParaRPr lang="en-CA" dirty="0"/>
          </a:p>
        </p:txBody>
      </p:sp>
      <p:sp>
        <p:nvSpPr>
          <p:cNvPr id="3" name="Content Placeholder 2"/>
          <p:cNvSpPr>
            <a:spLocks noGrp="1"/>
          </p:cNvSpPr>
          <p:nvPr>
            <p:ph idx="1"/>
          </p:nvPr>
        </p:nvSpPr>
        <p:spPr/>
        <p:txBody>
          <a:bodyPr>
            <a:normAutofit/>
          </a:bodyPr>
          <a:lstStyle/>
          <a:p>
            <a:pPr lvl="1">
              <a:lnSpc>
                <a:spcPct val="120000"/>
              </a:lnSpc>
            </a:pPr>
            <a:r>
              <a:rPr lang="fr-CA" sz="1900" dirty="0"/>
              <a:t>FERC permet l’utilisation des </a:t>
            </a:r>
            <a:r>
              <a:rPr lang="fr-CA" sz="1900" i="1" dirty="0"/>
              <a:t>proxy </a:t>
            </a:r>
            <a:r>
              <a:rPr lang="fr-CA" sz="1900" dirty="0"/>
              <a:t>au cas par cas, sous certaines conditions précises</a:t>
            </a:r>
            <a:endParaRPr lang="en-US" sz="1900" dirty="0"/>
          </a:p>
          <a:p>
            <a:pPr lvl="4">
              <a:lnSpc>
                <a:spcPct val="120000"/>
              </a:lnSpc>
            </a:pPr>
            <a:r>
              <a:rPr lang="en-US" sz="1800" dirty="0"/>
              <a:t>“</a:t>
            </a:r>
            <a:r>
              <a:rPr lang="en-CA" sz="1800" dirty="0"/>
              <a:t>The feasibility of </a:t>
            </a:r>
            <a:r>
              <a:rPr lang="en-US" sz="1800" dirty="0"/>
              <a:t>using market proxies must be considered on a case-by-case basis, given the characteristics of each market. If proposed, </a:t>
            </a:r>
            <a:r>
              <a:rPr lang="en-US" sz="1800" u="sng" dirty="0"/>
              <a:t>the proxy price must represent a valid alternative to the incremental cost calculation</a:t>
            </a:r>
            <a:r>
              <a:rPr lang="en-US" sz="1800" dirty="0"/>
              <a:t>, reflecting </a:t>
            </a:r>
            <a:r>
              <a:rPr lang="en-US" sz="1800" u="sng" dirty="0"/>
              <a:t>competitive, transparent and liquid conditions </a:t>
            </a:r>
            <a:r>
              <a:rPr lang="en-US" sz="1800" dirty="0"/>
              <a:t>similar to those that exist in the seller’s market” (Order 890, para. 692)</a:t>
            </a: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30</a:t>
            </a:fld>
            <a:endParaRPr lang="en-CA" altLang="fr-FR"/>
          </a:p>
        </p:txBody>
      </p:sp>
      <p:sp>
        <p:nvSpPr>
          <p:cNvPr id="5" name="Content Placeholder 4"/>
          <p:cNvSpPr>
            <a:spLocks noGrp="1"/>
          </p:cNvSpPr>
          <p:nvPr>
            <p:ph sz="quarter" idx="14"/>
          </p:nvPr>
        </p:nvSpPr>
        <p:spPr/>
        <p:txBody>
          <a:bodyPr>
            <a:normAutofit/>
          </a:bodyPr>
          <a:lstStyle/>
          <a:p>
            <a:r>
              <a:rPr lang="en-CA" u="sng" dirty="0" err="1"/>
              <a:t>L’utilisation</a:t>
            </a:r>
            <a:r>
              <a:rPr lang="en-CA" u="sng" dirty="0"/>
              <a:t> du prix </a:t>
            </a:r>
            <a:r>
              <a:rPr lang="en-CA" u="sng" dirty="0" err="1"/>
              <a:t>moyen</a:t>
            </a:r>
            <a:endParaRPr lang="en-CA" u="sng" dirty="0"/>
          </a:p>
        </p:txBody>
      </p:sp>
    </p:spTree>
    <p:extLst>
      <p:ext uri="{BB962C8B-B14F-4D97-AF65-F5344CB8AC3E}">
        <p14:creationId xmlns:p14="http://schemas.microsoft.com/office/powerpoint/2010/main" val="31257517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Les prix « proxy »</a:t>
            </a:r>
            <a:endParaRPr lang="en-CA" dirty="0"/>
          </a:p>
        </p:txBody>
      </p:sp>
      <p:sp>
        <p:nvSpPr>
          <p:cNvPr id="3" name="Content Placeholder 2"/>
          <p:cNvSpPr>
            <a:spLocks noGrp="1"/>
          </p:cNvSpPr>
          <p:nvPr>
            <p:ph idx="1"/>
          </p:nvPr>
        </p:nvSpPr>
        <p:spPr>
          <a:xfrm>
            <a:off x="822959" y="1730644"/>
            <a:ext cx="7731105" cy="4729142"/>
          </a:xfrm>
        </p:spPr>
        <p:txBody>
          <a:bodyPr>
            <a:normAutofit/>
          </a:bodyPr>
          <a:lstStyle/>
          <a:p>
            <a:pPr lvl="1"/>
            <a:r>
              <a:rPr lang="fr-CA" sz="1900" dirty="0"/>
              <a:t>Des proxy sont utilisés par plusieurs services publics dans leurs tarifs SCÉ</a:t>
            </a:r>
          </a:p>
          <a:p>
            <a:pPr lvl="2">
              <a:lnSpc>
                <a:spcPct val="120000"/>
              </a:lnSpc>
            </a:pPr>
            <a:r>
              <a:rPr lang="fr-CA" dirty="0" err="1"/>
              <a:t>Hourly</a:t>
            </a:r>
            <a:r>
              <a:rPr lang="fr-CA" dirty="0"/>
              <a:t> Proxy Price (HPP) défini comme la moyenne (ou moyenne pondérée) des prix horaires à des </a:t>
            </a:r>
            <a:r>
              <a:rPr lang="fr-CA" i="1" dirty="0"/>
              <a:t>hubs</a:t>
            </a:r>
            <a:r>
              <a:rPr lang="fr-CA" dirty="0"/>
              <a:t> comme </a:t>
            </a:r>
            <a:r>
              <a:rPr lang="fr-CA" dirty="0" err="1"/>
              <a:t>Mid-C</a:t>
            </a:r>
            <a:r>
              <a:rPr lang="fr-CA" dirty="0"/>
              <a:t>, COB, Mead, </a:t>
            </a:r>
            <a:r>
              <a:rPr lang="fr-CA" dirty="0" err="1"/>
              <a:t>Palo</a:t>
            </a:r>
            <a:r>
              <a:rPr lang="fr-CA" dirty="0"/>
              <a:t> Verde  </a:t>
            </a:r>
          </a:p>
          <a:p>
            <a:pPr lvl="3">
              <a:lnSpc>
                <a:spcPct val="110000"/>
              </a:lnSpc>
            </a:pPr>
            <a:r>
              <a:rPr lang="fr-CA" sz="1800" dirty="0"/>
              <a:t>Remplacé, plus récemment, par le LMP du </a:t>
            </a:r>
            <a:r>
              <a:rPr lang="fr-CA" sz="1800" dirty="0" err="1"/>
              <a:t>Energy</a:t>
            </a:r>
            <a:r>
              <a:rPr lang="fr-CA" sz="1800" dirty="0"/>
              <a:t> </a:t>
            </a:r>
            <a:r>
              <a:rPr lang="fr-CA" sz="1800" dirty="0" err="1"/>
              <a:t>Imbalance</a:t>
            </a:r>
            <a:r>
              <a:rPr lang="fr-CA" sz="1800" dirty="0"/>
              <a:t> </a:t>
            </a:r>
            <a:r>
              <a:rPr lang="fr-CA" sz="1800" dirty="0" err="1"/>
              <a:t>Market</a:t>
            </a:r>
            <a:r>
              <a:rPr lang="fr-CA" sz="1800" dirty="0"/>
              <a:t> californien</a:t>
            </a: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31</a:t>
            </a:fld>
            <a:endParaRPr lang="en-CA" altLang="fr-FR"/>
          </a:p>
        </p:txBody>
      </p:sp>
      <p:sp>
        <p:nvSpPr>
          <p:cNvPr id="5" name="Content Placeholder 4"/>
          <p:cNvSpPr>
            <a:spLocks noGrp="1"/>
          </p:cNvSpPr>
          <p:nvPr>
            <p:ph sz="quarter" idx="14"/>
          </p:nvPr>
        </p:nvSpPr>
        <p:spPr/>
        <p:txBody>
          <a:bodyPr>
            <a:normAutofit/>
          </a:bodyPr>
          <a:lstStyle/>
          <a:p>
            <a:r>
              <a:rPr lang="en-CA" u="sng" dirty="0" err="1"/>
              <a:t>L’utilisation</a:t>
            </a:r>
            <a:r>
              <a:rPr lang="en-CA" u="sng" dirty="0"/>
              <a:t> du prix </a:t>
            </a:r>
            <a:r>
              <a:rPr lang="en-CA" u="sng" dirty="0" err="1"/>
              <a:t>moyen</a:t>
            </a:r>
            <a:endParaRPr lang="en-CA" u="sng" dirty="0"/>
          </a:p>
        </p:txBody>
      </p:sp>
      <p:pic>
        <p:nvPicPr>
          <p:cNvPr id="6" name="Picture 5"/>
          <p:cNvPicPr>
            <a:picLocks noChangeAspect="1"/>
          </p:cNvPicPr>
          <p:nvPr/>
        </p:nvPicPr>
        <p:blipFill>
          <a:blip r:embed="rId2"/>
          <a:stretch>
            <a:fillRect/>
          </a:stretch>
        </p:blipFill>
        <p:spPr>
          <a:xfrm>
            <a:off x="6209071" y="3429000"/>
            <a:ext cx="2667433" cy="2625438"/>
          </a:xfrm>
          <a:prstGeom prst="rect">
            <a:avLst/>
          </a:prstGeom>
        </p:spPr>
      </p:pic>
      <p:sp>
        <p:nvSpPr>
          <p:cNvPr id="7" name="Content Placeholder 2">
            <a:extLst>
              <a:ext uri="{FF2B5EF4-FFF2-40B4-BE49-F238E27FC236}">
                <a16:creationId xmlns:a16="http://schemas.microsoft.com/office/drawing/2014/main" id="{599BA2F0-8B5A-1644-92F9-9C0C0D365B4C}"/>
              </a:ext>
            </a:extLst>
          </p:cNvPr>
          <p:cNvSpPr txBox="1">
            <a:spLocks/>
          </p:cNvSpPr>
          <p:nvPr/>
        </p:nvSpPr>
        <p:spPr>
          <a:xfrm>
            <a:off x="822960" y="3549612"/>
            <a:ext cx="5695706" cy="273319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600"/>
              </a:spcBef>
              <a:spcAft>
                <a:spcPts val="200"/>
              </a:spcAft>
              <a:buClr>
                <a:schemeClr val="accent1"/>
              </a:buClr>
              <a:buSzPct val="100000"/>
              <a:buFont typeface="Wingdings" panose="05000000000000000000" pitchFamily="2" charset="2"/>
              <a:buChar char="q"/>
              <a:defRPr sz="2400" kern="1200" baseline="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v"/>
              <a:defRPr sz="1800" kern="1200" baseline="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fontAlgn="auto"/>
            <a:r>
              <a:rPr kumimoji="0" lang="fr-CA" sz="1900" dirty="0">
                <a:solidFill>
                  <a:schemeClr val="tx1"/>
                </a:solidFill>
              </a:rPr>
              <a:t>Ces services publics utilisent un seul et unique HPP, tant pour des écarts positifs que négatifs</a:t>
            </a:r>
          </a:p>
          <a:p>
            <a:pPr lvl="2" fontAlgn="auto"/>
            <a:r>
              <a:rPr kumimoji="0" lang="fr-CA" dirty="0" err="1">
                <a:solidFill>
                  <a:schemeClr val="tx1"/>
                </a:solidFill>
              </a:rPr>
              <a:t>PacifiCorp</a:t>
            </a:r>
            <a:endParaRPr kumimoji="0" lang="fr-CA" dirty="0">
              <a:solidFill>
                <a:schemeClr val="tx1"/>
              </a:solidFill>
            </a:endParaRPr>
          </a:p>
          <a:p>
            <a:pPr lvl="2" fontAlgn="auto"/>
            <a:r>
              <a:rPr kumimoji="0" lang="fr-CA" dirty="0">
                <a:solidFill>
                  <a:schemeClr val="tx1"/>
                </a:solidFill>
              </a:rPr>
              <a:t>Arizona Public Service </a:t>
            </a:r>
            <a:r>
              <a:rPr kumimoji="0" lang="fr-CA" dirty="0" err="1">
                <a:solidFill>
                  <a:schemeClr val="tx1"/>
                </a:solidFill>
              </a:rPr>
              <a:t>Company</a:t>
            </a:r>
            <a:endParaRPr kumimoji="0" lang="fr-CA" dirty="0">
              <a:solidFill>
                <a:schemeClr val="tx1"/>
              </a:solidFill>
            </a:endParaRPr>
          </a:p>
          <a:p>
            <a:pPr lvl="2" fontAlgn="auto"/>
            <a:r>
              <a:rPr kumimoji="0" lang="fr-CA" dirty="0">
                <a:solidFill>
                  <a:schemeClr val="tx1"/>
                </a:solidFill>
              </a:rPr>
              <a:t>Salt River Project (Arizona)</a:t>
            </a:r>
          </a:p>
          <a:p>
            <a:pPr lvl="1" fontAlgn="auto">
              <a:lnSpc>
                <a:spcPct val="100000"/>
              </a:lnSpc>
            </a:pPr>
            <a:r>
              <a:rPr kumimoji="0" lang="fr-CA" sz="1900" dirty="0">
                <a:solidFill>
                  <a:schemeClr val="tx1"/>
                </a:solidFill>
              </a:rPr>
              <a:t>Aucun exemple identifié qui utilise des prix de références différents pour les écarts positifs et négatifs</a:t>
            </a:r>
            <a:endParaRPr kumimoji="0" lang="en-CA" sz="1900" dirty="0">
              <a:solidFill>
                <a:schemeClr val="tx1"/>
              </a:solidFill>
            </a:endParaRPr>
          </a:p>
        </p:txBody>
      </p:sp>
    </p:spTree>
    <p:extLst>
      <p:ext uri="{BB962C8B-B14F-4D97-AF65-F5344CB8AC3E}">
        <p14:creationId xmlns:p14="http://schemas.microsoft.com/office/powerpoint/2010/main" val="16279045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3600" dirty="0"/>
              <a:t>L’utilisation du prix moyen des marchés externes comme prix de référence</a:t>
            </a:r>
            <a:endParaRPr lang="en-CA" sz="3600"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fr-CA" sz="3300" dirty="0"/>
              <a:t>La Régie a clairement indiqué qu’elle entend continuer à utiliser les prix horaires sur les marchés limitrophes </a:t>
            </a:r>
          </a:p>
          <a:p>
            <a:pPr lvl="1">
              <a:lnSpc>
                <a:spcPct val="120000"/>
              </a:lnSpc>
            </a:pPr>
            <a:r>
              <a:rPr lang="fr-FR" sz="3300" dirty="0"/>
              <a:t>[31] Dans ce contexte, la Régie estime qu’il est prématuré d’examiner d’autres référentiels que les prix sur les marchés pour établir les prix incrémentiel et </a:t>
            </a:r>
            <a:r>
              <a:rPr lang="fr-FR" sz="3300" dirty="0" err="1"/>
              <a:t>décrémentiel</a:t>
            </a:r>
            <a:r>
              <a:rPr lang="fr-FR" sz="3300" dirty="0"/>
              <a:t>. (D-2020-139)</a:t>
            </a:r>
          </a:p>
          <a:p>
            <a:pPr>
              <a:lnSpc>
                <a:spcPct val="120000"/>
              </a:lnSpc>
            </a:pPr>
            <a:r>
              <a:rPr lang="fr-CA" sz="3300" dirty="0"/>
              <a:t>Étant donné que le service de compensation d’écarts est fourni à l’intérieur du réseau du Transporteur, il n’y plus de raison de maintenir des prix de référence différents pour les prix incrémentiel et </a:t>
            </a:r>
            <a:r>
              <a:rPr lang="fr-CA" sz="3300" dirty="0" err="1"/>
              <a:t>décrémentiel</a:t>
            </a:r>
            <a:endParaRPr lang="fr-CA" sz="3300" dirty="0"/>
          </a:p>
          <a:p>
            <a:pPr>
              <a:lnSpc>
                <a:spcPct val="120000"/>
              </a:lnSpc>
            </a:pPr>
            <a:r>
              <a:rPr lang="fr-CA" sz="3300" dirty="0"/>
              <a:t>L’utilisati</a:t>
            </a:r>
            <a:r>
              <a:rPr lang="fr-CA" sz="3300" dirty="0">
                <a:solidFill>
                  <a:schemeClr val="tx1"/>
                </a:solidFill>
              </a:rPr>
              <a:t>on de la moyenne de ces prix horaires comme prix de référence, tant pour l’écart positif que négatif, éliminerait les irritants et incohérences détaillées ci-dessus</a:t>
            </a:r>
          </a:p>
          <a:p>
            <a:pPr>
              <a:lnSpc>
                <a:spcPct val="120000"/>
              </a:lnSpc>
            </a:pPr>
            <a:r>
              <a:rPr lang="fr-CA" sz="3300" b="1" dirty="0">
                <a:solidFill>
                  <a:schemeClr val="tx1"/>
                </a:solidFill>
              </a:rPr>
              <a:t>Les pénalités associées aux Tranches 2 et 3, tel que proposées dans la Proposition conjointe, maintiennent le caractère dissuasif du tarif et évitent tout incitatif à l’arbitrage</a:t>
            </a: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32</a:t>
            </a:fld>
            <a:endParaRPr lang="en-CA" altLang="fr-FR"/>
          </a:p>
        </p:txBody>
      </p:sp>
      <p:sp>
        <p:nvSpPr>
          <p:cNvPr id="5" name="Content Placeholder 4"/>
          <p:cNvSpPr>
            <a:spLocks noGrp="1"/>
          </p:cNvSpPr>
          <p:nvPr>
            <p:ph sz="quarter" idx="14"/>
          </p:nvPr>
        </p:nvSpPr>
        <p:spPr/>
        <p:txBody>
          <a:bodyPr/>
          <a:lstStyle/>
          <a:p>
            <a:r>
              <a:rPr lang="fr-CA" dirty="0"/>
              <a:t> </a:t>
            </a:r>
            <a:endParaRPr lang="en-CA" dirty="0"/>
          </a:p>
        </p:txBody>
      </p:sp>
    </p:spTree>
    <p:extLst>
      <p:ext uri="{BB962C8B-B14F-4D97-AF65-F5344CB8AC3E}">
        <p14:creationId xmlns:p14="http://schemas.microsoft.com/office/powerpoint/2010/main" val="8342772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t>Comparaison des deux méthodes </a:t>
            </a:r>
            <a:br>
              <a:rPr lang="fr-CA" sz="3200" dirty="0"/>
            </a:br>
            <a:r>
              <a:rPr lang="fr-CA" sz="3200" dirty="0"/>
              <a:t>de calcul du prix </a:t>
            </a:r>
            <a:r>
              <a:rPr lang="fr-CA" sz="3200" i="1" dirty="0"/>
              <a:t>proxy</a:t>
            </a:r>
            <a:endParaRPr lang="en-CA" sz="3200" i="1" dirty="0"/>
          </a:p>
        </p:txBody>
      </p:sp>
      <p:sp>
        <p:nvSpPr>
          <p:cNvPr id="3" name="Content Placeholder 2"/>
          <p:cNvSpPr>
            <a:spLocks noGrp="1"/>
          </p:cNvSpPr>
          <p:nvPr>
            <p:ph idx="1"/>
          </p:nvPr>
        </p:nvSpPr>
        <p:spPr/>
        <p:txBody>
          <a:bodyPr>
            <a:normAutofit/>
          </a:bodyPr>
          <a:lstStyle/>
          <a:p>
            <a:r>
              <a:rPr lang="fr-CA" dirty="0">
                <a:solidFill>
                  <a:schemeClr val="tx1"/>
                </a:solidFill>
              </a:rPr>
              <a:t>J’ai répété les mêmes analyses en calculant le prix de référence selon le prix moyen horaire des marchés externes</a:t>
            </a:r>
          </a:p>
          <a:p>
            <a:r>
              <a:rPr lang="fr-CA" dirty="0">
                <a:solidFill>
                  <a:schemeClr val="tx1"/>
                </a:solidFill>
              </a:rPr>
              <a:t>Tranche 1</a:t>
            </a:r>
          </a:p>
          <a:p>
            <a:pPr lvl="1"/>
            <a:r>
              <a:rPr lang="fr-CA" dirty="0">
                <a:solidFill>
                  <a:schemeClr val="tx1"/>
                </a:solidFill>
              </a:rPr>
              <a:t>Écart de +240 MW sur les mois impairs, et de -240 MW sur les mois impairs</a:t>
            </a:r>
          </a:p>
          <a:p>
            <a:pPr marL="871400" lvl="5" indent="0">
              <a:buNone/>
            </a:pPr>
            <a:r>
              <a:rPr lang="fr-CA" b="1" dirty="0">
                <a:solidFill>
                  <a:schemeClr val="tx1"/>
                </a:solidFill>
              </a:rPr>
              <a:t>              </a:t>
            </a:r>
            <a:r>
              <a:rPr lang="fr-CA" sz="1800" b="1" dirty="0">
                <a:solidFill>
                  <a:schemeClr val="tx1"/>
                </a:solidFill>
              </a:rPr>
              <a:t>Proposition Conjointe</a:t>
            </a:r>
            <a:r>
              <a:rPr lang="fr-CA" sz="1800" dirty="0">
                <a:solidFill>
                  <a:schemeClr val="tx1"/>
                </a:solidFill>
              </a:rPr>
              <a:t>		            </a:t>
            </a:r>
            <a:r>
              <a:rPr lang="fr-CA" sz="1800" b="1" dirty="0">
                <a:solidFill>
                  <a:schemeClr val="tx1"/>
                </a:solidFill>
              </a:rPr>
              <a:t>Prix moyen</a:t>
            </a:r>
            <a:r>
              <a:rPr lang="fr-CA" dirty="0">
                <a:solidFill>
                  <a:schemeClr val="tx1"/>
                </a:solidFill>
              </a:rPr>
              <a:t>	</a:t>
            </a:r>
          </a:p>
          <a:p>
            <a:endParaRPr lang="fr-CA" dirty="0">
              <a:solidFill>
                <a:schemeClr val="tx1"/>
              </a:solidFill>
            </a:endParaRPr>
          </a:p>
          <a:p>
            <a:endParaRPr lang="fr-CA" dirty="0">
              <a:solidFill>
                <a:schemeClr val="tx1"/>
              </a:solidFill>
            </a:endParaRPr>
          </a:p>
          <a:p>
            <a:endParaRPr lang="fr-CA" sz="1200" dirty="0">
              <a:solidFill>
                <a:schemeClr val="tx1"/>
              </a:solidFill>
            </a:endParaRPr>
          </a:p>
          <a:p>
            <a:pPr lvl="1"/>
            <a:r>
              <a:rPr lang="fr-CA" dirty="0">
                <a:solidFill>
                  <a:schemeClr val="tx1"/>
                </a:solidFill>
              </a:rPr>
              <a:t>Aucune pénalité payable à HQT</a:t>
            </a:r>
          </a:p>
          <a:p>
            <a:pPr lvl="1"/>
            <a:r>
              <a:rPr lang="fr-CA" dirty="0">
                <a:solidFill>
                  <a:schemeClr val="tx1"/>
                </a:solidFill>
              </a:rPr>
              <a:t>Coût net de 36 998 $ payable à HQP selon la Proposition Conjointe, mais seulement 1 340 $ selon le Prix moyen</a:t>
            </a:r>
          </a:p>
          <a:p>
            <a:pPr lvl="1"/>
            <a:r>
              <a:rPr lang="fr-CA" dirty="0">
                <a:solidFill>
                  <a:schemeClr val="tx1"/>
                </a:solidFill>
              </a:rPr>
              <a:t>Ce petit écart est dû aux variations des prix d’un mois à l’autre</a:t>
            </a:r>
          </a:p>
          <a:p>
            <a:pPr lvl="1"/>
            <a:endParaRPr lang="fr-CA" dirty="0">
              <a:solidFill>
                <a:schemeClr val="tx1"/>
              </a:solidFill>
            </a:endParaRPr>
          </a:p>
          <a:p>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33</a:t>
            </a:fld>
            <a:endParaRPr lang="en-CA" altLang="fr-FR"/>
          </a:p>
        </p:txBody>
      </p:sp>
      <p:sp>
        <p:nvSpPr>
          <p:cNvPr id="5" name="Content Placeholder 4"/>
          <p:cNvSpPr>
            <a:spLocks noGrp="1"/>
          </p:cNvSpPr>
          <p:nvPr>
            <p:ph sz="quarter" idx="14"/>
          </p:nvPr>
        </p:nvSpPr>
        <p:spPr/>
        <p:txBody>
          <a:bodyPr/>
          <a:lstStyle/>
          <a:p>
            <a:r>
              <a:rPr lang="fr-CA" u="sng" dirty="0"/>
              <a:t>Résultats</a:t>
            </a:r>
            <a:endParaRPr lang="en-CA" u="sng" dirty="0"/>
          </a:p>
        </p:txBody>
      </p:sp>
      <p:pic>
        <p:nvPicPr>
          <p:cNvPr id="10" name="Picture 9"/>
          <p:cNvPicPr>
            <a:picLocks noChangeAspect="1"/>
          </p:cNvPicPr>
          <p:nvPr/>
        </p:nvPicPr>
        <p:blipFill>
          <a:blip r:embed="rId2"/>
          <a:stretch>
            <a:fillRect/>
          </a:stretch>
        </p:blipFill>
        <p:spPr>
          <a:xfrm>
            <a:off x="729028" y="3772983"/>
            <a:ext cx="3610945" cy="975998"/>
          </a:xfrm>
          <a:prstGeom prst="rect">
            <a:avLst/>
          </a:prstGeom>
        </p:spPr>
      </p:pic>
      <p:pic>
        <p:nvPicPr>
          <p:cNvPr id="11" name="Picture 10"/>
          <p:cNvPicPr>
            <a:picLocks noChangeAspect="1"/>
          </p:cNvPicPr>
          <p:nvPr/>
        </p:nvPicPr>
        <p:blipFill>
          <a:blip r:embed="rId3"/>
          <a:stretch>
            <a:fillRect/>
          </a:stretch>
        </p:blipFill>
        <p:spPr>
          <a:xfrm>
            <a:off x="4594859" y="3772983"/>
            <a:ext cx="4134930" cy="975998"/>
          </a:xfrm>
          <a:prstGeom prst="rect">
            <a:avLst/>
          </a:prstGeom>
        </p:spPr>
      </p:pic>
    </p:spTree>
    <p:extLst>
      <p:ext uri="{BB962C8B-B14F-4D97-AF65-F5344CB8AC3E}">
        <p14:creationId xmlns:p14="http://schemas.microsoft.com/office/powerpoint/2010/main" val="11093732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t>Comparaison des deux méthodes </a:t>
            </a:r>
            <a:br>
              <a:rPr lang="fr-CA" sz="3200" dirty="0"/>
            </a:br>
            <a:r>
              <a:rPr lang="fr-CA" sz="3200" dirty="0"/>
              <a:t>de calcul du prix </a:t>
            </a:r>
            <a:r>
              <a:rPr lang="fr-CA" sz="3200" i="1" dirty="0"/>
              <a:t>proxy </a:t>
            </a:r>
            <a:r>
              <a:rPr lang="fr-CA" sz="3200" dirty="0"/>
              <a:t>– Tranche 2</a:t>
            </a:r>
            <a:endParaRPr lang="en-CA" sz="3200" dirty="0"/>
          </a:p>
        </p:txBody>
      </p:sp>
      <p:sp>
        <p:nvSpPr>
          <p:cNvPr id="3" name="Content Placeholder 2"/>
          <p:cNvSpPr>
            <a:spLocks noGrp="1"/>
          </p:cNvSpPr>
          <p:nvPr>
            <p:ph idx="1"/>
          </p:nvPr>
        </p:nvSpPr>
        <p:spPr/>
        <p:txBody>
          <a:bodyPr>
            <a:normAutofit/>
          </a:bodyPr>
          <a:lstStyle/>
          <a:p>
            <a:pPr>
              <a:spcAft>
                <a:spcPts val="1400"/>
              </a:spcAft>
            </a:pPr>
            <a:r>
              <a:rPr lang="fr-CA" sz="2000" dirty="0">
                <a:solidFill>
                  <a:schemeClr val="tx1"/>
                </a:solidFill>
              </a:rPr>
              <a:t>Écarts horaires de ± 1,5 MW</a:t>
            </a:r>
          </a:p>
          <a:p>
            <a:pPr marL="1271400" lvl="7" indent="0">
              <a:buNone/>
            </a:pPr>
            <a:r>
              <a:rPr lang="fr-CA" sz="1800" b="1" dirty="0">
                <a:solidFill>
                  <a:schemeClr val="tx1"/>
                </a:solidFill>
              </a:rPr>
              <a:t>     Proposition Conjointe</a:t>
            </a:r>
            <a:r>
              <a:rPr lang="fr-CA" sz="1800" dirty="0">
                <a:solidFill>
                  <a:schemeClr val="tx1"/>
                </a:solidFill>
              </a:rPr>
              <a:t>		</a:t>
            </a:r>
            <a:r>
              <a:rPr lang="fr-CA" sz="1800" b="1" dirty="0">
                <a:solidFill>
                  <a:schemeClr val="tx1"/>
                </a:solidFill>
              </a:rPr>
              <a:t>Prix moyen</a:t>
            </a:r>
            <a:r>
              <a:rPr lang="fr-CA" sz="1800" dirty="0">
                <a:solidFill>
                  <a:schemeClr val="tx1"/>
                </a:solidFill>
              </a:rPr>
              <a:t>	</a:t>
            </a:r>
          </a:p>
          <a:p>
            <a:endParaRPr lang="fr-CA" sz="2000" dirty="0">
              <a:solidFill>
                <a:schemeClr val="tx1"/>
              </a:solidFill>
            </a:endParaRPr>
          </a:p>
          <a:p>
            <a:endParaRPr lang="fr-CA" sz="2000" dirty="0">
              <a:solidFill>
                <a:schemeClr val="tx1"/>
              </a:solidFill>
            </a:endParaRPr>
          </a:p>
          <a:p>
            <a:pPr lvl="1"/>
            <a:endParaRPr lang="fr-CA" sz="1800" dirty="0">
              <a:solidFill>
                <a:schemeClr val="tx1"/>
              </a:solidFill>
            </a:endParaRPr>
          </a:p>
          <a:p>
            <a:pPr lvl="1"/>
            <a:endParaRPr lang="fr-CA" sz="1800" dirty="0">
              <a:solidFill>
                <a:schemeClr val="tx1"/>
              </a:solidFill>
            </a:endParaRPr>
          </a:p>
          <a:p>
            <a:pPr lvl="1"/>
            <a:r>
              <a:rPr lang="fr-CA" sz="1800" dirty="0">
                <a:solidFill>
                  <a:schemeClr val="tx1"/>
                </a:solidFill>
              </a:rPr>
              <a:t>Pénalités payables à HQT similaires dans les deux cas</a:t>
            </a:r>
          </a:p>
          <a:p>
            <a:pPr lvl="2"/>
            <a:r>
              <a:rPr lang="fr-CA" dirty="0">
                <a:solidFill>
                  <a:schemeClr val="tx1"/>
                </a:solidFill>
              </a:rPr>
              <a:t>Autour de 29 000 $</a:t>
            </a:r>
          </a:p>
          <a:p>
            <a:pPr lvl="1"/>
            <a:r>
              <a:rPr lang="fr-CA" sz="1800" dirty="0">
                <a:solidFill>
                  <a:schemeClr val="tx1"/>
                </a:solidFill>
              </a:rPr>
              <a:t>Coût net payable à HQP de 208 374 $ selon la Proposition Conjointe</a:t>
            </a:r>
          </a:p>
          <a:p>
            <a:pPr lvl="2"/>
            <a:r>
              <a:rPr lang="fr-CA" dirty="0">
                <a:solidFill>
                  <a:schemeClr val="tx1"/>
                </a:solidFill>
              </a:rPr>
              <a:t>Dû à l’écart entre les prix incrémentiel et </a:t>
            </a:r>
            <a:r>
              <a:rPr lang="fr-CA" dirty="0" err="1">
                <a:solidFill>
                  <a:schemeClr val="tx1"/>
                </a:solidFill>
              </a:rPr>
              <a:t>décrémentiel</a:t>
            </a:r>
            <a:endParaRPr lang="fr-CA" dirty="0">
              <a:solidFill>
                <a:schemeClr val="tx1"/>
              </a:solidFill>
            </a:endParaRPr>
          </a:p>
          <a:p>
            <a:pPr lvl="2"/>
            <a:r>
              <a:rPr lang="fr-CA" dirty="0">
                <a:solidFill>
                  <a:schemeClr val="tx1"/>
                </a:solidFill>
              </a:rPr>
              <a:t>Presque nul selon le Prix moyen</a:t>
            </a:r>
          </a:p>
          <a:p>
            <a:endParaRPr lang="fr-CA" sz="2000" dirty="0">
              <a:solidFill>
                <a:schemeClr val="tx1"/>
              </a:solidFill>
            </a:endParaRPr>
          </a:p>
          <a:p>
            <a:endParaRPr lang="en-CA" sz="2000"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34</a:t>
            </a:fld>
            <a:endParaRPr lang="en-CA" altLang="fr-FR"/>
          </a:p>
        </p:txBody>
      </p:sp>
      <p:sp>
        <p:nvSpPr>
          <p:cNvPr id="5" name="Content Placeholder 4"/>
          <p:cNvSpPr>
            <a:spLocks noGrp="1"/>
          </p:cNvSpPr>
          <p:nvPr>
            <p:ph sz="quarter" idx="14"/>
          </p:nvPr>
        </p:nvSpPr>
        <p:spPr/>
        <p:txBody>
          <a:bodyPr/>
          <a:lstStyle/>
          <a:p>
            <a:r>
              <a:rPr lang="fr-CA" u="sng" dirty="0"/>
              <a:t>Résultats</a:t>
            </a:r>
            <a:endParaRPr lang="en-CA" u="sng"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81907" y="2669746"/>
            <a:ext cx="3876497" cy="884614"/>
          </a:xfrm>
          <a:prstGeom prst="rect">
            <a:avLst/>
          </a:prstGeom>
          <a:noFill/>
          <a:ln>
            <a:noFill/>
          </a:ln>
        </p:spPr>
      </p:pic>
      <p:pic>
        <p:nvPicPr>
          <p:cNvPr id="7" name="Picture 6"/>
          <p:cNvPicPr>
            <a:picLocks noChangeAspect="1"/>
          </p:cNvPicPr>
          <p:nvPr/>
        </p:nvPicPr>
        <p:blipFill>
          <a:blip r:embed="rId3"/>
          <a:stretch>
            <a:fillRect/>
          </a:stretch>
        </p:blipFill>
        <p:spPr>
          <a:xfrm>
            <a:off x="4861305" y="2669746"/>
            <a:ext cx="3541284" cy="884614"/>
          </a:xfrm>
          <a:prstGeom prst="rect">
            <a:avLst/>
          </a:prstGeom>
        </p:spPr>
      </p:pic>
    </p:spTree>
    <p:extLst>
      <p:ext uri="{BB962C8B-B14F-4D97-AF65-F5344CB8AC3E}">
        <p14:creationId xmlns:p14="http://schemas.microsoft.com/office/powerpoint/2010/main" val="11899481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t>Comparaison des deux méthodes </a:t>
            </a:r>
            <a:br>
              <a:rPr lang="fr-CA" sz="3200" dirty="0"/>
            </a:br>
            <a:r>
              <a:rPr lang="fr-CA" sz="3200" dirty="0"/>
              <a:t>de calcul du prix </a:t>
            </a:r>
            <a:r>
              <a:rPr lang="fr-CA" sz="3200" i="1" dirty="0"/>
              <a:t>proxy </a:t>
            </a:r>
            <a:r>
              <a:rPr lang="fr-CA" sz="3200" dirty="0"/>
              <a:t>– Tranche 2</a:t>
            </a:r>
            <a:endParaRPr lang="en-CA" sz="3200" dirty="0"/>
          </a:p>
        </p:txBody>
      </p:sp>
      <p:sp>
        <p:nvSpPr>
          <p:cNvPr id="3" name="Content Placeholder 2"/>
          <p:cNvSpPr>
            <a:spLocks noGrp="1"/>
          </p:cNvSpPr>
          <p:nvPr>
            <p:ph idx="1"/>
          </p:nvPr>
        </p:nvSpPr>
        <p:spPr/>
        <p:txBody>
          <a:bodyPr>
            <a:normAutofit/>
          </a:bodyPr>
          <a:lstStyle/>
          <a:p>
            <a:pPr>
              <a:lnSpc>
                <a:spcPct val="120000"/>
              </a:lnSpc>
            </a:pPr>
            <a:r>
              <a:rPr lang="fr-CA" dirty="0">
                <a:solidFill>
                  <a:schemeClr val="tx1"/>
                </a:solidFill>
              </a:rPr>
              <a:t>Écarts horaires de ± 7,5 MW</a:t>
            </a:r>
          </a:p>
          <a:p>
            <a:pPr marL="1271400" lvl="7" indent="0">
              <a:lnSpc>
                <a:spcPct val="120000"/>
              </a:lnSpc>
              <a:buNone/>
            </a:pPr>
            <a:r>
              <a:rPr lang="fr-CA" sz="1800" b="1" dirty="0">
                <a:solidFill>
                  <a:schemeClr val="tx1"/>
                </a:solidFill>
              </a:rPr>
              <a:t>     Proposition Conjointe</a:t>
            </a:r>
            <a:r>
              <a:rPr lang="fr-CA" sz="1800" dirty="0">
                <a:solidFill>
                  <a:schemeClr val="tx1"/>
                </a:solidFill>
              </a:rPr>
              <a:t>		           </a:t>
            </a:r>
            <a:r>
              <a:rPr lang="fr-CA" sz="1800" b="1" dirty="0">
                <a:solidFill>
                  <a:schemeClr val="tx1"/>
                </a:solidFill>
              </a:rPr>
              <a:t>Prix moyen</a:t>
            </a:r>
            <a:r>
              <a:rPr lang="fr-CA" sz="1800" dirty="0">
                <a:solidFill>
                  <a:schemeClr val="tx1"/>
                </a:solidFill>
              </a:rPr>
              <a:t>	</a:t>
            </a:r>
          </a:p>
          <a:p>
            <a:pPr>
              <a:lnSpc>
                <a:spcPct val="120000"/>
              </a:lnSpc>
            </a:pPr>
            <a:endParaRPr lang="fr-CA" dirty="0">
              <a:solidFill>
                <a:schemeClr val="tx1"/>
              </a:solidFill>
            </a:endParaRPr>
          </a:p>
          <a:p>
            <a:pPr marL="201168" lvl="1" indent="0">
              <a:lnSpc>
                <a:spcPct val="120000"/>
              </a:lnSpc>
              <a:buNone/>
            </a:pPr>
            <a:endParaRPr lang="fr-CA" sz="900" dirty="0">
              <a:solidFill>
                <a:schemeClr val="tx1"/>
              </a:solidFill>
            </a:endParaRPr>
          </a:p>
          <a:p>
            <a:pPr lvl="1">
              <a:lnSpc>
                <a:spcPct val="120000"/>
              </a:lnSpc>
              <a:spcBef>
                <a:spcPts val="1400"/>
              </a:spcBef>
            </a:pPr>
            <a:r>
              <a:rPr lang="fr-CA" sz="2300" dirty="0">
                <a:solidFill>
                  <a:schemeClr val="tx1"/>
                </a:solidFill>
              </a:rPr>
              <a:t>Pénalités payables à HQT</a:t>
            </a:r>
          </a:p>
          <a:p>
            <a:pPr lvl="2">
              <a:lnSpc>
                <a:spcPct val="120000"/>
              </a:lnSpc>
            </a:pPr>
            <a:r>
              <a:rPr lang="fr-CA" sz="2000" dirty="0">
                <a:solidFill>
                  <a:schemeClr val="tx1"/>
                </a:solidFill>
              </a:rPr>
              <a:t>Écarts négatifs: </a:t>
            </a:r>
            <a:r>
              <a:rPr lang="fr-CA" sz="2000" b="1" dirty="0">
                <a:solidFill>
                  <a:schemeClr val="tx1"/>
                </a:solidFill>
              </a:rPr>
              <a:t>plus élevés </a:t>
            </a:r>
            <a:r>
              <a:rPr lang="fr-CA" sz="2000" dirty="0">
                <a:solidFill>
                  <a:schemeClr val="tx1"/>
                </a:solidFill>
              </a:rPr>
              <a:t>selon la Proposition Conjointe (195k$ vs 126k$), parce que les prix incrémentiels sont plus élevés</a:t>
            </a:r>
          </a:p>
          <a:p>
            <a:pPr lvl="2">
              <a:lnSpc>
                <a:spcPct val="120000"/>
              </a:lnSpc>
            </a:pPr>
            <a:r>
              <a:rPr lang="fr-CA" sz="2000" dirty="0">
                <a:solidFill>
                  <a:schemeClr val="tx1"/>
                </a:solidFill>
              </a:rPr>
              <a:t>Écarts positifs: </a:t>
            </a:r>
            <a:r>
              <a:rPr lang="fr-CA" sz="2000" b="1" dirty="0">
                <a:solidFill>
                  <a:schemeClr val="tx1"/>
                </a:solidFill>
              </a:rPr>
              <a:t>moins élevés</a:t>
            </a:r>
            <a:r>
              <a:rPr lang="fr-CA" sz="2000" dirty="0">
                <a:solidFill>
                  <a:schemeClr val="tx1"/>
                </a:solidFill>
              </a:rPr>
              <a:t> selon la Proposition Conjointe (61k$ vs 126k$), parce que les prix </a:t>
            </a:r>
            <a:r>
              <a:rPr lang="fr-CA" sz="2000" dirty="0" err="1">
                <a:solidFill>
                  <a:schemeClr val="tx1"/>
                </a:solidFill>
              </a:rPr>
              <a:t>décrémentiels</a:t>
            </a:r>
            <a:r>
              <a:rPr lang="fr-CA" sz="2000" dirty="0">
                <a:solidFill>
                  <a:schemeClr val="tx1"/>
                </a:solidFill>
              </a:rPr>
              <a:t> sont moins élevés</a:t>
            </a:r>
          </a:p>
          <a:p>
            <a:pPr lvl="2">
              <a:lnSpc>
                <a:spcPct val="120000"/>
              </a:lnSpc>
            </a:pPr>
            <a:r>
              <a:rPr lang="fr-CA" sz="2000" dirty="0">
                <a:solidFill>
                  <a:schemeClr val="tx1"/>
                </a:solidFill>
              </a:rPr>
              <a:t>Pénalités combinées similaires dans les deux cas (autour de 250k$)</a:t>
            </a:r>
          </a:p>
          <a:p>
            <a:pPr>
              <a:lnSpc>
                <a:spcPct val="120000"/>
              </a:lnSpc>
            </a:pPr>
            <a:endParaRPr lang="fr-CA" dirty="0">
              <a:solidFill>
                <a:schemeClr val="tx1"/>
              </a:solidFill>
            </a:endParaRPr>
          </a:p>
          <a:p>
            <a:pPr>
              <a:lnSpc>
                <a:spcPct val="120000"/>
              </a:lnSpc>
            </a:pPr>
            <a:endParaRPr lang="fr-CA" dirty="0">
              <a:solidFill>
                <a:schemeClr val="tx1"/>
              </a:solidFill>
            </a:endParaRPr>
          </a:p>
          <a:p>
            <a:pPr>
              <a:lnSpc>
                <a:spcPct val="120000"/>
              </a:lnSpc>
            </a:pPr>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35</a:t>
            </a:fld>
            <a:endParaRPr lang="en-CA" altLang="fr-FR"/>
          </a:p>
        </p:txBody>
      </p:sp>
      <p:sp>
        <p:nvSpPr>
          <p:cNvPr id="5" name="Content Placeholder 4"/>
          <p:cNvSpPr>
            <a:spLocks noGrp="1"/>
          </p:cNvSpPr>
          <p:nvPr>
            <p:ph sz="quarter" idx="14"/>
          </p:nvPr>
        </p:nvSpPr>
        <p:spPr/>
        <p:txBody>
          <a:bodyPr/>
          <a:lstStyle/>
          <a:p>
            <a:r>
              <a:rPr lang="fr-CA" u="sng" dirty="0"/>
              <a:t>Résultats</a:t>
            </a:r>
            <a:endParaRPr lang="en-CA" u="sng" dirty="0"/>
          </a:p>
          <a:p>
            <a:endParaRPr lang="en-CA" dirty="0"/>
          </a:p>
        </p:txBody>
      </p:sp>
      <p:pic>
        <p:nvPicPr>
          <p:cNvPr id="8" name="Picture 7"/>
          <p:cNvPicPr>
            <a:picLocks noChangeAspect="1"/>
          </p:cNvPicPr>
          <p:nvPr/>
        </p:nvPicPr>
        <p:blipFill>
          <a:blip r:embed="rId2"/>
          <a:stretch>
            <a:fillRect/>
          </a:stretch>
        </p:blipFill>
        <p:spPr>
          <a:xfrm>
            <a:off x="792552" y="2619309"/>
            <a:ext cx="3802307" cy="920304"/>
          </a:xfrm>
          <a:prstGeom prst="rect">
            <a:avLst/>
          </a:prstGeom>
        </p:spPr>
      </p:pic>
      <p:pic>
        <p:nvPicPr>
          <p:cNvPr id="9" name="Picture 8"/>
          <p:cNvPicPr>
            <a:picLocks noChangeAspect="1"/>
          </p:cNvPicPr>
          <p:nvPr/>
        </p:nvPicPr>
        <p:blipFill>
          <a:blip r:embed="rId3"/>
          <a:stretch>
            <a:fillRect/>
          </a:stretch>
        </p:blipFill>
        <p:spPr>
          <a:xfrm>
            <a:off x="4860134" y="2619309"/>
            <a:ext cx="3684156" cy="920304"/>
          </a:xfrm>
          <a:prstGeom prst="rect">
            <a:avLst/>
          </a:prstGeom>
        </p:spPr>
      </p:pic>
    </p:spTree>
    <p:extLst>
      <p:ext uri="{BB962C8B-B14F-4D97-AF65-F5344CB8AC3E}">
        <p14:creationId xmlns:p14="http://schemas.microsoft.com/office/powerpoint/2010/main" val="37116565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t>Comparaison des deux méthodes </a:t>
            </a:r>
            <a:br>
              <a:rPr lang="fr-CA" sz="3200" dirty="0"/>
            </a:br>
            <a:r>
              <a:rPr lang="fr-CA" sz="3200" dirty="0"/>
              <a:t>de calcul du prix </a:t>
            </a:r>
            <a:r>
              <a:rPr lang="fr-CA" sz="3200" i="1" dirty="0"/>
              <a:t>proxy </a:t>
            </a:r>
            <a:r>
              <a:rPr lang="fr-CA" sz="3200" dirty="0"/>
              <a:t>– Tranche 2</a:t>
            </a:r>
            <a:endParaRPr lang="en-CA" sz="3200" dirty="0"/>
          </a:p>
        </p:txBody>
      </p:sp>
      <p:sp>
        <p:nvSpPr>
          <p:cNvPr id="3" name="Content Placeholder 2"/>
          <p:cNvSpPr>
            <a:spLocks noGrp="1"/>
          </p:cNvSpPr>
          <p:nvPr>
            <p:ph idx="1"/>
          </p:nvPr>
        </p:nvSpPr>
        <p:spPr/>
        <p:txBody>
          <a:bodyPr>
            <a:normAutofit/>
          </a:bodyPr>
          <a:lstStyle/>
          <a:p>
            <a:pPr>
              <a:lnSpc>
                <a:spcPct val="120000"/>
              </a:lnSpc>
            </a:pPr>
            <a:r>
              <a:rPr lang="fr-CA" dirty="0">
                <a:solidFill>
                  <a:schemeClr val="tx1"/>
                </a:solidFill>
              </a:rPr>
              <a:t>Écarts horaires de ± 7,5 MW (suite)</a:t>
            </a:r>
          </a:p>
          <a:p>
            <a:pPr lvl="1">
              <a:lnSpc>
                <a:spcPct val="120000"/>
              </a:lnSpc>
            </a:pPr>
            <a:r>
              <a:rPr lang="fr-CA" sz="2300" dirty="0">
                <a:solidFill>
                  <a:schemeClr val="tx1"/>
                </a:solidFill>
              </a:rPr>
              <a:t>Coûts et paiements à HQP</a:t>
            </a:r>
          </a:p>
          <a:p>
            <a:pPr lvl="2">
              <a:lnSpc>
                <a:spcPct val="120000"/>
              </a:lnSpc>
            </a:pPr>
            <a:r>
              <a:rPr lang="fr-CA" sz="2000" dirty="0">
                <a:solidFill>
                  <a:schemeClr val="tx1"/>
                </a:solidFill>
              </a:rPr>
              <a:t>plus de 1 million $ selon la PC (+1,5M$ pour les écarts négatifs; -470k$ pour les écarts positifs)</a:t>
            </a:r>
          </a:p>
          <a:p>
            <a:pPr lvl="3">
              <a:lnSpc>
                <a:spcPct val="120000"/>
              </a:lnSpc>
            </a:pPr>
            <a:r>
              <a:rPr lang="fr-CA" sz="1800" dirty="0">
                <a:solidFill>
                  <a:schemeClr val="tx1"/>
                </a:solidFill>
              </a:rPr>
              <a:t>dû à l’écart entre les prix incrémentiel et </a:t>
            </a:r>
            <a:r>
              <a:rPr lang="fr-CA" sz="1800" dirty="0" err="1">
                <a:solidFill>
                  <a:schemeClr val="tx1"/>
                </a:solidFill>
              </a:rPr>
              <a:t>décrémentiel</a:t>
            </a:r>
            <a:endParaRPr lang="fr-CA" sz="1800" dirty="0">
              <a:solidFill>
                <a:schemeClr val="tx1"/>
              </a:solidFill>
            </a:endParaRPr>
          </a:p>
          <a:p>
            <a:pPr lvl="2">
              <a:lnSpc>
                <a:spcPct val="120000"/>
              </a:lnSpc>
            </a:pPr>
            <a:r>
              <a:rPr lang="fr-CA" sz="2000" dirty="0">
                <a:solidFill>
                  <a:schemeClr val="tx1"/>
                </a:solidFill>
              </a:rPr>
              <a:t>Presque nul selon le Prix moyen</a:t>
            </a:r>
          </a:p>
          <a:p>
            <a:pPr lvl="2">
              <a:lnSpc>
                <a:spcPct val="120000"/>
              </a:lnSpc>
            </a:pPr>
            <a:r>
              <a:rPr lang="fr-CA" sz="2000" dirty="0">
                <a:solidFill>
                  <a:schemeClr val="tx1"/>
                </a:solidFill>
              </a:rPr>
              <a:t>Coût net combiné de 1,3 M$ selon la PC, cinq fois plus que selon le Prix moyen</a:t>
            </a:r>
            <a:endParaRPr lang="fr-CA" dirty="0">
              <a:solidFill>
                <a:schemeClr val="tx1"/>
              </a:solidFill>
            </a:endParaRPr>
          </a:p>
          <a:p>
            <a:pPr>
              <a:lnSpc>
                <a:spcPct val="120000"/>
              </a:lnSpc>
            </a:pPr>
            <a:endParaRPr lang="fr-CA" dirty="0">
              <a:solidFill>
                <a:schemeClr val="tx1"/>
              </a:solidFill>
            </a:endParaRPr>
          </a:p>
          <a:p>
            <a:pPr>
              <a:lnSpc>
                <a:spcPct val="120000"/>
              </a:lnSpc>
            </a:pPr>
            <a:endParaRPr lang="fr-CA" dirty="0">
              <a:solidFill>
                <a:schemeClr val="tx1"/>
              </a:solidFill>
            </a:endParaRPr>
          </a:p>
          <a:p>
            <a:pPr>
              <a:lnSpc>
                <a:spcPct val="120000"/>
              </a:lnSpc>
            </a:pPr>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36</a:t>
            </a:fld>
            <a:endParaRPr lang="en-CA" altLang="fr-FR"/>
          </a:p>
        </p:txBody>
      </p:sp>
      <p:sp>
        <p:nvSpPr>
          <p:cNvPr id="5" name="Content Placeholder 4"/>
          <p:cNvSpPr>
            <a:spLocks noGrp="1"/>
          </p:cNvSpPr>
          <p:nvPr>
            <p:ph sz="quarter" idx="14"/>
          </p:nvPr>
        </p:nvSpPr>
        <p:spPr/>
        <p:txBody>
          <a:bodyPr/>
          <a:lstStyle/>
          <a:p>
            <a:r>
              <a:rPr lang="fr-CA" u="sng" dirty="0"/>
              <a:t>Résultats</a:t>
            </a:r>
            <a:endParaRPr lang="en-CA" u="sng" dirty="0"/>
          </a:p>
          <a:p>
            <a:endParaRPr lang="en-CA" dirty="0"/>
          </a:p>
        </p:txBody>
      </p:sp>
    </p:spTree>
    <p:extLst>
      <p:ext uri="{BB962C8B-B14F-4D97-AF65-F5344CB8AC3E}">
        <p14:creationId xmlns:p14="http://schemas.microsoft.com/office/powerpoint/2010/main" val="30916933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t>Comparaison des deux méthodes </a:t>
            </a:r>
            <a:br>
              <a:rPr lang="fr-CA" sz="3200" dirty="0"/>
            </a:br>
            <a:r>
              <a:rPr lang="fr-CA" sz="3200" dirty="0"/>
              <a:t>de calcul du prix </a:t>
            </a:r>
            <a:r>
              <a:rPr lang="fr-CA" sz="3200" i="1" dirty="0"/>
              <a:t>proxy </a:t>
            </a:r>
            <a:r>
              <a:rPr lang="fr-CA" sz="3200" dirty="0"/>
              <a:t>– Tranche 3</a:t>
            </a:r>
            <a:endParaRPr lang="en-CA" sz="3200" dirty="0"/>
          </a:p>
        </p:txBody>
      </p:sp>
      <p:sp>
        <p:nvSpPr>
          <p:cNvPr id="3" name="Content Placeholder 2"/>
          <p:cNvSpPr>
            <a:spLocks noGrp="1"/>
          </p:cNvSpPr>
          <p:nvPr>
            <p:ph idx="1"/>
          </p:nvPr>
        </p:nvSpPr>
        <p:spPr/>
        <p:txBody>
          <a:bodyPr>
            <a:normAutofit lnSpcReduction="10000"/>
          </a:bodyPr>
          <a:lstStyle/>
          <a:p>
            <a:pPr>
              <a:lnSpc>
                <a:spcPct val="120000"/>
              </a:lnSpc>
            </a:pPr>
            <a:r>
              <a:rPr lang="fr-CA" dirty="0">
                <a:solidFill>
                  <a:schemeClr val="tx1"/>
                </a:solidFill>
              </a:rPr>
              <a:t>Écarts horaires de ± 8 MW</a:t>
            </a:r>
          </a:p>
          <a:p>
            <a:pPr marL="669925" lvl="7" indent="0">
              <a:lnSpc>
                <a:spcPct val="120000"/>
              </a:lnSpc>
              <a:buNone/>
            </a:pPr>
            <a:r>
              <a:rPr lang="fr-CA" sz="1800" b="1" dirty="0">
                <a:solidFill>
                  <a:schemeClr val="tx1"/>
                </a:solidFill>
              </a:rPr>
              <a:t>     Proposition Conjointe</a:t>
            </a:r>
            <a:r>
              <a:rPr lang="fr-CA" sz="1800" dirty="0">
                <a:solidFill>
                  <a:schemeClr val="tx1"/>
                </a:solidFill>
              </a:rPr>
              <a:t>		          </a:t>
            </a:r>
            <a:r>
              <a:rPr lang="fr-CA" sz="1800" b="1" dirty="0">
                <a:solidFill>
                  <a:schemeClr val="tx1"/>
                </a:solidFill>
              </a:rPr>
              <a:t>Prix moyen</a:t>
            </a:r>
            <a:r>
              <a:rPr lang="fr-CA" dirty="0">
                <a:solidFill>
                  <a:schemeClr val="tx1"/>
                </a:solidFill>
              </a:rPr>
              <a:t>	</a:t>
            </a:r>
          </a:p>
          <a:p>
            <a:pPr>
              <a:lnSpc>
                <a:spcPct val="120000"/>
              </a:lnSpc>
            </a:pPr>
            <a:endParaRPr lang="fr-CA" dirty="0">
              <a:solidFill>
                <a:schemeClr val="tx1"/>
              </a:solidFill>
            </a:endParaRPr>
          </a:p>
          <a:p>
            <a:pPr>
              <a:lnSpc>
                <a:spcPct val="120000"/>
              </a:lnSpc>
            </a:pPr>
            <a:endParaRPr lang="fr-CA" dirty="0">
              <a:solidFill>
                <a:schemeClr val="tx1"/>
              </a:solidFill>
            </a:endParaRPr>
          </a:p>
          <a:p>
            <a:pPr lvl="1">
              <a:lnSpc>
                <a:spcPct val="120000"/>
              </a:lnSpc>
            </a:pPr>
            <a:endParaRPr lang="fr-CA" sz="900" dirty="0">
              <a:solidFill>
                <a:schemeClr val="tx1"/>
              </a:solidFill>
            </a:endParaRPr>
          </a:p>
          <a:p>
            <a:pPr lvl="1">
              <a:lnSpc>
                <a:spcPct val="120000"/>
              </a:lnSpc>
            </a:pPr>
            <a:r>
              <a:rPr lang="fr-CA" sz="2200" dirty="0">
                <a:solidFill>
                  <a:schemeClr val="tx1"/>
                </a:solidFill>
              </a:rPr>
              <a:t>Pénalités payables à HQT</a:t>
            </a:r>
          </a:p>
          <a:p>
            <a:pPr lvl="2">
              <a:lnSpc>
                <a:spcPct val="120000"/>
              </a:lnSpc>
            </a:pPr>
            <a:r>
              <a:rPr lang="fr-CA" sz="2000" dirty="0">
                <a:solidFill>
                  <a:schemeClr val="tx1"/>
                </a:solidFill>
              </a:rPr>
              <a:t>Écarts négatifs: </a:t>
            </a:r>
            <a:r>
              <a:rPr lang="fr-CA" sz="2000" b="1" dirty="0">
                <a:solidFill>
                  <a:schemeClr val="tx1"/>
                </a:solidFill>
              </a:rPr>
              <a:t>plus élevés </a:t>
            </a:r>
            <a:r>
              <a:rPr lang="fr-CA" sz="2000" dirty="0">
                <a:solidFill>
                  <a:schemeClr val="tx1"/>
                </a:solidFill>
              </a:rPr>
              <a:t>selon la Proposition Conjointe (452k$ vs 292k$), parce que les prix incrémentiels sont plus élevés</a:t>
            </a:r>
          </a:p>
          <a:p>
            <a:pPr lvl="2">
              <a:lnSpc>
                <a:spcPct val="120000"/>
              </a:lnSpc>
            </a:pPr>
            <a:r>
              <a:rPr lang="fr-CA" sz="2000" dirty="0">
                <a:solidFill>
                  <a:schemeClr val="tx1"/>
                </a:solidFill>
              </a:rPr>
              <a:t>Écarts positifs: </a:t>
            </a:r>
            <a:r>
              <a:rPr lang="fr-CA" sz="2000" b="1" dirty="0">
                <a:solidFill>
                  <a:schemeClr val="tx1"/>
                </a:solidFill>
              </a:rPr>
              <a:t>moins élevés</a:t>
            </a:r>
            <a:r>
              <a:rPr lang="fr-CA" sz="2000" dirty="0">
                <a:solidFill>
                  <a:schemeClr val="tx1"/>
                </a:solidFill>
              </a:rPr>
              <a:t> selon la Proposition Conjointe (141k$ vs 291k$), parce que les prix </a:t>
            </a:r>
            <a:r>
              <a:rPr lang="fr-CA" sz="2000" dirty="0" err="1">
                <a:solidFill>
                  <a:schemeClr val="tx1"/>
                </a:solidFill>
              </a:rPr>
              <a:t>décrémentiels</a:t>
            </a:r>
            <a:r>
              <a:rPr lang="fr-CA" sz="2000" dirty="0">
                <a:solidFill>
                  <a:schemeClr val="tx1"/>
                </a:solidFill>
              </a:rPr>
              <a:t> sont moins élevés</a:t>
            </a:r>
          </a:p>
          <a:p>
            <a:pPr lvl="2">
              <a:lnSpc>
                <a:spcPct val="120000"/>
              </a:lnSpc>
            </a:pPr>
            <a:r>
              <a:rPr lang="fr-CA" sz="2000" dirty="0">
                <a:solidFill>
                  <a:schemeClr val="tx1"/>
                </a:solidFill>
              </a:rPr>
              <a:t>Pénalités combinées similaires dans les deux cas (autour de 590k$)</a:t>
            </a:r>
          </a:p>
          <a:p>
            <a:pPr>
              <a:lnSpc>
                <a:spcPct val="120000"/>
              </a:lnSpc>
            </a:pPr>
            <a:endParaRPr lang="fr-CA" dirty="0">
              <a:solidFill>
                <a:schemeClr val="tx1"/>
              </a:solidFill>
            </a:endParaRPr>
          </a:p>
          <a:p>
            <a:pPr>
              <a:lnSpc>
                <a:spcPct val="120000"/>
              </a:lnSpc>
            </a:pPr>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37</a:t>
            </a:fld>
            <a:endParaRPr lang="en-CA" altLang="fr-FR"/>
          </a:p>
        </p:txBody>
      </p:sp>
      <p:sp>
        <p:nvSpPr>
          <p:cNvPr id="5" name="Content Placeholder 4"/>
          <p:cNvSpPr>
            <a:spLocks noGrp="1"/>
          </p:cNvSpPr>
          <p:nvPr>
            <p:ph sz="quarter" idx="14"/>
          </p:nvPr>
        </p:nvSpPr>
        <p:spPr/>
        <p:txBody>
          <a:bodyPr/>
          <a:lstStyle/>
          <a:p>
            <a:r>
              <a:rPr lang="fr-CA" u="sng" dirty="0"/>
              <a:t>Résultats</a:t>
            </a:r>
            <a:endParaRPr lang="en-CA" u="sng" dirty="0"/>
          </a:p>
          <a:p>
            <a:endParaRPr lang="en-CA" dirty="0"/>
          </a:p>
        </p:txBody>
      </p:sp>
      <p:pic>
        <p:nvPicPr>
          <p:cNvPr id="6" name="Picture 5"/>
          <p:cNvPicPr>
            <a:picLocks noChangeAspect="1"/>
          </p:cNvPicPr>
          <p:nvPr/>
        </p:nvPicPr>
        <p:blipFill>
          <a:blip r:embed="rId2"/>
          <a:stretch>
            <a:fillRect/>
          </a:stretch>
        </p:blipFill>
        <p:spPr>
          <a:xfrm>
            <a:off x="458939" y="2588227"/>
            <a:ext cx="3839314" cy="929261"/>
          </a:xfrm>
          <a:prstGeom prst="rect">
            <a:avLst/>
          </a:prstGeom>
        </p:spPr>
      </p:pic>
      <p:pic>
        <p:nvPicPr>
          <p:cNvPr id="7" name="Picture 6"/>
          <p:cNvPicPr>
            <a:picLocks noChangeAspect="1"/>
          </p:cNvPicPr>
          <p:nvPr/>
        </p:nvPicPr>
        <p:blipFill>
          <a:blip r:embed="rId3"/>
          <a:stretch>
            <a:fillRect/>
          </a:stretch>
        </p:blipFill>
        <p:spPr>
          <a:xfrm>
            <a:off x="4584255" y="2588227"/>
            <a:ext cx="4012842" cy="929261"/>
          </a:xfrm>
          <a:prstGeom prst="rect">
            <a:avLst/>
          </a:prstGeom>
        </p:spPr>
      </p:pic>
    </p:spTree>
    <p:extLst>
      <p:ext uri="{BB962C8B-B14F-4D97-AF65-F5344CB8AC3E}">
        <p14:creationId xmlns:p14="http://schemas.microsoft.com/office/powerpoint/2010/main" val="18179594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t>Comparaison des deux méthodes </a:t>
            </a:r>
            <a:br>
              <a:rPr lang="fr-CA" sz="3200" dirty="0"/>
            </a:br>
            <a:r>
              <a:rPr lang="fr-CA" sz="3200" dirty="0"/>
              <a:t>de calcul du prix </a:t>
            </a:r>
            <a:r>
              <a:rPr lang="fr-CA" sz="3200" i="1" dirty="0"/>
              <a:t>proxy </a:t>
            </a:r>
            <a:r>
              <a:rPr lang="fr-CA" sz="3200" dirty="0"/>
              <a:t>– Tranche 3</a:t>
            </a:r>
            <a:endParaRPr lang="en-CA" sz="3200" dirty="0"/>
          </a:p>
        </p:txBody>
      </p:sp>
      <p:sp>
        <p:nvSpPr>
          <p:cNvPr id="3" name="Content Placeholder 2"/>
          <p:cNvSpPr>
            <a:spLocks noGrp="1"/>
          </p:cNvSpPr>
          <p:nvPr>
            <p:ph idx="1"/>
          </p:nvPr>
        </p:nvSpPr>
        <p:spPr/>
        <p:txBody>
          <a:bodyPr>
            <a:normAutofit/>
          </a:bodyPr>
          <a:lstStyle/>
          <a:p>
            <a:pPr>
              <a:lnSpc>
                <a:spcPct val="120000"/>
              </a:lnSpc>
            </a:pPr>
            <a:r>
              <a:rPr lang="fr-CA" dirty="0">
                <a:solidFill>
                  <a:schemeClr val="tx1"/>
                </a:solidFill>
              </a:rPr>
              <a:t>Écarts horaires de ± 8 MW (suite)</a:t>
            </a:r>
          </a:p>
          <a:p>
            <a:pPr lvl="1">
              <a:lnSpc>
                <a:spcPct val="120000"/>
              </a:lnSpc>
            </a:pPr>
            <a:r>
              <a:rPr lang="fr-CA" sz="2300" dirty="0">
                <a:solidFill>
                  <a:schemeClr val="tx1"/>
                </a:solidFill>
              </a:rPr>
              <a:t>Coûts payables à HQP</a:t>
            </a:r>
          </a:p>
          <a:p>
            <a:pPr lvl="2">
              <a:lnSpc>
                <a:spcPct val="120000"/>
              </a:lnSpc>
            </a:pPr>
            <a:r>
              <a:rPr lang="fr-CA" sz="2000" dirty="0">
                <a:solidFill>
                  <a:schemeClr val="tx1"/>
                </a:solidFill>
              </a:rPr>
              <a:t>1,1 million $ selon la PC (+1,6M$ pour les écarts négatifs; -500k$ pour les écarts positifs)</a:t>
            </a:r>
          </a:p>
          <a:p>
            <a:pPr lvl="3">
              <a:lnSpc>
                <a:spcPct val="120000"/>
              </a:lnSpc>
            </a:pPr>
            <a:r>
              <a:rPr lang="fr-CA" sz="2000" dirty="0">
                <a:solidFill>
                  <a:schemeClr val="tx1"/>
                </a:solidFill>
              </a:rPr>
              <a:t>dû à l’écart entre les prix incrémentiel et </a:t>
            </a:r>
            <a:r>
              <a:rPr lang="fr-CA" sz="2000" dirty="0" err="1">
                <a:solidFill>
                  <a:schemeClr val="tx1"/>
                </a:solidFill>
              </a:rPr>
              <a:t>décrémentiel</a:t>
            </a:r>
            <a:endParaRPr lang="fr-CA" sz="2000" dirty="0">
              <a:solidFill>
                <a:schemeClr val="tx1"/>
              </a:solidFill>
            </a:endParaRPr>
          </a:p>
          <a:p>
            <a:pPr lvl="2">
              <a:lnSpc>
                <a:spcPct val="120000"/>
              </a:lnSpc>
            </a:pPr>
            <a:r>
              <a:rPr lang="fr-CA" sz="2000" dirty="0">
                <a:solidFill>
                  <a:schemeClr val="tx1"/>
                </a:solidFill>
              </a:rPr>
              <a:t>presque nul selon le Prix moyen (prix incrémentiel et </a:t>
            </a:r>
            <a:r>
              <a:rPr lang="fr-CA" sz="2000" dirty="0" err="1">
                <a:solidFill>
                  <a:schemeClr val="tx1"/>
                </a:solidFill>
              </a:rPr>
              <a:t>décrémentiel</a:t>
            </a:r>
            <a:r>
              <a:rPr lang="fr-CA" sz="2000" dirty="0">
                <a:solidFill>
                  <a:schemeClr val="tx1"/>
                </a:solidFill>
              </a:rPr>
              <a:t> identiques)</a:t>
            </a:r>
          </a:p>
          <a:p>
            <a:pPr lvl="1">
              <a:lnSpc>
                <a:spcPct val="120000"/>
              </a:lnSpc>
            </a:pPr>
            <a:r>
              <a:rPr lang="fr-CA" sz="2200" dirty="0">
                <a:solidFill>
                  <a:schemeClr val="tx1"/>
                </a:solidFill>
              </a:rPr>
              <a:t>Coût net combiné : 1,7 M$ selon la PC, </a:t>
            </a:r>
            <a:r>
              <a:rPr lang="fr-CA" sz="1600" dirty="0">
                <a:solidFill>
                  <a:schemeClr val="tx1"/>
                </a:solidFill>
              </a:rPr>
              <a:t>~</a:t>
            </a:r>
            <a:r>
              <a:rPr lang="fr-CA" sz="2200" dirty="0">
                <a:solidFill>
                  <a:schemeClr val="tx1"/>
                </a:solidFill>
              </a:rPr>
              <a:t>3 fois plus grand que selon le Prix moyen (584k$)</a:t>
            </a:r>
            <a:endParaRPr lang="fr-CA" dirty="0">
              <a:solidFill>
                <a:schemeClr val="tx1"/>
              </a:solidFill>
            </a:endParaRPr>
          </a:p>
          <a:p>
            <a:pPr>
              <a:lnSpc>
                <a:spcPct val="120000"/>
              </a:lnSpc>
            </a:pPr>
            <a:endParaRPr lang="fr-CA" dirty="0">
              <a:solidFill>
                <a:schemeClr val="tx1"/>
              </a:solidFill>
            </a:endParaRPr>
          </a:p>
          <a:p>
            <a:pPr>
              <a:lnSpc>
                <a:spcPct val="120000"/>
              </a:lnSpc>
            </a:pPr>
            <a:endParaRPr lang="fr-CA" dirty="0">
              <a:solidFill>
                <a:schemeClr val="tx1"/>
              </a:solidFill>
            </a:endParaRPr>
          </a:p>
          <a:p>
            <a:pPr>
              <a:lnSpc>
                <a:spcPct val="120000"/>
              </a:lnSpc>
            </a:pPr>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38</a:t>
            </a:fld>
            <a:endParaRPr lang="en-CA" altLang="fr-FR"/>
          </a:p>
        </p:txBody>
      </p:sp>
      <p:sp>
        <p:nvSpPr>
          <p:cNvPr id="5" name="Content Placeholder 4"/>
          <p:cNvSpPr>
            <a:spLocks noGrp="1"/>
          </p:cNvSpPr>
          <p:nvPr>
            <p:ph sz="quarter" idx="14"/>
          </p:nvPr>
        </p:nvSpPr>
        <p:spPr/>
        <p:txBody>
          <a:bodyPr/>
          <a:lstStyle/>
          <a:p>
            <a:r>
              <a:rPr lang="fr-CA" u="sng" dirty="0"/>
              <a:t>Résultats</a:t>
            </a:r>
            <a:endParaRPr lang="en-CA" u="sng" dirty="0"/>
          </a:p>
          <a:p>
            <a:endParaRPr lang="en-CA" dirty="0"/>
          </a:p>
        </p:txBody>
      </p:sp>
    </p:spTree>
    <p:extLst>
      <p:ext uri="{BB962C8B-B14F-4D97-AF65-F5344CB8AC3E}">
        <p14:creationId xmlns:p14="http://schemas.microsoft.com/office/powerpoint/2010/main" val="3870549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Comparaison des deux </a:t>
            </a:r>
            <a:br>
              <a:rPr lang="fr-CA" dirty="0"/>
            </a:br>
            <a:r>
              <a:rPr lang="fr-CA" dirty="0"/>
              <a:t>méthodes de calcul du prix </a:t>
            </a:r>
            <a:r>
              <a:rPr lang="fr-CA" i="1" dirty="0"/>
              <a:t>proxy</a:t>
            </a:r>
            <a:endParaRPr lang="en-CA" dirty="0"/>
          </a:p>
        </p:txBody>
      </p:sp>
      <p:sp>
        <p:nvSpPr>
          <p:cNvPr id="3" name="Content Placeholder 2"/>
          <p:cNvSpPr>
            <a:spLocks noGrp="1"/>
          </p:cNvSpPr>
          <p:nvPr>
            <p:ph idx="1"/>
          </p:nvPr>
        </p:nvSpPr>
        <p:spPr>
          <a:xfrm>
            <a:off x="822959" y="1730644"/>
            <a:ext cx="5929533" cy="4729142"/>
          </a:xfrm>
        </p:spPr>
        <p:txBody>
          <a:bodyPr/>
          <a:lstStyle/>
          <a:p>
            <a:r>
              <a:rPr lang="fr-CA" sz="1800" dirty="0"/>
              <a:t>Écarts positifs seulement (50% des heures)</a:t>
            </a:r>
          </a:p>
          <a:p>
            <a:endParaRPr lang="fr-CA" dirty="0"/>
          </a:p>
          <a:p>
            <a:endParaRPr lang="fr-CA" dirty="0"/>
          </a:p>
          <a:p>
            <a:endParaRPr lang="fr-CA" dirty="0"/>
          </a:p>
          <a:p>
            <a:endParaRPr lang="fr-CA" sz="400" dirty="0"/>
          </a:p>
          <a:p>
            <a:endParaRPr lang="fr-CA" dirty="0"/>
          </a:p>
          <a:p>
            <a:r>
              <a:rPr lang="fr-CA" sz="1800" dirty="0"/>
              <a:t>Écarts négatifs seulement (50% des heures)</a:t>
            </a:r>
          </a:p>
          <a:p>
            <a:endParaRPr lang="en-CA" dirty="0"/>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39</a:t>
            </a:fld>
            <a:endParaRPr lang="en-CA" altLang="fr-FR"/>
          </a:p>
        </p:txBody>
      </p:sp>
      <p:sp>
        <p:nvSpPr>
          <p:cNvPr id="5" name="Content Placeholder 4"/>
          <p:cNvSpPr>
            <a:spLocks noGrp="1"/>
          </p:cNvSpPr>
          <p:nvPr>
            <p:ph sz="quarter" idx="14"/>
          </p:nvPr>
        </p:nvSpPr>
        <p:spPr/>
        <p:txBody>
          <a:bodyPr/>
          <a:lstStyle/>
          <a:p>
            <a:r>
              <a:rPr lang="fr-CA" dirty="0"/>
              <a:t> </a:t>
            </a:r>
            <a:endParaRPr lang="en-CA" dirty="0"/>
          </a:p>
        </p:txBody>
      </p:sp>
      <p:graphicFrame>
        <p:nvGraphicFramePr>
          <p:cNvPr id="6" name="Content Placeholder 5"/>
          <p:cNvGraphicFramePr>
            <a:graphicFrameLocks/>
          </p:cNvGraphicFramePr>
          <p:nvPr>
            <p:extLst>
              <p:ext uri="{D42A27DB-BD31-4B8C-83A1-F6EECF244321}">
                <p14:modId xmlns:p14="http://schemas.microsoft.com/office/powerpoint/2010/main" val="2220552485"/>
              </p:ext>
            </p:extLst>
          </p:nvPr>
        </p:nvGraphicFramePr>
        <p:xfrm>
          <a:off x="865563" y="2117761"/>
          <a:ext cx="7543800" cy="18288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tblGrid>
              <a:tr h="254975">
                <a:tc>
                  <a:txBody>
                    <a:bodyPr/>
                    <a:lstStyle/>
                    <a:p>
                      <a:endParaRPr lang="en-CA" sz="1400" dirty="0"/>
                    </a:p>
                  </a:txBody>
                  <a:tcPr/>
                </a:tc>
                <a:tc gridSpan="2">
                  <a:txBody>
                    <a:bodyPr/>
                    <a:lstStyle/>
                    <a:p>
                      <a:r>
                        <a:rPr lang="fr-CA" sz="1400" dirty="0"/>
                        <a:t>Proposition Conjointe</a:t>
                      </a:r>
                      <a:endParaRPr lang="en-CA" sz="1400" dirty="0"/>
                    </a:p>
                  </a:txBody>
                  <a:tcPr/>
                </a:tc>
                <a:tc hMerge="1">
                  <a:txBody>
                    <a:bodyPr/>
                    <a:lstStyle/>
                    <a:p>
                      <a:endParaRPr lang="en-CA"/>
                    </a:p>
                  </a:txBody>
                  <a:tcPr/>
                </a:tc>
                <a:tc gridSpan="2">
                  <a:txBody>
                    <a:bodyPr/>
                    <a:lstStyle/>
                    <a:p>
                      <a:pPr algn="ctr"/>
                      <a:r>
                        <a:rPr lang="fr-CA" sz="1400" dirty="0"/>
                        <a:t>Prix moyen</a:t>
                      </a:r>
                      <a:endParaRPr lang="en-CA" sz="1400" dirty="0"/>
                    </a:p>
                  </a:txBody>
                  <a:tcPr/>
                </a:tc>
                <a:tc hMerge="1">
                  <a:txBody>
                    <a:bodyPr/>
                    <a:lstStyle/>
                    <a:p>
                      <a:endParaRPr lang="en-CA"/>
                    </a:p>
                  </a:txBody>
                  <a:tcPr/>
                </a:tc>
                <a:extLst>
                  <a:ext uri="{0D108BD9-81ED-4DB2-BD59-A6C34878D82A}">
                    <a16:rowId xmlns:a16="http://schemas.microsoft.com/office/drawing/2014/main" val="10000"/>
                  </a:ext>
                </a:extLst>
              </a:tr>
              <a:tr h="273695">
                <a:tc>
                  <a:txBody>
                    <a:bodyPr/>
                    <a:lstStyle/>
                    <a:p>
                      <a:endParaRPr lang="en-CA" sz="1400" dirty="0"/>
                    </a:p>
                  </a:txBody>
                  <a:tcPr/>
                </a:tc>
                <a:tc>
                  <a:txBody>
                    <a:bodyPr/>
                    <a:lstStyle/>
                    <a:p>
                      <a:pPr algn="ctr"/>
                      <a:r>
                        <a:rPr lang="fr-CA" sz="1400" b="1" dirty="0"/>
                        <a:t>HQP paie</a:t>
                      </a:r>
                      <a:endParaRPr lang="en-CA" sz="1400" b="1" dirty="0"/>
                    </a:p>
                  </a:txBody>
                  <a:tcPr/>
                </a:tc>
                <a:tc>
                  <a:txBody>
                    <a:bodyPr/>
                    <a:lstStyle/>
                    <a:p>
                      <a:pPr algn="ctr"/>
                      <a:r>
                        <a:rPr lang="fr-CA" sz="1400" b="1" dirty="0"/>
                        <a:t>HQT charge</a:t>
                      </a:r>
                      <a:endParaRPr lang="en-CA" sz="1400" b="1" dirty="0"/>
                    </a:p>
                  </a:txBody>
                  <a:tcPr/>
                </a:tc>
                <a:tc>
                  <a:txBody>
                    <a:bodyPr/>
                    <a:lstStyle/>
                    <a:p>
                      <a:pPr algn="ctr"/>
                      <a:r>
                        <a:rPr lang="fr-CA" sz="1400" b="1" dirty="0"/>
                        <a:t>HQP paie</a:t>
                      </a:r>
                      <a:endParaRPr lang="en-CA" sz="1400" b="1" dirty="0"/>
                    </a:p>
                  </a:txBody>
                  <a:tcPr/>
                </a:tc>
                <a:tc>
                  <a:txBody>
                    <a:bodyPr/>
                    <a:lstStyle/>
                    <a:p>
                      <a:pPr algn="ctr"/>
                      <a:r>
                        <a:rPr lang="fr-CA" sz="1400" b="1" dirty="0"/>
                        <a:t>HQT charge</a:t>
                      </a:r>
                      <a:endParaRPr lang="en-CA" sz="1400" b="1" dirty="0"/>
                    </a:p>
                  </a:txBody>
                  <a:tcPr/>
                </a:tc>
                <a:extLst>
                  <a:ext uri="{0D108BD9-81ED-4DB2-BD59-A6C34878D82A}">
                    <a16:rowId xmlns:a16="http://schemas.microsoft.com/office/drawing/2014/main" val="10001"/>
                  </a:ext>
                </a:extLst>
              </a:tr>
              <a:tr h="273695">
                <a:tc>
                  <a:txBody>
                    <a:bodyPr/>
                    <a:lstStyle/>
                    <a:p>
                      <a:r>
                        <a:rPr lang="fr-CA" sz="1400" dirty="0"/>
                        <a:t>Tranche 1</a:t>
                      </a:r>
                      <a:endParaRPr lang="en-CA" sz="1400" dirty="0"/>
                    </a:p>
                  </a:txBody>
                  <a:tcPr/>
                </a:tc>
                <a:tc>
                  <a:txBody>
                    <a:bodyPr/>
                    <a:lstStyle/>
                    <a:p>
                      <a:pPr algn="ctr"/>
                      <a:r>
                        <a:rPr lang="fr-CA" sz="1400" kern="1200" dirty="0">
                          <a:solidFill>
                            <a:schemeClr val="dk1"/>
                          </a:solidFill>
                          <a:effectLst/>
                          <a:latin typeface="+mn-lt"/>
                          <a:ea typeface="+mn-ea"/>
                          <a:cs typeface="+mn-cs"/>
                        </a:rPr>
                        <a:t>18,1$</a:t>
                      </a:r>
                      <a:endParaRPr lang="en-CA" sz="1400" dirty="0"/>
                    </a:p>
                  </a:txBody>
                  <a:tcPr/>
                </a:tc>
                <a:tc>
                  <a:txBody>
                    <a:bodyPr/>
                    <a:lstStyle/>
                    <a:p>
                      <a:pPr algn="ctr"/>
                      <a:r>
                        <a:rPr lang="fr-CA" sz="1400" dirty="0"/>
                        <a:t>Nil</a:t>
                      </a:r>
                      <a:endParaRPr lang="en-CA" sz="1400" dirty="0"/>
                    </a:p>
                  </a:txBody>
                  <a:tcPr/>
                </a:tc>
                <a:tc>
                  <a:txBody>
                    <a:bodyPr/>
                    <a:lstStyle/>
                    <a:p>
                      <a:pPr algn="ctr"/>
                      <a:r>
                        <a:rPr lang="fr-CA" sz="1400" baseline="0" dirty="0"/>
                        <a:t>32,3$</a:t>
                      </a:r>
                    </a:p>
                  </a:txBody>
                  <a:tcPr/>
                </a:tc>
                <a:tc>
                  <a:txBody>
                    <a:bodyPr/>
                    <a:lstStyle/>
                    <a:p>
                      <a:pPr algn="ctr"/>
                      <a:r>
                        <a:rPr lang="fr-CA" sz="1400" dirty="0"/>
                        <a:t>Nil</a:t>
                      </a:r>
                      <a:endParaRPr lang="en-CA" sz="1400" dirty="0"/>
                    </a:p>
                  </a:txBody>
                  <a:tcPr/>
                </a:tc>
                <a:extLst>
                  <a:ext uri="{0D108BD9-81ED-4DB2-BD59-A6C34878D82A}">
                    <a16:rowId xmlns:a16="http://schemas.microsoft.com/office/drawing/2014/main" val="10002"/>
                  </a:ext>
                </a:extLst>
              </a:tr>
              <a:tr h="273695">
                <a:tc>
                  <a:txBody>
                    <a:bodyPr/>
                    <a:lstStyle/>
                    <a:p>
                      <a:r>
                        <a:rPr lang="fr-CA" sz="1400" dirty="0"/>
                        <a:t>Tranche 2 – </a:t>
                      </a:r>
                      <a:r>
                        <a:rPr lang="fr-CA" sz="1400" kern="1200" dirty="0">
                          <a:solidFill>
                            <a:schemeClr val="dk1"/>
                          </a:solidFill>
                          <a:effectLst/>
                          <a:latin typeface="+mn-lt"/>
                          <a:ea typeface="+mn-ea"/>
                          <a:cs typeface="+mn-cs"/>
                        </a:rPr>
                        <a:t>±</a:t>
                      </a:r>
                      <a:r>
                        <a:rPr lang="fr-CA" sz="1400" dirty="0"/>
                        <a:t>1,5 MW</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14,4</a:t>
                      </a:r>
                      <a:r>
                        <a:rPr lang="fr-CA" sz="1400" kern="1200" dirty="0">
                          <a:solidFill>
                            <a:schemeClr val="dk1"/>
                          </a:solidFill>
                          <a:effectLst/>
                          <a:latin typeface="+mn-lt"/>
                          <a:ea typeface="+mn-ea"/>
                          <a:cs typeface="+mn-cs"/>
                        </a:rPr>
                        <a:t>$</a:t>
                      </a:r>
                      <a:endParaRPr lang="en-CA" sz="1400" dirty="0"/>
                    </a:p>
                  </a:txBody>
                  <a:tcPr/>
                </a:tc>
                <a:tc>
                  <a:txBody>
                    <a:bodyPr/>
                    <a:lstStyle/>
                    <a:p>
                      <a:pPr algn="ctr"/>
                      <a:r>
                        <a:rPr lang="fr-CA" sz="1400" dirty="0"/>
                        <a:t>1,0$</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29,7$</a:t>
                      </a:r>
                      <a:endParaRPr lang="en-CA" sz="1400" dirty="0"/>
                    </a:p>
                  </a:txBody>
                  <a:tcPr/>
                </a:tc>
                <a:tc>
                  <a:txBody>
                    <a:bodyPr/>
                    <a:lstStyle/>
                    <a:p>
                      <a:pPr algn="ctr"/>
                      <a:r>
                        <a:rPr lang="fr-CA" sz="1400" dirty="0"/>
                        <a:t>2,2$</a:t>
                      </a:r>
                      <a:endParaRPr lang="en-CA" sz="1400" dirty="0"/>
                    </a:p>
                  </a:txBody>
                  <a:tcPr/>
                </a:tc>
                <a:extLst>
                  <a:ext uri="{0D108BD9-81ED-4DB2-BD59-A6C34878D82A}">
                    <a16:rowId xmlns:a16="http://schemas.microsoft.com/office/drawing/2014/main" val="10003"/>
                  </a:ext>
                </a:extLst>
              </a:tr>
              <a:tr h="273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t>Tranche 2 – </a:t>
                      </a:r>
                      <a:r>
                        <a:rPr lang="fr-CA" sz="1400" kern="1200" dirty="0">
                          <a:solidFill>
                            <a:schemeClr val="dk1"/>
                          </a:solidFill>
                          <a:effectLst/>
                          <a:latin typeface="+mn-lt"/>
                          <a:ea typeface="+mn-ea"/>
                          <a:cs typeface="+mn-cs"/>
                        </a:rPr>
                        <a:t>±7</a:t>
                      </a:r>
                      <a:r>
                        <a:rPr lang="fr-CA" sz="1400" dirty="0"/>
                        <a:t>,5 MW</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14,4</a:t>
                      </a:r>
                      <a:r>
                        <a:rPr lang="fr-CA" sz="1400" kern="1200" dirty="0">
                          <a:solidFill>
                            <a:schemeClr val="dk1"/>
                          </a:solidFill>
                          <a:effectLst/>
                          <a:latin typeface="+mn-lt"/>
                          <a:ea typeface="+mn-ea"/>
                          <a:cs typeface="+mn-cs"/>
                        </a:rPr>
                        <a:t>$</a:t>
                      </a:r>
                      <a:endParaRPr lang="en-CA" sz="1400" dirty="0"/>
                    </a:p>
                  </a:txBody>
                  <a:tcPr/>
                </a:tc>
                <a:tc>
                  <a:txBody>
                    <a:bodyPr/>
                    <a:lstStyle/>
                    <a:p>
                      <a:pPr algn="ctr"/>
                      <a:r>
                        <a:rPr lang="fr-CA" sz="1400" dirty="0"/>
                        <a:t>1,9$ </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29,7$</a:t>
                      </a:r>
                      <a:endParaRPr lang="en-CA" sz="1400" dirty="0"/>
                    </a:p>
                  </a:txBody>
                  <a:tcPr/>
                </a:tc>
                <a:tc>
                  <a:txBody>
                    <a:bodyPr/>
                    <a:lstStyle/>
                    <a:p>
                      <a:pPr algn="ctr"/>
                      <a:r>
                        <a:rPr lang="fr-CA" sz="1400" dirty="0"/>
                        <a:t>3,9$</a:t>
                      </a:r>
                      <a:endParaRPr lang="en-CA" sz="1400" dirty="0"/>
                    </a:p>
                  </a:txBody>
                  <a:tcPr/>
                </a:tc>
                <a:extLst>
                  <a:ext uri="{0D108BD9-81ED-4DB2-BD59-A6C34878D82A}">
                    <a16:rowId xmlns:a16="http://schemas.microsoft.com/office/drawing/2014/main" val="10004"/>
                  </a:ext>
                </a:extLst>
              </a:tr>
              <a:tr h="273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t>Tranche 3</a:t>
                      </a:r>
                      <a:r>
                        <a:rPr lang="fr-CA" sz="1400" baseline="0" dirty="0"/>
                        <a:t> - </a:t>
                      </a:r>
                      <a:r>
                        <a:rPr lang="fr-CA" sz="1400" kern="1200" dirty="0">
                          <a:solidFill>
                            <a:schemeClr val="dk1"/>
                          </a:solidFill>
                          <a:effectLst/>
                          <a:latin typeface="+mn-lt"/>
                          <a:ea typeface="+mn-ea"/>
                          <a:cs typeface="+mn-cs"/>
                        </a:rPr>
                        <a:t>±8,0</a:t>
                      </a:r>
                      <a:r>
                        <a:rPr lang="fr-CA" sz="1400" dirty="0"/>
                        <a:t> MW</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14,4$</a:t>
                      </a:r>
                      <a:endParaRPr lang="en-CA" sz="1400" dirty="0"/>
                    </a:p>
                  </a:txBody>
                  <a:tcPr/>
                </a:tc>
                <a:tc>
                  <a:txBody>
                    <a:bodyPr/>
                    <a:lstStyle/>
                    <a:p>
                      <a:pPr algn="ctr"/>
                      <a:r>
                        <a:rPr lang="fr-CA" sz="1400" dirty="0"/>
                        <a:t>4,0$</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29,7$</a:t>
                      </a:r>
                      <a:endParaRPr lang="en-CA" sz="1400" dirty="0"/>
                    </a:p>
                  </a:txBody>
                  <a:tcPr/>
                </a:tc>
                <a:tc>
                  <a:txBody>
                    <a:bodyPr/>
                    <a:lstStyle/>
                    <a:p>
                      <a:pPr algn="ctr"/>
                      <a:r>
                        <a:rPr lang="fr-CA" sz="1400" dirty="0"/>
                        <a:t>8,3$</a:t>
                      </a:r>
                      <a:endParaRPr lang="en-CA" sz="1400" dirty="0"/>
                    </a:p>
                  </a:txBody>
                  <a:tcPr/>
                </a:tc>
                <a:extLst>
                  <a:ext uri="{0D108BD9-81ED-4DB2-BD59-A6C34878D82A}">
                    <a16:rowId xmlns:a16="http://schemas.microsoft.com/office/drawing/2014/main" val="10005"/>
                  </a:ext>
                </a:extLst>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3839845494"/>
              </p:ext>
            </p:extLst>
          </p:nvPr>
        </p:nvGraphicFramePr>
        <p:xfrm>
          <a:off x="865563" y="4333678"/>
          <a:ext cx="7543800" cy="18288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tblGrid>
              <a:tr h="254975">
                <a:tc>
                  <a:txBody>
                    <a:bodyPr/>
                    <a:lstStyle/>
                    <a:p>
                      <a:endParaRPr lang="en-CA" sz="1400" dirty="0"/>
                    </a:p>
                  </a:txBody>
                  <a:tcPr/>
                </a:tc>
                <a:tc gridSpan="2">
                  <a:txBody>
                    <a:bodyPr/>
                    <a:lstStyle/>
                    <a:p>
                      <a:r>
                        <a:rPr lang="fr-CA" sz="1400" dirty="0"/>
                        <a:t>Proposition Conjointe</a:t>
                      </a:r>
                      <a:endParaRPr lang="en-CA" sz="1400" dirty="0"/>
                    </a:p>
                  </a:txBody>
                  <a:tcPr/>
                </a:tc>
                <a:tc hMerge="1">
                  <a:txBody>
                    <a:bodyPr/>
                    <a:lstStyle/>
                    <a:p>
                      <a:endParaRPr lang="en-CA"/>
                    </a:p>
                  </a:txBody>
                  <a:tcPr/>
                </a:tc>
                <a:tc gridSpan="2">
                  <a:txBody>
                    <a:bodyPr/>
                    <a:lstStyle/>
                    <a:p>
                      <a:pPr algn="ctr"/>
                      <a:r>
                        <a:rPr lang="fr-CA" sz="1400" dirty="0"/>
                        <a:t>Prix moyen</a:t>
                      </a:r>
                      <a:endParaRPr lang="en-CA" sz="1400" dirty="0"/>
                    </a:p>
                  </a:txBody>
                  <a:tcPr/>
                </a:tc>
                <a:tc hMerge="1">
                  <a:txBody>
                    <a:bodyPr/>
                    <a:lstStyle/>
                    <a:p>
                      <a:endParaRPr lang="en-CA"/>
                    </a:p>
                  </a:txBody>
                  <a:tcPr/>
                </a:tc>
                <a:extLst>
                  <a:ext uri="{0D108BD9-81ED-4DB2-BD59-A6C34878D82A}">
                    <a16:rowId xmlns:a16="http://schemas.microsoft.com/office/drawing/2014/main" val="10000"/>
                  </a:ext>
                </a:extLst>
              </a:tr>
              <a:tr h="273695">
                <a:tc>
                  <a:txBody>
                    <a:bodyPr/>
                    <a:lstStyle/>
                    <a:p>
                      <a:endParaRPr lang="en-CA" sz="1400" dirty="0"/>
                    </a:p>
                  </a:txBody>
                  <a:tcPr/>
                </a:tc>
                <a:tc>
                  <a:txBody>
                    <a:bodyPr/>
                    <a:lstStyle/>
                    <a:p>
                      <a:pPr algn="ctr"/>
                      <a:r>
                        <a:rPr lang="fr-CA" sz="1400" b="1" dirty="0"/>
                        <a:t>HQP charge</a:t>
                      </a:r>
                      <a:endParaRPr lang="en-CA" sz="1400" b="1" dirty="0"/>
                    </a:p>
                  </a:txBody>
                  <a:tcPr/>
                </a:tc>
                <a:tc>
                  <a:txBody>
                    <a:bodyPr/>
                    <a:lstStyle/>
                    <a:p>
                      <a:pPr algn="ctr"/>
                      <a:r>
                        <a:rPr lang="fr-CA" sz="1400" b="1" dirty="0"/>
                        <a:t>HQT charge</a:t>
                      </a:r>
                      <a:endParaRPr lang="en-CA" sz="1400" b="1" dirty="0"/>
                    </a:p>
                  </a:txBody>
                  <a:tcPr/>
                </a:tc>
                <a:tc>
                  <a:txBody>
                    <a:bodyPr/>
                    <a:lstStyle/>
                    <a:p>
                      <a:pPr algn="ctr"/>
                      <a:r>
                        <a:rPr lang="fr-CA" sz="1400" b="1" dirty="0"/>
                        <a:t>HQP charge</a:t>
                      </a:r>
                      <a:endParaRPr lang="en-CA" sz="1400" b="1" dirty="0"/>
                    </a:p>
                  </a:txBody>
                  <a:tcPr/>
                </a:tc>
                <a:tc>
                  <a:txBody>
                    <a:bodyPr/>
                    <a:lstStyle/>
                    <a:p>
                      <a:pPr algn="ctr"/>
                      <a:r>
                        <a:rPr lang="fr-CA" sz="1400" b="1" dirty="0"/>
                        <a:t>HQT charge</a:t>
                      </a:r>
                      <a:endParaRPr lang="en-CA" sz="1400" b="1" dirty="0"/>
                    </a:p>
                  </a:txBody>
                  <a:tcPr/>
                </a:tc>
                <a:extLst>
                  <a:ext uri="{0D108BD9-81ED-4DB2-BD59-A6C34878D82A}">
                    <a16:rowId xmlns:a16="http://schemas.microsoft.com/office/drawing/2014/main" val="10001"/>
                  </a:ext>
                </a:extLst>
              </a:tr>
              <a:tr h="273695">
                <a:tc>
                  <a:txBody>
                    <a:bodyPr/>
                    <a:lstStyle/>
                    <a:p>
                      <a:r>
                        <a:rPr lang="fr-CA" sz="1400" dirty="0"/>
                        <a:t>Tranche 1</a:t>
                      </a:r>
                      <a:endParaRPr lang="en-CA" sz="1400" dirty="0"/>
                    </a:p>
                  </a:txBody>
                  <a:tcPr/>
                </a:tc>
                <a:tc>
                  <a:txBody>
                    <a:bodyPr/>
                    <a:lstStyle/>
                    <a:p>
                      <a:pPr algn="ctr"/>
                      <a:r>
                        <a:rPr lang="fr-CA" sz="1400" baseline="0" dirty="0"/>
                        <a:t>43,4$</a:t>
                      </a:r>
                      <a:endParaRPr lang="en-CA" sz="1400" dirty="0"/>
                    </a:p>
                  </a:txBody>
                  <a:tcPr/>
                </a:tc>
                <a:tc>
                  <a:txBody>
                    <a:bodyPr/>
                    <a:lstStyle/>
                    <a:p>
                      <a:pPr algn="ctr"/>
                      <a:r>
                        <a:rPr lang="fr-CA" sz="1400" dirty="0" err="1"/>
                        <a:t>nil</a:t>
                      </a:r>
                      <a:endParaRPr lang="en-CA" sz="1400" dirty="0"/>
                    </a:p>
                  </a:txBody>
                  <a:tcPr/>
                </a:tc>
                <a:tc>
                  <a:txBody>
                    <a:bodyPr/>
                    <a:lstStyle/>
                    <a:p>
                      <a:pPr algn="ctr"/>
                      <a:r>
                        <a:rPr lang="fr-CA" sz="1400" baseline="0" dirty="0"/>
                        <a:t>32,2$</a:t>
                      </a:r>
                    </a:p>
                  </a:txBody>
                  <a:tcPr/>
                </a:tc>
                <a:tc>
                  <a:txBody>
                    <a:bodyPr/>
                    <a:lstStyle/>
                    <a:p>
                      <a:pPr algn="ctr"/>
                      <a:r>
                        <a:rPr lang="fr-CA" sz="1400" dirty="0" err="1"/>
                        <a:t>nil</a:t>
                      </a:r>
                      <a:endParaRPr lang="en-CA" sz="1400" dirty="0"/>
                    </a:p>
                  </a:txBody>
                  <a:tcPr/>
                </a:tc>
                <a:extLst>
                  <a:ext uri="{0D108BD9-81ED-4DB2-BD59-A6C34878D82A}">
                    <a16:rowId xmlns:a16="http://schemas.microsoft.com/office/drawing/2014/main" val="10002"/>
                  </a:ext>
                </a:extLst>
              </a:tr>
              <a:tr h="273695">
                <a:tc>
                  <a:txBody>
                    <a:bodyPr/>
                    <a:lstStyle/>
                    <a:p>
                      <a:r>
                        <a:rPr lang="fr-CA" sz="1400" dirty="0"/>
                        <a:t>Tranche 2 – </a:t>
                      </a:r>
                      <a:r>
                        <a:rPr lang="fr-CA" sz="1400" kern="1200" dirty="0">
                          <a:solidFill>
                            <a:schemeClr val="dk1"/>
                          </a:solidFill>
                          <a:effectLst/>
                          <a:latin typeface="+mn-lt"/>
                          <a:ea typeface="+mn-ea"/>
                          <a:cs typeface="+mn-cs"/>
                        </a:rPr>
                        <a:t>±</a:t>
                      </a:r>
                      <a:r>
                        <a:rPr lang="fr-CA" sz="1400" dirty="0"/>
                        <a:t>1,5 MW</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kern="1200" dirty="0">
                          <a:solidFill>
                            <a:schemeClr val="dk1"/>
                          </a:solidFill>
                          <a:effectLst/>
                          <a:latin typeface="+mn-lt"/>
                          <a:ea typeface="+mn-ea"/>
                          <a:cs typeface="+mn-cs"/>
                        </a:rPr>
                        <a:t>46,1$</a:t>
                      </a:r>
                      <a:endParaRPr lang="en-CA" sz="1400" dirty="0"/>
                    </a:p>
                  </a:txBody>
                  <a:tcPr/>
                </a:tc>
                <a:tc>
                  <a:txBody>
                    <a:bodyPr/>
                    <a:lstStyle/>
                    <a:p>
                      <a:pPr algn="ctr"/>
                      <a:r>
                        <a:rPr lang="fr-CA" sz="1400" dirty="0"/>
                        <a:t>3,5$</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29,7$</a:t>
                      </a:r>
                    </a:p>
                  </a:txBody>
                  <a:tcPr/>
                </a:tc>
                <a:tc>
                  <a:txBody>
                    <a:bodyPr/>
                    <a:lstStyle/>
                    <a:p>
                      <a:pPr algn="ctr"/>
                      <a:r>
                        <a:rPr lang="fr-CA" sz="1400" dirty="0"/>
                        <a:t>2,2$</a:t>
                      </a:r>
                      <a:endParaRPr lang="en-CA" sz="1400" dirty="0"/>
                    </a:p>
                  </a:txBody>
                  <a:tcPr/>
                </a:tc>
                <a:extLst>
                  <a:ext uri="{0D108BD9-81ED-4DB2-BD59-A6C34878D82A}">
                    <a16:rowId xmlns:a16="http://schemas.microsoft.com/office/drawing/2014/main" val="10003"/>
                  </a:ext>
                </a:extLst>
              </a:tr>
              <a:tr h="273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t>Tranche 2 – </a:t>
                      </a:r>
                      <a:r>
                        <a:rPr lang="fr-CA" sz="1400" kern="1200" dirty="0">
                          <a:solidFill>
                            <a:schemeClr val="dk1"/>
                          </a:solidFill>
                          <a:effectLst/>
                          <a:latin typeface="+mn-lt"/>
                          <a:ea typeface="+mn-ea"/>
                          <a:cs typeface="+mn-cs"/>
                        </a:rPr>
                        <a:t>±7</a:t>
                      </a:r>
                      <a:r>
                        <a:rPr lang="fr-CA" sz="1400" dirty="0"/>
                        <a:t>,5 MW</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kern="1200" dirty="0">
                          <a:solidFill>
                            <a:schemeClr val="dk1"/>
                          </a:solidFill>
                          <a:effectLst/>
                          <a:latin typeface="+mn-lt"/>
                          <a:ea typeface="+mn-ea"/>
                          <a:cs typeface="+mn-cs"/>
                        </a:rPr>
                        <a:t>46,1$</a:t>
                      </a:r>
                      <a:endParaRPr lang="en-CA" sz="1400" dirty="0"/>
                    </a:p>
                  </a:txBody>
                  <a:tcPr/>
                </a:tc>
                <a:tc>
                  <a:txBody>
                    <a:bodyPr/>
                    <a:lstStyle/>
                    <a:p>
                      <a:pPr algn="ctr"/>
                      <a:r>
                        <a:rPr lang="fr-CA" sz="1400" dirty="0"/>
                        <a:t>6,0$</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a:t>29,7$</a:t>
                      </a:r>
                      <a:endParaRPr lang="en-CA" sz="1400" dirty="0"/>
                    </a:p>
                  </a:txBody>
                  <a:tcPr/>
                </a:tc>
                <a:tc>
                  <a:txBody>
                    <a:bodyPr/>
                    <a:lstStyle/>
                    <a:p>
                      <a:pPr algn="ctr"/>
                      <a:r>
                        <a:rPr lang="fr-CA" sz="1400" dirty="0"/>
                        <a:t>3,9$</a:t>
                      </a:r>
                      <a:endParaRPr lang="en-CA" sz="1400" dirty="0"/>
                    </a:p>
                  </a:txBody>
                  <a:tcPr/>
                </a:tc>
                <a:extLst>
                  <a:ext uri="{0D108BD9-81ED-4DB2-BD59-A6C34878D82A}">
                    <a16:rowId xmlns:a16="http://schemas.microsoft.com/office/drawing/2014/main" val="10004"/>
                  </a:ext>
                </a:extLst>
              </a:tr>
              <a:tr h="273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t>Tranche 3</a:t>
                      </a:r>
                      <a:r>
                        <a:rPr lang="fr-CA" sz="1400" baseline="0" dirty="0"/>
                        <a:t> - </a:t>
                      </a:r>
                      <a:r>
                        <a:rPr lang="fr-CA" sz="1400" kern="1200" dirty="0">
                          <a:solidFill>
                            <a:schemeClr val="dk1"/>
                          </a:solidFill>
                          <a:effectLst/>
                          <a:latin typeface="+mn-lt"/>
                          <a:ea typeface="+mn-ea"/>
                          <a:cs typeface="+mn-cs"/>
                        </a:rPr>
                        <a:t>±8,0</a:t>
                      </a:r>
                      <a:r>
                        <a:rPr lang="fr-CA" sz="1400" dirty="0"/>
                        <a:t> MW</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kern="1200" dirty="0">
                          <a:solidFill>
                            <a:schemeClr val="dk1"/>
                          </a:solidFill>
                          <a:effectLst/>
                          <a:latin typeface="+mn-lt"/>
                          <a:ea typeface="+mn-ea"/>
                          <a:cs typeface="+mn-cs"/>
                        </a:rPr>
                        <a:t>46,1$</a:t>
                      </a:r>
                      <a:endParaRPr lang="en-CA" sz="1400" dirty="0"/>
                    </a:p>
                  </a:txBody>
                  <a:tcPr/>
                </a:tc>
                <a:tc>
                  <a:txBody>
                    <a:bodyPr/>
                    <a:lstStyle/>
                    <a:p>
                      <a:pPr algn="ctr"/>
                      <a:r>
                        <a:rPr lang="fr-CA" sz="1400" dirty="0"/>
                        <a:t>12,9$</a:t>
                      </a:r>
                      <a:endParaRPr lang="en-CA"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29,7$</a:t>
                      </a:r>
                      <a:endParaRPr lang="en-CA" sz="1400" dirty="0"/>
                    </a:p>
                  </a:txBody>
                  <a:tcPr/>
                </a:tc>
                <a:tc>
                  <a:txBody>
                    <a:bodyPr/>
                    <a:lstStyle/>
                    <a:p>
                      <a:pPr algn="ctr"/>
                      <a:r>
                        <a:rPr lang="fr-CA" sz="1400" dirty="0"/>
                        <a:t>8,3$</a:t>
                      </a:r>
                      <a:endParaRPr lang="en-CA"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13772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t>L’évolution du tarif de transport d’HQT</a:t>
            </a:r>
            <a:endParaRPr lang="en-CA" sz="3600" dirty="0"/>
          </a:p>
        </p:txBody>
      </p:sp>
      <p:sp>
        <p:nvSpPr>
          <p:cNvPr id="3" name="Content Placeholder 2"/>
          <p:cNvSpPr>
            <a:spLocks noGrp="1"/>
          </p:cNvSpPr>
          <p:nvPr>
            <p:ph idx="1"/>
          </p:nvPr>
        </p:nvSpPr>
        <p:spPr/>
        <p:txBody>
          <a:bodyPr/>
          <a:lstStyle/>
          <a:p>
            <a:pPr lvl="1"/>
            <a:r>
              <a:rPr lang="fr-CA" dirty="0" err="1">
                <a:solidFill>
                  <a:schemeClr val="tx1"/>
                </a:solidFill>
              </a:rPr>
              <a:t>Règl</a:t>
            </a:r>
            <a:r>
              <a:rPr lang="fr-CA" dirty="0">
                <a:solidFill>
                  <a:schemeClr val="tx1"/>
                </a:solidFill>
              </a:rPr>
              <a:t>. 652 (16 </a:t>
            </a:r>
            <a:r>
              <a:rPr lang="fr-CA" dirty="0" err="1">
                <a:solidFill>
                  <a:schemeClr val="tx1"/>
                </a:solidFill>
              </a:rPr>
              <a:t>déc</a:t>
            </a:r>
            <a:r>
              <a:rPr lang="fr-CA" dirty="0">
                <a:solidFill>
                  <a:schemeClr val="tx1"/>
                </a:solidFill>
              </a:rPr>
              <a:t> 1996)</a:t>
            </a:r>
          </a:p>
          <a:p>
            <a:pPr lvl="2"/>
            <a:r>
              <a:rPr lang="fr-CA" dirty="0">
                <a:solidFill>
                  <a:schemeClr val="tx1"/>
                </a:solidFill>
              </a:rPr>
              <a:t>Approuvé 2 jours avant l’adoption de la loi 50</a:t>
            </a:r>
          </a:p>
          <a:p>
            <a:pPr lvl="2"/>
            <a:r>
              <a:rPr lang="fr-CA" dirty="0">
                <a:solidFill>
                  <a:schemeClr val="tx1"/>
                </a:solidFill>
              </a:rPr>
              <a:t>Adopté en invoquant l’urgence de la demande d’HQ pour </a:t>
            </a:r>
            <a:r>
              <a:rPr lang="fr-CA" i="1" dirty="0">
                <a:solidFill>
                  <a:schemeClr val="tx1"/>
                </a:solidFill>
              </a:rPr>
              <a:t>power </a:t>
            </a:r>
            <a:r>
              <a:rPr lang="fr-CA" i="1" dirty="0" err="1">
                <a:solidFill>
                  <a:schemeClr val="tx1"/>
                </a:solidFill>
              </a:rPr>
              <a:t>marketer</a:t>
            </a:r>
            <a:r>
              <a:rPr lang="fr-CA" i="1" dirty="0">
                <a:solidFill>
                  <a:schemeClr val="tx1"/>
                </a:solidFill>
              </a:rPr>
              <a:t> </a:t>
            </a:r>
            <a:r>
              <a:rPr lang="fr-CA" i="1" dirty="0" err="1">
                <a:solidFill>
                  <a:schemeClr val="tx1"/>
                </a:solidFill>
              </a:rPr>
              <a:t>authorization</a:t>
            </a:r>
            <a:r>
              <a:rPr lang="fr-CA" i="1" dirty="0">
                <a:solidFill>
                  <a:schemeClr val="tx1"/>
                </a:solidFill>
              </a:rPr>
              <a:t> </a:t>
            </a:r>
            <a:r>
              <a:rPr lang="fr-CA" dirty="0">
                <a:solidFill>
                  <a:schemeClr val="tx1"/>
                </a:solidFill>
              </a:rPr>
              <a:t>auprès de la FERC</a:t>
            </a:r>
          </a:p>
          <a:p>
            <a:pPr lvl="1" algn="just"/>
            <a:r>
              <a:rPr lang="fr-CA" dirty="0">
                <a:solidFill>
                  <a:schemeClr val="tx1"/>
                </a:solidFill>
              </a:rPr>
              <a:t>Remplacé par le </a:t>
            </a:r>
            <a:r>
              <a:rPr lang="fr-CA" dirty="0" err="1">
                <a:solidFill>
                  <a:schemeClr val="tx1"/>
                </a:solidFill>
              </a:rPr>
              <a:t>Règl</a:t>
            </a:r>
            <a:r>
              <a:rPr lang="fr-CA" dirty="0">
                <a:solidFill>
                  <a:schemeClr val="tx1"/>
                </a:solidFill>
              </a:rPr>
              <a:t>. 659  (5 mars 1997)</a:t>
            </a:r>
          </a:p>
          <a:p>
            <a:pPr lvl="2" algn="just"/>
            <a:r>
              <a:rPr lang="fr-CA" dirty="0">
                <a:solidFill>
                  <a:schemeClr val="tx1"/>
                </a:solidFill>
              </a:rPr>
              <a:t>Suit le tarif </a:t>
            </a:r>
            <a:r>
              <a:rPr lang="fr-CA" i="1" dirty="0">
                <a:solidFill>
                  <a:schemeClr val="tx1"/>
                </a:solidFill>
              </a:rPr>
              <a:t>pro forma </a:t>
            </a:r>
            <a:r>
              <a:rPr lang="fr-CA" dirty="0">
                <a:solidFill>
                  <a:schemeClr val="tx1"/>
                </a:solidFill>
              </a:rPr>
              <a:t>presque mot pour mot</a:t>
            </a:r>
          </a:p>
          <a:p>
            <a:pPr lvl="2" algn="just"/>
            <a:r>
              <a:rPr lang="fr-CA" dirty="0">
                <a:solidFill>
                  <a:schemeClr val="tx1"/>
                </a:solidFill>
              </a:rPr>
              <a:t>Aussi adopté en urgence</a:t>
            </a:r>
          </a:p>
          <a:p>
            <a:pPr lvl="2" algn="just"/>
            <a:r>
              <a:rPr lang="fr-CA" dirty="0">
                <a:solidFill>
                  <a:schemeClr val="tx1"/>
                </a:solidFill>
              </a:rPr>
              <a:t>Étude par la Régie commencée seulement en 2000</a:t>
            </a:r>
          </a:p>
          <a:p>
            <a:pPr lvl="1"/>
            <a:r>
              <a:rPr lang="fr-CA" dirty="0">
                <a:solidFill>
                  <a:schemeClr val="tx1"/>
                </a:solidFill>
              </a:rPr>
              <a:t>R-3401-98</a:t>
            </a:r>
          </a:p>
          <a:p>
            <a:pPr lvl="2"/>
            <a:r>
              <a:rPr lang="fr-CA" dirty="0">
                <a:solidFill>
                  <a:schemeClr val="tx1"/>
                </a:solidFill>
              </a:rPr>
              <a:t>Adapte plusieurs éléments du </a:t>
            </a:r>
            <a:r>
              <a:rPr lang="fr-CA" i="1" dirty="0">
                <a:solidFill>
                  <a:schemeClr val="tx1"/>
                </a:solidFill>
              </a:rPr>
              <a:t>pro forma </a:t>
            </a:r>
            <a:r>
              <a:rPr lang="fr-CA" dirty="0">
                <a:solidFill>
                  <a:schemeClr val="tx1"/>
                </a:solidFill>
              </a:rPr>
              <a:t>au contexte québécois</a:t>
            </a:r>
          </a:p>
          <a:p>
            <a:pPr lvl="2"/>
            <a:r>
              <a:rPr lang="fr-CA" dirty="0">
                <a:solidFill>
                  <a:schemeClr val="tx1"/>
                </a:solidFill>
              </a:rPr>
              <a:t>Notamment la nouvelle Partie IV (charge locale)</a:t>
            </a:r>
          </a:p>
          <a:p>
            <a:pPr lvl="1"/>
            <a:r>
              <a:rPr lang="fr-CA" dirty="0">
                <a:solidFill>
                  <a:schemeClr val="tx1"/>
                </a:solidFill>
              </a:rPr>
              <a:t>R-3669-2008, phase 2</a:t>
            </a:r>
          </a:p>
          <a:p>
            <a:pPr lvl="2"/>
            <a:r>
              <a:rPr lang="fr-CA" dirty="0">
                <a:solidFill>
                  <a:schemeClr val="tx1"/>
                </a:solidFill>
              </a:rPr>
              <a:t>Modifie les TC à la lumière des Ordonnances 890 de la FERC</a:t>
            </a:r>
          </a:p>
          <a:p>
            <a:pPr lvl="3"/>
            <a:r>
              <a:rPr lang="fr-CA" sz="1800" dirty="0">
                <a:solidFill>
                  <a:schemeClr val="tx1"/>
                </a:solidFill>
              </a:rPr>
              <a:t>Révision majeur du régime de </a:t>
            </a:r>
            <a:r>
              <a:rPr lang="fr-CA" sz="1800" i="1" dirty="0">
                <a:solidFill>
                  <a:schemeClr val="tx1"/>
                </a:solidFill>
              </a:rPr>
              <a:t>open </a:t>
            </a:r>
            <a:r>
              <a:rPr lang="fr-CA" sz="1800" i="1" dirty="0" err="1">
                <a:solidFill>
                  <a:schemeClr val="tx1"/>
                </a:solidFill>
              </a:rPr>
              <a:t>access</a:t>
            </a:r>
            <a:r>
              <a:rPr lang="fr-CA" sz="1800" dirty="0">
                <a:solidFill>
                  <a:schemeClr val="tx1"/>
                </a:solidFill>
              </a:rPr>
              <a:t> créé par l’Ord. 888</a:t>
            </a:r>
          </a:p>
          <a:p>
            <a:pPr lvl="1"/>
            <a:endParaRPr lang="fr-CA" dirty="0">
              <a:solidFill>
                <a:schemeClr val="tx1"/>
              </a:solidFill>
            </a:endParaRPr>
          </a:p>
          <a:p>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4</a:t>
            </a:fld>
            <a:endParaRPr lang="en-CA" altLang="fr-FR"/>
          </a:p>
        </p:txBody>
      </p:sp>
      <p:sp>
        <p:nvSpPr>
          <p:cNvPr id="5" name="Content Placeholder 4"/>
          <p:cNvSpPr>
            <a:spLocks noGrp="1"/>
          </p:cNvSpPr>
          <p:nvPr>
            <p:ph sz="quarter" idx="14"/>
          </p:nvPr>
        </p:nvSpPr>
        <p:spPr/>
        <p:txBody>
          <a:bodyPr/>
          <a:lstStyle/>
          <a:p>
            <a:r>
              <a:rPr lang="en-CA" dirty="0"/>
              <a:t> </a:t>
            </a:r>
          </a:p>
        </p:txBody>
      </p:sp>
    </p:spTree>
    <p:extLst>
      <p:ext uri="{BB962C8B-B14F-4D97-AF65-F5344CB8AC3E}">
        <p14:creationId xmlns:p14="http://schemas.microsoft.com/office/powerpoint/2010/main" val="2189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4000" dirty="0"/>
              <a:t>Écarts extrêmes</a:t>
            </a:r>
            <a:endParaRPr lang="en-CA" dirty="0"/>
          </a:p>
        </p:txBody>
      </p:sp>
      <p:sp>
        <p:nvSpPr>
          <p:cNvPr id="3" name="Content Placeholder 2"/>
          <p:cNvSpPr>
            <a:spLocks noGrp="1"/>
          </p:cNvSpPr>
          <p:nvPr>
            <p:ph idx="1"/>
          </p:nvPr>
        </p:nvSpPr>
        <p:spPr/>
        <p:txBody>
          <a:bodyPr>
            <a:normAutofit/>
          </a:bodyPr>
          <a:lstStyle/>
          <a:p>
            <a:r>
              <a:rPr lang="en-US" sz="1800" dirty="0">
                <a:solidFill>
                  <a:schemeClr val="tx1"/>
                </a:solidFill>
              </a:rPr>
              <a:t> M. Marshall a </a:t>
            </a:r>
            <a:r>
              <a:rPr lang="en-US" sz="1800" dirty="0" err="1">
                <a:solidFill>
                  <a:schemeClr val="tx1"/>
                </a:solidFill>
              </a:rPr>
              <a:t>souligné</a:t>
            </a:r>
            <a:r>
              <a:rPr lang="en-US" sz="1800" dirty="0">
                <a:solidFill>
                  <a:schemeClr val="tx1"/>
                </a:solidFill>
              </a:rPr>
              <a:t> la presence </a:t>
            </a:r>
            <a:r>
              <a:rPr lang="en-US" sz="1800" dirty="0" err="1">
                <a:solidFill>
                  <a:schemeClr val="tx1"/>
                </a:solidFill>
              </a:rPr>
              <a:t>d’écarts</a:t>
            </a:r>
            <a:r>
              <a:rPr lang="en-US" sz="1800" dirty="0">
                <a:solidFill>
                  <a:schemeClr val="tx1"/>
                </a:solidFill>
              </a:rPr>
              <a:t> </a:t>
            </a:r>
            <a:r>
              <a:rPr lang="en-US" sz="1800" dirty="0" err="1">
                <a:solidFill>
                  <a:schemeClr val="tx1"/>
                </a:solidFill>
              </a:rPr>
              <a:t>très</a:t>
            </a:r>
            <a:r>
              <a:rPr lang="en-US" sz="1800" dirty="0">
                <a:solidFill>
                  <a:schemeClr val="tx1"/>
                </a:solidFill>
              </a:rPr>
              <a:t> grands entre les prix </a:t>
            </a:r>
            <a:r>
              <a:rPr lang="en-US" sz="1800" dirty="0" err="1">
                <a:solidFill>
                  <a:schemeClr val="tx1"/>
                </a:solidFill>
              </a:rPr>
              <a:t>incrémentiel</a:t>
            </a:r>
            <a:r>
              <a:rPr lang="en-US" sz="1800" dirty="0">
                <a:solidFill>
                  <a:schemeClr val="tx1"/>
                </a:solidFill>
              </a:rPr>
              <a:t> et </a:t>
            </a:r>
            <a:r>
              <a:rPr lang="en-US" sz="1800" dirty="0" err="1">
                <a:solidFill>
                  <a:schemeClr val="tx1"/>
                </a:solidFill>
              </a:rPr>
              <a:t>décrémentiel</a:t>
            </a:r>
            <a:r>
              <a:rPr lang="en-US" sz="1800" dirty="0">
                <a:solidFill>
                  <a:schemeClr val="tx1"/>
                </a:solidFill>
              </a:rPr>
              <a:t> </a:t>
            </a: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40</a:t>
            </a:fld>
            <a:endParaRPr lang="en-CA" altLang="fr-FR"/>
          </a:p>
        </p:txBody>
      </p:sp>
      <p:sp>
        <p:nvSpPr>
          <p:cNvPr id="5" name="Content Placeholder 4"/>
          <p:cNvSpPr>
            <a:spLocks noGrp="1"/>
          </p:cNvSpPr>
          <p:nvPr>
            <p:ph sz="quarter" idx="14"/>
          </p:nvPr>
        </p:nvSpPr>
        <p:spPr/>
        <p:txBody>
          <a:bodyPr/>
          <a:lstStyle/>
          <a:p>
            <a:r>
              <a:rPr lang="fr-CA" dirty="0"/>
              <a:t> </a:t>
            </a:r>
            <a:endParaRPr lang="en-CA" dirty="0"/>
          </a:p>
        </p:txBody>
      </p:sp>
      <p:graphicFrame>
        <p:nvGraphicFramePr>
          <p:cNvPr id="6" name="Content Placeholder 5"/>
          <p:cNvGraphicFramePr>
            <a:graphicFrameLocks/>
          </p:cNvGraphicFramePr>
          <p:nvPr>
            <p:extLst>
              <p:ext uri="{D42A27DB-BD31-4B8C-83A1-F6EECF244321}">
                <p14:modId xmlns:p14="http://schemas.microsoft.com/office/powerpoint/2010/main" val="394335821"/>
              </p:ext>
            </p:extLst>
          </p:nvPr>
        </p:nvGraphicFramePr>
        <p:xfrm>
          <a:off x="2007409" y="4914105"/>
          <a:ext cx="5174899" cy="1198880"/>
        </p:xfrm>
        <a:graphic>
          <a:graphicData uri="http://schemas.openxmlformats.org/drawingml/2006/table">
            <a:tbl>
              <a:tblPr firstRow="1" bandRow="1">
                <a:tableStyleId>{5C22544A-7EE6-4342-B048-85BDC9FD1C3A}</a:tableStyleId>
              </a:tblPr>
              <a:tblGrid>
                <a:gridCol w="598171">
                  <a:extLst>
                    <a:ext uri="{9D8B030D-6E8A-4147-A177-3AD203B41FA5}">
                      <a16:colId xmlns:a16="http://schemas.microsoft.com/office/drawing/2014/main" val="20000"/>
                    </a:ext>
                  </a:extLst>
                </a:gridCol>
                <a:gridCol w="1024931">
                  <a:extLst>
                    <a:ext uri="{9D8B030D-6E8A-4147-A177-3AD203B41FA5}">
                      <a16:colId xmlns:a16="http://schemas.microsoft.com/office/drawing/2014/main" val="20001"/>
                    </a:ext>
                  </a:extLst>
                </a:gridCol>
                <a:gridCol w="1045029">
                  <a:extLst>
                    <a:ext uri="{9D8B030D-6E8A-4147-A177-3AD203B41FA5}">
                      <a16:colId xmlns:a16="http://schemas.microsoft.com/office/drawing/2014/main" val="20002"/>
                    </a:ext>
                  </a:extLst>
                </a:gridCol>
                <a:gridCol w="964642">
                  <a:extLst>
                    <a:ext uri="{9D8B030D-6E8A-4147-A177-3AD203B41FA5}">
                      <a16:colId xmlns:a16="http://schemas.microsoft.com/office/drawing/2014/main" val="20003"/>
                    </a:ext>
                  </a:extLst>
                </a:gridCol>
                <a:gridCol w="1542126">
                  <a:extLst>
                    <a:ext uri="{9D8B030D-6E8A-4147-A177-3AD203B41FA5}">
                      <a16:colId xmlns:a16="http://schemas.microsoft.com/office/drawing/2014/main" val="20004"/>
                    </a:ext>
                  </a:extLst>
                </a:gridCol>
              </a:tblGrid>
              <a:tr h="370840">
                <a:tc>
                  <a:txBody>
                    <a:bodyPr/>
                    <a:lstStyle/>
                    <a:p>
                      <a:endParaRPr lang="en-CA" dirty="0"/>
                    </a:p>
                  </a:txBody>
                  <a:tcPr/>
                </a:tc>
                <a:tc>
                  <a:txBody>
                    <a:bodyPr/>
                    <a:lstStyle/>
                    <a:p>
                      <a:r>
                        <a:rPr lang="fr-CA" sz="1200" dirty="0"/>
                        <a:t># Écarts </a:t>
                      </a:r>
                      <a:r>
                        <a:rPr lang="en-US" sz="1200" dirty="0"/>
                        <a:t>&gt;</a:t>
                      </a:r>
                      <a:r>
                        <a:rPr lang="en-US" sz="1200" baseline="0" dirty="0"/>
                        <a:t> 100 $/MWh</a:t>
                      </a:r>
                      <a:endParaRPr lang="en-C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Écarts </a:t>
                      </a:r>
                      <a:r>
                        <a:rPr lang="en-US" sz="1200" dirty="0"/>
                        <a:t>&gt;</a:t>
                      </a:r>
                      <a:r>
                        <a:rPr lang="en-US" sz="1200" baseline="0" dirty="0"/>
                        <a:t> 250 /MWh</a:t>
                      </a:r>
                      <a:endParaRPr lang="en-C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Écarts </a:t>
                      </a:r>
                      <a:r>
                        <a:rPr lang="en-US" sz="1200" dirty="0"/>
                        <a:t>&gt;</a:t>
                      </a:r>
                      <a:r>
                        <a:rPr lang="en-US" sz="1200" baseline="0" dirty="0"/>
                        <a:t> 500 $/MWh</a:t>
                      </a:r>
                      <a:endParaRPr lang="en-CA"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dirty="0"/>
                        <a:t>Écart </a:t>
                      </a:r>
                      <a:r>
                        <a:rPr lang="en-US" sz="1200" dirty="0"/>
                        <a:t>maximal</a:t>
                      </a:r>
                      <a:endParaRPr lang="en-CA" sz="1200" dirty="0"/>
                    </a:p>
                  </a:txBody>
                  <a:tcPr/>
                </a:tc>
                <a:extLst>
                  <a:ext uri="{0D108BD9-81ED-4DB2-BD59-A6C34878D82A}">
                    <a16:rowId xmlns:a16="http://schemas.microsoft.com/office/drawing/2014/main" val="10000"/>
                  </a:ext>
                </a:extLst>
              </a:tr>
              <a:tr h="370840">
                <a:tc>
                  <a:txBody>
                    <a:bodyPr/>
                    <a:lstStyle/>
                    <a:p>
                      <a:r>
                        <a:rPr lang="en-US" sz="1600" dirty="0"/>
                        <a:t>2019</a:t>
                      </a:r>
                      <a:endParaRPr lang="en-CA" sz="1600" dirty="0"/>
                    </a:p>
                  </a:txBody>
                  <a:tcPr/>
                </a:tc>
                <a:tc>
                  <a:txBody>
                    <a:bodyPr/>
                    <a:lstStyle/>
                    <a:p>
                      <a:pPr algn="ctr"/>
                      <a:r>
                        <a:rPr lang="en-US" sz="1600" dirty="0"/>
                        <a:t>237</a:t>
                      </a:r>
                      <a:endParaRPr lang="en-CA" sz="1600" dirty="0"/>
                    </a:p>
                  </a:txBody>
                  <a:tcPr/>
                </a:tc>
                <a:tc>
                  <a:txBody>
                    <a:bodyPr/>
                    <a:lstStyle/>
                    <a:p>
                      <a:pPr algn="ctr"/>
                      <a:r>
                        <a:rPr lang="en-US" sz="1600" dirty="0"/>
                        <a:t>14</a:t>
                      </a:r>
                      <a:endParaRPr lang="en-CA" sz="1600" dirty="0"/>
                    </a:p>
                  </a:txBody>
                  <a:tcPr/>
                </a:tc>
                <a:tc>
                  <a:txBody>
                    <a:bodyPr/>
                    <a:lstStyle/>
                    <a:p>
                      <a:pPr algn="ctr"/>
                      <a:r>
                        <a:rPr lang="en-US" sz="1600" dirty="0"/>
                        <a:t>3</a:t>
                      </a:r>
                      <a:endParaRPr lang="en-CA" sz="1600" dirty="0"/>
                    </a:p>
                  </a:txBody>
                  <a:tcPr/>
                </a:tc>
                <a:tc>
                  <a:txBody>
                    <a:bodyPr/>
                    <a:lstStyle/>
                    <a:p>
                      <a:pPr algn="ctr"/>
                      <a:r>
                        <a:rPr lang="en-US" sz="1600" dirty="0"/>
                        <a:t>963 $/MWh</a:t>
                      </a:r>
                      <a:endParaRPr lang="en-CA" sz="1600" dirty="0"/>
                    </a:p>
                  </a:txBody>
                  <a:tcPr/>
                </a:tc>
                <a:extLst>
                  <a:ext uri="{0D108BD9-81ED-4DB2-BD59-A6C34878D82A}">
                    <a16:rowId xmlns:a16="http://schemas.microsoft.com/office/drawing/2014/main" val="10001"/>
                  </a:ext>
                </a:extLst>
              </a:tr>
              <a:tr h="370840">
                <a:tc>
                  <a:txBody>
                    <a:bodyPr/>
                    <a:lstStyle/>
                    <a:p>
                      <a:r>
                        <a:rPr lang="en-US" sz="1600" dirty="0"/>
                        <a:t>2014</a:t>
                      </a:r>
                      <a:endParaRPr lang="en-CA" sz="1600" dirty="0"/>
                    </a:p>
                  </a:txBody>
                  <a:tcPr/>
                </a:tc>
                <a:tc>
                  <a:txBody>
                    <a:bodyPr/>
                    <a:lstStyle/>
                    <a:p>
                      <a:pPr algn="ctr"/>
                      <a:r>
                        <a:rPr lang="en-US" sz="1600" dirty="0"/>
                        <a:t>1146</a:t>
                      </a:r>
                      <a:endParaRPr lang="en-CA" sz="1600" dirty="0"/>
                    </a:p>
                  </a:txBody>
                  <a:tcPr/>
                </a:tc>
                <a:tc>
                  <a:txBody>
                    <a:bodyPr/>
                    <a:lstStyle/>
                    <a:p>
                      <a:pPr algn="ctr"/>
                      <a:r>
                        <a:rPr lang="en-US" sz="1600" dirty="0"/>
                        <a:t>178</a:t>
                      </a:r>
                      <a:endParaRPr lang="en-CA" sz="1600" dirty="0"/>
                    </a:p>
                  </a:txBody>
                  <a:tcPr/>
                </a:tc>
                <a:tc>
                  <a:txBody>
                    <a:bodyPr/>
                    <a:lstStyle/>
                    <a:p>
                      <a:pPr algn="ctr"/>
                      <a:r>
                        <a:rPr lang="en-US" sz="1600" dirty="0"/>
                        <a:t>15</a:t>
                      </a:r>
                      <a:endParaRPr lang="en-CA" sz="1600" dirty="0"/>
                    </a:p>
                  </a:txBody>
                  <a:tcPr/>
                </a:tc>
                <a:tc>
                  <a:txBody>
                    <a:bodyPr/>
                    <a:lstStyle/>
                    <a:p>
                      <a:pPr algn="ctr"/>
                      <a:r>
                        <a:rPr lang="en-US" sz="1600" dirty="0"/>
                        <a:t>1 086 $/MWh</a:t>
                      </a:r>
                      <a:endParaRPr lang="en-CA" sz="1600" dirty="0"/>
                    </a:p>
                  </a:txBody>
                  <a:tcPr/>
                </a:tc>
                <a:extLst>
                  <a:ext uri="{0D108BD9-81ED-4DB2-BD59-A6C34878D82A}">
                    <a16:rowId xmlns:a16="http://schemas.microsoft.com/office/drawing/2014/main" val="10002"/>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549280420"/>
              </p:ext>
            </p:extLst>
          </p:nvPr>
        </p:nvGraphicFramePr>
        <p:xfrm>
          <a:off x="2308859" y="2430859"/>
          <a:ext cx="4572000" cy="22828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22502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6000" dirty="0"/>
              <a:t>Conclusions</a:t>
            </a:r>
            <a:endParaRPr lang="en-CA" sz="6000" dirty="0"/>
          </a:p>
        </p:txBody>
      </p:sp>
      <p:sp>
        <p:nvSpPr>
          <p:cNvPr id="3" name="Text Placeholder 2"/>
          <p:cNvSpPr>
            <a:spLocks noGrp="1"/>
          </p:cNvSpPr>
          <p:nvPr>
            <p:ph type="body" idx="1"/>
          </p:nvPr>
        </p:nvSpPr>
        <p:spPr/>
        <p:txBody>
          <a:bodyPr/>
          <a:lstStyle/>
          <a:p>
            <a:r>
              <a:rPr lang="fr-CA" dirty="0"/>
              <a:t> </a:t>
            </a:r>
            <a:endParaRPr lang="en-CA" dirty="0"/>
          </a:p>
        </p:txBody>
      </p:sp>
      <p:sp>
        <p:nvSpPr>
          <p:cNvPr id="4" name="Slide Number Placeholder 3"/>
          <p:cNvSpPr>
            <a:spLocks noGrp="1"/>
          </p:cNvSpPr>
          <p:nvPr>
            <p:ph type="sldNum" sz="quarter" idx="12"/>
          </p:nvPr>
        </p:nvSpPr>
        <p:spPr/>
        <p:txBody>
          <a:bodyPr/>
          <a:lstStyle/>
          <a:p>
            <a:fld id="{100C1AC0-215C-4C22-A7D1-D70D180FD47A}" type="slidenum">
              <a:rPr lang="en-CA" altLang="fr-FR" smtClean="0"/>
              <a:pPr/>
              <a:t>41</a:t>
            </a:fld>
            <a:endParaRPr lang="en-CA" altLang="fr-FR"/>
          </a:p>
        </p:txBody>
      </p:sp>
    </p:spTree>
    <p:extLst>
      <p:ext uri="{BB962C8B-B14F-4D97-AF65-F5344CB8AC3E}">
        <p14:creationId xmlns:p14="http://schemas.microsoft.com/office/powerpoint/2010/main" val="30148410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Constats</a:t>
            </a:r>
            <a:endParaRPr lang="en-CA" dirty="0"/>
          </a:p>
        </p:txBody>
      </p:sp>
      <p:sp>
        <p:nvSpPr>
          <p:cNvPr id="3" name="Content Placeholder 2"/>
          <p:cNvSpPr>
            <a:spLocks noGrp="1"/>
          </p:cNvSpPr>
          <p:nvPr>
            <p:ph idx="1"/>
          </p:nvPr>
        </p:nvSpPr>
        <p:spPr/>
        <p:txBody>
          <a:bodyPr>
            <a:normAutofit/>
          </a:bodyPr>
          <a:lstStyle/>
          <a:p>
            <a:pPr>
              <a:lnSpc>
                <a:spcPct val="120000"/>
              </a:lnSpc>
            </a:pPr>
            <a:r>
              <a:rPr lang="fr-CA" dirty="0">
                <a:solidFill>
                  <a:schemeClr val="tx1"/>
                </a:solidFill>
              </a:rPr>
              <a:t>Avec la Proposition Conjointe</a:t>
            </a:r>
          </a:p>
          <a:p>
            <a:pPr lvl="1">
              <a:lnSpc>
                <a:spcPct val="120000"/>
              </a:lnSpc>
            </a:pPr>
            <a:r>
              <a:rPr lang="fr-CA" dirty="0">
                <a:solidFill>
                  <a:schemeClr val="tx1"/>
                </a:solidFill>
              </a:rPr>
              <a:t>HQP charge beaucoup plus cher pour un écart négatif qu’il ne paie pour un écart positif à la même heure</a:t>
            </a:r>
          </a:p>
          <a:p>
            <a:pPr lvl="1">
              <a:lnSpc>
                <a:spcPct val="120000"/>
              </a:lnSpc>
            </a:pPr>
            <a:r>
              <a:rPr lang="fr-CA" dirty="0">
                <a:solidFill>
                  <a:schemeClr val="tx1"/>
                </a:solidFill>
              </a:rPr>
              <a:t>Les pénalités d’HQT sont également beaucoup plus élevées pour un écart négatif que pour un écart positif à la même heure, parce que basé sur les mêmes prix de référence</a:t>
            </a:r>
          </a:p>
          <a:p>
            <a:pPr>
              <a:lnSpc>
                <a:spcPct val="120000"/>
              </a:lnSpc>
            </a:pPr>
            <a:r>
              <a:rPr lang="fr-CA" dirty="0">
                <a:solidFill>
                  <a:schemeClr val="tx1"/>
                </a:solidFill>
              </a:rPr>
              <a:t>Les charges additionnelles d’HQP ne représentent aucunement les coûts que l’écart lui occasionne</a:t>
            </a:r>
          </a:p>
          <a:p>
            <a:pPr lvl="1">
              <a:lnSpc>
                <a:spcPct val="120000"/>
              </a:lnSpc>
            </a:pPr>
            <a:r>
              <a:rPr lang="fr-CA" dirty="0">
                <a:solidFill>
                  <a:schemeClr val="tx1"/>
                </a:solidFill>
              </a:rPr>
              <a:t>Plutôt une justification dissuasive</a:t>
            </a:r>
          </a:p>
          <a:p>
            <a:pPr lvl="1">
              <a:lnSpc>
                <a:spcPct val="120000"/>
              </a:lnSpc>
            </a:pPr>
            <a:r>
              <a:rPr lang="fr-CA" dirty="0">
                <a:solidFill>
                  <a:schemeClr val="tx1"/>
                </a:solidFill>
              </a:rPr>
              <a:t>En violation du principe #2 énoncé par la FERC</a:t>
            </a:r>
          </a:p>
          <a:p>
            <a:pPr marL="201168" lvl="1" indent="0">
              <a:lnSpc>
                <a:spcPct val="120000"/>
              </a:lnSpc>
              <a:buNone/>
            </a:pPr>
            <a:endParaRPr lang="fr-CA" dirty="0">
              <a:solidFill>
                <a:schemeClr val="tx1"/>
              </a:solidFill>
            </a:endParaRPr>
          </a:p>
          <a:p>
            <a:pPr lvl="1">
              <a:lnSpc>
                <a:spcPct val="120000"/>
              </a:lnSpc>
            </a:pPr>
            <a:endParaRPr lang="fr-CA" dirty="0">
              <a:solidFill>
                <a:schemeClr val="tx1"/>
              </a:solidFill>
            </a:endParaRPr>
          </a:p>
          <a:p>
            <a:pPr lvl="1">
              <a:lnSpc>
                <a:spcPct val="120000"/>
              </a:lnSpc>
            </a:pPr>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42</a:t>
            </a:fld>
            <a:endParaRPr lang="en-CA" altLang="fr-FR"/>
          </a:p>
        </p:txBody>
      </p:sp>
      <p:sp>
        <p:nvSpPr>
          <p:cNvPr id="5" name="Content Placeholder 4"/>
          <p:cNvSpPr>
            <a:spLocks noGrp="1"/>
          </p:cNvSpPr>
          <p:nvPr>
            <p:ph sz="quarter" idx="14"/>
          </p:nvPr>
        </p:nvSpPr>
        <p:spPr/>
        <p:txBody>
          <a:bodyPr/>
          <a:lstStyle/>
          <a:p>
            <a:r>
              <a:rPr lang="fr-CA" dirty="0"/>
              <a:t> </a:t>
            </a:r>
            <a:endParaRPr lang="en-CA" dirty="0"/>
          </a:p>
        </p:txBody>
      </p:sp>
    </p:spTree>
    <p:extLst>
      <p:ext uri="{BB962C8B-B14F-4D97-AF65-F5344CB8AC3E}">
        <p14:creationId xmlns:p14="http://schemas.microsoft.com/office/powerpoint/2010/main" val="18862592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Constats</a:t>
            </a:r>
            <a:endParaRPr lang="en-CA" dirty="0"/>
          </a:p>
        </p:txBody>
      </p:sp>
      <p:sp>
        <p:nvSpPr>
          <p:cNvPr id="3" name="Content Placeholder 2"/>
          <p:cNvSpPr>
            <a:spLocks noGrp="1"/>
          </p:cNvSpPr>
          <p:nvPr>
            <p:ph idx="1"/>
          </p:nvPr>
        </p:nvSpPr>
        <p:spPr/>
        <p:txBody>
          <a:bodyPr>
            <a:normAutofit/>
          </a:bodyPr>
          <a:lstStyle/>
          <a:p>
            <a:pPr>
              <a:lnSpc>
                <a:spcPct val="120000"/>
              </a:lnSpc>
            </a:pPr>
            <a:r>
              <a:rPr lang="fr-CA" dirty="0">
                <a:solidFill>
                  <a:schemeClr val="tx1"/>
                </a:solidFill>
              </a:rPr>
              <a:t>L’analyse d’HQP sur l’arbitrage ne tient pas compte des pénalités d’HQT</a:t>
            </a:r>
          </a:p>
          <a:p>
            <a:pPr lvl="1">
              <a:lnSpc>
                <a:spcPct val="120000"/>
              </a:lnSpc>
            </a:pPr>
            <a:r>
              <a:rPr lang="fr-CA" dirty="0">
                <a:solidFill>
                  <a:schemeClr val="tx1"/>
                </a:solidFill>
              </a:rPr>
              <a:t>Si HQP allègue et démontre des écarts intentionnels, d’autres mesures peuvent être envisagés</a:t>
            </a:r>
          </a:p>
          <a:p>
            <a:pPr>
              <a:lnSpc>
                <a:spcPct val="120000"/>
              </a:lnSpc>
            </a:pPr>
            <a:r>
              <a:rPr lang="fr-CA" dirty="0">
                <a:solidFill>
                  <a:schemeClr val="tx1"/>
                </a:solidFill>
              </a:rPr>
              <a:t>La fixation des prix de référence selon la moyenne des trois marchés mènerait à des charges plus justes et plus raisonnables lors des écarts</a:t>
            </a:r>
          </a:p>
          <a:p>
            <a:pPr lvl="1">
              <a:lnSpc>
                <a:spcPct val="120000"/>
              </a:lnSpc>
            </a:pPr>
            <a:endParaRPr lang="fr-CA" dirty="0">
              <a:solidFill>
                <a:schemeClr val="tx1"/>
              </a:solidFill>
            </a:endParaRPr>
          </a:p>
          <a:p>
            <a:pPr lvl="1">
              <a:lnSpc>
                <a:spcPct val="120000"/>
              </a:lnSpc>
            </a:pPr>
            <a:endParaRPr lang="fr-CA" dirty="0">
              <a:solidFill>
                <a:schemeClr val="tx1"/>
              </a:solidFill>
            </a:endParaRPr>
          </a:p>
          <a:p>
            <a:pPr lvl="1">
              <a:lnSpc>
                <a:spcPct val="120000"/>
              </a:lnSpc>
            </a:pPr>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43</a:t>
            </a:fld>
            <a:endParaRPr lang="en-CA" altLang="fr-FR"/>
          </a:p>
        </p:txBody>
      </p:sp>
      <p:sp>
        <p:nvSpPr>
          <p:cNvPr id="5" name="Content Placeholder 4"/>
          <p:cNvSpPr>
            <a:spLocks noGrp="1"/>
          </p:cNvSpPr>
          <p:nvPr>
            <p:ph sz="quarter" idx="14"/>
          </p:nvPr>
        </p:nvSpPr>
        <p:spPr/>
        <p:txBody>
          <a:bodyPr/>
          <a:lstStyle/>
          <a:p>
            <a:r>
              <a:rPr lang="fr-CA" dirty="0"/>
              <a:t> </a:t>
            </a:r>
            <a:endParaRPr lang="en-CA" dirty="0"/>
          </a:p>
        </p:txBody>
      </p:sp>
    </p:spTree>
    <p:extLst>
      <p:ext uri="{BB962C8B-B14F-4D97-AF65-F5344CB8AC3E}">
        <p14:creationId xmlns:p14="http://schemas.microsoft.com/office/powerpoint/2010/main" val="12560826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Recommandations</a:t>
            </a:r>
            <a:endParaRPr lang="en-CA" dirty="0"/>
          </a:p>
        </p:txBody>
      </p:sp>
      <p:sp>
        <p:nvSpPr>
          <p:cNvPr id="3" name="Content Placeholder 2"/>
          <p:cNvSpPr>
            <a:spLocks noGrp="1"/>
          </p:cNvSpPr>
          <p:nvPr>
            <p:ph idx="1"/>
          </p:nvPr>
        </p:nvSpPr>
        <p:spPr/>
        <p:txBody>
          <a:bodyPr/>
          <a:lstStyle/>
          <a:p>
            <a:r>
              <a:rPr lang="fr-CA" dirty="0">
                <a:solidFill>
                  <a:schemeClr val="tx1"/>
                </a:solidFill>
              </a:rPr>
              <a:t>Accepter l’ensemble des modifications aux Annexes 4 et 5 selon la Proposition Conjointe, sauf à l’égard des prix de référence</a:t>
            </a:r>
          </a:p>
          <a:p>
            <a:r>
              <a:rPr lang="fr-CA" dirty="0">
                <a:solidFill>
                  <a:schemeClr val="tx1"/>
                </a:solidFill>
              </a:rPr>
              <a:t>Fixer les prix incrémentiel et </a:t>
            </a:r>
            <a:r>
              <a:rPr lang="fr-CA" dirty="0" err="1">
                <a:solidFill>
                  <a:schemeClr val="tx1"/>
                </a:solidFill>
              </a:rPr>
              <a:t>décrémentiel</a:t>
            </a:r>
            <a:r>
              <a:rPr lang="fr-CA" dirty="0">
                <a:solidFill>
                  <a:schemeClr val="tx1"/>
                </a:solidFill>
              </a:rPr>
              <a:t> en fonction des prix moyennes des trois marchés (horaires ou mensuels, selon le cas)</a:t>
            </a:r>
          </a:p>
          <a:p>
            <a:r>
              <a:rPr lang="fr-CA" dirty="0">
                <a:solidFill>
                  <a:schemeClr val="tx1"/>
                </a:solidFill>
              </a:rPr>
              <a:t>Demander au Transporteur de développer des critères explicites à l’égard de l’exemption des ressources intermittentes applicables aux centrales au fil de l’eau, avec stockage d’eau très limité</a:t>
            </a:r>
          </a:p>
          <a:p>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44</a:t>
            </a:fld>
            <a:endParaRPr lang="en-CA" altLang="fr-FR"/>
          </a:p>
        </p:txBody>
      </p:sp>
      <p:sp>
        <p:nvSpPr>
          <p:cNvPr id="5" name="Content Placeholder 4"/>
          <p:cNvSpPr>
            <a:spLocks noGrp="1"/>
          </p:cNvSpPr>
          <p:nvPr>
            <p:ph sz="quarter" idx="14"/>
          </p:nvPr>
        </p:nvSpPr>
        <p:spPr/>
        <p:txBody>
          <a:bodyPr/>
          <a:lstStyle/>
          <a:p>
            <a:r>
              <a:rPr lang="fr-CA" dirty="0"/>
              <a:t> </a:t>
            </a:r>
            <a:endParaRPr lang="en-CA" dirty="0"/>
          </a:p>
        </p:txBody>
      </p:sp>
    </p:spTree>
    <p:extLst>
      <p:ext uri="{BB962C8B-B14F-4D97-AF65-F5344CB8AC3E}">
        <p14:creationId xmlns:p14="http://schemas.microsoft.com/office/powerpoint/2010/main" val="25952113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t>Pourquoi rester conforme avec le </a:t>
            </a:r>
            <a:r>
              <a:rPr lang="fr-CA" sz="3200" i="1" dirty="0"/>
              <a:t>pro forma</a:t>
            </a:r>
            <a:r>
              <a:rPr lang="fr-CA" sz="3200" dirty="0"/>
              <a:t>?</a:t>
            </a:r>
            <a:endParaRPr lang="en-CA" sz="3200" dirty="0"/>
          </a:p>
        </p:txBody>
      </p:sp>
      <p:sp>
        <p:nvSpPr>
          <p:cNvPr id="3" name="Content Placeholder 2"/>
          <p:cNvSpPr>
            <a:spLocks noGrp="1"/>
          </p:cNvSpPr>
          <p:nvPr>
            <p:ph idx="1"/>
          </p:nvPr>
        </p:nvSpPr>
        <p:spPr/>
        <p:txBody>
          <a:bodyPr/>
          <a:lstStyle/>
          <a:p>
            <a:r>
              <a:rPr lang="fr-CA" dirty="0">
                <a:solidFill>
                  <a:schemeClr val="tx1"/>
                </a:solidFill>
              </a:rPr>
              <a:t>Pour maintenir le </a:t>
            </a:r>
            <a:r>
              <a:rPr lang="fr-CA" i="1" dirty="0">
                <a:solidFill>
                  <a:schemeClr val="tx1"/>
                </a:solidFill>
              </a:rPr>
              <a:t>Power </a:t>
            </a:r>
            <a:r>
              <a:rPr lang="fr-CA" i="1" dirty="0" err="1">
                <a:solidFill>
                  <a:schemeClr val="tx1"/>
                </a:solidFill>
              </a:rPr>
              <a:t>Marketer</a:t>
            </a:r>
            <a:r>
              <a:rPr lang="fr-CA" i="1" dirty="0">
                <a:solidFill>
                  <a:schemeClr val="tx1"/>
                </a:solidFill>
              </a:rPr>
              <a:t> </a:t>
            </a:r>
            <a:r>
              <a:rPr lang="fr-CA" i="1" dirty="0" err="1">
                <a:solidFill>
                  <a:schemeClr val="tx1"/>
                </a:solidFill>
              </a:rPr>
              <a:t>Authorization</a:t>
            </a:r>
            <a:r>
              <a:rPr lang="fr-CA" i="1" dirty="0">
                <a:solidFill>
                  <a:schemeClr val="tx1"/>
                </a:solidFill>
              </a:rPr>
              <a:t> </a:t>
            </a:r>
            <a:r>
              <a:rPr lang="fr-CA" dirty="0">
                <a:solidFill>
                  <a:schemeClr val="tx1"/>
                </a:solidFill>
              </a:rPr>
              <a:t>d’HQ</a:t>
            </a:r>
          </a:p>
          <a:p>
            <a:pPr lvl="1"/>
            <a:r>
              <a:rPr lang="fr-CA" dirty="0">
                <a:solidFill>
                  <a:schemeClr val="tx1"/>
                </a:solidFill>
              </a:rPr>
              <a:t>Accordé en 1997 après une étude minutieuse</a:t>
            </a:r>
            <a:endParaRPr lang="en-CA" dirty="0">
              <a:solidFill>
                <a:schemeClr val="tx1"/>
              </a:solidFill>
            </a:endParaRPr>
          </a:p>
          <a:p>
            <a:r>
              <a:rPr lang="fr-CA" dirty="0">
                <a:solidFill>
                  <a:schemeClr val="tx1"/>
                </a:solidFill>
              </a:rPr>
              <a:t>Pour respecter les obligations de réciprocité</a:t>
            </a:r>
            <a:endParaRPr lang="en-CA" dirty="0">
              <a:solidFill>
                <a:schemeClr val="tx1"/>
              </a:solidFill>
            </a:endParaRPr>
          </a:p>
          <a:p>
            <a:pPr lvl="1"/>
            <a:r>
              <a:rPr lang="en-CA" sz="1800" dirty="0">
                <a:solidFill>
                  <a:schemeClr val="tx1"/>
                </a:solidFill>
              </a:rPr>
              <a:t>A Transmission Customer receiving Transmission Service under this Tariff agrees to provide </a:t>
            </a:r>
            <a:r>
              <a:rPr lang="en-CA" sz="1800" u="sng" dirty="0">
                <a:solidFill>
                  <a:schemeClr val="tx1"/>
                </a:solidFill>
              </a:rPr>
              <a:t>comparable Transmission Service </a:t>
            </a:r>
            <a:r>
              <a:rPr lang="en-CA" sz="1800" dirty="0">
                <a:solidFill>
                  <a:schemeClr val="tx1"/>
                </a:solidFill>
              </a:rPr>
              <a:t>that it is capable of providing to each Transmission Owner </a:t>
            </a:r>
            <a:r>
              <a:rPr lang="en-CA" sz="1800" u="sng" dirty="0">
                <a:solidFill>
                  <a:schemeClr val="tx1"/>
                </a:solidFill>
              </a:rPr>
              <a:t>on similar terms and conditions </a:t>
            </a:r>
            <a:r>
              <a:rPr lang="en-CA" sz="1800" dirty="0">
                <a:solidFill>
                  <a:schemeClr val="tx1"/>
                </a:solidFill>
              </a:rPr>
              <a:t>over facilities used for the transmission of Energy owned, controlled or operated by the Transmission Customer and over facilities used for the transmission of Energy owned, controlled or operated by the Transmission Customer’s corporate Affiliates. (Art. 6, OATT du ISO-NY)</a:t>
            </a:r>
          </a:p>
          <a:p>
            <a:pPr lvl="1"/>
            <a:r>
              <a:rPr lang="fr-CA" sz="1800" dirty="0">
                <a:solidFill>
                  <a:schemeClr val="tx1"/>
                </a:solidFill>
              </a:rPr>
              <a:t>« comparable Transmission Service … on </a:t>
            </a:r>
            <a:r>
              <a:rPr lang="fr-CA" sz="1800" dirty="0" err="1">
                <a:solidFill>
                  <a:schemeClr val="tx1"/>
                </a:solidFill>
              </a:rPr>
              <a:t>similar</a:t>
            </a:r>
            <a:r>
              <a:rPr lang="fr-CA" sz="1800" dirty="0">
                <a:solidFill>
                  <a:schemeClr val="tx1"/>
                </a:solidFill>
              </a:rPr>
              <a:t> </a:t>
            </a:r>
            <a:r>
              <a:rPr lang="fr-CA" sz="1800" dirty="0" err="1">
                <a:solidFill>
                  <a:schemeClr val="tx1"/>
                </a:solidFill>
              </a:rPr>
              <a:t>terms</a:t>
            </a:r>
            <a:r>
              <a:rPr lang="fr-CA" sz="1800" dirty="0">
                <a:solidFill>
                  <a:schemeClr val="tx1"/>
                </a:solidFill>
              </a:rPr>
              <a:t> and conditions » fait référence aux normes minimales de la FERC</a:t>
            </a:r>
            <a:endParaRPr lang="en-CA" sz="1800"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5</a:t>
            </a:fld>
            <a:endParaRPr lang="en-CA" altLang="fr-FR"/>
          </a:p>
        </p:txBody>
      </p:sp>
      <p:sp>
        <p:nvSpPr>
          <p:cNvPr id="5" name="Content Placeholder 4"/>
          <p:cNvSpPr>
            <a:spLocks noGrp="1"/>
          </p:cNvSpPr>
          <p:nvPr>
            <p:ph sz="quarter" idx="14"/>
          </p:nvPr>
        </p:nvSpPr>
        <p:spPr/>
        <p:txBody>
          <a:bodyPr/>
          <a:lstStyle/>
          <a:p>
            <a:endParaRPr lang="en-CA"/>
          </a:p>
        </p:txBody>
      </p:sp>
    </p:spTree>
    <p:extLst>
      <p:ext uri="{BB962C8B-B14F-4D97-AF65-F5344CB8AC3E}">
        <p14:creationId xmlns:p14="http://schemas.microsoft.com/office/powerpoint/2010/main" val="29608787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i="1" dirty="0" err="1"/>
              <a:t>Imbalance</a:t>
            </a:r>
            <a:r>
              <a:rPr lang="fr-CA" sz="3600" i="1" dirty="0"/>
              <a:t> charge </a:t>
            </a:r>
            <a:r>
              <a:rPr lang="fr-CA" sz="3600" i="1" dirty="0" err="1"/>
              <a:t>principles</a:t>
            </a:r>
            <a:r>
              <a:rPr lang="fr-CA" sz="3600" i="1" dirty="0"/>
              <a:t> </a:t>
            </a:r>
            <a:r>
              <a:rPr lang="fr-CA" sz="3600" dirty="0"/>
              <a:t>de la FERC</a:t>
            </a:r>
            <a:endParaRPr lang="en-CA" sz="3600" dirty="0"/>
          </a:p>
        </p:txBody>
      </p:sp>
      <p:sp>
        <p:nvSpPr>
          <p:cNvPr id="3" name="Content Placeholder 2"/>
          <p:cNvSpPr>
            <a:spLocks noGrp="1"/>
          </p:cNvSpPr>
          <p:nvPr>
            <p:ph idx="1"/>
          </p:nvPr>
        </p:nvSpPr>
        <p:spPr/>
        <p:txBody>
          <a:bodyPr>
            <a:normAutofit lnSpcReduction="10000"/>
          </a:bodyPr>
          <a:lstStyle/>
          <a:p>
            <a:pPr>
              <a:lnSpc>
                <a:spcPct val="120000"/>
              </a:lnSpc>
            </a:pPr>
            <a:r>
              <a:rPr lang="en-US" sz="2000" dirty="0" err="1">
                <a:solidFill>
                  <a:schemeClr val="tx1"/>
                </a:solidFill>
              </a:rPr>
              <a:t>Dans</a:t>
            </a:r>
            <a:r>
              <a:rPr lang="en-US" sz="2000" dirty="0">
                <a:solidFill>
                  <a:schemeClr val="tx1"/>
                </a:solidFill>
              </a:rPr>
              <a:t> </a:t>
            </a:r>
            <a:r>
              <a:rPr lang="en-US" sz="2000" dirty="0" err="1">
                <a:solidFill>
                  <a:schemeClr val="tx1"/>
                </a:solidFill>
              </a:rPr>
              <a:t>l’Ord</a:t>
            </a:r>
            <a:r>
              <a:rPr lang="en-US" sz="2000" dirty="0">
                <a:solidFill>
                  <a:schemeClr val="tx1"/>
                </a:solidFill>
              </a:rPr>
              <a:t>. 890, la FERC a </a:t>
            </a:r>
            <a:r>
              <a:rPr lang="en-US" sz="2000" dirty="0" err="1">
                <a:solidFill>
                  <a:schemeClr val="tx1"/>
                </a:solidFill>
              </a:rPr>
              <a:t>énoncé</a:t>
            </a:r>
            <a:r>
              <a:rPr lang="en-US" sz="2000" dirty="0">
                <a:solidFill>
                  <a:schemeClr val="tx1"/>
                </a:solidFill>
              </a:rPr>
              <a:t> trois </a:t>
            </a:r>
            <a:r>
              <a:rPr lang="en-US" sz="2000" dirty="0" err="1">
                <a:solidFill>
                  <a:schemeClr val="tx1"/>
                </a:solidFill>
              </a:rPr>
              <a:t>principes</a:t>
            </a:r>
            <a:r>
              <a:rPr lang="en-US" sz="2000" dirty="0">
                <a:solidFill>
                  <a:schemeClr val="tx1"/>
                </a:solidFill>
              </a:rPr>
              <a:t> </a:t>
            </a:r>
            <a:r>
              <a:rPr lang="en-US" sz="2000" dirty="0" err="1">
                <a:solidFill>
                  <a:schemeClr val="tx1"/>
                </a:solidFill>
              </a:rPr>
              <a:t>fondamentaux</a:t>
            </a:r>
            <a:r>
              <a:rPr lang="en-US" sz="2000" dirty="0">
                <a:solidFill>
                  <a:schemeClr val="tx1"/>
                </a:solidFill>
              </a:rPr>
              <a:t> par rapport aux services de compensation </a:t>
            </a:r>
            <a:r>
              <a:rPr lang="en-US" sz="2000" dirty="0" err="1">
                <a:solidFill>
                  <a:schemeClr val="tx1"/>
                </a:solidFill>
              </a:rPr>
              <a:t>d’écarts</a:t>
            </a:r>
            <a:r>
              <a:rPr lang="en-US" sz="2000" dirty="0">
                <a:solidFill>
                  <a:schemeClr val="tx1"/>
                </a:solidFill>
              </a:rPr>
              <a:t> (SCÉ)</a:t>
            </a:r>
          </a:p>
          <a:p>
            <a:pPr marL="384048" lvl="2" indent="0">
              <a:lnSpc>
                <a:spcPct val="100000"/>
              </a:lnSpc>
              <a:buNone/>
            </a:pPr>
            <a:r>
              <a:rPr lang="en-US" sz="1600" u="sng" dirty="0">
                <a:solidFill>
                  <a:schemeClr val="tx1"/>
                </a:solidFill>
              </a:rPr>
              <a:t>Energy and Generator Imbalance Charges</a:t>
            </a:r>
            <a:r>
              <a:rPr lang="en-US" sz="1600" dirty="0">
                <a:solidFill>
                  <a:schemeClr val="tx1"/>
                </a:solidFill>
              </a:rPr>
              <a:t>. We find that energy and generator imbalance charges we have previously accepted are </a:t>
            </a:r>
            <a:r>
              <a:rPr lang="en-US" sz="1600" u="sng" dirty="0">
                <a:solidFill>
                  <a:schemeClr val="tx1"/>
                </a:solidFill>
              </a:rPr>
              <a:t>excessive, too varied, and otherwise unrelated to the cost of providing the service </a:t>
            </a:r>
            <a:r>
              <a:rPr lang="en-US" sz="1600" dirty="0">
                <a:solidFill>
                  <a:schemeClr val="tx1"/>
                </a:solidFill>
              </a:rPr>
              <a:t>and, therefore, </a:t>
            </a:r>
            <a:r>
              <a:rPr lang="en-US" sz="1600" u="sng" dirty="0">
                <a:solidFill>
                  <a:schemeClr val="tx1"/>
                </a:solidFill>
              </a:rPr>
              <a:t>we reform energy and generator imbalance pricing</a:t>
            </a:r>
            <a:r>
              <a:rPr lang="en-US" sz="1600" dirty="0">
                <a:solidFill>
                  <a:schemeClr val="tx1"/>
                </a:solidFill>
              </a:rPr>
              <a:t>. </a:t>
            </a:r>
            <a:r>
              <a:rPr lang="en-US" sz="1600" u="sng" dirty="0">
                <a:solidFill>
                  <a:schemeClr val="tx1"/>
                </a:solidFill>
              </a:rPr>
              <a:t>We adopt tiered pro forma OATT energy and generator imbalance provisions </a:t>
            </a:r>
            <a:r>
              <a:rPr lang="en-US" sz="1600" dirty="0">
                <a:solidFill>
                  <a:schemeClr val="tx1"/>
                </a:solidFill>
              </a:rPr>
              <a:t>similar to those in use by Bonneville and exempt intermittent resources from the highest deviation band. In these new provisions, </a:t>
            </a:r>
            <a:r>
              <a:rPr lang="en-US" sz="1600" u="sng" dirty="0">
                <a:solidFill>
                  <a:schemeClr val="tx1"/>
                </a:solidFill>
              </a:rPr>
              <a:t>imbalance charges are based on incremental cost and escalate as the imbalance increases</a:t>
            </a:r>
            <a:r>
              <a:rPr lang="en-US" sz="1600" dirty="0">
                <a:solidFill>
                  <a:schemeClr val="tx1"/>
                </a:solidFill>
              </a:rPr>
              <a:t>. Any deviations from these provisions must be </a:t>
            </a:r>
            <a:r>
              <a:rPr lang="en-US" sz="1600" u="sng" dirty="0">
                <a:solidFill>
                  <a:schemeClr val="tx1"/>
                </a:solidFill>
              </a:rPr>
              <a:t>consistent with or superior to the pro forma OATT </a:t>
            </a:r>
            <a:r>
              <a:rPr lang="en-US" sz="1600" dirty="0">
                <a:solidFill>
                  <a:schemeClr val="tx1"/>
                </a:solidFill>
              </a:rPr>
              <a:t>as modified by this Final Rule and must meet the following criteria: the charges must (1) be </a:t>
            </a:r>
            <a:r>
              <a:rPr lang="en-US" sz="1600" u="sng" dirty="0">
                <a:solidFill>
                  <a:schemeClr val="tx1"/>
                </a:solidFill>
              </a:rPr>
              <a:t>related to the cost of correcting the imbalance</a:t>
            </a:r>
            <a:r>
              <a:rPr lang="en-US" sz="1600" dirty="0">
                <a:solidFill>
                  <a:schemeClr val="tx1"/>
                </a:solidFill>
              </a:rPr>
              <a:t>, (2) be </a:t>
            </a:r>
            <a:r>
              <a:rPr lang="en-US" sz="1600" u="sng" dirty="0">
                <a:solidFill>
                  <a:schemeClr val="tx1"/>
                </a:solidFill>
              </a:rPr>
              <a:t>tailored to encourage accurate scheduling behavior</a:t>
            </a:r>
            <a:r>
              <a:rPr lang="en-US" sz="1600" dirty="0">
                <a:solidFill>
                  <a:schemeClr val="tx1"/>
                </a:solidFill>
              </a:rPr>
              <a:t>, such as by increasing the percentage of the adder as the deviations become larger, and (3) </a:t>
            </a:r>
            <a:r>
              <a:rPr lang="en-US" sz="1600" u="sng" dirty="0">
                <a:solidFill>
                  <a:schemeClr val="tx1"/>
                </a:solidFill>
              </a:rPr>
              <a:t>account for the special circumstances presented by intermittent generators</a:t>
            </a:r>
            <a:r>
              <a:rPr lang="en-US" sz="1600" dirty="0">
                <a:solidFill>
                  <a:schemeClr val="tx1"/>
                </a:solidFill>
              </a:rPr>
              <a:t>, such as by waiving the higher ends of the deviation </a:t>
            </a:r>
            <a:r>
              <a:rPr lang="en-CA" sz="1600" dirty="0">
                <a:solidFill>
                  <a:schemeClr val="tx1"/>
                </a:solidFill>
              </a:rPr>
              <a:t>penalties. (</a:t>
            </a:r>
            <a:r>
              <a:rPr lang="fr-CA" sz="1600" dirty="0" err="1">
                <a:solidFill>
                  <a:schemeClr val="tx1"/>
                </a:solidFill>
              </a:rPr>
              <a:t>Order</a:t>
            </a:r>
            <a:r>
              <a:rPr lang="fr-CA" sz="1600" dirty="0">
                <a:solidFill>
                  <a:schemeClr val="tx1"/>
                </a:solidFill>
              </a:rPr>
              <a:t> 890, para. 85)</a:t>
            </a:r>
          </a:p>
          <a:p>
            <a:pPr marL="91440" lvl="2" indent="-91440">
              <a:lnSpc>
                <a:spcPct val="120000"/>
              </a:lnSpc>
              <a:spcBef>
                <a:spcPts val="600"/>
              </a:spcBef>
              <a:spcAft>
                <a:spcPts val="200"/>
              </a:spcAft>
              <a:buSzPct val="100000"/>
              <a:buFont typeface="Wingdings" panose="05000000000000000000" pitchFamily="2" charset="2"/>
              <a:buChar char="q"/>
            </a:pPr>
            <a:r>
              <a:rPr lang="fr-CA" sz="2000" dirty="0">
                <a:solidFill>
                  <a:schemeClr val="tx1"/>
                </a:solidFill>
              </a:rPr>
              <a:t>Aucun appui pour la notion de prix incrémentiel/</a:t>
            </a:r>
            <a:r>
              <a:rPr lang="fr-CA" sz="2000" dirty="0" err="1">
                <a:solidFill>
                  <a:schemeClr val="tx1"/>
                </a:solidFill>
              </a:rPr>
              <a:t>décrémentiel</a:t>
            </a:r>
            <a:r>
              <a:rPr lang="fr-CA" sz="2000" dirty="0">
                <a:solidFill>
                  <a:schemeClr val="tx1"/>
                </a:solidFill>
              </a:rPr>
              <a:t> très divergent</a:t>
            </a:r>
          </a:p>
          <a:p>
            <a:pPr>
              <a:lnSpc>
                <a:spcPct val="120000"/>
              </a:lnSpc>
            </a:pPr>
            <a:endParaRPr lang="en-CA" sz="1400"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6</a:t>
            </a:fld>
            <a:endParaRPr lang="en-CA" altLang="fr-FR"/>
          </a:p>
        </p:txBody>
      </p:sp>
      <p:sp>
        <p:nvSpPr>
          <p:cNvPr id="5" name="Content Placeholder 4"/>
          <p:cNvSpPr>
            <a:spLocks noGrp="1"/>
          </p:cNvSpPr>
          <p:nvPr>
            <p:ph sz="quarter" idx="14"/>
          </p:nvPr>
        </p:nvSpPr>
        <p:spPr/>
        <p:txBody>
          <a:bodyPr/>
          <a:lstStyle/>
          <a:p>
            <a:endParaRPr lang="en-CA"/>
          </a:p>
        </p:txBody>
      </p:sp>
    </p:spTree>
    <p:extLst>
      <p:ext uri="{BB962C8B-B14F-4D97-AF65-F5344CB8AC3E}">
        <p14:creationId xmlns:p14="http://schemas.microsoft.com/office/powerpoint/2010/main" val="6609633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i="1" dirty="0" err="1"/>
              <a:t>Imbalance</a:t>
            </a:r>
            <a:r>
              <a:rPr lang="fr-CA" sz="3600" i="1" dirty="0"/>
              <a:t> charge </a:t>
            </a:r>
            <a:r>
              <a:rPr lang="fr-CA" sz="3600" i="1" dirty="0" err="1"/>
              <a:t>principles</a:t>
            </a:r>
            <a:r>
              <a:rPr lang="fr-CA" sz="3600" i="1" dirty="0"/>
              <a:t> </a:t>
            </a:r>
            <a:r>
              <a:rPr lang="fr-CA" sz="3600" dirty="0"/>
              <a:t>de la FERC</a:t>
            </a:r>
            <a:endParaRPr lang="en-CA" sz="3600" dirty="0"/>
          </a:p>
        </p:txBody>
      </p:sp>
      <p:sp>
        <p:nvSpPr>
          <p:cNvPr id="3" name="Content Placeholder 2"/>
          <p:cNvSpPr>
            <a:spLocks noGrp="1"/>
          </p:cNvSpPr>
          <p:nvPr>
            <p:ph idx="1"/>
          </p:nvPr>
        </p:nvSpPr>
        <p:spPr/>
        <p:txBody>
          <a:bodyPr>
            <a:normAutofit/>
          </a:bodyPr>
          <a:lstStyle/>
          <a:p>
            <a:pPr>
              <a:lnSpc>
                <a:spcPct val="120000"/>
              </a:lnSpc>
            </a:pPr>
            <a:r>
              <a:rPr lang="fr-CA" sz="2000" dirty="0">
                <a:solidFill>
                  <a:schemeClr val="tx1"/>
                </a:solidFill>
              </a:rPr>
              <a:t>Ces principes sont exécutoires, mais la FERC démontrera de la flexibilité dans leur application</a:t>
            </a:r>
          </a:p>
          <a:p>
            <a:pPr lvl="1">
              <a:lnSpc>
                <a:spcPct val="120000"/>
              </a:lnSpc>
            </a:pPr>
            <a:r>
              <a:rPr lang="fr-CA" sz="1800" dirty="0">
                <a:solidFill>
                  <a:schemeClr val="tx1"/>
                </a:solidFill>
              </a:rPr>
              <a:t>Cela suggère, par exemple, que la définition des Tranches et les pénalités applicables peuvent varier</a:t>
            </a:r>
          </a:p>
          <a:p>
            <a:pPr lvl="1">
              <a:lnSpc>
                <a:spcPct val="120000"/>
              </a:lnSpc>
            </a:pPr>
            <a:r>
              <a:rPr lang="fr-CA" sz="1800" dirty="0">
                <a:solidFill>
                  <a:schemeClr val="tx1"/>
                </a:solidFill>
              </a:rPr>
              <a:t>Mais pas le fait que les prix incrémentiel et </a:t>
            </a:r>
            <a:r>
              <a:rPr lang="fr-CA" sz="1800" dirty="0" err="1">
                <a:solidFill>
                  <a:schemeClr val="tx1"/>
                </a:solidFill>
              </a:rPr>
              <a:t>décrémentiel</a:t>
            </a:r>
            <a:r>
              <a:rPr lang="fr-CA" sz="1800" dirty="0">
                <a:solidFill>
                  <a:schemeClr val="tx1"/>
                </a:solidFill>
              </a:rPr>
              <a:t> doivent refléter les coûts réels de fournir le service.</a:t>
            </a:r>
          </a:p>
          <a:p>
            <a:pPr>
              <a:lnSpc>
                <a:spcPct val="120000"/>
              </a:lnSpc>
            </a:pPr>
            <a:endParaRPr lang="en-CA" sz="1400"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7</a:t>
            </a:fld>
            <a:endParaRPr lang="en-CA" altLang="fr-FR"/>
          </a:p>
        </p:txBody>
      </p:sp>
      <p:sp>
        <p:nvSpPr>
          <p:cNvPr id="5" name="Content Placeholder 4"/>
          <p:cNvSpPr>
            <a:spLocks noGrp="1"/>
          </p:cNvSpPr>
          <p:nvPr>
            <p:ph sz="quarter" idx="14"/>
          </p:nvPr>
        </p:nvSpPr>
        <p:spPr/>
        <p:txBody>
          <a:bodyPr/>
          <a:lstStyle/>
          <a:p>
            <a:endParaRPr lang="en-CA"/>
          </a:p>
        </p:txBody>
      </p:sp>
    </p:spTree>
    <p:extLst>
      <p:ext uri="{BB962C8B-B14F-4D97-AF65-F5344CB8AC3E}">
        <p14:creationId xmlns:p14="http://schemas.microsoft.com/office/powerpoint/2010/main" val="24916949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a:solidFill>
                  <a:schemeClr val="tx1"/>
                </a:solidFill>
              </a:rPr>
              <a:t>SCÉ: L’évolution du cadre d’analyse</a:t>
            </a:r>
            <a:endParaRPr lang="en-CA" sz="4000" dirty="0">
              <a:solidFill>
                <a:schemeClr val="tx1"/>
              </a:solidFill>
            </a:endParaRPr>
          </a:p>
        </p:txBody>
      </p:sp>
      <p:sp>
        <p:nvSpPr>
          <p:cNvPr id="3" name="Content Placeholder 2"/>
          <p:cNvSpPr>
            <a:spLocks noGrp="1"/>
          </p:cNvSpPr>
          <p:nvPr>
            <p:ph idx="1"/>
          </p:nvPr>
        </p:nvSpPr>
        <p:spPr/>
        <p:txBody>
          <a:bodyPr>
            <a:normAutofit/>
          </a:bodyPr>
          <a:lstStyle/>
          <a:p>
            <a:r>
              <a:rPr lang="fr-CA" sz="2000" dirty="0">
                <a:solidFill>
                  <a:schemeClr val="tx1"/>
                </a:solidFill>
              </a:rPr>
              <a:t>R-3669-08</a:t>
            </a:r>
          </a:p>
          <a:p>
            <a:pPr lvl="1"/>
            <a:r>
              <a:rPr lang="fr-CA" sz="1800" dirty="0">
                <a:solidFill>
                  <a:schemeClr val="tx1"/>
                </a:solidFill>
              </a:rPr>
              <a:t>Prémisse – lorsque HQP fournit un </a:t>
            </a:r>
            <a:r>
              <a:rPr lang="fr-CA" sz="1800" dirty="0" err="1">
                <a:solidFill>
                  <a:schemeClr val="tx1"/>
                </a:solidFill>
              </a:rPr>
              <a:t>MWh</a:t>
            </a:r>
            <a:r>
              <a:rPr lang="fr-CA" sz="1800" dirty="0">
                <a:solidFill>
                  <a:schemeClr val="tx1"/>
                </a:solidFill>
              </a:rPr>
              <a:t> en SCÉ (écart négatif), il se prive d’une vente en exportation. Le client lui paye:</a:t>
            </a:r>
          </a:p>
          <a:p>
            <a:pPr lvl="2"/>
            <a:r>
              <a:rPr lang="fr-CA" dirty="0">
                <a:solidFill>
                  <a:schemeClr val="tx1"/>
                </a:solidFill>
              </a:rPr>
              <a:t>Prix de référence: le prix le plus élevé des marchés avoisinants</a:t>
            </a:r>
          </a:p>
          <a:p>
            <a:pPr lvl="2"/>
            <a:r>
              <a:rPr lang="fr-CA" dirty="0">
                <a:solidFill>
                  <a:schemeClr val="tx1"/>
                </a:solidFill>
              </a:rPr>
              <a:t>Ajustements: </a:t>
            </a:r>
            <a:r>
              <a:rPr lang="fr-CA" u="sng" dirty="0">
                <a:solidFill>
                  <a:schemeClr val="tx1"/>
                </a:solidFill>
              </a:rPr>
              <a:t>moins</a:t>
            </a:r>
            <a:r>
              <a:rPr lang="fr-CA" dirty="0">
                <a:solidFill>
                  <a:schemeClr val="tx1"/>
                </a:solidFill>
              </a:rPr>
              <a:t> les frais de transaction pour une telle vente</a:t>
            </a:r>
          </a:p>
          <a:p>
            <a:pPr lvl="2"/>
            <a:r>
              <a:rPr lang="fr-CA" dirty="0">
                <a:solidFill>
                  <a:schemeClr val="tx1"/>
                </a:solidFill>
              </a:rPr>
              <a:t>… pour compenser approximativement les revenus réels qu’HQP aurait touchés</a:t>
            </a:r>
          </a:p>
          <a:p>
            <a:r>
              <a:rPr lang="fr-CA" sz="2000" dirty="0">
                <a:solidFill>
                  <a:schemeClr val="tx1"/>
                </a:solidFill>
              </a:rPr>
              <a:t>R-4096-2019, phase 1</a:t>
            </a:r>
          </a:p>
          <a:p>
            <a:pPr lvl="1"/>
            <a:r>
              <a:rPr lang="fr-CA" sz="1800" dirty="0">
                <a:solidFill>
                  <a:schemeClr val="tx1"/>
                </a:solidFill>
              </a:rPr>
              <a:t>Prémisse – lorsque HQP fournit un </a:t>
            </a:r>
            <a:r>
              <a:rPr lang="fr-CA" sz="1800" dirty="0" err="1">
                <a:solidFill>
                  <a:schemeClr val="tx1"/>
                </a:solidFill>
              </a:rPr>
              <a:t>MWh</a:t>
            </a:r>
            <a:r>
              <a:rPr lang="fr-CA" sz="1800" dirty="0">
                <a:solidFill>
                  <a:schemeClr val="tx1"/>
                </a:solidFill>
              </a:rPr>
              <a:t> en SCÉ, le client achète d’HQP </a:t>
            </a:r>
            <a:br>
              <a:rPr lang="fr-CA" sz="1800" dirty="0">
                <a:solidFill>
                  <a:schemeClr val="tx1"/>
                </a:solidFill>
              </a:rPr>
            </a:br>
            <a:r>
              <a:rPr lang="fr-CA" sz="1800" dirty="0">
                <a:solidFill>
                  <a:schemeClr val="tx1"/>
                </a:solidFill>
              </a:rPr>
              <a:t>plutôt que du marché externe. Il doit payer à HQP:</a:t>
            </a:r>
          </a:p>
          <a:p>
            <a:pPr lvl="2"/>
            <a:r>
              <a:rPr lang="fr-CA" dirty="0">
                <a:solidFill>
                  <a:schemeClr val="tx1"/>
                </a:solidFill>
              </a:rPr>
              <a:t>Prix de référence: le prix le plus élevé des marchés avoisinants</a:t>
            </a:r>
          </a:p>
          <a:p>
            <a:pPr lvl="2"/>
            <a:r>
              <a:rPr lang="fr-CA" dirty="0">
                <a:solidFill>
                  <a:schemeClr val="tx1"/>
                </a:solidFill>
              </a:rPr>
              <a:t>Ajustements: </a:t>
            </a:r>
            <a:r>
              <a:rPr lang="fr-CA" u="sng" dirty="0">
                <a:solidFill>
                  <a:schemeClr val="tx1"/>
                </a:solidFill>
              </a:rPr>
              <a:t>plus</a:t>
            </a:r>
            <a:r>
              <a:rPr lang="fr-CA" dirty="0">
                <a:solidFill>
                  <a:schemeClr val="tx1"/>
                </a:solidFill>
              </a:rPr>
              <a:t> les frais qu’il aurait dû payer en importation</a:t>
            </a:r>
          </a:p>
          <a:p>
            <a:pPr lvl="2"/>
            <a:r>
              <a:rPr lang="fr-CA" dirty="0">
                <a:solidFill>
                  <a:schemeClr val="tx1"/>
                </a:solidFill>
              </a:rPr>
              <a:t>… pour éviter que le client ne profite indûment d’avoir acheté d’HQP </a:t>
            </a:r>
            <a:br>
              <a:rPr lang="fr-CA" dirty="0">
                <a:solidFill>
                  <a:schemeClr val="tx1"/>
                </a:solidFill>
              </a:rPr>
            </a:br>
            <a:r>
              <a:rPr lang="fr-CA" dirty="0">
                <a:solidFill>
                  <a:schemeClr val="tx1"/>
                </a:solidFill>
              </a:rPr>
              <a:t>plutôt que du marché externe (arbitrage)</a:t>
            </a:r>
          </a:p>
          <a:p>
            <a:pPr lvl="2"/>
            <a:r>
              <a:rPr lang="fr-CA" dirty="0">
                <a:solidFill>
                  <a:schemeClr val="tx1"/>
                </a:solidFill>
              </a:rPr>
              <a:t>Et vice versa …</a:t>
            </a: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8</a:t>
            </a:fld>
            <a:endParaRPr lang="en-CA" altLang="fr-FR"/>
          </a:p>
        </p:txBody>
      </p:sp>
      <p:sp>
        <p:nvSpPr>
          <p:cNvPr id="5" name="Content Placeholder 4"/>
          <p:cNvSpPr>
            <a:spLocks noGrp="1"/>
          </p:cNvSpPr>
          <p:nvPr>
            <p:ph sz="quarter" idx="14"/>
          </p:nvPr>
        </p:nvSpPr>
        <p:spPr/>
        <p:txBody>
          <a:bodyPr/>
          <a:lstStyle/>
          <a:p>
            <a:r>
              <a:rPr lang="fr-CA" u="sng" dirty="0"/>
              <a:t>Contexte</a:t>
            </a:r>
            <a:endParaRPr lang="en-CA" u="sng" dirty="0"/>
          </a:p>
        </p:txBody>
      </p:sp>
    </p:spTree>
    <p:extLst>
      <p:ext uri="{BB962C8B-B14F-4D97-AF65-F5344CB8AC3E}">
        <p14:creationId xmlns:p14="http://schemas.microsoft.com/office/powerpoint/2010/main" val="8610610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a:t>R-4096-2019, phase 2</a:t>
            </a:r>
            <a:endParaRPr lang="en-CA" sz="4000" dirty="0"/>
          </a:p>
        </p:txBody>
      </p:sp>
      <p:sp>
        <p:nvSpPr>
          <p:cNvPr id="3" name="Content Placeholder 2"/>
          <p:cNvSpPr>
            <a:spLocks noGrp="1"/>
          </p:cNvSpPr>
          <p:nvPr>
            <p:ph idx="1"/>
          </p:nvPr>
        </p:nvSpPr>
        <p:spPr>
          <a:xfrm>
            <a:off x="358595" y="1730644"/>
            <a:ext cx="8426810" cy="4729142"/>
          </a:xfrm>
        </p:spPr>
        <p:txBody>
          <a:bodyPr>
            <a:normAutofit/>
          </a:bodyPr>
          <a:lstStyle/>
          <a:p>
            <a:pPr lvl="1">
              <a:lnSpc>
                <a:spcPct val="110000"/>
              </a:lnSpc>
            </a:pPr>
            <a:r>
              <a:rPr lang="fr-CA" dirty="0">
                <a:solidFill>
                  <a:schemeClr val="tx1"/>
                </a:solidFill>
              </a:rPr>
              <a:t>Reconnaissance qu’un écart n’implique pas une transaction à travers les interconnexions</a:t>
            </a:r>
          </a:p>
          <a:p>
            <a:pPr lvl="2">
              <a:lnSpc>
                <a:spcPct val="110000"/>
              </a:lnSpc>
            </a:pPr>
            <a:r>
              <a:rPr lang="fr-CA" dirty="0">
                <a:solidFill>
                  <a:schemeClr val="tx1"/>
                </a:solidFill>
              </a:rPr>
              <a:t>« service rendu à l’intérieur du réseau du Transporteur » (C-BRTM-0036, p. 3)</a:t>
            </a:r>
          </a:p>
          <a:p>
            <a:pPr lvl="2">
              <a:lnSpc>
                <a:spcPct val="110000"/>
              </a:lnSpc>
            </a:pPr>
            <a:r>
              <a:rPr lang="fr-CA" dirty="0">
                <a:solidFill>
                  <a:schemeClr val="tx1"/>
                </a:solidFill>
              </a:rPr>
              <a:t>Donc les frais de transaction ne sont plus pertinents</a:t>
            </a:r>
          </a:p>
          <a:p>
            <a:pPr lvl="1">
              <a:lnSpc>
                <a:spcPct val="110000"/>
              </a:lnSpc>
            </a:pPr>
            <a:r>
              <a:rPr lang="fr-CA" dirty="0">
                <a:solidFill>
                  <a:schemeClr val="tx1"/>
                </a:solidFill>
              </a:rPr>
              <a:t>Toutefois, la Proposition Conjointe ne modifie pas le calcul des prix de référence</a:t>
            </a:r>
          </a:p>
          <a:p>
            <a:pPr lvl="2">
              <a:lnSpc>
                <a:spcPct val="110000"/>
              </a:lnSpc>
            </a:pPr>
            <a:r>
              <a:rPr lang="fr-CA" dirty="0">
                <a:solidFill>
                  <a:schemeClr val="tx1"/>
                </a:solidFill>
              </a:rPr>
              <a:t>le prix le plus élevé des marchés avoisinants pour le prix incrémentiel, et </a:t>
            </a:r>
          </a:p>
          <a:p>
            <a:pPr lvl="2">
              <a:lnSpc>
                <a:spcPct val="110000"/>
              </a:lnSpc>
            </a:pPr>
            <a:r>
              <a:rPr lang="fr-CA" dirty="0">
                <a:solidFill>
                  <a:schemeClr val="tx1"/>
                </a:solidFill>
              </a:rPr>
              <a:t>le prix le moins élevé des marchés avoisinants pour le prix </a:t>
            </a:r>
            <a:r>
              <a:rPr lang="fr-CA" dirty="0" err="1">
                <a:solidFill>
                  <a:schemeClr val="tx1"/>
                </a:solidFill>
              </a:rPr>
              <a:t>décrémentiel</a:t>
            </a:r>
            <a:endParaRPr lang="fr-CA" dirty="0">
              <a:solidFill>
                <a:schemeClr val="tx1"/>
              </a:solidFill>
            </a:endParaRPr>
          </a:p>
          <a:p>
            <a:pPr lvl="1">
              <a:lnSpc>
                <a:spcPct val="110000"/>
              </a:lnSpc>
            </a:pPr>
            <a:r>
              <a:rPr lang="fr-CA" dirty="0">
                <a:solidFill>
                  <a:schemeClr val="tx1"/>
                </a:solidFill>
              </a:rPr>
              <a:t>La justification offerte : maintenir un « rôle dissuasif » dans le calcul du prix de référence </a:t>
            </a:r>
          </a:p>
          <a:p>
            <a:pPr marL="566928" lvl="3" indent="0">
              <a:lnSpc>
                <a:spcPct val="110000"/>
              </a:lnSpc>
              <a:buNone/>
            </a:pPr>
            <a:endParaRPr lang="fr-CA" sz="1200" dirty="0">
              <a:solidFill>
                <a:schemeClr val="tx1"/>
              </a:solidFill>
            </a:endParaRPr>
          </a:p>
          <a:p>
            <a:pPr lvl="1">
              <a:lnSpc>
                <a:spcPct val="110000"/>
              </a:lnSpc>
            </a:pPr>
            <a:endParaRPr lang="fr-CA" sz="1600" dirty="0">
              <a:solidFill>
                <a:schemeClr val="tx1"/>
              </a:solidFill>
            </a:endParaRPr>
          </a:p>
          <a:p>
            <a:pPr lvl="2">
              <a:lnSpc>
                <a:spcPct val="110000"/>
              </a:lnSpc>
            </a:pPr>
            <a:endParaRPr lang="fr-CA" sz="1600" dirty="0">
              <a:solidFill>
                <a:schemeClr val="tx1"/>
              </a:solidFill>
            </a:endParaRPr>
          </a:p>
          <a:p>
            <a:pPr lvl="1">
              <a:lnSpc>
                <a:spcPct val="110000"/>
              </a:lnSpc>
            </a:pPr>
            <a:endParaRPr lang="en-CA" dirty="0">
              <a:solidFill>
                <a:schemeClr val="tx1"/>
              </a:solidFill>
            </a:endParaRPr>
          </a:p>
        </p:txBody>
      </p:sp>
      <p:sp>
        <p:nvSpPr>
          <p:cNvPr id="4" name="Slide Number Placeholder 3"/>
          <p:cNvSpPr>
            <a:spLocks noGrp="1"/>
          </p:cNvSpPr>
          <p:nvPr>
            <p:ph type="sldNum" sz="quarter" idx="12"/>
          </p:nvPr>
        </p:nvSpPr>
        <p:spPr/>
        <p:txBody>
          <a:bodyPr/>
          <a:lstStyle/>
          <a:p>
            <a:fld id="{25226E04-A4DC-4EA0-A09D-5A07E6B0F871}" type="slidenum">
              <a:rPr lang="en-CA" altLang="fr-FR" smtClean="0"/>
              <a:pPr/>
              <a:t>9</a:t>
            </a:fld>
            <a:endParaRPr lang="en-CA" altLang="fr-FR"/>
          </a:p>
        </p:txBody>
      </p:sp>
      <p:sp>
        <p:nvSpPr>
          <p:cNvPr id="5" name="Content Placeholder 4"/>
          <p:cNvSpPr>
            <a:spLocks noGrp="1"/>
          </p:cNvSpPr>
          <p:nvPr>
            <p:ph sz="quarter" idx="14"/>
          </p:nvPr>
        </p:nvSpPr>
        <p:spPr/>
        <p:txBody>
          <a:bodyPr/>
          <a:lstStyle/>
          <a:p>
            <a:r>
              <a:rPr lang="fr-CA" u="sng" dirty="0">
                <a:solidFill>
                  <a:schemeClr val="tx1"/>
                </a:solidFill>
              </a:rPr>
              <a:t>L’évolution du cadre d’analyse</a:t>
            </a:r>
            <a:endParaRPr lang="en-CA" u="sng" dirty="0">
              <a:solidFill>
                <a:schemeClr val="tx1"/>
              </a:solidFill>
            </a:endParaRPr>
          </a:p>
        </p:txBody>
      </p:sp>
    </p:spTree>
    <p:extLst>
      <p:ext uri="{BB962C8B-B14F-4D97-AF65-F5344CB8AC3E}">
        <p14:creationId xmlns:p14="http://schemas.microsoft.com/office/powerpoint/2010/main" val="37834439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hase xmlns="a091097b-8ae3-4832-a2b2-51f9a78aeacd">2</Phase>
    <Sujet xmlns="a091097b-8ae3-4832-a2b2-51f9a78aeacd">Présentation de la preuve du RNCREQ</Sujet>
    <Confidentiel xmlns="a091097b-8ae3-4832-a2b2-51f9a78aeacd">3</Confidentiel>
    <Projet xmlns="a091097b-8ae3-4832-a2b2-51f9a78aeacd">550</Projet>
    <Provenance xmlns="a091097b-8ae3-4832-a2b2-51f9a78aeacd">2</Provenance>
    <Hidden_UploadedAt xmlns="a091097b-8ae3-4832-a2b2-51f9a78aeacd">2023-01-25T01:09:36+00:00</Hidden_UploadedAt>
    <Accés_x0020_restreint xmlns="a091097b-8ae3-4832-a2b2-51f9a78aeacd">false</Accés_x0020_restreint>
    <Précision_x0020_de_x0020_document xmlns="a091097b-8ae3-4832-a2b2-51f9a78aeacd" xsi:nil="true"/>
    <Déposant xmlns="a091097b-8ae3-4832-a2b2-51f9a78aeacd">123</Déposant>
    <Sous-catégorie xmlns="a091097b-8ae3-4832-a2b2-51f9a78aeacd" xsi:nil="true"/>
    <Copie_x0020_papier_x0020_reçue xmlns="a091097b-8ae3-4832-a2b2-51f9a78aeacd">false</Copie_x0020_papier_x0020_reçue>
    <Cote_x0020_de_x0020_déposant xmlns="a091097b-8ae3-4832-a2b2-51f9a78aeacd" xsi:nil="true"/>
    <Inscrit_x0020_au_x0020_plumitif xmlns="a091097b-8ae3-4832-a2b2-51f9a78aeacd">true</Inscrit_x0020_au_x0020_plumitif>
    <Numéro_x0020_plumitif xmlns="a091097b-8ae3-4832-a2b2-51f9a78aeacd">453</Numéro_x0020_plumitif>
    <Hidden_UploadedBy xmlns="a091097b-8ae3-4832-a2b2-51f9a78aeacd" xsi:nil="true"/>
    <Hidden_ApprovedBy xmlns="a091097b-8ae3-4832-a2b2-51f9a78aeacd" xsi:nil="true"/>
    <Statut xmlns="a091097b-8ae3-4832-a2b2-51f9a78aeacd" xsi:nil="true"/>
    <Catégorie_x0020_de_x0020_document xmlns="a091097b-8ae3-4832-a2b2-51f9a78aeacd">2</Catégorie_x0020_de_x0020_document>
    <Date_x0020_de_x0020_confidentialité_x0020_relevée xmlns="a091097b-8ae3-4832-a2b2-51f9a78aeacd" xsi:nil="true"/>
    <Hidden_ApprovedAt xmlns="a091097b-8ae3-4832-a2b2-51f9a78aeacd">2023-01-25T01:09:36+00:00</Hidden_ApprovedAt>
    <Cote_x0020_de_x0020_piéce xmlns="a091097b-8ae3-4832-a2b2-51f9a78aeacd">C-RNCREQ-0054</Cote_x0020_de_x0020_piéce>
    <Diffusable_x0020_sur_x0020_le_x0020_Web xmlns="a091097b-8ae3-4832-a2b2-51f9a78aeacd">true</Diffusable_x0020_sur_x0020_le_x0020_Web>
    <Date_x0020_de_x0020_réception_x0020_copie_x0020_papier xmlns="a091097b-8ae3-4832-a2b2-51f9a78aeacd" xsi:nil="true"/>
    <Ne_x0020_pas_x0020_envoyer_x0020_d_x0027_alerte xmlns="a091097b-8ae3-4832-a2b2-51f9a78aeacd">false</Ne_x0020_pas_x0020_envoyer_x0020_d_x0027_alerte>
    <_dlc_DocId xmlns="a84ed267-86d5-4fa1-a3cb-2fed497fe84f">W2HFWTQUJJY6-766142638-282</_dlc_DocId>
    <_dlc_DocIdUrl xmlns="a84ed267-86d5-4fa1-a3cb-2fed497fe84f">
      <Url>http://s10mtlweb:8081/550/_layouts/15/DocIdRedir.aspx?ID=W2HFWTQUJJY6-766142638-282</Url>
      <Description>W2HFWTQUJJY6-766142638-282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de projet" ma:contentTypeID="0x010100F6681E3BDF397F418586AC591ADC81BB00C591C5BBFB79574B86ECA8057FDC6D45" ma:contentTypeVersion="0" ma:contentTypeDescription="" ma:contentTypeScope="" ma:versionID="9248d3524fdcc8e8dfe293620d629b14">
  <xsd:schema xmlns:xsd="http://www.w3.org/2001/XMLSchema" xmlns:xs="http://www.w3.org/2001/XMLSchema" xmlns:p="http://schemas.microsoft.com/office/2006/metadata/properties" xmlns:ns2="a091097b-8ae3-4832-a2b2-51f9a78aeacd" xmlns:ns3="a84ed267-86d5-4fa1-a3cb-2fed497fe84f" targetNamespace="http://schemas.microsoft.com/office/2006/metadata/properties" ma:root="true" ma:fieldsID="b7e9dbe386427f7c04dd1b10a57eb55d" ns2:_="" ns3:_="">
    <xsd:import namespace="a091097b-8ae3-4832-a2b2-51f9a78aeacd"/>
    <xsd:import namespace="a84ed267-86d5-4fa1-a3cb-2fed497fe84f"/>
    <xsd:element name="properties">
      <xsd:complexType>
        <xsd:sequence>
          <xsd:element name="documentManagement">
            <xsd:complexType>
              <xsd:all>
                <xsd:element ref="ns2:Projet"/>
                <xsd:element ref="ns2:Provenance" minOccurs="0"/>
                <xsd:element ref="ns2:Déposant"/>
                <xsd:element ref="ns2:Catégorie_x0020_de_x0020_document" minOccurs="0"/>
                <xsd:element ref="ns2:Sous-catégorie" minOccurs="0"/>
                <xsd:element ref="ns2:Phase"/>
                <xsd:element ref="ns2:Précision_x0020_de_x0020_document" minOccurs="0"/>
                <xsd:element ref="ns2:Sujet" minOccurs="0"/>
                <xsd:element ref="ns2:Cote_x0020_de_x0020_déposant" minOccurs="0"/>
                <xsd:element ref="ns2:Accés_x0020_restreint" minOccurs="0"/>
                <xsd:element ref="ns2:Cote_x0020_de_x0020_piéce" minOccurs="0"/>
                <xsd:element ref="ns2:Inscrit_x0020_au_x0020_plumitif" minOccurs="0"/>
                <xsd:element ref="ns2:Numéro_x0020_plumitif" minOccurs="0"/>
                <xsd:element ref="ns2:Diffusable_x0020_sur_x0020_le_x0020_Web" minOccurs="0"/>
                <xsd:element ref="ns2:Ne_x0020_pas_x0020_envoyer_x0020_d_x0027_alerte" minOccurs="0"/>
                <xsd:element ref="ns2:Confidentiel"/>
                <xsd:element ref="ns2:Date_x0020_de_x0020_confidentialité_x0020_relevée" minOccurs="0"/>
                <xsd:element ref="ns2:Copie_x0020_papier_x0020_reçue" minOccurs="0"/>
                <xsd:element ref="ns2:Date_x0020_de_x0020_réception_x0020_copie_x0020_papier" minOccurs="0"/>
                <xsd:element ref="ns3:_dlc_DocId" minOccurs="0"/>
                <xsd:element ref="ns3:_dlc_DocIdUrl" minOccurs="0"/>
                <xsd:element ref="ns3:_dlc_DocIdPersistId" minOccurs="0"/>
                <xsd:element ref="ns2:Hidden_UploadedBy" minOccurs="0"/>
                <xsd:element ref="ns2:Hidden_UploadedAt" minOccurs="0"/>
                <xsd:element ref="ns2:Hidden_ApprovedBy" minOccurs="0"/>
                <xsd:element ref="ns2:Hidden_ApprovedAt" minOccurs="0"/>
                <xsd:element ref="ns2:Stat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1097b-8ae3-4832-a2b2-51f9a78aeacd" elementFormDefault="qualified">
    <xsd:import namespace="http://schemas.microsoft.com/office/2006/documentManagement/types"/>
    <xsd:import namespace="http://schemas.microsoft.com/office/infopath/2007/PartnerControls"/>
    <xsd:element name="Projet" ma:index="1" ma:displayName="Projet" ma:list="{CE87CB4F-F3B1-42AD-9CE0-0125D6B4080B}" ma:internalName="Projet" ma:readOnly="false" ma:showField="Num_x00e9_ro_x0020_du_x0020_proj" ma:web="{76ddd5ea-d475-414e-8091-4675c7a4bd1a}">
      <xsd:simpleType>
        <xsd:restriction base="dms:Lookup"/>
      </xsd:simpleType>
    </xsd:element>
    <xsd:element name="Provenance" ma:index="2" nillable="true" ma:displayName="Provenance" ma:list="{3A1A4597-1672-4F84-9DE7-FBA0AEBF9CE3}" ma:internalName="Provenance" ma:showField="Title" ma:web="{76ddd5ea-d475-414e-8091-4675c7a4bd1a}">
      <xsd:simpleType>
        <xsd:restriction base="dms:Lookup"/>
      </xsd:simpleType>
    </xsd:element>
    <xsd:element name="Déposant" ma:index="3" ma:displayName="Déposant" ma:list="{A2D4550E-DC70-4FE1-8010-4C446E5D8D2C}" ma:internalName="D_x00e9_posant" ma:showField="Title" ma:web="{76ddd5ea-d475-414e-8091-4675c7a4bd1a}">
      <xsd:simpleType>
        <xsd:restriction base="dms:Lookup"/>
      </xsd:simpleType>
    </xsd:element>
    <xsd:element name="Catégorie_x0020_de_x0020_document" ma:index="4" nillable="true" ma:displayName="Catégorie de document" ma:list="{F7545102-6201-4483-9929-E858F36BE31E}" ma:internalName="Cat_x00e9_gorie_x0020_de_x0020_document" ma:showField="Title" ma:web="{76ddd5ea-d475-414e-8091-4675c7a4bd1a}">
      <xsd:simpleType>
        <xsd:restriction base="dms:Lookup"/>
      </xsd:simpleType>
    </xsd:element>
    <xsd:element name="Sous-catégorie" ma:index="5" nillable="true" ma:displayName="Sous-catégorie" ma:list="{8F61632E-9A95-48F5-95F9-D05D88255F44}" ma:internalName="Sous_x002d_cat_x00e9_gorie" ma:showField="Title" ma:web="{76ddd5ea-d475-414e-8091-4675c7a4bd1a}">
      <xsd:simpleType>
        <xsd:restriction base="dms:Lookup"/>
      </xsd:simpleType>
    </xsd:element>
    <xsd:element name="Phase" ma:index="6" ma:displayName="Phase" ma:list="{1721197D-7382-4457-968B-EC653058772A}" ma:internalName="Phase" ma:showField="Title" ma:web="{76ddd5ea-d475-414e-8091-4675c7a4bd1a}">
      <xsd:simpleType>
        <xsd:restriction base="dms:Lookup"/>
      </xsd:simpleType>
    </xsd:element>
    <xsd:element name="Précision_x0020_de_x0020_document" ma:index="7" nillable="true" ma:displayName="Précisions de document" ma:hidden="true" ma:list="{CD8F73AF-CF7D-4F56-B7C5-E37D10A86459}" ma:internalName="Pr_x00e9_cision_x0020_de_x0020_document" ma:readOnly="false" ma:showField="Title" ma:web="{76ddd5ea-d475-414e-8091-4675c7a4bd1a}">
      <xsd:simpleType>
        <xsd:restriction base="dms:Lookup"/>
      </xsd:simpleType>
    </xsd:element>
    <xsd:element name="Sujet" ma:index="8" nillable="true" ma:displayName="Sujet" ma:internalName="Sujet">
      <xsd:simpleType>
        <xsd:restriction base="dms:Note">
          <xsd:maxLength value="255"/>
        </xsd:restriction>
      </xsd:simpleType>
    </xsd:element>
    <xsd:element name="Cote_x0020_de_x0020_déposant" ma:index="9" nillable="true" ma:displayName="Cote déposant" ma:internalName="Cote_x0020_de_x0020_d_x00e9_posant">
      <xsd:simpleType>
        <xsd:restriction base="dms:Text">
          <xsd:maxLength value="255"/>
        </xsd:restriction>
      </xsd:simpleType>
    </xsd:element>
    <xsd:element name="Accés_x0020_restreint" ma:index="10" nillable="true" ma:displayName="Accès restreint" ma:default="0" ma:internalName="Acc_x00e9_s_x0020_restreint">
      <xsd:simpleType>
        <xsd:restriction base="dms:Boolean"/>
      </xsd:simpleType>
    </xsd:element>
    <xsd:element name="Cote_x0020_de_x0020_piéce" ma:index="11" nillable="true" ma:displayName="Cote de pièce" ma:internalName="Cote_x0020_de_x0020_pi_x00e9_ce">
      <xsd:simpleType>
        <xsd:restriction base="dms:Text">
          <xsd:maxLength value="255"/>
        </xsd:restriction>
      </xsd:simpleType>
    </xsd:element>
    <xsd:element name="Inscrit_x0020_au_x0020_plumitif" ma:index="12" nillable="true" ma:displayName="Inscrit au plumitif" ma:default="1" ma:internalName="Inscrit_x0020_au_x0020_plumitif">
      <xsd:simpleType>
        <xsd:restriction base="dms:Boolean"/>
      </xsd:simpleType>
    </xsd:element>
    <xsd:element name="Numéro_x0020_plumitif" ma:index="13" nillable="true" ma:displayName="Numéro plumitif" ma:decimals="0" ma:internalName="Num_x00e9_ro_x0020_plumitif">
      <xsd:simpleType>
        <xsd:restriction base="dms:Number">
          <xsd:maxInclusive value="9999"/>
          <xsd:minInclusive value="1"/>
        </xsd:restriction>
      </xsd:simpleType>
    </xsd:element>
    <xsd:element name="Diffusable_x0020_sur_x0020_le_x0020_Web" ma:index="14" nillable="true" ma:displayName="Diffusable sur le Web" ma:default="1" ma:internalName="Diffusable_x0020_sur_x0020_le_x0020_Web">
      <xsd:simpleType>
        <xsd:restriction base="dms:Boolean"/>
      </xsd:simpleType>
    </xsd:element>
    <xsd:element name="Ne_x0020_pas_x0020_envoyer_x0020_d_x0027_alerte" ma:index="15" nillable="true" ma:displayName="Ne pas envoyer d'alerte" ma:default="1" ma:internalName="Ne_x0020_pas_x0020_envoyer_x0020_d_x0027_alerte">
      <xsd:simpleType>
        <xsd:restriction base="dms:Boolean"/>
      </xsd:simpleType>
    </xsd:element>
    <xsd:element name="Confidentiel" ma:index="16" ma:displayName="Confidentiel" ma:list="{79B26B89-E55A-4B03-BEFA-7EE3A90275CF}" ma:internalName="Confidentiel" ma:showField="Title" ma:web="{76ddd5ea-d475-414e-8091-4675c7a4bd1a}">
      <xsd:simpleType>
        <xsd:restriction base="dms:Lookup"/>
      </xsd:simpleType>
    </xsd:element>
    <xsd:element name="Date_x0020_de_x0020_confidentialité_x0020_relevée" ma:index="17" nillable="true" ma:displayName="Date de confidentialité relevée" ma:format="DateOnly" ma:internalName="Date_x0020_de_x0020_confidentialit_x00e9__x0020_relev_x00e9_e">
      <xsd:simpleType>
        <xsd:restriction base="dms:DateTime"/>
      </xsd:simpleType>
    </xsd:element>
    <xsd:element name="Copie_x0020_papier_x0020_reçue" ma:index="18" nillable="true" ma:displayName="Copie papier reçue" ma:default="0" ma:internalName="Copie_x0020_papier_x0020_re_x00e7_ue">
      <xsd:simpleType>
        <xsd:restriction base="dms:Boolean"/>
      </xsd:simpleType>
    </xsd:element>
    <xsd:element name="Date_x0020_de_x0020_réception_x0020_copie_x0020_papier" ma:index="19" nillable="true" ma:displayName="Date de réception copie papier" ma:format="DateOnly" ma:internalName="Date_x0020_de_x0020_r_x00e9_ception_x0020_copie_x0020_papier">
      <xsd:simpleType>
        <xsd:restriction base="dms:DateTime"/>
      </xsd:simpleType>
    </xsd:element>
    <xsd:element name="Hidden_UploadedBy" ma:index="33" nillable="true" ma:displayName="Hidden_UploadedBy" ma:hidden="true" ma:internalName="Hidden_UploadedBy" ma:readOnly="false">
      <xsd:simpleType>
        <xsd:restriction base="dms:Text">
          <xsd:maxLength value="100"/>
        </xsd:restriction>
      </xsd:simpleType>
    </xsd:element>
    <xsd:element name="Hidden_UploadedAt" ma:index="34" nillable="true" ma:displayName="Hidden_UploadedAt" ma:default="[today]" ma:format="DateTime" ma:hidden="true" ma:internalName="Hidden_UploadedAt" ma:readOnly="false">
      <xsd:simpleType>
        <xsd:restriction base="dms:DateTime"/>
      </xsd:simpleType>
    </xsd:element>
    <xsd:element name="Hidden_ApprovedBy" ma:index="35" nillable="true" ma:displayName="Hidden_ApprovedBy" ma:hidden="true" ma:internalName="Hidden_ApprovedBy" ma:readOnly="false">
      <xsd:simpleType>
        <xsd:restriction base="dms:Text">
          <xsd:maxLength value="100"/>
        </xsd:restriction>
      </xsd:simpleType>
    </xsd:element>
    <xsd:element name="Hidden_ApprovedAt" ma:index="36" nillable="true" ma:displayName="Hidden_ApprovedAt" ma:default="[today]" ma:format="DateTime" ma:hidden="true" ma:internalName="Hidden_ApprovedAt" ma:readOnly="false">
      <xsd:simpleType>
        <xsd:restriction base="dms:DateTime"/>
      </xsd:simpleType>
    </xsd:element>
    <xsd:element name="Statut" ma:index="37" nillable="true" ma:displayName="Statut" ma:hidden="true" ma:internalName="Statut" ma:readOnly="false">
      <xsd:simpleType>
        <xsd:restriction base="dms:Text">
          <xsd:maxLength value="10"/>
        </xsd:restriction>
      </xsd:simpleType>
    </xsd:element>
  </xsd:schema>
  <xsd:schema xmlns:xsd="http://www.w3.org/2001/XMLSchema" xmlns:xs="http://www.w3.org/2001/XMLSchema" xmlns:dms="http://schemas.microsoft.com/office/2006/documentManagement/types" xmlns:pc="http://schemas.microsoft.com/office/infopath/2007/PartnerControls" targetNamespace="a84ed267-86d5-4fa1-a3cb-2fed497fe84f" elementFormDefault="qualified">
    <xsd:import namespace="http://schemas.microsoft.com/office/2006/documentManagement/types"/>
    <xsd:import namespace="http://schemas.microsoft.com/office/infopath/2007/PartnerControls"/>
    <xsd:element name="_dlc_DocId" ma:index="22" nillable="true" ma:displayName="Valeur d’ID de document" ma:description="Valeur de l’ID de document affecté à cet élément." ma:internalName="_dlc_DocId" ma:readOnly="true">
      <xsd:simpleType>
        <xsd:restriction base="dms:Text"/>
      </xsd:simpleType>
    </xsd:element>
    <xsd:element name="_dlc_DocIdUrl" ma:index="23"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553311-4827-4ECC-997B-E7D700133E7A}"/>
</file>

<file path=customXml/itemProps2.xml><?xml version="1.0" encoding="utf-8"?>
<ds:datastoreItem xmlns:ds="http://schemas.openxmlformats.org/officeDocument/2006/customXml" ds:itemID="{46002EDC-95F7-4464-81A9-593D2403F0BF}"/>
</file>

<file path=customXml/itemProps3.xml><?xml version="1.0" encoding="utf-8"?>
<ds:datastoreItem xmlns:ds="http://schemas.openxmlformats.org/officeDocument/2006/customXml" ds:itemID="{67095DB3-623A-42C0-8413-B6066EAB4022}"/>
</file>

<file path=customXml/itemProps4.xml><?xml version="1.0" encoding="utf-8"?>
<ds:datastoreItem xmlns:ds="http://schemas.openxmlformats.org/officeDocument/2006/customXml" ds:itemID="{61B73ADC-8F90-4532-91EE-2E0662FC302C}"/>
</file>

<file path=docProps/app.xml><?xml version="1.0" encoding="utf-8"?>
<Properties xmlns="http://schemas.openxmlformats.org/officeDocument/2006/extended-properties" xmlns:vt="http://schemas.openxmlformats.org/officeDocument/2006/docPropsVTypes">
  <Template/>
  <TotalTime>20022</TotalTime>
  <Words>4210</Words>
  <Application>Microsoft Macintosh PowerPoint</Application>
  <PresentationFormat>On-screen Show (4:3)</PresentationFormat>
  <Paragraphs>636</Paragraphs>
  <Slides>44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Arial</vt:lpstr>
      <vt:lpstr>Calibri</vt:lpstr>
      <vt:lpstr>Calibri Light</vt:lpstr>
      <vt:lpstr>Courier New</vt:lpstr>
      <vt:lpstr>Verdana</vt:lpstr>
      <vt:lpstr>Wingdings</vt:lpstr>
      <vt:lpstr>Retrospect</vt:lpstr>
      <vt:lpstr>Worksheet</vt:lpstr>
      <vt:lpstr>Les modalités de tarification  des Services de compensation  des écarts de livraison et de réception</vt:lpstr>
      <vt:lpstr>Plan</vt:lpstr>
      <vt:lpstr>Contexte</vt:lpstr>
      <vt:lpstr>L’évolution du tarif de transport d’HQT</vt:lpstr>
      <vt:lpstr>Pourquoi rester conforme avec le pro forma?</vt:lpstr>
      <vt:lpstr>Imbalance charge principles de la FERC</vt:lpstr>
      <vt:lpstr>Imbalance charge principles de la FERC</vt:lpstr>
      <vt:lpstr>SCÉ: L’évolution du cadre d’analyse</vt:lpstr>
      <vt:lpstr>R-4096-2019, phase 2</vt:lpstr>
      <vt:lpstr>R-4096-2019, phase 2</vt:lpstr>
      <vt:lpstr>La proposition conjointe</vt:lpstr>
      <vt:lpstr>Tableau synthèse</vt:lpstr>
      <vt:lpstr>Recommandations</vt:lpstr>
      <vt:lpstr>Le prix de référence selon la Proposition conjointe</vt:lpstr>
      <vt:lpstr>L’utilisation d’un proxy</vt:lpstr>
      <vt:lpstr>Approche analytique</vt:lpstr>
      <vt:lpstr>Les marchés avoisinants</vt:lpstr>
      <vt:lpstr>Prix mensuels</vt:lpstr>
      <vt:lpstr>Analyse des écarts mensuels (Tranche 1)</vt:lpstr>
      <vt:lpstr>Tranche 1 : Écarts nets positifs </vt:lpstr>
      <vt:lpstr>Tranche 1 : Écarts nets négatifs</vt:lpstr>
      <vt:lpstr>Tranche 1 : Écarts nets mixtes</vt:lpstr>
      <vt:lpstr>Tranche 2 : Écarts nets positifs vs négatifs </vt:lpstr>
      <vt:lpstr>Tranche 2 : Écarts nets positifs et négatifs </vt:lpstr>
      <vt:lpstr>Tranche 3 : Écarts nets positifs et négatifs </vt:lpstr>
      <vt:lpstr>Sommaire des exemples (2019)</vt:lpstr>
      <vt:lpstr>Prix mensuels (2014)</vt:lpstr>
      <vt:lpstr>Sommaire des exemples (2014)</vt:lpstr>
      <vt:lpstr>Le prix de référence défini comme le prix moyen des marchés externes</vt:lpstr>
      <vt:lpstr>Les prix « proxy »</vt:lpstr>
      <vt:lpstr>Les prix « proxy »</vt:lpstr>
      <vt:lpstr>L’utilisation du prix moyen des marchés externes comme prix de référence</vt:lpstr>
      <vt:lpstr>Comparaison des deux méthodes  de calcul du prix proxy</vt:lpstr>
      <vt:lpstr>Comparaison des deux méthodes  de calcul du prix proxy – Tranche 2</vt:lpstr>
      <vt:lpstr>Comparaison des deux méthodes  de calcul du prix proxy – Tranche 2</vt:lpstr>
      <vt:lpstr>Comparaison des deux méthodes  de calcul du prix proxy – Tranche 2</vt:lpstr>
      <vt:lpstr>Comparaison des deux méthodes  de calcul du prix proxy – Tranche 3</vt:lpstr>
      <vt:lpstr>Comparaison des deux méthodes  de calcul du prix proxy – Tranche 3</vt:lpstr>
      <vt:lpstr>Comparaison des deux  méthodes de calcul du prix proxy</vt:lpstr>
      <vt:lpstr>Écarts extrêmes</vt:lpstr>
      <vt:lpstr>Conclusions</vt:lpstr>
      <vt:lpstr>Constats</vt:lpstr>
      <vt:lpstr>Constats</vt:lpstr>
      <vt:lpstr>Recommandations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AVIS SUR LES MESURES SUSCEPTIBLES D’AMÉLIORER LES PRATIQUES TARIFAIRES</dc:title>
  <dc:subject>Présentation de la preuve du RNCREQ</dc:subject>
  <dc:creator>PR</dc:creator>
  <cp:lastModifiedBy>Prunelle Thibault-Bedard</cp:lastModifiedBy>
  <cp:revision>604</cp:revision>
  <cp:lastPrinted>2020-12-01T12:52:35Z</cp:lastPrinted>
  <dcterms:created xsi:type="dcterms:W3CDTF">2017-12-13T16:45:55Z</dcterms:created>
  <dcterms:modified xsi:type="dcterms:W3CDTF">2020-12-01T13:57:06Z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0x010100F6681E3BDF397F418586AC591ADC81BB00C591C5BBFB79574B86ECA8057FDC6D45</vt:lpwstr>
  </property>
  <property fmtid="{D5CDD505-2E9C-101B-9397-08002B2CF9AE}" pid="4" name="Order">
    <vt:r8>5445900</vt:r8>
  </property>
  <property fmtid="{D5CDD505-2E9C-101B-9397-08002B2CF9AE}" pid="5" name="_dlc_DocIdItemGuid">
    <vt:lpwstr>10a468fa-2db5-4954-81e7-10ed1b08d9ad</vt:lpwstr>
  </property>
</Properties>
</file>