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280" r:id="rId4"/>
    <p:sldId id="283" r:id="rId5"/>
    <p:sldId id="282" r:id="rId6"/>
    <p:sldId id="285" r:id="rId7"/>
    <p:sldId id="286" r:id="rId8"/>
    <p:sldId id="288" r:id="rId9"/>
    <p:sldId id="289" r:id="rId10"/>
    <p:sldId id="392" r:id="rId11"/>
    <p:sldId id="391" r:id="rId12"/>
    <p:sldId id="284" r:id="rId13"/>
    <p:sldId id="395" r:id="rId14"/>
    <p:sldId id="287" r:id="rId15"/>
    <p:sldId id="281" r:id="rId16"/>
    <p:sldId id="290" r:id="rId17"/>
    <p:sldId id="393" r:id="rId18"/>
    <p:sldId id="291" r:id="rId19"/>
    <p:sldId id="39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Durany" initials="GD" lastIdx="6" clrIdx="0">
    <p:extLst>
      <p:ext uri="{19B8F6BF-5375-455C-9EA6-DF929625EA0E}">
        <p15:presenceInfo xmlns:p15="http://schemas.microsoft.com/office/powerpoint/2012/main" userId="S::GDurany@aqper.onmicrosoft.com::fde4842b-c980-4b3b-9ac3-c77616e5b290" providerId="AD"/>
      </p:ext>
    </p:extLst>
  </p:cmAuthor>
  <p:cmAuthor id="2" name="Dy, Norbert" initials="DN" lastIdx="1" clrIdx="1">
    <p:extLst>
      <p:ext uri="{19B8F6BF-5375-455C-9EA6-DF929625EA0E}">
        <p15:presenceInfo xmlns:p15="http://schemas.microsoft.com/office/powerpoint/2012/main" userId="Dy, Nor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A52"/>
    <a:srgbClr val="8BBC3A"/>
    <a:srgbClr val="4A83C7"/>
    <a:srgbClr val="0086C0"/>
    <a:srgbClr val="4B4B4B"/>
    <a:srgbClr val="000000"/>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69" d="100"/>
          <a:sy n="69" d="100"/>
        </p:scale>
        <p:origin x="1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openxmlformats.org/officeDocument/2006/relationships/customXml" Target="../customXml/item2.xml"/><Relationship Id="rId30" Type="http://schemas.openxmlformats.org/officeDocument/2006/relationships/customXml" Target="../customXml/item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A4821-A7A6-4FB1-88C4-6D3D3EB4AB0D}" type="datetimeFigureOut">
              <a:rPr lang="fr-CA" smtClean="0"/>
              <a:t>2021-07-12</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13451-E909-4A3B-86B3-09072880C1ED}" type="slidenum">
              <a:rPr lang="fr-CA" smtClean="0"/>
              <a:t>‹N°›</a:t>
            </a:fld>
            <a:endParaRPr lang="fr-CA"/>
          </a:p>
        </p:txBody>
      </p:sp>
    </p:spTree>
    <p:extLst>
      <p:ext uri="{BB962C8B-B14F-4D97-AF65-F5344CB8AC3E}">
        <p14:creationId xmlns:p14="http://schemas.microsoft.com/office/powerpoint/2010/main" val="53714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A333C0A-4BB0-4FEB-8EEC-01D02CC4260A}" type="datetime1">
              <a:rPr lang="fr-FR" smtClean="0"/>
              <a:t>12/07/2021</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63989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86DAB4-E2E2-4950-B1A8-6F19EE681289}" type="datetime1">
              <a:rPr lang="fr-FR" smtClean="0"/>
              <a:t>12/07/2021</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70768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E474F9-CBC0-4DAB-AB00-4A681689CBA8}" type="datetime1">
              <a:rPr lang="fr-FR" smtClean="0"/>
              <a:t>12/07/2021</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33495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D52B1E-30E5-40F8-92C7-67A6ECB8D6B2}" type="datetime1">
              <a:rPr lang="fr-FR" smtClean="0"/>
              <a:t>12/07/2021</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42440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B3570F8-92F2-46DD-ABBC-AFD56B0833F4}" type="datetime1">
              <a:rPr lang="fr-FR" smtClean="0"/>
              <a:t>12/07/2021</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76073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E80391F-CB4D-4312-A9DC-D76CEE2862CA}" type="datetime1">
              <a:rPr lang="fr-FR" smtClean="0"/>
              <a:t>12/07/2021</a:t>
            </a:fld>
            <a:endParaRPr lang="fr-FR"/>
          </a:p>
        </p:txBody>
      </p:sp>
      <p:sp>
        <p:nvSpPr>
          <p:cNvPr id="6" name="Espace réservé du pied de page 5"/>
          <p:cNvSpPr>
            <a:spLocks noGrp="1"/>
          </p:cNvSpPr>
          <p:nvPr>
            <p:ph type="ftr" sz="quarter" idx="11"/>
          </p:nvPr>
        </p:nvSpPr>
        <p:spPr/>
        <p:txBody>
          <a:bodyPr/>
          <a:lstStyle/>
          <a:p>
            <a:r>
              <a:rPr lang="fr-CA"/>
              <a:t>Association de la production d'énergie renouvelable</a:t>
            </a:r>
            <a:endParaRPr lang="fr-FR"/>
          </a:p>
        </p:txBody>
      </p:sp>
      <p:sp>
        <p:nvSpPr>
          <p:cNvPr id="7" name="Espace réservé du numéro de diapositive 6"/>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29576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9A5B6C3-0C61-475C-9DBF-990A2C99FD13}" type="datetime1">
              <a:rPr lang="fr-FR" smtClean="0"/>
              <a:t>12/07/2021</a:t>
            </a:fld>
            <a:endParaRPr lang="fr-FR"/>
          </a:p>
        </p:txBody>
      </p:sp>
      <p:sp>
        <p:nvSpPr>
          <p:cNvPr id="8" name="Espace réservé du pied de page 7"/>
          <p:cNvSpPr>
            <a:spLocks noGrp="1"/>
          </p:cNvSpPr>
          <p:nvPr>
            <p:ph type="ftr" sz="quarter" idx="11"/>
          </p:nvPr>
        </p:nvSpPr>
        <p:spPr/>
        <p:txBody>
          <a:bodyPr/>
          <a:lstStyle/>
          <a:p>
            <a:r>
              <a:rPr lang="fr-CA"/>
              <a:t>Association de la production d'énergie renouvelable</a:t>
            </a:r>
            <a:endParaRPr lang="fr-FR"/>
          </a:p>
        </p:txBody>
      </p:sp>
      <p:sp>
        <p:nvSpPr>
          <p:cNvPr id="9" name="Espace réservé du numéro de diapositive 8"/>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25039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DDBBD41-387D-4577-BA3E-3C0D044D91F8}" type="datetime1">
              <a:rPr lang="fr-FR" smtClean="0"/>
              <a:t>12/07/2021</a:t>
            </a:fld>
            <a:endParaRPr lang="fr-FR"/>
          </a:p>
        </p:txBody>
      </p:sp>
      <p:sp>
        <p:nvSpPr>
          <p:cNvPr id="4" name="Espace réservé du pied de page 3"/>
          <p:cNvSpPr>
            <a:spLocks noGrp="1"/>
          </p:cNvSpPr>
          <p:nvPr>
            <p:ph type="ftr" sz="quarter" idx="11"/>
          </p:nvPr>
        </p:nvSpPr>
        <p:spPr/>
        <p:txBody>
          <a:bodyPr/>
          <a:lstStyle/>
          <a:p>
            <a:r>
              <a:rPr lang="fr-CA"/>
              <a:t>Association de la production d'énergie renouvelable</a:t>
            </a:r>
            <a:endParaRPr lang="fr-FR"/>
          </a:p>
        </p:txBody>
      </p:sp>
      <p:sp>
        <p:nvSpPr>
          <p:cNvPr id="5" name="Espace réservé du numéro de diapositive 4"/>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03611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C6CA9E-6BE7-4703-AB51-CF9EF5302AD3}" type="datetime1">
              <a:rPr lang="fr-FR" smtClean="0"/>
              <a:t>12/07/2021</a:t>
            </a:fld>
            <a:endParaRPr lang="fr-FR"/>
          </a:p>
        </p:txBody>
      </p:sp>
      <p:sp>
        <p:nvSpPr>
          <p:cNvPr id="3" name="Espace réservé du pied de page 2"/>
          <p:cNvSpPr>
            <a:spLocks noGrp="1"/>
          </p:cNvSpPr>
          <p:nvPr>
            <p:ph type="ftr" sz="quarter" idx="11"/>
          </p:nvPr>
        </p:nvSpPr>
        <p:spPr/>
        <p:txBody>
          <a:bodyPr/>
          <a:lstStyle/>
          <a:p>
            <a:r>
              <a:rPr lang="fr-CA"/>
              <a:t>Association de la production d'énergie renouvelable</a:t>
            </a:r>
            <a:endParaRPr lang="fr-FR"/>
          </a:p>
        </p:txBody>
      </p:sp>
      <p:sp>
        <p:nvSpPr>
          <p:cNvPr id="4" name="Espace réservé du numéro de diapositive 3"/>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0482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06BE732-C6B9-44C4-8554-CB4087E262AA}" type="datetime1">
              <a:rPr lang="fr-FR" smtClean="0"/>
              <a:t>12/07/2021</a:t>
            </a:fld>
            <a:endParaRPr lang="fr-FR"/>
          </a:p>
        </p:txBody>
      </p:sp>
      <p:sp>
        <p:nvSpPr>
          <p:cNvPr id="6" name="Espace réservé du pied de page 5"/>
          <p:cNvSpPr>
            <a:spLocks noGrp="1"/>
          </p:cNvSpPr>
          <p:nvPr>
            <p:ph type="ftr" sz="quarter" idx="11"/>
          </p:nvPr>
        </p:nvSpPr>
        <p:spPr/>
        <p:txBody>
          <a:bodyPr/>
          <a:lstStyle/>
          <a:p>
            <a:r>
              <a:rPr lang="fr-CA"/>
              <a:t>Association de la production d'énergie renouvelable</a:t>
            </a:r>
            <a:endParaRPr lang="fr-FR"/>
          </a:p>
        </p:txBody>
      </p:sp>
      <p:sp>
        <p:nvSpPr>
          <p:cNvPr id="7" name="Espace réservé du numéro de diapositive 6"/>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60856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2EFEED6-3180-4FDD-AA42-B142AF9D209C}" type="datetime1">
              <a:rPr lang="fr-FR" smtClean="0"/>
              <a:t>12/07/2021</a:t>
            </a:fld>
            <a:endParaRPr lang="fr-FR"/>
          </a:p>
        </p:txBody>
      </p:sp>
      <p:sp>
        <p:nvSpPr>
          <p:cNvPr id="6" name="Espace réservé du pied de page 5"/>
          <p:cNvSpPr>
            <a:spLocks noGrp="1"/>
          </p:cNvSpPr>
          <p:nvPr>
            <p:ph type="ftr" sz="quarter" idx="11"/>
          </p:nvPr>
        </p:nvSpPr>
        <p:spPr/>
        <p:txBody>
          <a:bodyPr/>
          <a:lstStyle/>
          <a:p>
            <a:r>
              <a:rPr lang="fr-CA"/>
              <a:t>Association de la production d'énergie renouvelable</a:t>
            </a:r>
            <a:endParaRPr lang="fr-FR"/>
          </a:p>
        </p:txBody>
      </p:sp>
      <p:sp>
        <p:nvSpPr>
          <p:cNvPr id="7" name="Espace réservé du numéro de diapositive 6"/>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154458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837B7-FF4C-4751-B0D9-B2B2A05352B8}" type="datetime1">
              <a:rPr lang="fr-FR" smtClean="0"/>
              <a:t>12/07/2021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a:t>Association de la production d'énergie renouvelable</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EE73-C8AD-4D47-81FE-88DA1F5534F6}" type="slidenum">
              <a:rPr lang="fr-FR" smtClean="0"/>
              <a:t>‹N°›</a:t>
            </a:fld>
            <a:endParaRPr lang="fr-FR"/>
          </a:p>
        </p:txBody>
      </p:sp>
    </p:spTree>
    <p:extLst>
      <p:ext uri="{BB962C8B-B14F-4D97-AF65-F5344CB8AC3E}">
        <p14:creationId xmlns:p14="http://schemas.microsoft.com/office/powerpoint/2010/main" val="74972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0560" y="819839"/>
            <a:ext cx="5323893" cy="369332"/>
          </a:xfrm>
          <a:prstGeom prst="rect">
            <a:avLst/>
          </a:prstGeom>
          <a:noFill/>
        </p:spPr>
        <p:txBody>
          <a:bodyPr wrap="none" rtlCol="0">
            <a:spAutoFit/>
          </a:bodyPr>
          <a:lstStyle/>
          <a:p>
            <a:r>
              <a:rPr lang="fr-CA" dirty="0">
                <a:latin typeface="Segoe UI Semilight" panose="020B0402040204020203" pitchFamily="34" charset="0"/>
                <a:cs typeface="Segoe UI Semilight" panose="020B0402040204020203" pitchFamily="34" charset="0"/>
              </a:rPr>
              <a:t>R-4110-2019 : Plan d’approvisionnement 2020-2029 </a:t>
            </a:r>
          </a:p>
        </p:txBody>
      </p:sp>
      <p:sp>
        <p:nvSpPr>
          <p:cNvPr id="9" name="TextBox 8"/>
          <p:cNvSpPr txBox="1"/>
          <p:nvPr/>
        </p:nvSpPr>
        <p:spPr>
          <a:xfrm>
            <a:off x="670560" y="1393294"/>
            <a:ext cx="1207382" cy="307777"/>
          </a:xfrm>
          <a:prstGeom prst="rect">
            <a:avLst/>
          </a:prstGeom>
          <a:noFill/>
        </p:spPr>
        <p:txBody>
          <a:bodyPr wrap="none" rtlCol="0">
            <a:spAutoFit/>
          </a:bodyPr>
          <a:lstStyle/>
          <a:p>
            <a:r>
              <a:rPr lang="fr-CA" sz="1400" dirty="0" smtClean="0">
                <a:latin typeface="Segoe UI Semilight" panose="020B0402040204020203" pitchFamily="34" charset="0"/>
                <a:cs typeface="Segoe UI Semilight" panose="020B0402040204020203" pitchFamily="34" charset="0"/>
              </a:rPr>
              <a:t>12 </a:t>
            </a:r>
            <a:r>
              <a:rPr lang="fr-CA" sz="1400" dirty="0">
                <a:latin typeface="Segoe UI Semilight" panose="020B0402040204020203" pitchFamily="34" charset="0"/>
                <a:cs typeface="Segoe UI Semilight" panose="020B0402040204020203" pitchFamily="34" charset="0"/>
              </a:rPr>
              <a:t>juillet 2021</a:t>
            </a:r>
          </a:p>
        </p:txBody>
      </p:sp>
      <p:cxnSp>
        <p:nvCxnSpPr>
          <p:cNvPr id="14" name="Straight Connector 13"/>
          <p:cNvCxnSpPr>
            <a:cxnSpLocks/>
          </p:cNvCxnSpPr>
          <p:nvPr/>
        </p:nvCxnSpPr>
        <p:spPr>
          <a:xfrm>
            <a:off x="755904" y="1326621"/>
            <a:ext cx="8314135"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TextBox 30"/>
          <p:cNvSpPr txBox="1"/>
          <p:nvPr/>
        </p:nvSpPr>
        <p:spPr>
          <a:xfrm>
            <a:off x="1570698" y="2582614"/>
            <a:ext cx="8693621" cy="2205732"/>
          </a:xfrm>
          <a:prstGeom prst="rect">
            <a:avLst/>
          </a:prstGeom>
          <a:noFill/>
        </p:spPr>
        <p:txBody>
          <a:bodyPr wrap="square" rtlCol="0">
            <a:spAutoFit/>
          </a:bodyPr>
          <a:lstStyle/>
          <a:p>
            <a:pPr algn="ctr">
              <a:lnSpc>
                <a:spcPct val="150000"/>
              </a:lnSpc>
            </a:pPr>
            <a:r>
              <a:rPr lang="fr-CA" sz="2400" dirty="0">
                <a:latin typeface="Segoe UI Semilight" panose="020B0402040204020203" pitchFamily="34" charset="0"/>
                <a:cs typeface="Segoe UI Semilight" panose="020B0402040204020203" pitchFamily="34" charset="0"/>
              </a:rPr>
              <a:t>Présentation de la preuve de </a:t>
            </a:r>
          </a:p>
          <a:p>
            <a:pPr algn="ctr">
              <a:spcAft>
                <a:spcPts val="1600"/>
              </a:spcAft>
            </a:pPr>
            <a:r>
              <a:rPr lang="fr-CA" sz="3200" b="1" dirty="0">
                <a:latin typeface="Segoe UI Semilight" panose="020B0402040204020203" pitchFamily="34" charset="0"/>
                <a:cs typeface="Segoe UI Semilight" panose="020B0402040204020203" pitchFamily="34" charset="0"/>
              </a:rPr>
              <a:t>l’Association québécoise de la production d’énergie renouvelable (AQPER)</a:t>
            </a:r>
          </a:p>
          <a:p>
            <a:pPr algn="ctr"/>
            <a:r>
              <a:rPr lang="fr-CA" sz="2000" dirty="0">
                <a:latin typeface="Segoe UI Semilight" panose="020B0402040204020203" pitchFamily="34" charset="0"/>
                <a:cs typeface="Segoe UI Semilight" panose="020B0402040204020203" pitchFamily="34" charset="0"/>
              </a:rPr>
              <a:t>dans le cadre de l’audience</a:t>
            </a:r>
          </a:p>
        </p:txBody>
      </p:sp>
      <p:pic>
        <p:nvPicPr>
          <p:cNvPr id="3" name="Picture 2" descr="A picture containing text, clipart&#10;&#10;Description automatically generated">
            <a:extLst>
              <a:ext uri="{FF2B5EF4-FFF2-40B4-BE49-F238E27FC236}">
                <a16:creationId xmlns:a16="http://schemas.microsoft.com/office/drawing/2014/main" id="{1C46A02C-CE23-46F6-8FE4-F08826062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46" y="5464706"/>
            <a:ext cx="2826385" cy="934710"/>
          </a:xfrm>
          <a:prstGeom prst="rect">
            <a:avLst/>
          </a:prstGeom>
        </p:spPr>
      </p:pic>
    </p:spTree>
    <p:extLst>
      <p:ext uri="{BB962C8B-B14F-4D97-AF65-F5344CB8AC3E}">
        <p14:creationId xmlns:p14="http://schemas.microsoft.com/office/powerpoint/2010/main" val="253047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fld id="{72641D5A-111A-4671-90FA-7BCD59E412A0}" type="slidenum">
              <a:rPr lang="fr-CA" sz="1600" smtClean="0"/>
              <a:t>10</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8574463"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Stratégie d’approvisionnement</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9DA186-8CF5-764F-A3D1-57C6E2A95402}"/>
              </a:ext>
            </a:extLst>
          </p:cNvPr>
          <p:cNvSpPr txBox="1"/>
          <p:nvPr/>
        </p:nvSpPr>
        <p:spPr>
          <a:xfrm>
            <a:off x="277500" y="800686"/>
            <a:ext cx="2143472" cy="461665"/>
          </a:xfrm>
          <a:prstGeom prst="rect">
            <a:avLst/>
          </a:prstGeom>
          <a:noFill/>
        </p:spPr>
        <p:txBody>
          <a:bodyPr wrap="none" rtlCol="0">
            <a:spAutoFit/>
          </a:bodyPr>
          <a:lstStyle/>
          <a:p>
            <a:r>
              <a:rPr lang="fr-CA" sz="2400" dirty="0">
                <a:latin typeface="Segoe UI Semilight" panose="020B0402040204020203" pitchFamily="34" charset="0"/>
                <a:cs typeface="Segoe UI Semilight" panose="020B0402040204020203" pitchFamily="34" charset="0"/>
              </a:rPr>
              <a:t>Énergie </a:t>
            </a:r>
            <a:r>
              <a:rPr lang="fr-CA" sz="2400" b="1" dirty="0">
                <a:latin typeface="Segoe UI Semilight" panose="020B0402040204020203" pitchFamily="34" charset="0"/>
                <a:cs typeface="Segoe UI Semilight" panose="020B0402040204020203" pitchFamily="34" charset="0"/>
              </a:rPr>
              <a:t>solaire</a:t>
            </a:r>
          </a:p>
        </p:txBody>
      </p:sp>
      <p:sp>
        <p:nvSpPr>
          <p:cNvPr id="27" name="ZoneTexte 18">
            <a:extLst>
              <a:ext uri="{FF2B5EF4-FFF2-40B4-BE49-F238E27FC236}">
                <a16:creationId xmlns:a16="http://schemas.microsoft.com/office/drawing/2014/main" id="{ED858B7F-289E-4574-8C0B-ED0F1F612EB0}"/>
              </a:ext>
            </a:extLst>
          </p:cNvPr>
          <p:cNvSpPr txBox="1"/>
          <p:nvPr/>
        </p:nvSpPr>
        <p:spPr>
          <a:xfrm>
            <a:off x="2290412" y="6095403"/>
            <a:ext cx="9740111" cy="415498"/>
          </a:xfrm>
          <a:prstGeom prst="rect">
            <a:avLst/>
          </a:prstGeom>
          <a:noFill/>
        </p:spPr>
        <p:txBody>
          <a:bodyPr wrap="square" rtlCol="0">
            <a:spAutoFit/>
          </a:bodyPr>
          <a:lstStyle/>
          <a:p>
            <a:r>
              <a:rPr lang="en-CA" sz="1050" b="1" dirty="0">
                <a:solidFill>
                  <a:schemeClr val="tx2">
                    <a:lumMod val="50000"/>
                  </a:schemeClr>
                </a:solidFill>
              </a:rPr>
              <a:t>Source du </a:t>
            </a:r>
            <a:r>
              <a:rPr lang="en-CA" sz="1050" b="1" dirty="0" err="1">
                <a:solidFill>
                  <a:schemeClr val="tx2">
                    <a:lumMod val="50000"/>
                  </a:schemeClr>
                </a:solidFill>
              </a:rPr>
              <a:t>graphique</a:t>
            </a:r>
            <a:r>
              <a:rPr lang="en-CA" sz="1050" b="1" dirty="0">
                <a:solidFill>
                  <a:schemeClr val="tx2">
                    <a:lumMod val="50000"/>
                  </a:schemeClr>
                </a:solidFill>
              </a:rPr>
              <a:t> : </a:t>
            </a:r>
            <a:r>
              <a:rPr lang="en-CA" sz="1050" dirty="0"/>
              <a:t>Lazard, </a:t>
            </a:r>
            <a:r>
              <a:rPr lang="en-CA" sz="1050" dirty="0" err="1"/>
              <a:t>octobre</a:t>
            </a:r>
            <a:r>
              <a:rPr lang="en-CA" sz="1050" dirty="0"/>
              <a:t> 2020 </a:t>
            </a:r>
          </a:p>
          <a:p>
            <a:r>
              <a:rPr lang="en-CA" sz="1050" b="1" dirty="0">
                <a:solidFill>
                  <a:schemeClr val="tx2">
                    <a:lumMod val="50000"/>
                  </a:schemeClr>
                </a:solidFill>
              </a:rPr>
              <a:t>Source 1 : </a:t>
            </a:r>
            <a:r>
              <a:rPr lang="en-CA" sz="1050" dirty="0"/>
              <a:t>Lazard, </a:t>
            </a:r>
            <a:r>
              <a:rPr lang="en-CA" sz="1050" dirty="0" err="1"/>
              <a:t>octobre</a:t>
            </a:r>
            <a:r>
              <a:rPr lang="en-CA" sz="1050" dirty="0"/>
              <a:t> 2020</a:t>
            </a:r>
            <a:r>
              <a:rPr lang="en-CA" sz="1050" dirty="0">
                <a:solidFill>
                  <a:schemeClr val="tx2">
                    <a:lumMod val="50000"/>
                  </a:schemeClr>
                </a:solidFill>
              </a:rPr>
              <a:t>  </a:t>
            </a:r>
            <a:r>
              <a:rPr lang="en-CA" sz="1050" b="1" dirty="0">
                <a:solidFill>
                  <a:schemeClr val="tx2">
                    <a:lumMod val="50000"/>
                  </a:schemeClr>
                </a:solidFill>
              </a:rPr>
              <a:t>│  Source 2 : </a:t>
            </a:r>
            <a:r>
              <a:rPr lang="en-CA" sz="1050" dirty="0"/>
              <a:t>Canadian Solar</a:t>
            </a:r>
            <a:r>
              <a:rPr lang="en-CA" sz="1050" dirty="0">
                <a:solidFill>
                  <a:schemeClr val="tx2">
                    <a:lumMod val="50000"/>
                  </a:schemeClr>
                </a:solidFill>
              </a:rPr>
              <a:t>  </a:t>
            </a:r>
            <a:r>
              <a:rPr lang="en-CA" sz="1050" b="1" dirty="0">
                <a:solidFill>
                  <a:schemeClr val="tx2">
                    <a:lumMod val="50000"/>
                  </a:schemeClr>
                </a:solidFill>
              </a:rPr>
              <a:t>│  Source  3 :  </a:t>
            </a:r>
            <a:r>
              <a:rPr lang="en-CA" sz="1050" dirty="0"/>
              <a:t>IRENA, </a:t>
            </a:r>
            <a:r>
              <a:rPr lang="en-CA" sz="1050" dirty="0" err="1"/>
              <a:t>novembre</a:t>
            </a:r>
            <a:r>
              <a:rPr lang="en-CA" sz="1050" dirty="0"/>
              <a:t> 2019</a:t>
            </a:r>
          </a:p>
        </p:txBody>
      </p:sp>
      <p:sp>
        <p:nvSpPr>
          <p:cNvPr id="28" name="Rectangle à coins arrondis 23">
            <a:extLst>
              <a:ext uri="{FF2B5EF4-FFF2-40B4-BE49-F238E27FC236}">
                <a16:creationId xmlns:a16="http://schemas.microsoft.com/office/drawing/2014/main" id="{69719210-891E-474F-AA79-3881D1412921}"/>
              </a:ext>
            </a:extLst>
          </p:cNvPr>
          <p:cNvSpPr/>
          <p:nvPr/>
        </p:nvSpPr>
        <p:spPr>
          <a:xfrm>
            <a:off x="5489517" y="1981219"/>
            <a:ext cx="4939165" cy="3230404"/>
          </a:xfrm>
          <a:prstGeom prst="roundRect">
            <a:avLst>
              <a:gd name="adj" fmla="val 4997"/>
            </a:avLst>
          </a:prstGeom>
          <a:solidFill>
            <a:schemeClr val="accent5">
              <a:lumMod val="20000"/>
              <a:lumOff val="80000"/>
            </a:schemeClr>
          </a:solidFill>
          <a:ln w="9525">
            <a:solidFill>
              <a:srgbClr val="607696"/>
            </a:solidFill>
            <a:prstDash val="dash"/>
          </a:ln>
        </p:spPr>
        <p:txBody>
          <a:bodyPr wrap="square">
            <a:spAutoFit/>
          </a:bodyPr>
          <a:lstStyle/>
          <a:p>
            <a:pPr indent="-342900">
              <a:buClr>
                <a:schemeClr val="tx2">
                  <a:lumMod val="50000"/>
                </a:schemeClr>
              </a:buClr>
              <a:buSzPct val="60000"/>
              <a:buFontTx/>
              <a:buChar char="►"/>
            </a:pPr>
            <a:r>
              <a:rPr lang="fr-CA" dirty="0">
                <a:latin typeface="Segoe UI Semilight" panose="020B0402040204020203" pitchFamily="34" charset="0"/>
                <a:cs typeface="Segoe UI Semilight" panose="020B0402040204020203" pitchFamily="34" charset="0"/>
              </a:rPr>
              <a:t>Importante chaîne de valeur QC en création </a:t>
            </a:r>
          </a:p>
          <a:p>
            <a:pPr lvl="1" indent="-34290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 de </a:t>
            </a:r>
            <a:r>
              <a:rPr lang="fr-CA" sz="1600" b="1" dirty="0">
                <a:solidFill>
                  <a:srgbClr val="607696"/>
                </a:solidFill>
                <a:latin typeface="Segoe UI Semilight" panose="020B0402040204020203" pitchFamily="34" charset="0"/>
                <a:cs typeface="Segoe UI Semilight" panose="020B0402040204020203" pitchFamily="34" charset="0"/>
              </a:rPr>
              <a:t>4 500 MW </a:t>
            </a:r>
            <a:r>
              <a:rPr lang="fr-CA" sz="1600" dirty="0">
                <a:latin typeface="Segoe UI Semilight" panose="020B0402040204020203" pitchFamily="34" charset="0"/>
                <a:cs typeface="Segoe UI Semilight" panose="020B0402040204020203" pitchFamily="34" charset="0"/>
              </a:rPr>
              <a:t>déployés à l’étranger</a:t>
            </a:r>
          </a:p>
          <a:p>
            <a:pPr indent="-342900">
              <a:buClr>
                <a:schemeClr val="tx2">
                  <a:lumMod val="50000"/>
                </a:schemeClr>
              </a:buClr>
              <a:buSzPct val="60000"/>
              <a:buFontTx/>
              <a:buChar char="►"/>
            </a:pPr>
            <a:r>
              <a:rPr lang="fr-CA" b="1" cap="small" dirty="0">
                <a:solidFill>
                  <a:srgbClr val="607696"/>
                </a:solidFill>
                <a:latin typeface="Segoe UI Semilight" panose="020B0402040204020203" pitchFamily="34" charset="0"/>
                <a:cs typeface="Segoe UI Semilight" panose="020B0402040204020203" pitchFamily="34" charset="0"/>
              </a:rPr>
              <a:t>2009-2020 </a:t>
            </a:r>
            <a:r>
              <a:rPr lang="fr-CA" dirty="0">
                <a:latin typeface="Segoe UI Semilight" panose="020B0402040204020203" pitchFamily="34" charset="0"/>
                <a:cs typeface="Segoe UI Semilight" panose="020B0402040204020203" pitchFamily="34" charset="0"/>
              </a:rPr>
              <a:t>: des prix décroissants </a:t>
            </a:r>
            <a:r>
              <a:rPr lang="fr-CA" baseline="30000" dirty="0">
                <a:latin typeface="Segoe UI Semilight" panose="020B0402040204020203" pitchFamily="34" charset="0"/>
                <a:cs typeface="Segoe UI Semilight" panose="020B0402040204020203" pitchFamily="34" charset="0"/>
              </a:rPr>
              <a:t>1</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USA → ↓ de prix de 90 %</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USA → ↓ de prix de 19 %/an en moyenne</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Tendance observable → A/O d’AB</a:t>
            </a:r>
            <a:r>
              <a:rPr lang="fr-CA" sz="1600" baseline="30000" dirty="0">
                <a:latin typeface="Segoe UI Semilight" panose="020B0402040204020203" pitchFamily="34" charset="0"/>
                <a:cs typeface="Segoe UI Semilight" panose="020B0402040204020203" pitchFamily="34" charset="0"/>
              </a:rPr>
              <a:t>2</a:t>
            </a:r>
          </a:p>
          <a:p>
            <a:pPr indent="-342900">
              <a:buClr>
                <a:schemeClr val="tx2">
                  <a:lumMod val="50000"/>
                </a:schemeClr>
              </a:buClr>
              <a:buSzPct val="60000"/>
              <a:buFontTx/>
              <a:buChar char="►"/>
            </a:pPr>
            <a:r>
              <a:rPr lang="fr-CA" b="1" cap="small" dirty="0">
                <a:solidFill>
                  <a:srgbClr val="607696"/>
                </a:solidFill>
                <a:latin typeface="Segoe UI Semilight" panose="020B0402040204020203" pitchFamily="34" charset="0"/>
                <a:cs typeface="Segoe UI Semilight" panose="020B0402040204020203" pitchFamily="34" charset="0"/>
              </a:rPr>
              <a:t>2021-2030</a:t>
            </a:r>
            <a:r>
              <a:rPr lang="fr-CA" dirty="0">
                <a:latin typeface="Segoe UI Semilight" panose="020B0402040204020203" pitchFamily="34" charset="0"/>
                <a:cs typeface="Segoe UI Semilight" panose="020B0402040204020203" pitchFamily="34" charset="0"/>
              </a:rPr>
              <a:t> : décroissance des prix prévue</a:t>
            </a:r>
            <a:r>
              <a:rPr lang="fr-CA" baseline="30000" dirty="0">
                <a:latin typeface="Segoe UI Semilight" panose="020B0402040204020203" pitchFamily="34" charset="0"/>
                <a:cs typeface="Segoe UI Semilight" panose="020B0402040204020203" pitchFamily="34" charset="0"/>
              </a:rPr>
              <a:t> 3</a:t>
            </a:r>
            <a:endParaRPr lang="fr-CA" dirty="0">
              <a:latin typeface="Segoe UI Semilight" panose="020B0402040204020203" pitchFamily="34" charset="0"/>
              <a:cs typeface="Segoe UI Semilight" panose="020B0402040204020203" pitchFamily="34" charset="0"/>
            </a:endParaRPr>
          </a:p>
          <a:p>
            <a:pPr lvl="1" indent="-285750">
              <a:buClr>
                <a:schemeClr val="tx2">
                  <a:lumMod val="50000"/>
                </a:schemeClr>
              </a:buClr>
              <a:buSzPct val="60000"/>
              <a:buFontTx/>
              <a:buChar char="►"/>
            </a:pPr>
            <a:r>
              <a:rPr lang="en-CA" sz="1600" dirty="0">
                <a:latin typeface="Segoe UI Semilight" panose="020B0402040204020203" pitchFamily="34" charset="0"/>
                <a:cs typeface="Segoe UI Semilight" panose="020B0402040204020203" pitchFamily="34" charset="0"/>
              </a:rPr>
              <a:t>Rapport IRENA : </a:t>
            </a:r>
            <a:r>
              <a:rPr lang="en-CA" sz="1600" dirty="0" err="1">
                <a:latin typeface="Segoe UI Semilight" panose="020B0402040204020203" pitchFamily="34" charset="0"/>
                <a:cs typeface="Segoe UI Semilight" panose="020B0402040204020203" pitchFamily="34" charset="0"/>
              </a:rPr>
              <a:t>scénario</a:t>
            </a:r>
            <a:r>
              <a:rPr lang="en-CA" sz="1600" dirty="0">
                <a:latin typeface="Segoe UI Semilight" panose="020B0402040204020203" pitchFamily="34" charset="0"/>
                <a:cs typeface="Segoe UI Semilight" panose="020B0402040204020203" pitchFamily="34" charset="0"/>
              </a:rPr>
              <a:t> </a:t>
            </a:r>
            <a:r>
              <a:rPr lang="en-CA" sz="1600" dirty="0" err="1">
                <a:latin typeface="Segoe UI Semilight" panose="020B0402040204020203" pitchFamily="34" charset="0"/>
                <a:cs typeface="Segoe UI Semilight" panose="020B0402040204020203" pitchFamily="34" charset="0"/>
              </a:rPr>
              <a:t>mondial</a:t>
            </a:r>
            <a:r>
              <a:rPr lang="en-CA" sz="1600" dirty="0">
                <a:latin typeface="Segoe UI Semilight" panose="020B0402040204020203" pitchFamily="34" charset="0"/>
                <a:cs typeface="Segoe UI Semilight" panose="020B0402040204020203" pitchFamily="34" charset="0"/>
              </a:rPr>
              <a:t> (SR15)</a:t>
            </a:r>
            <a:r>
              <a:rPr lang="fr-CA" sz="1600" baseline="30000" dirty="0">
                <a:latin typeface="Segoe UI Semilight" panose="020B0402040204020203" pitchFamily="34" charset="0"/>
                <a:cs typeface="Segoe UI Semilight" panose="020B0402040204020203" pitchFamily="34" charset="0"/>
              </a:rPr>
              <a:t> </a:t>
            </a:r>
            <a:endParaRPr lang="fr-CA" sz="1600" dirty="0">
              <a:latin typeface="Segoe UI Semilight" panose="020B0402040204020203" pitchFamily="34" charset="0"/>
              <a:cs typeface="Segoe UI Semilight" panose="020B0402040204020203" pitchFamily="34" charset="0"/>
            </a:endParaRP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a:t>
            </a:r>
            <a:r>
              <a:rPr lang="en-CA" sz="1600" dirty="0">
                <a:latin typeface="Segoe UI Semilight" panose="020B0402040204020203" pitchFamily="34" charset="0"/>
                <a:cs typeface="Segoe UI Semilight" panose="020B0402040204020203" pitchFamily="34" charset="0"/>
              </a:rPr>
              <a:t>/kWh </a:t>
            </a:r>
            <a:r>
              <a:rPr lang="en-CA" sz="1600" dirty="0" err="1">
                <a:latin typeface="Segoe UI Semilight" panose="020B0402040204020203" pitchFamily="34" charset="0"/>
                <a:cs typeface="Segoe UI Semilight" panose="020B0402040204020203" pitchFamily="34" charset="0"/>
              </a:rPr>
              <a:t>en</a:t>
            </a:r>
            <a:r>
              <a:rPr lang="en-CA" sz="1600" dirty="0">
                <a:latin typeface="Segoe UI Semilight" panose="020B0402040204020203" pitchFamily="34" charset="0"/>
                <a:cs typeface="Segoe UI Semilight" panose="020B0402040204020203" pitchFamily="34" charset="0"/>
              </a:rPr>
              <a:t> 2030 :</a:t>
            </a:r>
            <a:r>
              <a:rPr lang="fr-CA" sz="1600" dirty="0">
                <a:latin typeface="Segoe UI Semilight" panose="020B0402040204020203" pitchFamily="34" charset="0"/>
                <a:cs typeface="Segoe UI Semilight" panose="020B0402040204020203" pitchFamily="34" charset="0"/>
              </a:rPr>
              <a:t> 10 </a:t>
            </a:r>
            <a:r>
              <a:rPr lang="en-CA" sz="1600" dirty="0">
                <a:latin typeface="Segoe UI Semilight" panose="020B0402040204020203" pitchFamily="34" charset="0"/>
                <a:cs typeface="Segoe UI Semilight" panose="020B0402040204020203" pitchFamily="34" charset="0"/>
              </a:rPr>
              <a:t>% à 75 % p/r </a:t>
            </a:r>
            <a:r>
              <a:rPr lang="fr-CA" sz="1600" dirty="0">
                <a:latin typeface="Segoe UI Semilight" panose="020B0402040204020203" pitchFamily="34" charset="0"/>
                <a:cs typeface="Segoe UI Semilight" panose="020B0402040204020203" pitchFamily="34" charset="0"/>
              </a:rPr>
              <a:t>à 2018 </a:t>
            </a:r>
            <a:endParaRPr lang="fr-CA" sz="1600" baseline="30000" dirty="0">
              <a:latin typeface="Segoe UI Semilight" panose="020B0402040204020203" pitchFamily="34" charset="0"/>
              <a:cs typeface="Segoe UI Semilight" panose="020B0402040204020203" pitchFamily="34" charset="0"/>
            </a:endParaRP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2030 : </a:t>
            </a:r>
            <a:r>
              <a:rPr lang="fr-CA" sz="1600" b="1" dirty="0">
                <a:solidFill>
                  <a:srgbClr val="607696"/>
                </a:solidFill>
                <a:latin typeface="Segoe UI Semilight" panose="020B0402040204020203" pitchFamily="34" charset="0"/>
                <a:cs typeface="Segoe UI Semilight" panose="020B0402040204020203" pitchFamily="34" charset="0"/>
              </a:rPr>
              <a:t>6X</a:t>
            </a:r>
            <a:r>
              <a:rPr lang="fr-CA" sz="1600" dirty="0">
                <a:latin typeface="Segoe UI Semilight" panose="020B0402040204020203" pitchFamily="34" charset="0"/>
                <a:cs typeface="Segoe UI Semilight" panose="020B0402040204020203" pitchFamily="34" charset="0"/>
              </a:rPr>
              <a:t> la capacité installée p/r à 2018 </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2050 : </a:t>
            </a:r>
            <a:r>
              <a:rPr lang="fr-CA" sz="1600" b="1" dirty="0">
                <a:solidFill>
                  <a:srgbClr val="607696"/>
                </a:solidFill>
                <a:latin typeface="Segoe UI Semilight" panose="020B0402040204020203" pitchFamily="34" charset="0"/>
                <a:cs typeface="Segoe UI Semilight" panose="020B0402040204020203" pitchFamily="34" charset="0"/>
              </a:rPr>
              <a:t>18X</a:t>
            </a:r>
            <a:r>
              <a:rPr lang="fr-CA" sz="1600" dirty="0">
                <a:latin typeface="Segoe UI Semilight" panose="020B0402040204020203" pitchFamily="34" charset="0"/>
                <a:cs typeface="Segoe UI Semilight" panose="020B0402040204020203" pitchFamily="34" charset="0"/>
              </a:rPr>
              <a:t> la capacité installée p/r à 2018 </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2050 : 25 %, besoins électriques mondiaux</a:t>
            </a:r>
            <a:endParaRPr lang="fr-CA" sz="2400" dirty="0">
              <a:latin typeface="Segoe UI Semilight" panose="020B0402040204020203" pitchFamily="34" charset="0"/>
              <a:cs typeface="Segoe UI Semilight" panose="020B0402040204020203" pitchFamily="34" charset="0"/>
            </a:endParaRPr>
          </a:p>
        </p:txBody>
      </p:sp>
      <p:sp>
        <p:nvSpPr>
          <p:cNvPr id="29" name="Rectangle à coins arrondis 25">
            <a:extLst>
              <a:ext uri="{FF2B5EF4-FFF2-40B4-BE49-F238E27FC236}">
                <a16:creationId xmlns:a16="http://schemas.microsoft.com/office/drawing/2014/main" id="{C25D8C9F-5393-45D5-A007-7C23DDE363F0}"/>
              </a:ext>
            </a:extLst>
          </p:cNvPr>
          <p:cNvSpPr/>
          <p:nvPr/>
        </p:nvSpPr>
        <p:spPr>
          <a:xfrm>
            <a:off x="5731335" y="1653373"/>
            <a:ext cx="4455528" cy="369473"/>
          </a:xfrm>
          <a:prstGeom prst="roundRect">
            <a:avLst/>
          </a:prstGeom>
          <a:solidFill>
            <a:schemeClr val="bg1"/>
          </a:solidFill>
          <a:ln w="9525">
            <a:solidFill>
              <a:srgbClr val="6076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cap="small" dirty="0">
                <a:solidFill>
                  <a:schemeClr val="tx2">
                    <a:lumMod val="75000"/>
                  </a:schemeClr>
                </a:solidFill>
                <a:latin typeface="Segoe UI Semilight" panose="020B0402040204020203" pitchFamily="34" charset="0"/>
                <a:cs typeface="Segoe UI Semilight" panose="020B0402040204020203" pitchFamily="34" charset="0"/>
              </a:rPr>
              <a:t>Très forte croissance, ↓ prix, modularité  </a:t>
            </a:r>
            <a:endParaRPr lang="fr-CA" sz="1600" u="sng" cap="small" dirty="0">
              <a:solidFill>
                <a:schemeClr val="tx2">
                  <a:lumMod val="75000"/>
                </a:schemeClr>
              </a:solidFill>
              <a:latin typeface="Segoe UI Semilight" panose="020B0402040204020203" pitchFamily="34" charset="0"/>
              <a:cs typeface="Segoe UI Semilight" panose="020B0402040204020203" pitchFamily="34" charset="0"/>
            </a:endParaRPr>
          </a:p>
        </p:txBody>
      </p:sp>
      <p:pic>
        <p:nvPicPr>
          <p:cNvPr id="31" name="Image 5">
            <a:extLst>
              <a:ext uri="{FF2B5EF4-FFF2-40B4-BE49-F238E27FC236}">
                <a16:creationId xmlns:a16="http://schemas.microsoft.com/office/drawing/2014/main" id="{77F7BBDE-22F0-486E-BCF9-24F7E29677D3}"/>
              </a:ext>
            </a:extLst>
          </p:cNvPr>
          <p:cNvPicPr>
            <a:picLocks noChangeAspect="1"/>
          </p:cNvPicPr>
          <p:nvPr/>
        </p:nvPicPr>
        <p:blipFill rotWithShape="1">
          <a:blip r:embed="rId3"/>
          <a:srcRect l="1195" r="5912"/>
          <a:stretch/>
        </p:blipFill>
        <p:spPr>
          <a:xfrm>
            <a:off x="363847" y="1262352"/>
            <a:ext cx="4939165" cy="4738866"/>
          </a:xfrm>
          <a:prstGeom prst="rect">
            <a:avLst/>
          </a:prstGeom>
          <a:ln>
            <a:solidFill>
              <a:srgbClr val="607696"/>
            </a:solidFill>
          </a:ln>
        </p:spPr>
      </p:pic>
      <p:pic>
        <p:nvPicPr>
          <p:cNvPr id="32" name="Image 21">
            <a:extLst>
              <a:ext uri="{FF2B5EF4-FFF2-40B4-BE49-F238E27FC236}">
                <a16:creationId xmlns:a16="http://schemas.microsoft.com/office/drawing/2014/main" id="{45F061AC-C013-4013-9240-20D56391EB5E}"/>
              </a:ext>
            </a:extLst>
          </p:cNvPr>
          <p:cNvPicPr>
            <a:picLocks noChangeAspect="1"/>
          </p:cNvPicPr>
          <p:nvPr/>
        </p:nvPicPr>
        <p:blipFill>
          <a:blip r:embed="rId4"/>
          <a:stretch>
            <a:fillRect/>
          </a:stretch>
        </p:blipFill>
        <p:spPr>
          <a:xfrm>
            <a:off x="10212195" y="3841218"/>
            <a:ext cx="1530258" cy="2160000"/>
          </a:xfrm>
          <a:prstGeom prst="rect">
            <a:avLst/>
          </a:prstGeom>
          <a:ln>
            <a:solidFill>
              <a:srgbClr val="607696"/>
            </a:solidFill>
          </a:ln>
        </p:spPr>
      </p:pic>
    </p:spTree>
    <p:extLst>
      <p:ext uri="{BB962C8B-B14F-4D97-AF65-F5344CB8AC3E}">
        <p14:creationId xmlns:p14="http://schemas.microsoft.com/office/powerpoint/2010/main" val="309512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fld id="{CDD90786-1467-4F96-BEBC-E486B1FEF3B0}" type="slidenum">
              <a:rPr lang="fr-CA" sz="1600" smtClean="0"/>
              <a:t>11</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8574463"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Stratégie d’approvisionnement</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E2BB4005-55B0-544B-AC26-E8D4EF1530B9}"/>
              </a:ext>
            </a:extLst>
          </p:cNvPr>
          <p:cNvSpPr txBox="1"/>
          <p:nvPr/>
        </p:nvSpPr>
        <p:spPr>
          <a:xfrm>
            <a:off x="6580893" y="1021147"/>
            <a:ext cx="5265753" cy="5401479"/>
          </a:xfrm>
          <a:prstGeom prst="rect">
            <a:avLst/>
          </a:prstGeom>
          <a:noFill/>
        </p:spPr>
        <p:txBody>
          <a:bodyPr wrap="square" rtlCol="0">
            <a:spAutoFit/>
          </a:bodyPr>
          <a:lstStyle/>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 Distributeur prévoit avoir recourt au marché de court terme pour répondre à une portion significative des nouveaux besoins en énergie.</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 prix moyen historique des achats de court terme est nettement supérieur aux prix des nouveaux approvisionnements éoliens.</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 scénario d’approvisionnement décrit au Graphique 11 montre un gain net annuel de 80 M$ pour le Distributeur. </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 Distributeur devrait favoriser une</a:t>
            </a:r>
            <a:r>
              <a:rPr lang="fr-CA" sz="2000" dirty="0">
                <a:latin typeface="Segoe UI Semilight" panose="020B0402040204020203" pitchFamily="34" charset="0"/>
                <a:cs typeface="Segoe UI Semilight" panose="020B0402040204020203" pitchFamily="34" charset="0"/>
              </a:rPr>
              <a:t> stratégie d’approvisionnement de long terme basée sur la tenue d’appels d’offres de long terme, au lieu de recourir à des achats de court terme. </a:t>
            </a:r>
          </a:p>
        </p:txBody>
      </p:sp>
      <p:pic>
        <p:nvPicPr>
          <p:cNvPr id="2" name="Image 1">
            <a:extLst>
              <a:ext uri="{FF2B5EF4-FFF2-40B4-BE49-F238E27FC236}">
                <a16:creationId xmlns:a16="http://schemas.microsoft.com/office/drawing/2014/main" id="{6CF49718-94DC-4948-BE79-72222D4C4671}"/>
              </a:ext>
            </a:extLst>
          </p:cNvPr>
          <p:cNvPicPr>
            <a:picLocks noChangeAspect="1"/>
          </p:cNvPicPr>
          <p:nvPr/>
        </p:nvPicPr>
        <p:blipFill>
          <a:blip r:embed="rId3"/>
          <a:stretch>
            <a:fillRect/>
          </a:stretch>
        </p:blipFill>
        <p:spPr>
          <a:xfrm>
            <a:off x="1209548" y="1607540"/>
            <a:ext cx="5265753" cy="4194497"/>
          </a:xfrm>
          <a:prstGeom prst="rect">
            <a:avLst/>
          </a:prstGeom>
        </p:spPr>
      </p:pic>
      <p:sp>
        <p:nvSpPr>
          <p:cNvPr id="10" name="TextBox 12">
            <a:extLst>
              <a:ext uri="{FF2B5EF4-FFF2-40B4-BE49-F238E27FC236}">
                <a16:creationId xmlns:a16="http://schemas.microsoft.com/office/drawing/2014/main" id="{8F09994A-F2C8-5940-8093-99E865DC3271}"/>
              </a:ext>
            </a:extLst>
          </p:cNvPr>
          <p:cNvSpPr txBox="1"/>
          <p:nvPr/>
        </p:nvSpPr>
        <p:spPr>
          <a:xfrm>
            <a:off x="277500" y="800686"/>
            <a:ext cx="2263761" cy="461665"/>
          </a:xfrm>
          <a:prstGeom prst="rect">
            <a:avLst/>
          </a:prstGeom>
          <a:noFill/>
        </p:spPr>
        <p:txBody>
          <a:bodyPr wrap="none" rtlCol="0">
            <a:spAutoFit/>
          </a:bodyPr>
          <a:lstStyle/>
          <a:p>
            <a:r>
              <a:rPr lang="fr-CA" sz="2400" b="1" dirty="0">
                <a:latin typeface="Segoe UI Semilight" panose="020B0402040204020203" pitchFamily="34" charset="0"/>
                <a:cs typeface="Segoe UI Semilight" panose="020B0402040204020203" pitchFamily="34" charset="0"/>
              </a:rPr>
              <a:t>Achat d’énergie</a:t>
            </a:r>
          </a:p>
        </p:txBody>
      </p:sp>
    </p:spTree>
    <p:extLst>
      <p:ext uri="{BB962C8B-B14F-4D97-AF65-F5344CB8AC3E}">
        <p14:creationId xmlns:p14="http://schemas.microsoft.com/office/powerpoint/2010/main" val="346956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fld id="{CDD90786-1467-4F96-BEBC-E486B1FEF3B0}" type="slidenum">
              <a:rPr lang="fr-CA" sz="1600" smtClean="0"/>
              <a:t>12</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8574463"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Stratégie d’approvisionnement</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E2BB4005-55B0-544B-AC26-E8D4EF1530B9}"/>
              </a:ext>
            </a:extLst>
          </p:cNvPr>
          <p:cNvSpPr txBox="1"/>
          <p:nvPr/>
        </p:nvSpPr>
        <p:spPr>
          <a:xfrm>
            <a:off x="343308" y="1317555"/>
            <a:ext cx="11226160" cy="4847481"/>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1750" dirty="0">
                <a:latin typeface="Segoe UI Semilight" panose="020B0402040204020203" pitchFamily="34" charset="0"/>
                <a:cs typeface="Segoe UI Semilight" panose="020B0402040204020203" pitchFamily="34" charset="0"/>
              </a:rPr>
              <a:t>En attendant la contribution en puissance des nouveaux contrats en énergie (ex: éolien)  et en puissance (ex: batteries, agrégateurs, etc.) liés à des appels d’offres de long terme, le Distributeur devrait favoriser l’utilisation des ressources en puissance du marché de court terme en remplacement à la contribution de Hilo. </a:t>
            </a:r>
          </a:p>
          <a:p>
            <a:pPr marL="342900" indent="-342900" algn="just">
              <a:spcAft>
                <a:spcPts val="1000"/>
              </a:spcAft>
              <a:buFont typeface="Arial" panose="020B0604020202020204" pitchFamily="34" charset="0"/>
              <a:buChar char="•"/>
            </a:pPr>
            <a:r>
              <a:rPr lang="fr-FR" sz="1750" dirty="0">
                <a:latin typeface="Segoe UI Semilight" panose="020B0402040204020203" pitchFamily="34" charset="0"/>
                <a:cs typeface="Segoe UI Semilight" panose="020B0402040204020203" pitchFamily="34" charset="0"/>
              </a:rPr>
              <a:t>Le Distributeur sous-estime la contribution du marché de puissance de court terme:</a:t>
            </a:r>
          </a:p>
          <a:p>
            <a:pPr marL="800100" lvl="1" indent="-342900" algn="just">
              <a:spcAft>
                <a:spcPts val="1000"/>
              </a:spcAft>
              <a:buFont typeface="Arial" panose="020B0604020202020204" pitchFamily="34" charset="0"/>
              <a:buChar char="•"/>
            </a:pPr>
            <a:r>
              <a:rPr lang="fr-FR" sz="1750" dirty="0">
                <a:latin typeface="Segoe UI Semilight" panose="020B0402040204020203" pitchFamily="34" charset="0"/>
                <a:cs typeface="Segoe UI Semilight" panose="020B0402040204020203" pitchFamily="34" charset="0"/>
              </a:rPr>
              <a:t>La totalité de la capacité de transit aux interconnexions entre le Québec et l’état de New York en mode importation totalisant 1 100 MW doit être </a:t>
            </a:r>
            <a:r>
              <a:rPr lang="fr-FR" sz="1750" dirty="0" smtClean="0">
                <a:latin typeface="Segoe UI Semilight" panose="020B0402040204020203" pitchFamily="34" charset="0"/>
                <a:cs typeface="Segoe UI Semilight" panose="020B0402040204020203" pitchFamily="34" charset="0"/>
              </a:rPr>
              <a:t>considérée. </a:t>
            </a:r>
            <a:r>
              <a:rPr lang="fr-FR" sz="1750" dirty="0">
                <a:latin typeface="Segoe UI Semilight" panose="020B0402040204020203" pitchFamily="34" charset="0"/>
                <a:cs typeface="Segoe UI Semilight" panose="020B0402040204020203" pitchFamily="34" charset="0"/>
              </a:rPr>
              <a:t>En effet, il existe plusieurs milliers de MW de puissance disponible en hiver sur ce réseau voisin (ex.: selon le NPCC, </a:t>
            </a:r>
            <a:r>
              <a:rPr lang="fr-FR" sz="1750" dirty="0" err="1">
                <a:latin typeface="Segoe UI Semilight" panose="020B0402040204020203" pitchFamily="34" charset="0"/>
                <a:cs typeface="Segoe UI Semilight" panose="020B0402040204020203" pitchFamily="34" charset="0"/>
              </a:rPr>
              <a:t>Reliability</a:t>
            </a:r>
            <a:r>
              <a:rPr lang="fr-FR" sz="1750" dirty="0">
                <a:latin typeface="Segoe UI Semilight" panose="020B0402040204020203" pitchFamily="34" charset="0"/>
                <a:cs typeface="Segoe UI Semilight" panose="020B0402040204020203" pitchFamily="34" charset="0"/>
              </a:rPr>
              <a:t> </a:t>
            </a:r>
            <a:r>
              <a:rPr lang="fr-FR" sz="1750" dirty="0" err="1">
                <a:latin typeface="Segoe UI Semilight" panose="020B0402040204020203" pitchFamily="34" charset="0"/>
                <a:cs typeface="Segoe UI Semilight" panose="020B0402040204020203" pitchFamily="34" charset="0"/>
              </a:rPr>
              <a:t>Assessment</a:t>
            </a:r>
            <a:r>
              <a:rPr lang="fr-FR" sz="1750" dirty="0">
                <a:latin typeface="Segoe UI Semilight" panose="020B0402040204020203" pitchFamily="34" charset="0"/>
                <a:cs typeface="Segoe UI Semilight" panose="020B0402040204020203" pitchFamily="34" charset="0"/>
              </a:rPr>
              <a:t> For Winter 2020-21, il y avait un excédent (marge de manœuvre) de 9 899 MW en puissance*). </a:t>
            </a:r>
          </a:p>
          <a:p>
            <a:pPr marL="800100" lvl="1" indent="-342900" algn="just">
              <a:spcAft>
                <a:spcPts val="1000"/>
              </a:spcAft>
              <a:buFont typeface="Arial" panose="020B0604020202020204" pitchFamily="34" charset="0"/>
              <a:buChar char="•"/>
            </a:pPr>
            <a:r>
              <a:rPr lang="fr-FR" sz="1750" dirty="0">
                <a:latin typeface="Segoe UI Semilight" panose="020B0402040204020203" pitchFamily="34" charset="0"/>
                <a:cs typeface="Segoe UI Semilight" panose="020B0402040204020203" pitchFamily="34" charset="0"/>
              </a:rPr>
              <a:t>Les ressources provenant de la zone de réglage doivent également être considérées (1 100 MW basés sur les approvisionnements de court terme en janvier et février 2020</a:t>
            </a:r>
            <a:r>
              <a:rPr lang="fr-FR" sz="1750" dirty="0" smtClean="0">
                <a:latin typeface="Segoe UI Semilight" panose="020B0402040204020203" pitchFamily="34" charset="0"/>
                <a:cs typeface="Segoe UI Semilight" panose="020B0402040204020203" pitchFamily="34" charset="0"/>
              </a:rPr>
              <a:t>).</a:t>
            </a:r>
            <a:endParaRPr lang="fr-FR" sz="1750" dirty="0">
              <a:latin typeface="Segoe UI Semilight" panose="020B0402040204020203" pitchFamily="34" charset="0"/>
              <a:cs typeface="Segoe UI Semilight" panose="020B0402040204020203" pitchFamily="34" charset="0"/>
            </a:endParaRPr>
          </a:p>
          <a:p>
            <a:pPr marL="800100" lvl="1" indent="-342900" algn="just">
              <a:spcAft>
                <a:spcPts val="1000"/>
              </a:spcAft>
              <a:buFont typeface="Arial" panose="020B0604020202020204" pitchFamily="34" charset="0"/>
              <a:buChar char="•"/>
            </a:pPr>
            <a:r>
              <a:rPr lang="fr-FR" sz="1750" dirty="0">
                <a:latin typeface="Segoe UI Semilight" panose="020B0402040204020203" pitchFamily="34" charset="0"/>
                <a:cs typeface="Segoe UI Semilight" panose="020B0402040204020203" pitchFamily="34" charset="0"/>
              </a:rPr>
              <a:t>Les ressources situées sur d’autres réseaux voisins doivent également être considérées (NB, IESO, ISO New </a:t>
            </a:r>
            <a:r>
              <a:rPr lang="fr-FR" sz="1750" dirty="0" err="1">
                <a:latin typeface="Segoe UI Semilight" panose="020B0402040204020203" pitchFamily="34" charset="0"/>
                <a:cs typeface="Segoe UI Semilight" panose="020B0402040204020203" pitchFamily="34" charset="0"/>
              </a:rPr>
              <a:t>England</a:t>
            </a:r>
            <a:r>
              <a:rPr lang="fr-FR" sz="1750" smtClean="0">
                <a:latin typeface="Segoe UI Semilight" panose="020B0402040204020203" pitchFamily="34" charset="0"/>
                <a:cs typeface="Segoe UI Semilight" panose="020B0402040204020203" pitchFamily="34" charset="0"/>
              </a:rPr>
              <a:t>).</a:t>
            </a:r>
            <a:endParaRPr lang="fr-FR" sz="1750" dirty="0">
              <a:latin typeface="Segoe UI Semilight" panose="020B0402040204020203" pitchFamily="34" charset="0"/>
              <a:cs typeface="Segoe UI Semilight" panose="020B0402040204020203" pitchFamily="34" charset="0"/>
            </a:endParaRPr>
          </a:p>
          <a:p>
            <a:pPr marL="342900" indent="-342900" algn="just">
              <a:spcAft>
                <a:spcPts val="1000"/>
              </a:spcAft>
              <a:buFont typeface="Arial" panose="020B0604020202020204" pitchFamily="34" charset="0"/>
              <a:buChar char="•"/>
            </a:pPr>
            <a:r>
              <a:rPr lang="fr-FR" sz="1750" dirty="0">
                <a:latin typeface="Segoe UI Semilight" panose="020B0402040204020203" pitchFamily="34" charset="0"/>
                <a:cs typeface="Segoe UI Semilight" panose="020B0402040204020203" pitchFamily="34" charset="0"/>
              </a:rPr>
              <a:t>Les résultats des derniers encans ne sont pas représentatifs de la disponibilité de la puissance sur les réseaux voisins. Ces résultats sont circonstanciels et dépendent de plusieurs facteurs (ex.: prix de marché).</a:t>
            </a:r>
          </a:p>
          <a:p>
            <a:pPr algn="just">
              <a:spcAft>
                <a:spcPts val="1000"/>
              </a:spcAft>
            </a:pPr>
            <a:r>
              <a:rPr lang="fr-CA" sz="1400" dirty="0">
                <a:latin typeface="Segoe UI Semilight" panose="020B0402040204020203" pitchFamily="34" charset="0"/>
                <a:cs typeface="Segoe UI Semilight" panose="020B0402040204020203" pitchFamily="34" charset="0"/>
              </a:rPr>
              <a:t>* https://</a:t>
            </a:r>
            <a:r>
              <a:rPr lang="fr-CA" sz="1400" dirty="0" err="1">
                <a:latin typeface="Segoe UI Semilight" panose="020B0402040204020203" pitchFamily="34" charset="0"/>
                <a:cs typeface="Segoe UI Semilight" panose="020B0402040204020203" pitchFamily="34" charset="0"/>
              </a:rPr>
              <a:t>www.npcc.org</a:t>
            </a:r>
            <a:r>
              <a:rPr lang="fr-CA" sz="1400" dirty="0">
                <a:latin typeface="Segoe UI Semilight" panose="020B0402040204020203" pitchFamily="34" charset="0"/>
                <a:cs typeface="Segoe UI Semilight" panose="020B0402040204020203" pitchFamily="34" charset="0"/>
              </a:rPr>
              <a:t>/content/docs/public/</a:t>
            </a:r>
            <a:r>
              <a:rPr lang="fr-CA" sz="1400" dirty="0" err="1">
                <a:latin typeface="Segoe UI Semilight" panose="020B0402040204020203" pitchFamily="34" charset="0"/>
                <a:cs typeface="Segoe UI Semilight" panose="020B0402040204020203" pitchFamily="34" charset="0"/>
              </a:rPr>
              <a:t>library</a:t>
            </a:r>
            <a:r>
              <a:rPr lang="fr-CA" sz="1400" dirty="0">
                <a:latin typeface="Segoe UI Semilight" panose="020B0402040204020203" pitchFamily="34" charset="0"/>
                <a:cs typeface="Segoe UI Semilight" panose="020B0402040204020203" pitchFamily="34" charset="0"/>
              </a:rPr>
              <a:t>/reports/</a:t>
            </a:r>
            <a:r>
              <a:rPr lang="fr-CA" sz="1400" dirty="0" err="1">
                <a:latin typeface="Segoe UI Semilight" panose="020B0402040204020203" pitchFamily="34" charset="0"/>
                <a:cs typeface="Segoe UI Semilight" panose="020B0402040204020203" pitchFamily="34" charset="0"/>
              </a:rPr>
              <a:t>seasonal-assessment</a:t>
            </a:r>
            <a:r>
              <a:rPr lang="fr-CA" sz="1400" dirty="0">
                <a:latin typeface="Segoe UI Semilight" panose="020B0402040204020203" pitchFamily="34" charset="0"/>
                <a:cs typeface="Segoe UI Semilight" panose="020B0402040204020203" pitchFamily="34" charset="0"/>
              </a:rPr>
              <a:t>/2020/npcc-2020-21-winter-assessment.pdf</a:t>
            </a:r>
          </a:p>
        </p:txBody>
      </p:sp>
      <p:sp>
        <p:nvSpPr>
          <p:cNvPr id="10" name="TextBox 12">
            <a:extLst>
              <a:ext uri="{FF2B5EF4-FFF2-40B4-BE49-F238E27FC236}">
                <a16:creationId xmlns:a16="http://schemas.microsoft.com/office/drawing/2014/main" id="{8F0211F8-C1A4-6B46-99D4-FC67F2DA5C86}"/>
              </a:ext>
            </a:extLst>
          </p:cNvPr>
          <p:cNvSpPr txBox="1"/>
          <p:nvPr/>
        </p:nvSpPr>
        <p:spPr>
          <a:xfrm>
            <a:off x="277500" y="800686"/>
            <a:ext cx="2733441" cy="461665"/>
          </a:xfrm>
          <a:prstGeom prst="rect">
            <a:avLst/>
          </a:prstGeom>
          <a:noFill/>
        </p:spPr>
        <p:txBody>
          <a:bodyPr wrap="none" rtlCol="0">
            <a:spAutoFit/>
          </a:bodyPr>
          <a:lstStyle/>
          <a:p>
            <a:r>
              <a:rPr lang="fr-CA" sz="2400" b="1" dirty="0">
                <a:latin typeface="Segoe UI Semilight" panose="020B0402040204020203" pitchFamily="34" charset="0"/>
                <a:cs typeface="Segoe UI Semilight" panose="020B0402040204020203" pitchFamily="34" charset="0"/>
              </a:rPr>
              <a:t>Achat de puissance</a:t>
            </a:r>
          </a:p>
        </p:txBody>
      </p:sp>
    </p:spTree>
    <p:extLst>
      <p:ext uri="{BB962C8B-B14F-4D97-AF65-F5344CB8AC3E}">
        <p14:creationId xmlns:p14="http://schemas.microsoft.com/office/powerpoint/2010/main" val="96923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fld id="{C5F31672-A11B-475D-B04A-8EB925CB6746}" type="slidenum">
              <a:rPr lang="fr-CA" sz="1600" smtClean="0"/>
              <a:t>13</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3701270"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Réseaux autonomes</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3F039DE8-1150-F248-AEC6-B1E5EF21D30B}"/>
              </a:ext>
            </a:extLst>
          </p:cNvPr>
          <p:cNvSpPr txBox="1"/>
          <p:nvPr/>
        </p:nvSpPr>
        <p:spPr>
          <a:xfrm>
            <a:off x="471163" y="1141584"/>
            <a:ext cx="11375484" cy="4734629"/>
          </a:xfrm>
          <a:prstGeom prst="rect">
            <a:avLst/>
          </a:prstGeom>
          <a:noFill/>
        </p:spPr>
        <p:txBody>
          <a:bodyPr wrap="square" rtlCol="0">
            <a:spAutoFit/>
          </a:bodyPr>
          <a:lstStyle/>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L’AQPER est d’avis que la pandémie n’aura pas d’impact sur les prévisions de la demande en réseaux autonomes du Distributeur.</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L’AQPER est favorable à la décarbonation de la production d’électricité dans les réseaux autonomes.</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 Distributeur doit envisager l’ensemble des options d’énergie renouvelable, incluant l’usage de la biomasse, pour l’alimentation des réseaux autonomes.</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Les avancés technologiques dans le domaine de la gestion des réseaux (réseau intelligent) doivent également faire partie de la solution à envisager pour l’alimentation des réseaux autonomes.</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L’utilisation de la biomasse (et autres formes de bioénergies) permet d’optimiser une ressource qui est abondante au Québec.</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 Distributeur ne doit pas favoriser le raccordement des réseaux autonomes au réseau principal sans, au préalable, procéder à une analyse comparative avec les solutions de type production d’énergie renouvelable comme cela sera le cas en phase 2 du présent dossier pour l’alimentation des Îles-de-la-Madelaine (IDLM).  </a:t>
            </a:r>
          </a:p>
        </p:txBody>
      </p:sp>
    </p:spTree>
    <p:extLst>
      <p:ext uri="{BB962C8B-B14F-4D97-AF65-F5344CB8AC3E}">
        <p14:creationId xmlns:p14="http://schemas.microsoft.com/office/powerpoint/2010/main" val="406454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fld id="{B7C8D775-B258-4F99-8168-383A6356AB16}" type="slidenum">
              <a:rPr lang="fr-CA" sz="1600" smtClean="0"/>
              <a:t>14</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6035050"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Conclusions et recommandations</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DBD86EA-DE9C-8D46-9A20-6D296FF456CF}"/>
              </a:ext>
            </a:extLst>
          </p:cNvPr>
          <p:cNvSpPr txBox="1"/>
          <p:nvPr/>
        </p:nvSpPr>
        <p:spPr>
          <a:xfrm>
            <a:off x="467359" y="934728"/>
            <a:ext cx="11379287" cy="4016484"/>
          </a:xfrm>
          <a:prstGeom prst="rect">
            <a:avLst/>
          </a:prstGeom>
          <a:noFill/>
        </p:spPr>
        <p:txBody>
          <a:bodyPr wrap="square" rtlCol="0">
            <a:spAutoFit/>
          </a:bodyPr>
          <a:lstStyle/>
          <a:p>
            <a:r>
              <a:rPr lang="fr-CA" sz="2000" dirty="0">
                <a:latin typeface="Segoe UI Semilight" panose="020B0402040204020203" pitchFamily="34" charset="0"/>
                <a:cs typeface="Segoe UI Semilight" panose="020B0402040204020203" pitchFamily="34" charset="0"/>
              </a:rPr>
              <a:t>En guise de conclusion, l’AQPER rappelle ses commentaires et recommandations eu égard au Plan d’approvisionnement du Distributeur. </a:t>
            </a:r>
          </a:p>
          <a:p>
            <a:endParaRPr lang="fr-CA" sz="1700" dirty="0">
              <a:latin typeface="Segoe UI Semilight" panose="020B0402040204020203" pitchFamily="34" charset="0"/>
              <a:cs typeface="Segoe UI Semilight" panose="020B0402040204020203" pitchFamily="34" charset="0"/>
            </a:endParaRPr>
          </a:p>
          <a:p>
            <a:r>
              <a:rPr lang="fr-CA" sz="2000" b="1" u="sng" dirty="0">
                <a:latin typeface="Segoe UI Semilight" panose="020B0402040204020203" pitchFamily="34" charset="0"/>
                <a:cs typeface="Segoe UI Semilight" panose="020B0402040204020203" pitchFamily="34" charset="0"/>
              </a:rPr>
              <a:t>Commentaires :</a:t>
            </a:r>
          </a:p>
          <a:p>
            <a:endParaRPr lang="fr-CA" sz="2000" dirty="0">
              <a:latin typeface="Segoe UI Semilight" panose="020B0402040204020203" pitchFamily="34" charset="0"/>
              <a:cs typeface="Segoe UI Semilight" panose="020B0402040204020203" pitchFamily="34" charset="0"/>
            </a:endParaRPr>
          </a:p>
          <a:p>
            <a:pPr marL="457200" indent="-457200" algn="just">
              <a:buFont typeface="+mj-lt"/>
              <a:buAutoNum type="arabicPeriod"/>
            </a:pPr>
            <a:r>
              <a:rPr lang="fr-CA" sz="2000" dirty="0">
                <a:latin typeface="Segoe UI Semilight" panose="020B0402040204020203" pitchFamily="34" charset="0"/>
                <a:cs typeface="Segoe UI Semilight" panose="020B0402040204020203" pitchFamily="34" charset="0"/>
              </a:rPr>
              <a:t>L’AQPER croit que les </a:t>
            </a:r>
            <a:r>
              <a:rPr lang="fr-CA" sz="2000" dirty="0" err="1">
                <a:latin typeface="Segoe UI Semilight" panose="020B0402040204020203" pitchFamily="34" charset="0"/>
                <a:cs typeface="Segoe UI Semilight" panose="020B0402040204020203" pitchFamily="34" charset="0"/>
              </a:rPr>
              <a:t>conséquences</a:t>
            </a:r>
            <a:r>
              <a:rPr lang="fr-CA" sz="2000" dirty="0">
                <a:latin typeface="Segoe UI Semilight" panose="020B0402040204020203" pitchFamily="34" charset="0"/>
                <a:cs typeface="Segoe UI Semilight" panose="020B0402040204020203" pitchFamily="34" charset="0"/>
              </a:rPr>
              <a:t> de la </a:t>
            </a:r>
            <a:r>
              <a:rPr lang="fr-CA" sz="2000" dirty="0" err="1">
                <a:latin typeface="Segoe UI Semilight" panose="020B0402040204020203" pitchFamily="34" charset="0"/>
                <a:cs typeface="Segoe UI Semilight" panose="020B0402040204020203" pitchFamily="34" charset="0"/>
              </a:rPr>
              <a:t>pandémie</a:t>
            </a:r>
            <a:r>
              <a:rPr lang="fr-CA" sz="2000" dirty="0">
                <a:latin typeface="Segoe UI Semilight" panose="020B0402040204020203" pitchFamily="34" charset="0"/>
                <a:cs typeface="Segoe UI Semilight" panose="020B0402040204020203" pitchFamily="34" charset="0"/>
              </a:rPr>
              <a:t> </a:t>
            </a:r>
            <a:r>
              <a:rPr lang="fr-CA" sz="2000" dirty="0" err="1">
                <a:latin typeface="Segoe UI Semilight" panose="020B0402040204020203" pitchFamily="34" charset="0"/>
                <a:cs typeface="Segoe UI Semilight" panose="020B0402040204020203" pitchFamily="34" charset="0"/>
              </a:rPr>
              <a:t>liées</a:t>
            </a:r>
            <a:r>
              <a:rPr lang="fr-CA" sz="2000" dirty="0">
                <a:latin typeface="Segoe UI Semilight" panose="020B0402040204020203" pitchFamily="34" charset="0"/>
                <a:cs typeface="Segoe UI Semilight" panose="020B0402040204020203" pitchFamily="34" charset="0"/>
              </a:rPr>
              <a:t> à la COVID-19 et les mesures pour atteindre la transition </a:t>
            </a:r>
            <a:r>
              <a:rPr lang="fr-CA" sz="2000" dirty="0" err="1">
                <a:latin typeface="Segoe UI Semilight" panose="020B0402040204020203" pitchFamily="34" charset="0"/>
                <a:cs typeface="Segoe UI Semilight" panose="020B0402040204020203" pitchFamily="34" charset="0"/>
              </a:rPr>
              <a:t>énergétique</a:t>
            </a:r>
            <a:r>
              <a:rPr lang="fr-CA" sz="2000" dirty="0">
                <a:latin typeface="Segoe UI Semilight" panose="020B0402040204020203" pitchFamily="34" charset="0"/>
                <a:cs typeface="Segoe UI Semilight" panose="020B0402040204020203" pitchFamily="34" charset="0"/>
              </a:rPr>
              <a:t> pourraient avoir comme effet d’accroître les besoins en </a:t>
            </a:r>
            <a:r>
              <a:rPr lang="fr-CA" sz="2000" dirty="0" err="1">
                <a:latin typeface="Segoe UI Semilight" panose="020B0402040204020203" pitchFamily="34" charset="0"/>
                <a:cs typeface="Segoe UI Semilight" panose="020B0402040204020203" pitchFamily="34" charset="0"/>
              </a:rPr>
              <a:t>énergie</a:t>
            </a:r>
            <a:r>
              <a:rPr lang="fr-CA" sz="2000" dirty="0">
                <a:latin typeface="Segoe UI Semilight" panose="020B0402040204020203" pitchFamily="34" charset="0"/>
                <a:cs typeface="Segoe UI Semilight" panose="020B0402040204020203" pitchFamily="34" charset="0"/>
              </a:rPr>
              <a:t> et en puissance à moyen et long termes. Lors du dépôt de la preuve initiale de l’AQPER nous proposions au Distributeur de </a:t>
            </a:r>
            <a:r>
              <a:rPr lang="fr-CA" sz="2000" dirty="0" err="1">
                <a:latin typeface="Segoe UI Semilight" panose="020B0402040204020203" pitchFamily="34" charset="0"/>
                <a:cs typeface="Segoe UI Semilight" panose="020B0402040204020203" pitchFamily="34" charset="0"/>
              </a:rPr>
              <a:t>déposer</a:t>
            </a:r>
            <a:r>
              <a:rPr lang="fr-CA" sz="2000" dirty="0">
                <a:latin typeface="Segoe UI Semilight" panose="020B0402040204020203" pitchFamily="34" charset="0"/>
                <a:cs typeface="Segoe UI Semilight" panose="020B0402040204020203" pitchFamily="34" charset="0"/>
              </a:rPr>
              <a:t> une preuve </a:t>
            </a:r>
            <a:r>
              <a:rPr lang="fr-CA" sz="2000" dirty="0" err="1">
                <a:latin typeface="Segoe UI Semilight" panose="020B0402040204020203" pitchFamily="34" charset="0"/>
                <a:cs typeface="Segoe UI Semilight" panose="020B0402040204020203" pitchFamily="34" charset="0"/>
              </a:rPr>
              <a:t>amendée</a:t>
            </a:r>
            <a:r>
              <a:rPr lang="fr-CA" sz="2000" dirty="0">
                <a:latin typeface="Segoe UI Semilight" panose="020B0402040204020203" pitchFamily="34" charset="0"/>
                <a:cs typeface="Segoe UI Semilight" panose="020B0402040204020203" pitchFamily="34" charset="0"/>
              </a:rPr>
              <a:t> prenant en </a:t>
            </a:r>
            <a:r>
              <a:rPr lang="fr-CA" sz="2000" dirty="0" err="1">
                <a:latin typeface="Segoe UI Semilight" panose="020B0402040204020203" pitchFamily="34" charset="0"/>
                <a:cs typeface="Segoe UI Semilight" panose="020B0402040204020203" pitchFamily="34" charset="0"/>
              </a:rPr>
              <a:t>considération</a:t>
            </a:r>
            <a:r>
              <a:rPr lang="fr-CA" sz="2000" dirty="0">
                <a:latin typeface="Segoe UI Semilight" panose="020B0402040204020203" pitchFamily="34" charset="0"/>
                <a:cs typeface="Segoe UI Semilight" panose="020B0402040204020203" pitchFamily="34" charset="0"/>
              </a:rPr>
              <a:t> les impacts de la </a:t>
            </a:r>
            <a:r>
              <a:rPr lang="fr-CA" sz="2000" dirty="0" err="1">
                <a:latin typeface="Segoe UI Semilight" panose="020B0402040204020203" pitchFamily="34" charset="0"/>
                <a:cs typeface="Segoe UI Semilight" panose="020B0402040204020203" pitchFamily="34" charset="0"/>
              </a:rPr>
              <a:t>pandémie</a:t>
            </a:r>
            <a:r>
              <a:rPr lang="fr-CA" sz="2000" dirty="0">
                <a:latin typeface="Segoe UI Semilight" panose="020B0402040204020203" pitchFamily="34" charset="0"/>
                <a:cs typeface="Segoe UI Semilight" panose="020B0402040204020203" pitchFamily="34" charset="0"/>
              </a:rPr>
              <a:t> de la COVID-19 sur le Plan d’approvisionnement et les </a:t>
            </a:r>
            <a:r>
              <a:rPr lang="fr-CA" sz="2000" dirty="0" err="1">
                <a:latin typeface="Segoe UI Semilight" panose="020B0402040204020203" pitchFamily="34" charset="0"/>
                <a:cs typeface="Segoe UI Semilight" panose="020B0402040204020203" pitchFamily="34" charset="0"/>
              </a:rPr>
              <a:t>prévisions</a:t>
            </a:r>
            <a:r>
              <a:rPr lang="fr-CA" sz="2000" dirty="0">
                <a:latin typeface="Segoe UI Semilight" panose="020B0402040204020203" pitchFamily="34" charset="0"/>
                <a:cs typeface="Segoe UI Semilight" panose="020B0402040204020203" pitchFamily="34" charset="0"/>
              </a:rPr>
              <a:t> de la demande du Distributeur. Nous constatons que la plus </a:t>
            </a:r>
            <a:r>
              <a:rPr lang="fr-CA" sz="2000" dirty="0" err="1">
                <a:latin typeface="Segoe UI Semilight" panose="020B0402040204020203" pitchFamily="34" charset="0"/>
                <a:cs typeface="Segoe UI Semilight" panose="020B0402040204020203" pitchFamily="34" charset="0"/>
              </a:rPr>
              <a:t>récente</a:t>
            </a:r>
            <a:r>
              <a:rPr lang="fr-CA" sz="2000" dirty="0">
                <a:latin typeface="Segoe UI Semilight" panose="020B0402040204020203" pitchFamily="34" charset="0"/>
                <a:cs typeface="Segoe UI Semilight" panose="020B0402040204020203" pitchFamily="34" charset="0"/>
              </a:rPr>
              <a:t> </a:t>
            </a:r>
            <a:r>
              <a:rPr lang="fr-CA" sz="2000" dirty="0" err="1">
                <a:latin typeface="Segoe UI Semilight" panose="020B0402040204020203" pitchFamily="34" charset="0"/>
                <a:cs typeface="Segoe UI Semilight" panose="020B0402040204020203" pitchFamily="34" charset="0"/>
              </a:rPr>
              <a:t>prévision</a:t>
            </a:r>
            <a:r>
              <a:rPr lang="fr-CA" sz="2000" dirty="0">
                <a:latin typeface="Segoe UI Semilight" panose="020B0402040204020203" pitchFamily="34" charset="0"/>
                <a:cs typeface="Segoe UI Semilight" panose="020B0402040204020203" pitchFamily="34" charset="0"/>
              </a:rPr>
              <a:t> des ventes du Distributeur </a:t>
            </a:r>
            <a:r>
              <a:rPr lang="fr-CA" sz="2000" dirty="0" err="1">
                <a:latin typeface="Segoe UI Semilight" panose="020B0402040204020203" pitchFamily="34" charset="0"/>
                <a:cs typeface="Segoe UI Semilight" panose="020B0402040204020203" pitchFamily="34" charset="0"/>
              </a:rPr>
              <a:t>datée</a:t>
            </a:r>
            <a:r>
              <a:rPr lang="fr-CA" sz="2000" dirty="0">
                <a:latin typeface="Segoe UI Semilight" panose="020B0402040204020203" pitchFamily="34" charset="0"/>
                <a:cs typeface="Segoe UI Semilight" panose="020B0402040204020203" pitchFamily="34" charset="0"/>
              </a:rPr>
              <a:t> du 16 novembre dernier </a:t>
            </a:r>
            <a:r>
              <a:rPr lang="fr-CA" sz="2000" dirty="0" err="1">
                <a:latin typeface="Segoe UI Semilight" panose="020B0402040204020203" pitchFamily="34" charset="0"/>
                <a:cs typeface="Segoe UI Semilight" panose="020B0402040204020203" pitchFamily="34" charset="0"/>
              </a:rPr>
              <a:t>répond</a:t>
            </a:r>
            <a:r>
              <a:rPr lang="fr-CA" sz="2000" dirty="0">
                <a:latin typeface="Segoe UI Semilight" panose="020B0402040204020203" pitchFamily="34" charset="0"/>
                <a:cs typeface="Segoe UI Semilight" panose="020B0402040204020203" pitchFamily="34" charset="0"/>
              </a:rPr>
              <a:t> en partie aux </a:t>
            </a:r>
            <a:r>
              <a:rPr lang="fr-CA" sz="2000" dirty="0" err="1">
                <a:latin typeface="Segoe UI Semilight" panose="020B0402040204020203" pitchFamily="34" charset="0"/>
                <a:cs typeface="Segoe UI Semilight" panose="020B0402040204020203" pitchFamily="34" charset="0"/>
              </a:rPr>
              <a:t>préoccupations</a:t>
            </a:r>
            <a:r>
              <a:rPr lang="fr-CA" sz="2000" dirty="0">
                <a:latin typeface="Segoe UI Semilight" panose="020B0402040204020203" pitchFamily="34" charset="0"/>
                <a:cs typeface="Segoe UI Semilight" panose="020B0402040204020203" pitchFamily="34" charset="0"/>
              </a:rPr>
              <a:t> de l’AQPER. </a:t>
            </a:r>
          </a:p>
          <a:p>
            <a:pPr marL="285750" indent="-285750">
              <a:buFont typeface="Arial" panose="020B0604020202020204" pitchFamily="34" charset="0"/>
              <a:buChar char="•"/>
            </a:pPr>
            <a:endParaRPr lang="fr-FR" dirty="0">
              <a:highlight>
                <a:srgbClr val="FFFF00"/>
              </a:highligh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1905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fld id="{0A99AE0E-D970-4BE3-A975-342F151F3B2D}" type="slidenum">
              <a:rPr lang="fr-CA" sz="1600" smtClean="0"/>
              <a:t>15</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204216"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Conclusions et recommandations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DBD86EA-DE9C-8D46-9A20-6D296FF456CF}"/>
              </a:ext>
            </a:extLst>
          </p:cNvPr>
          <p:cNvSpPr txBox="1"/>
          <p:nvPr/>
        </p:nvSpPr>
        <p:spPr>
          <a:xfrm>
            <a:off x="436879" y="900397"/>
            <a:ext cx="11409768" cy="4970591"/>
          </a:xfrm>
          <a:prstGeom prst="rect">
            <a:avLst/>
          </a:prstGeom>
          <a:noFill/>
        </p:spPr>
        <p:txBody>
          <a:bodyPr wrap="square" rtlCol="0">
            <a:spAutoFit/>
          </a:bodyPr>
          <a:lstStyle/>
          <a:p>
            <a:pPr algn="just"/>
            <a:r>
              <a:rPr lang="fr-CA" sz="2000" b="1" u="sng" dirty="0">
                <a:latin typeface="Segoe UI Semilight" panose="020B0402040204020203" pitchFamily="34" charset="0"/>
                <a:cs typeface="Segoe UI Semilight" panose="020B0402040204020203" pitchFamily="34" charset="0"/>
              </a:rPr>
              <a:t>Commentaires (suite) :</a:t>
            </a:r>
          </a:p>
          <a:p>
            <a:pPr algn="just"/>
            <a:endParaRPr lang="fr-CA" sz="2000" dirty="0">
              <a:latin typeface="Segoe UI Semilight" panose="020B0402040204020203" pitchFamily="34" charset="0"/>
              <a:cs typeface="Segoe UI Semilight" panose="020B0402040204020203" pitchFamily="34" charset="0"/>
            </a:endParaRPr>
          </a:p>
          <a:p>
            <a:pPr marL="457200" indent="-457200" algn="just">
              <a:spcAft>
                <a:spcPts val="1000"/>
              </a:spcAft>
              <a:buFont typeface="+mj-lt"/>
              <a:buAutoNum type="arabicPeriod" startAt="2"/>
            </a:pPr>
            <a:r>
              <a:rPr lang="fr-CA" sz="2000" dirty="0">
                <a:latin typeface="Segoe UI Semilight" panose="020B0402040204020203" pitchFamily="34" charset="0"/>
                <a:cs typeface="Segoe UI Semilight" panose="020B0402040204020203" pitchFamily="34" charset="0"/>
              </a:rPr>
              <a:t>De l’avis de l’AQPER, la baisse dans les </a:t>
            </a:r>
            <a:r>
              <a:rPr lang="fr-CA" sz="2000" dirty="0" err="1">
                <a:latin typeface="Segoe UI Semilight" panose="020B0402040204020203" pitchFamily="34" charset="0"/>
                <a:cs typeface="Segoe UI Semilight" panose="020B0402040204020203" pitchFamily="34" charset="0"/>
              </a:rPr>
              <a:t>prévisions</a:t>
            </a:r>
            <a:r>
              <a:rPr lang="fr-CA" sz="2000" dirty="0">
                <a:latin typeface="Segoe UI Semilight" panose="020B0402040204020203" pitchFamily="34" charset="0"/>
                <a:cs typeface="Segoe UI Semilight" panose="020B0402040204020203" pitchFamily="34" charset="0"/>
              </a:rPr>
              <a:t> des ventes du Distributeur à court terme vient </a:t>
            </a:r>
            <a:r>
              <a:rPr lang="fr-CA" sz="2000" dirty="0" err="1">
                <a:latin typeface="Segoe UI Semilight" panose="020B0402040204020203" pitchFamily="34" charset="0"/>
                <a:cs typeface="Segoe UI Semilight" panose="020B0402040204020203" pitchFamily="34" charset="0"/>
              </a:rPr>
              <a:t>démontrer</a:t>
            </a:r>
            <a:r>
              <a:rPr lang="fr-CA" sz="2000" dirty="0">
                <a:latin typeface="Segoe UI Semilight" panose="020B0402040204020203" pitchFamily="34" charset="0"/>
                <a:cs typeface="Segoe UI Semilight" panose="020B0402040204020203" pitchFamily="34" charset="0"/>
              </a:rPr>
              <a:t> la </a:t>
            </a:r>
            <a:r>
              <a:rPr lang="fr-CA" sz="2000" dirty="0" err="1">
                <a:latin typeface="Segoe UI Semilight" panose="020B0402040204020203" pitchFamily="34" charset="0"/>
                <a:cs typeface="Segoe UI Semilight" panose="020B0402040204020203" pitchFamily="34" charset="0"/>
              </a:rPr>
              <a:t>non-nécessite</a:t>
            </a:r>
            <a:r>
              <a:rPr lang="fr-CA" sz="2000" dirty="0">
                <a:latin typeface="Segoe UI Semilight" panose="020B0402040204020203" pitchFamily="34" charset="0"/>
                <a:cs typeface="Segoe UI Semilight" panose="020B0402040204020203" pitchFamily="34" charset="0"/>
              </a:rPr>
              <a:t>́ d’avoir recours à des moyens de gestion de la demande, tel Hilo, dans les </a:t>
            </a:r>
            <a:r>
              <a:rPr lang="fr-CA" sz="2000" dirty="0" err="1">
                <a:latin typeface="Segoe UI Semilight" panose="020B0402040204020203" pitchFamily="34" charset="0"/>
                <a:cs typeface="Segoe UI Semilight" panose="020B0402040204020203" pitchFamily="34" charset="0"/>
              </a:rPr>
              <a:t>premières</a:t>
            </a:r>
            <a:r>
              <a:rPr lang="fr-CA" sz="2000" dirty="0">
                <a:latin typeface="Segoe UI Semilight" panose="020B0402040204020203" pitchFamily="34" charset="0"/>
                <a:cs typeface="Segoe UI Semilight" panose="020B0402040204020203" pitchFamily="34" charset="0"/>
              </a:rPr>
              <a:t> </a:t>
            </a:r>
            <a:r>
              <a:rPr lang="fr-CA" sz="2000" dirty="0" err="1">
                <a:latin typeface="Segoe UI Semilight" panose="020B0402040204020203" pitchFamily="34" charset="0"/>
                <a:cs typeface="Segoe UI Semilight" panose="020B0402040204020203" pitchFamily="34" charset="0"/>
              </a:rPr>
              <a:t>années</a:t>
            </a:r>
            <a:r>
              <a:rPr lang="fr-CA" sz="2000" dirty="0">
                <a:latin typeface="Segoe UI Semilight" panose="020B0402040204020203" pitchFamily="34" charset="0"/>
                <a:cs typeface="Segoe UI Semilight" panose="020B0402040204020203" pitchFamily="34" charset="0"/>
              </a:rPr>
              <a:t> du Plan d’approvisionnement. </a:t>
            </a:r>
          </a:p>
          <a:p>
            <a:pPr marL="457200" indent="-457200" algn="just">
              <a:spcAft>
                <a:spcPts val="1000"/>
              </a:spcAft>
              <a:buFont typeface="+mj-lt"/>
              <a:buAutoNum type="arabicPeriod" startAt="2"/>
            </a:pPr>
            <a:r>
              <a:rPr lang="fr-CA" sz="2000" dirty="0">
                <a:latin typeface="Segoe UI Semilight" panose="020B0402040204020203" pitchFamily="34" charset="0"/>
                <a:cs typeface="Segoe UI Semilight" panose="020B0402040204020203" pitchFamily="34" charset="0"/>
              </a:rPr>
              <a:t>Selon l’AQPER, les ressources pour </a:t>
            </a:r>
            <a:r>
              <a:rPr lang="fr-CA" sz="2000" dirty="0" err="1">
                <a:latin typeface="Segoe UI Semilight" panose="020B0402040204020203" pitchFamily="34" charset="0"/>
                <a:cs typeface="Segoe UI Semilight" panose="020B0402040204020203" pitchFamily="34" charset="0"/>
              </a:rPr>
              <a:t>répondre</a:t>
            </a:r>
            <a:r>
              <a:rPr lang="fr-CA" sz="2000" dirty="0">
                <a:latin typeface="Segoe UI Semilight" panose="020B0402040204020203" pitchFamily="34" charset="0"/>
                <a:cs typeface="Segoe UI Semilight" panose="020B0402040204020203" pitchFamily="34" charset="0"/>
              </a:rPr>
              <a:t> à ces nouveaux besoins en </a:t>
            </a:r>
            <a:r>
              <a:rPr lang="fr-CA" sz="2000" dirty="0" err="1">
                <a:latin typeface="Segoe UI Semilight" panose="020B0402040204020203" pitchFamily="34" charset="0"/>
                <a:cs typeface="Segoe UI Semilight" panose="020B0402040204020203" pitchFamily="34" charset="0"/>
              </a:rPr>
              <a:t>énergie</a:t>
            </a:r>
            <a:r>
              <a:rPr lang="fr-CA" sz="2000" dirty="0">
                <a:latin typeface="Segoe UI Semilight" panose="020B0402040204020203" pitchFamily="34" charset="0"/>
                <a:cs typeface="Segoe UI Semilight" panose="020B0402040204020203" pitchFamily="34" charset="0"/>
              </a:rPr>
              <a:t> et en puissance  post-patrimoniale doivent </a:t>
            </a:r>
            <a:r>
              <a:rPr lang="fr-CA" sz="2000" dirty="0" err="1">
                <a:latin typeface="Segoe UI Semilight" panose="020B0402040204020203" pitchFamily="34" charset="0"/>
                <a:cs typeface="Segoe UI Semilight" panose="020B0402040204020203" pitchFamily="34" charset="0"/>
              </a:rPr>
              <a:t>être</a:t>
            </a:r>
            <a:r>
              <a:rPr lang="fr-CA" sz="2000" dirty="0">
                <a:latin typeface="Segoe UI Semilight" panose="020B0402040204020203" pitchFamily="34" charset="0"/>
                <a:cs typeface="Segoe UI Semilight" panose="020B0402040204020203" pitchFamily="34" charset="0"/>
              </a:rPr>
              <a:t> </a:t>
            </a:r>
            <a:r>
              <a:rPr lang="fr-CA" sz="2000" dirty="0" err="1">
                <a:latin typeface="Segoe UI Semilight" panose="020B0402040204020203" pitchFamily="34" charset="0"/>
                <a:cs typeface="Segoe UI Semilight" panose="020B0402040204020203" pitchFamily="34" charset="0"/>
              </a:rPr>
              <a:t>octroyées</a:t>
            </a:r>
            <a:r>
              <a:rPr lang="fr-CA" sz="2000" dirty="0">
                <a:latin typeface="Segoe UI Semilight" panose="020B0402040204020203" pitchFamily="34" charset="0"/>
                <a:cs typeface="Segoe UI Semilight" panose="020B0402040204020203" pitchFamily="34" charset="0"/>
              </a:rPr>
              <a:t> via un </a:t>
            </a:r>
            <a:r>
              <a:rPr lang="fr-CA" sz="2000" dirty="0" err="1">
                <a:latin typeface="Segoe UI Semilight" panose="020B0402040204020203" pitchFamily="34" charset="0"/>
                <a:cs typeface="Segoe UI Semilight" panose="020B0402040204020203" pitchFamily="34" charset="0"/>
              </a:rPr>
              <a:t>mécanisme</a:t>
            </a:r>
            <a:r>
              <a:rPr lang="fr-CA" sz="2000" dirty="0">
                <a:latin typeface="Segoe UI Semilight" panose="020B0402040204020203" pitchFamily="34" charset="0"/>
                <a:cs typeface="Segoe UI Semilight" panose="020B0402040204020203" pitchFamily="34" charset="0"/>
              </a:rPr>
              <a:t> d’appels d’offres, et ce, pour et aux </a:t>
            </a:r>
            <a:r>
              <a:rPr lang="fr-CA" sz="2000" dirty="0" err="1">
                <a:latin typeface="Segoe UI Semilight" panose="020B0402040204020203" pitchFamily="34" charset="0"/>
                <a:cs typeface="Segoe UI Semilight" panose="020B0402040204020203" pitchFamily="34" charset="0"/>
              </a:rPr>
              <a:t>bénéfices</a:t>
            </a:r>
            <a:r>
              <a:rPr lang="fr-CA" sz="2000" dirty="0">
                <a:latin typeface="Segoe UI Semilight" panose="020B0402040204020203" pitchFamily="34" charset="0"/>
                <a:cs typeface="Segoe UI Semilight" panose="020B0402040204020203" pitchFamily="34" charset="0"/>
              </a:rPr>
              <a:t> des clients du Distributeur. </a:t>
            </a:r>
          </a:p>
          <a:p>
            <a:pPr marL="457200" indent="-457200" algn="just">
              <a:spcAft>
                <a:spcPts val="1000"/>
              </a:spcAft>
              <a:buFont typeface="+mj-lt"/>
              <a:buAutoNum type="arabicPeriod" startAt="2"/>
            </a:pPr>
            <a:r>
              <a:rPr lang="fr-CA" sz="2000" dirty="0">
                <a:latin typeface="Segoe UI Semilight" panose="020B0402040204020203" pitchFamily="34" charset="0"/>
                <a:cs typeface="Segoe UI Semilight" panose="020B0402040204020203" pitchFamily="34" charset="0"/>
              </a:rPr>
              <a:t>En voulant augmenter significativement le recours aux achats de court terme pour </a:t>
            </a:r>
            <a:r>
              <a:rPr lang="fr-CA" sz="2000" dirty="0" err="1">
                <a:latin typeface="Segoe UI Semilight" panose="020B0402040204020203" pitchFamily="34" charset="0"/>
                <a:cs typeface="Segoe UI Semilight" panose="020B0402040204020203" pitchFamily="34" charset="0"/>
              </a:rPr>
              <a:t>répondre</a:t>
            </a:r>
            <a:r>
              <a:rPr lang="fr-CA" sz="2000" dirty="0">
                <a:latin typeface="Segoe UI Semilight" panose="020B0402040204020203" pitchFamily="34" charset="0"/>
                <a:cs typeface="Segoe UI Semilight" panose="020B0402040204020203" pitchFamily="34" charset="0"/>
              </a:rPr>
              <a:t> à des besoins </a:t>
            </a:r>
            <a:r>
              <a:rPr lang="fr-CA" sz="2000" dirty="0" err="1">
                <a:latin typeface="Segoe UI Semilight" panose="020B0402040204020203" pitchFamily="34" charset="0"/>
                <a:cs typeface="Segoe UI Semilight" panose="020B0402040204020203" pitchFamily="34" charset="0"/>
              </a:rPr>
              <a:t>planifiés</a:t>
            </a:r>
            <a:r>
              <a:rPr lang="fr-CA" sz="2000" dirty="0">
                <a:latin typeface="Segoe UI Semilight" panose="020B0402040204020203" pitchFamily="34" charset="0"/>
                <a:cs typeface="Segoe UI Semilight" panose="020B0402040204020203" pitchFamily="34" charset="0"/>
              </a:rPr>
              <a:t> de long terme, l’AQPER est d’avis que le Distributeur ne semble pas respecter la </a:t>
            </a:r>
            <a:r>
              <a:rPr lang="fr-CA" sz="2000" dirty="0" err="1">
                <a:latin typeface="Segoe UI Semilight" panose="020B0402040204020203" pitchFamily="34" charset="0"/>
                <a:cs typeface="Segoe UI Semilight" panose="020B0402040204020203" pitchFamily="34" charset="0"/>
              </a:rPr>
              <a:t>décision</a:t>
            </a:r>
            <a:r>
              <a:rPr lang="fr-CA" sz="2000" dirty="0">
                <a:latin typeface="Segoe UI Semilight" panose="020B0402040204020203" pitchFamily="34" charset="0"/>
                <a:cs typeface="Segoe UI Semilight" panose="020B0402040204020203" pitchFamily="34" charset="0"/>
              </a:rPr>
              <a:t> de la </a:t>
            </a:r>
            <a:r>
              <a:rPr lang="fr-CA" sz="2000" dirty="0" err="1">
                <a:latin typeface="Segoe UI Semilight" panose="020B0402040204020203" pitchFamily="34" charset="0"/>
                <a:cs typeface="Segoe UI Semilight" panose="020B0402040204020203" pitchFamily="34" charset="0"/>
              </a:rPr>
              <a:t>Régie</a:t>
            </a:r>
            <a:r>
              <a:rPr lang="fr-CA" sz="2000" dirty="0">
                <a:latin typeface="Segoe UI Semilight" panose="020B0402040204020203" pitchFamily="34" charset="0"/>
                <a:cs typeface="Segoe UI Semilight" panose="020B0402040204020203" pitchFamily="34" charset="0"/>
              </a:rPr>
              <a:t> qui a permis l’utilisation de la dispense d’aller en appel d’offres uniquement pour </a:t>
            </a:r>
            <a:r>
              <a:rPr lang="fr-CA" sz="2000" dirty="0" err="1">
                <a:latin typeface="Segoe UI Semilight" panose="020B0402040204020203" pitchFamily="34" charset="0"/>
                <a:cs typeface="Segoe UI Semilight" panose="020B0402040204020203" pitchFamily="34" charset="0"/>
              </a:rPr>
              <a:t>répondre</a:t>
            </a:r>
            <a:r>
              <a:rPr lang="fr-CA" sz="2000" dirty="0">
                <a:latin typeface="Segoe UI Semilight" panose="020B0402040204020203" pitchFamily="34" charset="0"/>
                <a:cs typeface="Segoe UI Semilight" panose="020B0402040204020203" pitchFamily="34" charset="0"/>
              </a:rPr>
              <a:t> à des </a:t>
            </a:r>
            <a:r>
              <a:rPr lang="fr-CA" sz="2000" dirty="0" err="1">
                <a:latin typeface="Segoe UI Semilight" panose="020B0402040204020203" pitchFamily="34" charset="0"/>
                <a:cs typeface="Segoe UI Semilight" panose="020B0402040204020203" pitchFamily="34" charset="0"/>
              </a:rPr>
              <a:t>déséquilibres</a:t>
            </a:r>
            <a:r>
              <a:rPr lang="fr-CA" sz="2000" dirty="0">
                <a:latin typeface="Segoe UI Semilight" panose="020B0402040204020203" pitchFamily="34" charset="0"/>
                <a:cs typeface="Segoe UI Semilight" panose="020B0402040204020203" pitchFamily="34" charset="0"/>
              </a:rPr>
              <a:t> ponctuels. </a:t>
            </a:r>
          </a:p>
          <a:p>
            <a:pPr marL="285750" indent="-285750">
              <a:buFont typeface="Arial" panose="020B0604020202020204" pitchFamily="34" charset="0"/>
              <a:buChar char="•"/>
            </a:pPr>
            <a:endParaRPr lang="fr-CA" sz="1600" dirty="0">
              <a:latin typeface="Segoe UI Semilight" panose="020B0402040204020203" pitchFamily="34" charset="0"/>
              <a:cs typeface="Segoe UI Semilight" panose="020B0402040204020203" pitchFamily="34" charset="0"/>
            </a:endParaRPr>
          </a:p>
          <a:p>
            <a:endParaRPr lang="fr-CA" dirty="0">
              <a:latin typeface="Segoe UI Semilight" panose="020B0402040204020203" pitchFamily="34" charset="0"/>
              <a:cs typeface="Segoe UI Semilight" panose="020B0402040204020203" pitchFamily="34" charset="0"/>
            </a:endParaRPr>
          </a:p>
          <a:p>
            <a:endParaRPr lang="fr-FR" dirty="0">
              <a:highlight>
                <a:srgbClr val="FFFF00"/>
              </a:highligh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25638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r>
              <a:rPr lang="fr-CA" sz="1600" dirty="0"/>
              <a:t>15</a:t>
            </a:r>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204216"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Conclusions et recommandations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DBD86EA-DE9C-8D46-9A20-6D296FF456CF}"/>
              </a:ext>
            </a:extLst>
          </p:cNvPr>
          <p:cNvSpPr txBox="1"/>
          <p:nvPr/>
        </p:nvSpPr>
        <p:spPr>
          <a:xfrm>
            <a:off x="436879" y="900397"/>
            <a:ext cx="11409768" cy="5396349"/>
          </a:xfrm>
          <a:prstGeom prst="rect">
            <a:avLst/>
          </a:prstGeom>
          <a:noFill/>
        </p:spPr>
        <p:txBody>
          <a:bodyPr wrap="square" rtlCol="0">
            <a:spAutoFit/>
          </a:bodyPr>
          <a:lstStyle/>
          <a:p>
            <a:r>
              <a:rPr lang="fr-CA" sz="2000" b="1" u="sng" dirty="0">
                <a:latin typeface="Segoe UI Semilight" panose="020B0402040204020203" pitchFamily="34" charset="0"/>
                <a:cs typeface="Segoe UI Semilight" panose="020B0402040204020203" pitchFamily="34" charset="0"/>
              </a:rPr>
              <a:t>Commentaires (suite) :</a:t>
            </a:r>
          </a:p>
          <a:p>
            <a:endParaRPr lang="fr-CA" sz="2000" dirty="0">
              <a:latin typeface="Segoe UI Semilight" panose="020B0402040204020203" pitchFamily="34" charset="0"/>
              <a:cs typeface="Segoe UI Semilight" panose="020B0402040204020203" pitchFamily="34" charset="0"/>
            </a:endParaRPr>
          </a:p>
          <a:p>
            <a:pPr marL="457200" indent="-457200" algn="just">
              <a:spcAft>
                <a:spcPts val="1000"/>
              </a:spcAft>
              <a:buFont typeface="+mj-lt"/>
              <a:buAutoNum type="arabicPeriod" startAt="5"/>
            </a:pPr>
            <a:r>
              <a:rPr lang="fr-CA" sz="2000" dirty="0">
                <a:latin typeface="Segoe UI Semilight" panose="020B0402040204020203" pitchFamily="34" charset="0"/>
                <a:cs typeface="Segoe UI Semilight" panose="020B0402040204020203" pitchFamily="34" charset="0"/>
              </a:rPr>
              <a:t>L’AQPER est d’avis que le prix historique de 95$/</a:t>
            </a:r>
            <a:r>
              <a:rPr lang="fr-CA" sz="2000" dirty="0" err="1">
                <a:latin typeface="Segoe UI Semilight" panose="020B0402040204020203" pitchFamily="34" charset="0"/>
                <a:cs typeface="Segoe UI Semilight" panose="020B0402040204020203" pitchFamily="34" charset="0"/>
              </a:rPr>
              <a:t>MWh</a:t>
            </a:r>
            <a:r>
              <a:rPr lang="fr-CA" sz="2000" dirty="0">
                <a:latin typeface="Segoe UI Semilight" panose="020B0402040204020203" pitchFamily="34" charset="0"/>
                <a:cs typeface="Segoe UI Semilight" panose="020B0402040204020203" pitchFamily="34" charset="0"/>
              </a:rPr>
              <a:t> est plus représentatif de la valeur de l’</a:t>
            </a:r>
            <a:r>
              <a:rPr lang="fr-CA" sz="2000" dirty="0" err="1">
                <a:latin typeface="Segoe UI Semilight" panose="020B0402040204020203" pitchFamily="34" charset="0"/>
                <a:cs typeface="Segoe UI Semilight" panose="020B0402040204020203" pitchFamily="34" charset="0"/>
              </a:rPr>
              <a:t>énergie</a:t>
            </a:r>
            <a:r>
              <a:rPr lang="fr-CA" sz="2000" dirty="0">
                <a:latin typeface="Segoe UI Semilight" panose="020B0402040204020203" pitchFamily="34" charset="0"/>
                <a:cs typeface="Segoe UI Semilight" panose="020B0402040204020203" pitchFamily="34" charset="0"/>
              </a:rPr>
              <a:t> de court terme que celui anticipé par le Distributeur, de l’ordre de 65 $/MWh, pour la période 2020-2026. </a:t>
            </a:r>
          </a:p>
          <a:p>
            <a:pPr marL="457200" indent="-457200" algn="just">
              <a:spcAft>
                <a:spcPts val="1000"/>
              </a:spcAft>
              <a:buFont typeface="+mj-lt"/>
              <a:buAutoNum type="arabicPeriod" startAt="5"/>
            </a:pPr>
            <a:r>
              <a:rPr lang="fr-CA" sz="2000" dirty="0">
                <a:latin typeface="Segoe UI Semilight" panose="020B0402040204020203" pitchFamily="34" charset="0"/>
                <a:cs typeface="Segoe UI Semilight" panose="020B0402040204020203" pitchFamily="34" charset="0"/>
              </a:rPr>
              <a:t>De l’avis de l’AQPER, la part importante des transactions du Distributeur avec HQP est </a:t>
            </a:r>
            <a:r>
              <a:rPr lang="fr-CA" sz="2000" dirty="0" err="1">
                <a:latin typeface="Segoe UI Semilight" panose="020B0402040204020203" pitchFamily="34" charset="0"/>
                <a:cs typeface="Segoe UI Semilight" panose="020B0402040204020203" pitchFamily="34" charset="0"/>
              </a:rPr>
              <a:t>préoccupante</a:t>
            </a:r>
            <a:r>
              <a:rPr lang="fr-CA" sz="2000" dirty="0">
                <a:latin typeface="Segoe UI Semilight" panose="020B0402040204020203" pitchFamily="34" charset="0"/>
                <a:cs typeface="Segoe UI Semilight" panose="020B0402040204020203" pitchFamily="34" charset="0"/>
              </a:rPr>
              <a:t> pour les autres fournisseurs, d’autant plus que celui-ci </a:t>
            </a:r>
            <a:r>
              <a:rPr lang="fr-CA" sz="2000" dirty="0" err="1">
                <a:latin typeface="Segoe UI Semilight" panose="020B0402040204020203" pitchFamily="34" charset="0"/>
                <a:cs typeface="Segoe UI Semilight" panose="020B0402040204020203" pitchFamily="34" charset="0"/>
              </a:rPr>
              <a:t>prévoit</a:t>
            </a:r>
            <a:r>
              <a:rPr lang="fr-CA" sz="2000" dirty="0">
                <a:latin typeface="Segoe UI Semilight" panose="020B0402040204020203" pitchFamily="34" charset="0"/>
                <a:cs typeface="Segoe UI Semilight" panose="020B0402040204020203" pitchFamily="34" charset="0"/>
              </a:rPr>
              <a:t> avoir recours à plus grande </a:t>
            </a:r>
            <a:r>
              <a:rPr lang="fr-CA" sz="2000" dirty="0" err="1">
                <a:latin typeface="Segoe UI Semilight" panose="020B0402040204020203" pitchFamily="34" charset="0"/>
                <a:cs typeface="Segoe UI Semilight" panose="020B0402040204020203" pitchFamily="34" charset="0"/>
              </a:rPr>
              <a:t>échelle</a:t>
            </a:r>
            <a:r>
              <a:rPr lang="fr-CA" sz="2000" dirty="0">
                <a:latin typeface="Segoe UI Semilight" panose="020B0402040204020203" pitchFamily="34" charset="0"/>
                <a:cs typeface="Segoe UI Semilight" panose="020B0402040204020203" pitchFamily="34" charset="0"/>
              </a:rPr>
              <a:t> à ces transactions sous dispense d’appel d’offres durant la </a:t>
            </a:r>
            <a:r>
              <a:rPr lang="fr-CA" sz="2000" dirty="0" err="1">
                <a:latin typeface="Segoe UI Semilight" panose="020B0402040204020203" pitchFamily="34" charset="0"/>
                <a:cs typeface="Segoe UI Semilight" panose="020B0402040204020203" pitchFamily="34" charset="0"/>
              </a:rPr>
              <a:t>période</a:t>
            </a:r>
            <a:r>
              <a:rPr lang="fr-CA" sz="2000" dirty="0">
                <a:latin typeface="Segoe UI Semilight" panose="020B0402040204020203" pitchFamily="34" charset="0"/>
                <a:cs typeface="Segoe UI Semilight" panose="020B0402040204020203" pitchFamily="34" charset="0"/>
              </a:rPr>
              <a:t> du Plan d’approvisionnement. En effet, tel qu’indiqué dans le bilan en </a:t>
            </a:r>
            <a:r>
              <a:rPr lang="fr-CA" sz="2000" dirty="0" err="1">
                <a:latin typeface="Segoe UI Semilight" panose="020B0402040204020203" pitchFamily="34" charset="0"/>
                <a:cs typeface="Segoe UI Semilight" panose="020B0402040204020203" pitchFamily="34" charset="0"/>
              </a:rPr>
              <a:t>énergie</a:t>
            </a:r>
            <a:r>
              <a:rPr lang="fr-CA" sz="2000" dirty="0">
                <a:latin typeface="Segoe UI Semilight" panose="020B0402040204020203" pitchFamily="34" charset="0"/>
                <a:cs typeface="Segoe UI Semilight" panose="020B0402040204020203" pitchFamily="34" charset="0"/>
              </a:rPr>
              <a:t>, reproduit </a:t>
            </a:r>
            <a:r>
              <a:rPr lang="fr-CA" sz="2000" dirty="0" err="1">
                <a:latin typeface="Segoe UI Semilight" panose="020B0402040204020203" pitchFamily="34" charset="0"/>
                <a:cs typeface="Segoe UI Semilight" panose="020B0402040204020203" pitchFamily="34" charset="0"/>
              </a:rPr>
              <a:t>précédemment</a:t>
            </a:r>
            <a:r>
              <a:rPr lang="fr-CA" sz="2000" dirty="0">
                <a:latin typeface="Segoe UI Semilight" panose="020B0402040204020203" pitchFamily="34" charset="0"/>
                <a:cs typeface="Segoe UI Semilight" panose="020B0402040204020203" pitchFamily="34" charset="0"/>
              </a:rPr>
              <a:t>, le Distributeur compte augmenter ses achats de court terme à 4 TWh d’ici 2029. De l’avis de l’AQPER, le recours à de tels approvisionnements de court terme de </a:t>
            </a:r>
            <a:r>
              <a:rPr lang="fr-CA" sz="2000" dirty="0" err="1">
                <a:latin typeface="Segoe UI Semilight" panose="020B0402040204020203" pitchFamily="34" charset="0"/>
                <a:cs typeface="Segoe UI Semilight" panose="020B0402040204020203" pitchFamily="34" charset="0"/>
              </a:rPr>
              <a:t>manière</a:t>
            </a:r>
            <a:r>
              <a:rPr lang="fr-CA" sz="2000" dirty="0">
                <a:latin typeface="Segoe UI Semilight" panose="020B0402040204020203" pitchFamily="34" charset="0"/>
                <a:cs typeface="Segoe UI Semilight" panose="020B0402040204020203" pitchFamily="34" charset="0"/>
              </a:rPr>
              <a:t> </a:t>
            </a:r>
            <a:r>
              <a:rPr lang="fr-CA" sz="2000" dirty="0" err="1">
                <a:latin typeface="Segoe UI Semilight" panose="020B0402040204020203" pitchFamily="34" charset="0"/>
                <a:cs typeface="Segoe UI Semilight" panose="020B0402040204020203" pitchFamily="34" charset="0"/>
              </a:rPr>
              <a:t>systématique</a:t>
            </a:r>
            <a:r>
              <a:rPr lang="fr-CA" sz="2000" dirty="0">
                <a:latin typeface="Segoe UI Semilight" panose="020B0402040204020203" pitchFamily="34" charset="0"/>
                <a:cs typeface="Segoe UI Semilight" panose="020B0402040204020203" pitchFamily="34" charset="0"/>
              </a:rPr>
              <a:t> est </a:t>
            </a:r>
            <a:r>
              <a:rPr lang="fr-CA" sz="2000" dirty="0" err="1">
                <a:latin typeface="Segoe UI Semilight" panose="020B0402040204020203" pitchFamily="34" charset="0"/>
                <a:cs typeface="Segoe UI Semilight" panose="020B0402040204020203" pitchFamily="34" charset="0"/>
              </a:rPr>
              <a:t>également</a:t>
            </a:r>
            <a:r>
              <a:rPr lang="fr-CA" sz="2000" dirty="0">
                <a:latin typeface="Segoe UI Semilight" panose="020B0402040204020203" pitchFamily="34" charset="0"/>
                <a:cs typeface="Segoe UI Semilight" panose="020B0402040204020203" pitchFamily="34" charset="0"/>
              </a:rPr>
              <a:t> </a:t>
            </a:r>
            <a:r>
              <a:rPr lang="fr-CA" sz="2000" dirty="0" err="1">
                <a:latin typeface="Segoe UI Semilight" panose="020B0402040204020203" pitchFamily="34" charset="0"/>
                <a:cs typeface="Segoe UI Semilight" panose="020B0402040204020203" pitchFamily="34" charset="0"/>
              </a:rPr>
              <a:t>problématique</a:t>
            </a:r>
            <a:r>
              <a:rPr lang="fr-CA" sz="2000" dirty="0">
                <a:latin typeface="Segoe UI Semilight" panose="020B0402040204020203" pitchFamily="34" charset="0"/>
                <a:cs typeface="Segoe UI Semilight" panose="020B0402040204020203" pitchFamily="34" charset="0"/>
              </a:rPr>
              <a:t>, car ce type d’approvisionnement ne procure pas de puissance, alors que le recours à des approvisionnements de long terme apporte </a:t>
            </a:r>
            <a:r>
              <a:rPr lang="fr-CA" sz="2000" dirty="0" err="1">
                <a:latin typeface="Segoe UI Semilight" panose="020B0402040204020203" pitchFamily="34" charset="0"/>
                <a:cs typeface="Segoe UI Semilight" panose="020B0402040204020203" pitchFamily="34" charset="0"/>
              </a:rPr>
              <a:t>également</a:t>
            </a:r>
            <a:r>
              <a:rPr lang="fr-CA" sz="2000" dirty="0">
                <a:latin typeface="Segoe UI Semilight" panose="020B0402040204020203" pitchFamily="34" charset="0"/>
                <a:cs typeface="Segoe UI Semilight" panose="020B0402040204020203" pitchFamily="34" charset="0"/>
              </a:rPr>
              <a:t> une contribution en puissance. </a:t>
            </a:r>
          </a:p>
          <a:p>
            <a:pPr marL="285750" indent="-285750">
              <a:buFont typeface="Arial" panose="020B0604020202020204" pitchFamily="34" charset="0"/>
              <a:buChar char="•"/>
            </a:pPr>
            <a:endParaRPr lang="fr-CA" sz="16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endParaRPr lang="fr-CA" sz="1600" dirty="0">
              <a:latin typeface="Segoe UI Semilight" panose="020B0402040204020203" pitchFamily="34" charset="0"/>
              <a:cs typeface="Segoe UI Semilight" panose="020B0402040204020203" pitchFamily="34" charset="0"/>
            </a:endParaRPr>
          </a:p>
          <a:p>
            <a:endParaRPr lang="fr-CA" dirty="0">
              <a:latin typeface="Segoe UI Semilight" panose="020B0402040204020203" pitchFamily="34" charset="0"/>
              <a:cs typeface="Segoe UI Semilight" panose="020B0402040204020203" pitchFamily="34" charset="0"/>
            </a:endParaRPr>
          </a:p>
          <a:p>
            <a:endParaRPr lang="fr-FR" dirty="0">
              <a:highlight>
                <a:srgbClr val="FFFF00"/>
              </a:highligh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87414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r>
              <a:rPr lang="fr-CA" sz="1600" dirty="0"/>
              <a:t>16</a:t>
            </a:r>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204216"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Conclusions et recommandations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DBD86EA-DE9C-8D46-9A20-6D296FF456CF}"/>
              </a:ext>
            </a:extLst>
          </p:cNvPr>
          <p:cNvSpPr txBox="1"/>
          <p:nvPr/>
        </p:nvSpPr>
        <p:spPr>
          <a:xfrm>
            <a:off x="436879" y="900397"/>
            <a:ext cx="11409768" cy="5806718"/>
          </a:xfrm>
          <a:prstGeom prst="rect">
            <a:avLst/>
          </a:prstGeom>
          <a:noFill/>
        </p:spPr>
        <p:txBody>
          <a:bodyPr wrap="square" rtlCol="0">
            <a:spAutoFit/>
          </a:bodyPr>
          <a:lstStyle/>
          <a:p>
            <a:r>
              <a:rPr lang="fr-CA" sz="2000" b="1" u="sng" dirty="0">
                <a:latin typeface="Segoe UI Semilight" panose="020B0402040204020203" pitchFamily="34" charset="0"/>
                <a:cs typeface="Segoe UI Semilight" panose="020B0402040204020203" pitchFamily="34" charset="0"/>
              </a:rPr>
              <a:t>Recommandations :</a:t>
            </a:r>
          </a:p>
          <a:p>
            <a:endParaRPr lang="fr-CA" sz="2000" dirty="0">
              <a:latin typeface="Segoe UI Semilight" panose="020B0402040204020203" pitchFamily="34" charset="0"/>
              <a:cs typeface="Segoe UI Semilight" panose="020B0402040204020203" pitchFamily="34" charset="0"/>
            </a:endParaRPr>
          </a:p>
          <a:p>
            <a:pPr marL="457200" indent="-457200" algn="just">
              <a:spcAft>
                <a:spcPts val="1000"/>
              </a:spcAft>
              <a:buFont typeface="+mj-lt"/>
              <a:buAutoNum type="arabicPeriod"/>
            </a:pPr>
            <a:r>
              <a:rPr lang="fr-CA" sz="2000" dirty="0">
                <a:latin typeface="Segoe UI Semilight" panose="020B0402040204020203" pitchFamily="34" charset="0"/>
                <a:cs typeface="Segoe UI Semilight" panose="020B0402040204020203" pitchFamily="34" charset="0"/>
              </a:rPr>
              <a:t>Sachant que pour de nouvelles constructions dans le secteur éolien près de cinq (5) années sont requises entre la décision de procéder à de nouveaux approvisionnements et leur mise en service, l’AQPER est d’avis que le Distributeur devrait agir rapidement en mettant de l’avant de nouvelles initiatives d’achat pour rencontrer pareille demande. </a:t>
            </a:r>
          </a:p>
          <a:p>
            <a:pPr marL="457200" indent="-457200" algn="just">
              <a:spcAft>
                <a:spcPts val="1000"/>
              </a:spcAft>
              <a:buFont typeface="+mj-lt"/>
              <a:buAutoNum type="arabicPeriod"/>
            </a:pPr>
            <a:r>
              <a:rPr lang="fr-CA" sz="2000" dirty="0">
                <a:latin typeface="Segoe UI Semilight" panose="020B0402040204020203" pitchFamily="34" charset="0"/>
                <a:cs typeface="Segoe UI Semilight" panose="020B0402040204020203" pitchFamily="34" charset="0"/>
              </a:rPr>
              <a:t>Modifier l’hypothèse des ventes au secteur des chaînes de blocs en prenant en considération l’attribution de la l’ensemble du bloc d’énergie de 300 MW offerts par la Distributeur ainsi que du bloc de 40 MW additionnels offerts par les réseaux municipaux. </a:t>
            </a:r>
          </a:p>
          <a:p>
            <a:pPr marL="457200" indent="-457200" algn="just">
              <a:spcAft>
                <a:spcPts val="1000"/>
              </a:spcAft>
              <a:buFont typeface="+mj-lt"/>
              <a:buAutoNum type="arabicPeriod"/>
            </a:pPr>
            <a:r>
              <a:rPr lang="fr-CA" sz="2000" dirty="0">
                <a:latin typeface="Segoe UI Semilight" panose="020B0402040204020203" pitchFamily="34" charset="0"/>
                <a:cs typeface="Segoe UI Semilight" panose="020B0402040204020203" pitchFamily="34" charset="0"/>
              </a:rPr>
              <a:t>Demander au Distributeur d’augmenter ses ventes au secteur des chaînes de blocs à usage cryptographique en offrant des conditions de services incitatives afin de capter une portion du marché mondial et ainsi assigner minimalement la portion du bloc de 300 MW non attribuée lors de l’appel de propositions A/P 2019-01. L’AQPER note que le Distributeur devra se conformer aux ordonnances de la Régie et rendre disponible un bloc additionnel de 307,4 MW (dont 40 MW dans les réseaux municipaux), soit l’équivalent de 2,6 TWh. </a:t>
            </a:r>
          </a:p>
          <a:p>
            <a:pPr marL="285750" indent="-285750">
              <a:spcAft>
                <a:spcPts val="1000"/>
              </a:spcAft>
              <a:buFont typeface="Arial" panose="020B0604020202020204" pitchFamily="34" charset="0"/>
              <a:buChar char="•"/>
            </a:pPr>
            <a:endParaRPr lang="fr-CA" sz="2000" dirty="0">
              <a:latin typeface="Segoe UI Semilight" panose="020B0402040204020203" pitchFamily="34" charset="0"/>
              <a:cs typeface="Segoe UI Semilight" panose="020B0402040204020203" pitchFamily="34" charset="0"/>
            </a:endParaRPr>
          </a:p>
          <a:p>
            <a:endParaRPr lang="fr-FR" dirty="0">
              <a:highlight>
                <a:srgbClr val="FFFF00"/>
              </a:highligh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19935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85"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71488"/>
            <a:ext cx="393056" cy="338554"/>
          </a:xfrm>
          <a:prstGeom prst="rect">
            <a:avLst/>
          </a:prstGeom>
          <a:noFill/>
        </p:spPr>
        <p:txBody>
          <a:bodyPr wrap="none" rtlCol="0">
            <a:spAutoFit/>
          </a:bodyPr>
          <a:lstStyle/>
          <a:p>
            <a:r>
              <a:rPr lang="fr-CA" sz="1600" dirty="0"/>
              <a:t>17</a:t>
            </a:r>
          </a:p>
        </p:txBody>
      </p:sp>
      <p:sp>
        <p:nvSpPr>
          <p:cNvPr id="16" name="TextBox 15"/>
          <p:cNvSpPr txBox="1"/>
          <p:nvPr/>
        </p:nvSpPr>
        <p:spPr>
          <a:xfrm>
            <a:off x="6626289"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204216"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Conclusions et recommandations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DBD86EA-DE9C-8D46-9A20-6D296FF456CF}"/>
              </a:ext>
            </a:extLst>
          </p:cNvPr>
          <p:cNvSpPr txBox="1"/>
          <p:nvPr/>
        </p:nvSpPr>
        <p:spPr>
          <a:xfrm>
            <a:off x="436879" y="900397"/>
            <a:ext cx="11409768" cy="5904180"/>
          </a:xfrm>
          <a:prstGeom prst="rect">
            <a:avLst/>
          </a:prstGeom>
          <a:noFill/>
        </p:spPr>
        <p:txBody>
          <a:bodyPr wrap="square" rtlCol="0">
            <a:spAutoFit/>
          </a:bodyPr>
          <a:lstStyle/>
          <a:p>
            <a:r>
              <a:rPr lang="fr-CA" sz="2000" b="1" u="sng" dirty="0">
                <a:latin typeface="Segoe UI Semilight" panose="020B0402040204020203" pitchFamily="34" charset="0"/>
                <a:cs typeface="Segoe UI Semilight" panose="020B0402040204020203" pitchFamily="34" charset="0"/>
              </a:rPr>
              <a:t>Recommandations (suite) :</a:t>
            </a:r>
          </a:p>
          <a:p>
            <a:endParaRPr lang="fr-CA" sz="2000" dirty="0">
              <a:latin typeface="Segoe UI Semilight" panose="020B0402040204020203" pitchFamily="34" charset="0"/>
              <a:cs typeface="Segoe UI Semilight" panose="020B0402040204020203" pitchFamily="34" charset="0"/>
            </a:endParaRPr>
          </a:p>
          <a:p>
            <a:pPr marL="457200" indent="-457200" algn="just">
              <a:spcAft>
                <a:spcPts val="1000"/>
              </a:spcAft>
              <a:buFont typeface="+mj-lt"/>
              <a:buAutoNum type="arabicPeriod" startAt="4"/>
            </a:pPr>
            <a:r>
              <a:rPr lang="fr-CA" sz="2000" dirty="0">
                <a:latin typeface="Segoe UI Semilight" panose="020B0402040204020203" pitchFamily="34" charset="0"/>
                <a:cs typeface="Segoe UI Semilight" panose="020B0402040204020203" pitchFamily="34" charset="0"/>
              </a:rPr>
              <a:t>Le Distributeur devrait intensifier ses démarches pour augmenter ses ventes dans le secteur des centres de données et, par le fait même, amender sa prévision pour refléter cette stratégie commerciale. </a:t>
            </a:r>
          </a:p>
          <a:p>
            <a:pPr marL="457200" indent="-457200" algn="just">
              <a:spcAft>
                <a:spcPts val="1000"/>
              </a:spcAft>
              <a:buFont typeface="+mj-lt"/>
              <a:buAutoNum type="arabicPeriod" startAt="4"/>
            </a:pPr>
            <a:r>
              <a:rPr lang="fr-CA" sz="2000" dirty="0">
                <a:latin typeface="Segoe UI Semilight" panose="020B0402040204020203" pitchFamily="34" charset="0"/>
                <a:cs typeface="Segoe UI Semilight" panose="020B0402040204020203" pitchFamily="34" charset="0"/>
              </a:rPr>
              <a:t>Le Distributeur devrait ajuster son bilan en énergie pour maintenir tout au long de la durée du Plan d’approvisionnement une marge de manœuvre de 2,5 % et, conséquemment, devancer les besoins pour des approvisionnements de long terme pour maintenir cette marge de manœuvre. </a:t>
            </a:r>
          </a:p>
          <a:p>
            <a:pPr marL="457200" indent="-457200" algn="just">
              <a:spcAft>
                <a:spcPts val="1000"/>
              </a:spcAft>
              <a:buFont typeface="+mj-lt"/>
              <a:buAutoNum type="arabicPeriod" startAt="4"/>
            </a:pPr>
            <a:r>
              <a:rPr lang="fr-CA" sz="2000" dirty="0">
                <a:latin typeface="Segoe UI Semilight" panose="020B0402040204020203" pitchFamily="34" charset="0"/>
                <a:cs typeface="Segoe UI Semilight" panose="020B0402040204020203" pitchFamily="34" charset="0"/>
              </a:rPr>
              <a:t>L’AQPER est d’avis que l’offre GDP Affaires ne devrait pas être considérée comme une ressource de puissance, mais plutôt comme un facteur qui réduit les besoins de puissance inscrits au bilan. </a:t>
            </a:r>
          </a:p>
          <a:p>
            <a:pPr marL="457200" indent="-457200" algn="just">
              <a:spcAft>
                <a:spcPts val="1000"/>
              </a:spcAft>
              <a:buFont typeface="+mj-lt"/>
              <a:buAutoNum type="arabicPeriod" startAt="4"/>
            </a:pPr>
            <a:r>
              <a:rPr lang="fr-CA" sz="2000" dirty="0">
                <a:latin typeface="Segoe UI Semilight" panose="020B0402040204020203" pitchFamily="34" charset="0"/>
                <a:cs typeface="Segoe UI Semilight" panose="020B0402040204020203" pitchFamily="34" charset="0"/>
              </a:rPr>
              <a:t>Reconnaître que la contribution de Hilo au bilan en puissance est un approvisionnement en électricité post-patrimoniale qui devrait être octroyé par appel d’offres. </a:t>
            </a:r>
          </a:p>
          <a:p>
            <a:pPr marL="457200" indent="-457200" algn="just">
              <a:spcAft>
                <a:spcPts val="1000"/>
              </a:spcAft>
              <a:buFont typeface="+mj-lt"/>
              <a:buAutoNum type="arabicPeriod" startAt="4"/>
            </a:pPr>
            <a:r>
              <a:rPr lang="fr-CA" sz="2000" dirty="0">
                <a:latin typeface="Segoe UI Semilight" panose="020B0402040204020203" pitchFamily="34" charset="0"/>
                <a:cs typeface="Segoe UI Semilight" panose="020B0402040204020203" pitchFamily="34" charset="0"/>
              </a:rPr>
              <a:t>Favoriser une stratégie d’approvisionnement de long terme basée sur la tenue d’appels d’offres de long terme, au lieu de recourir à des achats de court terme pour répondre aux besoins du Distributeur sur l’horizon du Plan d’approvisionnement. </a:t>
            </a:r>
            <a:endParaRPr lang="fr-CA" sz="1600" dirty="0">
              <a:latin typeface="Segoe UI Semilight" panose="020B0402040204020203" pitchFamily="34" charset="0"/>
              <a:cs typeface="Segoe UI Semilight" panose="020B0402040204020203" pitchFamily="34" charset="0"/>
            </a:endParaRPr>
          </a:p>
          <a:p>
            <a:endParaRPr lang="fr-CA" dirty="0">
              <a:latin typeface="Segoe UI Semilight" panose="020B0402040204020203" pitchFamily="34" charset="0"/>
              <a:cs typeface="Segoe UI Semilight" panose="020B0402040204020203" pitchFamily="34" charset="0"/>
            </a:endParaRPr>
          </a:p>
          <a:p>
            <a:endParaRPr lang="fr-FR" dirty="0">
              <a:highlight>
                <a:srgbClr val="FFFF00"/>
              </a:highligh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63148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305F0EFA-FDA0-4B0D-A115-624912DAEF9F}" type="slidenum">
              <a:rPr lang="fr-CA" sz="1600" smtClean="0"/>
              <a:t>2</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3431580"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Table des matières</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8752" y="1108480"/>
            <a:ext cx="9183979" cy="48628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Remarques introductives</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Réseau intégré</a:t>
            </a:r>
          </a:p>
          <a:p>
            <a:pPr marL="742950" lvl="1"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Prévision de la demande</a:t>
            </a:r>
          </a:p>
          <a:p>
            <a:pPr marL="1200150" lvl="2"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Bilan en énergie</a:t>
            </a:r>
          </a:p>
          <a:p>
            <a:pPr marL="1200150" lvl="2"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Bilan en puissance</a:t>
            </a:r>
          </a:p>
          <a:p>
            <a:pPr marL="742950" lvl="1"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Stratégie d’approvisionnement</a:t>
            </a:r>
          </a:p>
          <a:p>
            <a:pPr marL="1200150" lvl="2"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Approvisionnement en énergie</a:t>
            </a:r>
          </a:p>
          <a:p>
            <a:pPr marL="1200150" lvl="2"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Approvisionnement en puissance</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Réseaux autonomes</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Conclusions et recommandations</a:t>
            </a:r>
          </a:p>
        </p:txBody>
      </p:sp>
    </p:spTree>
    <p:extLst>
      <p:ext uri="{BB962C8B-B14F-4D97-AF65-F5344CB8AC3E}">
        <p14:creationId xmlns:p14="http://schemas.microsoft.com/office/powerpoint/2010/main" val="259478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3</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451059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Remarques introductives</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736562" y="1289953"/>
            <a:ext cx="11005891" cy="3877985"/>
          </a:xfrm>
          <a:prstGeom prst="rect">
            <a:avLst/>
          </a:prstGeom>
          <a:noFill/>
        </p:spPr>
        <p:txBody>
          <a:bodyPr wrap="square" rtlCol="0">
            <a:spAutoFit/>
          </a:bodyPr>
          <a:lstStyle/>
          <a:p>
            <a:pPr marL="285750" indent="-285750">
              <a:buFont typeface="Arial" panose="020B0604020202020204" pitchFamily="34" charset="0"/>
              <a:buChar char="•"/>
            </a:pPr>
            <a:r>
              <a:rPr lang="fr-FR" sz="3200" dirty="0">
                <a:latin typeface="Segoe UI Semilight" panose="020B0402040204020203" pitchFamily="34" charset="0"/>
                <a:cs typeface="Segoe UI Semilight" panose="020B0402040204020203" pitchFamily="34" charset="0"/>
              </a:rPr>
              <a:t>Présentation de l’AQPER :</a:t>
            </a:r>
          </a:p>
          <a:p>
            <a:pPr marL="742950" lvl="1" indent="-285750">
              <a:buFont typeface="Arial" panose="020B0604020202020204" pitchFamily="34" charset="0"/>
              <a:buChar char="•"/>
            </a:pPr>
            <a:r>
              <a:rPr lang="fr-FR" sz="2600" dirty="0">
                <a:latin typeface="Segoe UI Semilight" panose="020B0402040204020203" pitchFamily="34" charset="0"/>
                <a:cs typeface="Segoe UI Semilight" panose="020B0402040204020203" pitchFamily="34" charset="0"/>
              </a:rPr>
              <a:t>Nos membres</a:t>
            </a:r>
          </a:p>
          <a:p>
            <a:pPr marL="742950" lvl="1" indent="-285750">
              <a:buFont typeface="Arial" panose="020B0604020202020204" pitchFamily="34" charset="0"/>
              <a:buChar char="•"/>
            </a:pPr>
            <a:r>
              <a:rPr lang="fr-FR" sz="2600" dirty="0">
                <a:latin typeface="Segoe UI Semilight" panose="020B0402040204020203" pitchFamily="34" charset="0"/>
                <a:cs typeface="Segoe UI Semilight" panose="020B0402040204020203" pitchFamily="34" charset="0"/>
              </a:rPr>
              <a:t>Notre mission</a:t>
            </a:r>
          </a:p>
          <a:p>
            <a:pPr marL="742950" lvl="1" indent="-285750">
              <a:buFont typeface="Arial" panose="020B0604020202020204" pitchFamily="34" charset="0"/>
              <a:buChar char="•"/>
            </a:pPr>
            <a:r>
              <a:rPr lang="fr-FR" sz="2600" dirty="0">
                <a:latin typeface="Segoe UI Semilight" panose="020B0402040204020203" pitchFamily="34" charset="0"/>
                <a:cs typeface="Segoe UI Semilight" panose="020B0402040204020203" pitchFamily="34" charset="0"/>
              </a:rPr>
              <a:t>Contribution de nos membres aux besoins des clients du Distributeur</a:t>
            </a:r>
          </a:p>
          <a:p>
            <a:pPr lvl="1"/>
            <a:endParaRPr lang="fr-FR" sz="26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fr-FR" sz="3200" dirty="0">
                <a:latin typeface="Segoe UI Semilight" panose="020B0402040204020203" pitchFamily="34" charset="0"/>
                <a:cs typeface="Segoe UI Semilight" panose="020B0402040204020203" pitchFamily="34" charset="0"/>
              </a:rPr>
              <a:t>Motifs d’intervention :</a:t>
            </a:r>
          </a:p>
          <a:p>
            <a:pPr marL="742950" lvl="1" indent="-285750">
              <a:buFont typeface="Arial" panose="020B0604020202020204" pitchFamily="34" charset="0"/>
              <a:buChar char="•"/>
            </a:pPr>
            <a:r>
              <a:rPr lang="fr-FR" sz="2600" dirty="0">
                <a:latin typeface="Segoe UI Semilight" panose="020B0402040204020203" pitchFamily="34" charset="0"/>
                <a:cs typeface="Segoe UI Semilight" panose="020B0402040204020203" pitchFamily="34" charset="0"/>
              </a:rPr>
              <a:t>Favoriser une plus grande compétition pour l’offre des produits énergétiques</a:t>
            </a:r>
          </a:p>
          <a:p>
            <a:pPr marL="742950" lvl="1" indent="-285750">
              <a:buFont typeface="Arial" panose="020B0604020202020204" pitchFamily="34" charset="0"/>
              <a:buChar char="•"/>
            </a:pPr>
            <a:r>
              <a:rPr lang="fr-FR" sz="2600" dirty="0">
                <a:latin typeface="Segoe UI Semilight" panose="020B0402040204020203" pitchFamily="34" charset="0"/>
                <a:cs typeface="Segoe UI Semilight" panose="020B0402040204020203" pitchFamily="34" charset="0"/>
              </a:rPr>
              <a:t>Favoriser l’énergie renouvelable pour répondre aux nouveaux besoins </a:t>
            </a:r>
          </a:p>
        </p:txBody>
      </p:sp>
    </p:spTree>
    <p:extLst>
      <p:ext uri="{BB962C8B-B14F-4D97-AF65-F5344CB8AC3E}">
        <p14:creationId xmlns:p14="http://schemas.microsoft.com/office/powerpoint/2010/main" val="169080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3" name="TextBox 12"/>
          <p:cNvSpPr txBox="1"/>
          <p:nvPr/>
        </p:nvSpPr>
        <p:spPr>
          <a:xfrm>
            <a:off x="262202" y="762597"/>
            <a:ext cx="8538428" cy="461665"/>
          </a:xfrm>
          <a:prstGeom prst="rect">
            <a:avLst/>
          </a:prstGeom>
          <a:noFill/>
        </p:spPr>
        <p:txBody>
          <a:bodyPr wrap="none" rtlCol="0">
            <a:spAutoFit/>
          </a:bodyPr>
          <a:lstStyle/>
          <a:p>
            <a:r>
              <a:rPr lang="fr-CA" sz="2400" dirty="0">
                <a:latin typeface="Segoe UI Semilight" panose="020B0402040204020203" pitchFamily="34" charset="0"/>
                <a:cs typeface="Segoe UI Semilight" panose="020B0402040204020203" pitchFamily="34" charset="0"/>
              </a:rPr>
              <a:t>Évolution des prévisions des besoins en </a:t>
            </a:r>
            <a:r>
              <a:rPr lang="fr-CA" sz="2400" b="1" dirty="0">
                <a:latin typeface="Segoe UI Semilight" panose="020B0402040204020203" pitchFamily="34" charset="0"/>
                <a:cs typeface="Segoe UI Semilight" panose="020B0402040204020203" pitchFamily="34" charset="0"/>
              </a:rPr>
              <a:t>énergie</a:t>
            </a:r>
            <a:r>
              <a:rPr lang="fr-CA" sz="2400" dirty="0">
                <a:latin typeface="Segoe UI Semilight" panose="020B0402040204020203" pitchFamily="34" charset="0"/>
                <a:cs typeface="Segoe UI Semilight" panose="020B0402040204020203" pitchFamily="34" charset="0"/>
              </a:rPr>
              <a:t> du Distributeur</a:t>
            </a:r>
          </a:p>
        </p:txBody>
      </p:sp>
      <p:sp>
        <p:nvSpPr>
          <p:cNvPr id="15" name="TextBox 14"/>
          <p:cNvSpPr txBox="1"/>
          <p:nvPr/>
        </p:nvSpPr>
        <p:spPr>
          <a:xfrm>
            <a:off x="11453591" y="6545467"/>
            <a:ext cx="288862" cy="338554"/>
          </a:xfrm>
          <a:prstGeom prst="rect">
            <a:avLst/>
          </a:prstGeom>
          <a:noFill/>
        </p:spPr>
        <p:txBody>
          <a:bodyPr wrap="none" rtlCol="0">
            <a:spAutoFit/>
          </a:bodyPr>
          <a:lstStyle/>
          <a:p>
            <a:fld id="{D1DFF816-363A-4237-8074-B702A89B6DF4}" type="slidenum">
              <a:rPr lang="fr-CA" sz="1600"/>
              <a:t>4</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54251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Prévision de la demande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0AD91A1A-2308-6F4E-93DF-FBFAADB63926}"/>
              </a:ext>
            </a:extLst>
          </p:cNvPr>
          <p:cNvPicPr>
            <a:picLocks noChangeAspect="1"/>
          </p:cNvPicPr>
          <p:nvPr/>
        </p:nvPicPr>
        <p:blipFill rotWithShape="1">
          <a:blip r:embed="rId3"/>
          <a:srcRect l="344" t="2237" r="-344" b="1135"/>
          <a:stretch/>
        </p:blipFill>
        <p:spPr>
          <a:xfrm>
            <a:off x="343307" y="1374411"/>
            <a:ext cx="6309401" cy="3664727"/>
          </a:xfrm>
          <a:prstGeom prst="rect">
            <a:avLst/>
          </a:prstGeom>
        </p:spPr>
      </p:pic>
      <p:sp>
        <p:nvSpPr>
          <p:cNvPr id="4" name="ZoneTexte 3">
            <a:extLst>
              <a:ext uri="{FF2B5EF4-FFF2-40B4-BE49-F238E27FC236}">
                <a16:creationId xmlns:a16="http://schemas.microsoft.com/office/drawing/2014/main" id="{43131963-01C4-084C-B07B-FA1D6C678620}"/>
              </a:ext>
            </a:extLst>
          </p:cNvPr>
          <p:cNvSpPr txBox="1"/>
          <p:nvPr/>
        </p:nvSpPr>
        <p:spPr>
          <a:xfrm>
            <a:off x="343308" y="5273389"/>
            <a:ext cx="3605924" cy="276999"/>
          </a:xfrm>
          <a:prstGeom prst="rect">
            <a:avLst/>
          </a:prstGeom>
          <a:noFill/>
        </p:spPr>
        <p:txBody>
          <a:bodyPr wrap="none" rtlCol="0">
            <a:spAutoFit/>
          </a:bodyPr>
          <a:lstStyle/>
          <a:p>
            <a:r>
              <a:rPr lang="fr-FR" sz="1200" dirty="0"/>
              <a:t>Sources: B-0043, tableau R-4.2.1 &amp; B-0106, tableau 3.1</a:t>
            </a:r>
          </a:p>
        </p:txBody>
      </p:sp>
      <p:sp>
        <p:nvSpPr>
          <p:cNvPr id="12" name="ZoneTexte 11">
            <a:extLst>
              <a:ext uri="{FF2B5EF4-FFF2-40B4-BE49-F238E27FC236}">
                <a16:creationId xmlns:a16="http://schemas.microsoft.com/office/drawing/2014/main" id="{5F3A7B52-0768-B34F-BE0D-9C29BBCD2FAC}"/>
              </a:ext>
            </a:extLst>
          </p:cNvPr>
          <p:cNvSpPr txBox="1"/>
          <p:nvPr/>
        </p:nvSpPr>
        <p:spPr>
          <a:xfrm>
            <a:off x="6580893" y="1347372"/>
            <a:ext cx="5267799" cy="428408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La révision de la prévision de novembre 2020 montre l’impact de la pandémie sur la baisse de la demande pour les 6 premières années du plan.</a:t>
            </a:r>
          </a:p>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Toutefois, le Distributeur a ajusté à la hausse la demande pour les dernières années du plan compte tenu, en grande partie, des efforts anticipés de décarbonation de l’économie du Québec.</a:t>
            </a:r>
          </a:p>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L’AQPER partage la vision du Distributeur quant à l’impact à la baisse à court terme de la pandémie.</a:t>
            </a:r>
          </a:p>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Les poussées inflationnistes, de nature conjoncturelle, pourraient par ailleurs impacter davantage à la baisse la demande à court et moyen terme.</a:t>
            </a:r>
          </a:p>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Cela dit, l’AQPER partage l’avis du Distributeur à l’effet qu’à moyen et long terme la demande pourrait être encore plus importante.</a:t>
            </a:r>
          </a:p>
        </p:txBody>
      </p:sp>
    </p:spTree>
    <p:extLst>
      <p:ext uri="{BB962C8B-B14F-4D97-AF65-F5344CB8AC3E}">
        <p14:creationId xmlns:p14="http://schemas.microsoft.com/office/powerpoint/2010/main" val="24719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3" name="TextBox 12"/>
          <p:cNvSpPr txBox="1"/>
          <p:nvPr/>
        </p:nvSpPr>
        <p:spPr>
          <a:xfrm>
            <a:off x="262202" y="762597"/>
            <a:ext cx="9335889" cy="461665"/>
          </a:xfrm>
          <a:prstGeom prst="rect">
            <a:avLst/>
          </a:prstGeom>
          <a:noFill/>
        </p:spPr>
        <p:txBody>
          <a:bodyPr wrap="none" rtlCol="0">
            <a:spAutoFit/>
          </a:bodyPr>
          <a:lstStyle/>
          <a:p>
            <a:r>
              <a:rPr lang="fr-CA" sz="2400" dirty="0">
                <a:latin typeface="Segoe UI Semilight" panose="020B0402040204020203" pitchFamily="34" charset="0"/>
                <a:cs typeface="Segoe UI Semilight" panose="020B0402040204020203" pitchFamily="34" charset="0"/>
              </a:rPr>
              <a:t>Évolution des prévisions des besoins en </a:t>
            </a:r>
            <a:r>
              <a:rPr lang="fr-CA" sz="2400" b="1" dirty="0">
                <a:latin typeface="Segoe UI Semilight" panose="020B0402040204020203" pitchFamily="34" charset="0"/>
                <a:cs typeface="Segoe UI Semilight" panose="020B0402040204020203" pitchFamily="34" charset="0"/>
              </a:rPr>
              <a:t>énergie</a:t>
            </a:r>
            <a:r>
              <a:rPr lang="fr-CA" sz="2400" dirty="0">
                <a:latin typeface="Segoe UI Semilight" panose="020B0402040204020203" pitchFamily="34" charset="0"/>
                <a:cs typeface="Segoe UI Semilight" panose="020B0402040204020203" pitchFamily="34" charset="0"/>
              </a:rPr>
              <a:t> du Distributeur (suite)</a:t>
            </a:r>
          </a:p>
        </p:txBody>
      </p:sp>
      <p:sp>
        <p:nvSpPr>
          <p:cNvPr id="15" name="TextBox 14"/>
          <p:cNvSpPr txBox="1"/>
          <p:nvPr/>
        </p:nvSpPr>
        <p:spPr>
          <a:xfrm>
            <a:off x="11453591" y="6545467"/>
            <a:ext cx="288862" cy="338554"/>
          </a:xfrm>
          <a:prstGeom prst="rect">
            <a:avLst/>
          </a:prstGeom>
          <a:noFill/>
        </p:spPr>
        <p:txBody>
          <a:bodyPr wrap="none" rtlCol="0">
            <a:spAutoFit/>
          </a:bodyPr>
          <a:lstStyle/>
          <a:p>
            <a:fld id="{587D4CA6-DB37-4902-A24E-5FA2D54C1E91}" type="slidenum">
              <a:rPr lang="fr-CA" sz="1600" smtClean="0"/>
              <a:t>5</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54251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Prévision de la demande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B6783A6-AA29-AE4A-90BA-4B1738AEC343}"/>
              </a:ext>
            </a:extLst>
          </p:cNvPr>
          <p:cNvSpPr txBox="1"/>
          <p:nvPr/>
        </p:nvSpPr>
        <p:spPr>
          <a:xfrm>
            <a:off x="396427" y="1263441"/>
            <a:ext cx="11399145" cy="397031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Voici quelques facteurs qui pourraient stimuler davantage la demande d’énergie dans les années à venir :</a:t>
            </a:r>
          </a:p>
          <a:p>
            <a:pPr marL="742950" lvl="1"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Plan pour une économie verte (électrification &amp; bioénergies)</a:t>
            </a:r>
          </a:p>
          <a:p>
            <a:pPr marL="742950" lvl="1"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Respect des cibles climatiques 2030 (Rapport </a:t>
            </a:r>
            <a:r>
              <a:rPr lang="fr-FR" sz="2200" i="1" dirty="0">
                <a:latin typeface="Segoe UI Semilight" panose="020B0402040204020203" pitchFamily="34" charset="0"/>
                <a:cs typeface="Segoe UI Semilight" panose="020B0402040204020203" pitchFamily="34" charset="0"/>
              </a:rPr>
              <a:t>Trajectoires</a:t>
            </a:r>
            <a:r>
              <a:rPr lang="fr-FR" sz="2200" dirty="0">
                <a:latin typeface="Segoe UI Semilight" panose="020B0402040204020203" pitchFamily="34" charset="0"/>
                <a:cs typeface="Segoe UI Semilight" panose="020B0402040204020203" pitchFamily="34" charset="0"/>
              </a:rPr>
              <a:t>, Dunsky)</a:t>
            </a:r>
          </a:p>
          <a:p>
            <a:pPr marL="742950" lvl="1"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Impact de la pandémie (ex. : enjeux de sécurité alimentaires → serres)</a:t>
            </a:r>
          </a:p>
          <a:p>
            <a:pPr marL="742950" lvl="1"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Changement de l’organisation du travail (ex. : plus de télétravail = plus grands espaces résidentiels) </a:t>
            </a:r>
          </a:p>
          <a:p>
            <a:pPr marL="742950" lvl="1"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Stratégie de l’hydrogène vert et des bioénergies (besoin additionnels)</a:t>
            </a:r>
          </a:p>
          <a:p>
            <a:pPr marL="742950" lvl="1"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Augmentation de la demande d’électricité pour la production de cryptomonnaies (2,3 TWh par année)</a:t>
            </a:r>
          </a:p>
          <a:p>
            <a:pPr marL="742950" lvl="1"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Nécessiter de maintenir une marge de manœuvre de 2.5%  </a:t>
            </a:r>
          </a:p>
        </p:txBody>
      </p:sp>
      <p:sp>
        <p:nvSpPr>
          <p:cNvPr id="2" name="ZoneTexte 1">
            <a:extLst>
              <a:ext uri="{FF2B5EF4-FFF2-40B4-BE49-F238E27FC236}">
                <a16:creationId xmlns:a16="http://schemas.microsoft.com/office/drawing/2014/main" id="{11C016D4-4F7D-DB4E-813F-BFBC4DA62C6E}"/>
              </a:ext>
            </a:extLst>
          </p:cNvPr>
          <p:cNvSpPr txBox="1"/>
          <p:nvPr/>
        </p:nvSpPr>
        <p:spPr>
          <a:xfrm>
            <a:off x="770763" y="5363726"/>
            <a:ext cx="10827259" cy="461665"/>
          </a:xfrm>
          <a:prstGeom prst="rect">
            <a:avLst/>
          </a:prstGeom>
          <a:noFill/>
          <a:ln w="22225">
            <a:solidFill>
              <a:schemeClr val="tx1"/>
            </a:solidFill>
          </a:ln>
        </p:spPr>
        <p:txBody>
          <a:bodyPr wrap="none" rtlCol="0">
            <a:spAutoFit/>
          </a:bodyPr>
          <a:lstStyle/>
          <a:p>
            <a:r>
              <a:rPr lang="fr-FR" sz="2400" dirty="0"/>
              <a:t>Risque accru d’approvisionnement insuffisant pour répondre aux besoins prévisibles</a:t>
            </a:r>
          </a:p>
        </p:txBody>
      </p:sp>
    </p:spTree>
    <p:extLst>
      <p:ext uri="{BB962C8B-B14F-4D97-AF65-F5344CB8AC3E}">
        <p14:creationId xmlns:p14="http://schemas.microsoft.com/office/powerpoint/2010/main" val="317995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3" name="TextBox 12"/>
          <p:cNvSpPr txBox="1"/>
          <p:nvPr/>
        </p:nvSpPr>
        <p:spPr>
          <a:xfrm>
            <a:off x="262202" y="762597"/>
            <a:ext cx="8840625" cy="461665"/>
          </a:xfrm>
          <a:prstGeom prst="rect">
            <a:avLst/>
          </a:prstGeom>
          <a:noFill/>
        </p:spPr>
        <p:txBody>
          <a:bodyPr wrap="none" rtlCol="0">
            <a:spAutoFit/>
          </a:bodyPr>
          <a:lstStyle/>
          <a:p>
            <a:r>
              <a:rPr lang="fr-CA" sz="2400" dirty="0">
                <a:latin typeface="Segoe UI Semilight" panose="020B0402040204020203" pitchFamily="34" charset="0"/>
                <a:cs typeface="Segoe UI Semilight" panose="020B0402040204020203" pitchFamily="34" charset="0"/>
              </a:rPr>
              <a:t>Évolution des prévisions des besoins en </a:t>
            </a:r>
            <a:r>
              <a:rPr lang="fr-CA" sz="2400" b="1" dirty="0">
                <a:latin typeface="Segoe UI Semilight" panose="020B0402040204020203" pitchFamily="34" charset="0"/>
                <a:cs typeface="Segoe UI Semilight" panose="020B0402040204020203" pitchFamily="34" charset="0"/>
              </a:rPr>
              <a:t>puissance</a:t>
            </a:r>
            <a:r>
              <a:rPr lang="fr-CA" sz="2400" dirty="0">
                <a:latin typeface="Segoe UI Semilight" panose="020B0402040204020203" pitchFamily="34" charset="0"/>
                <a:cs typeface="Segoe UI Semilight" panose="020B0402040204020203" pitchFamily="34" charset="0"/>
              </a:rPr>
              <a:t> du Distributeur</a:t>
            </a:r>
          </a:p>
        </p:txBody>
      </p:sp>
      <p:sp>
        <p:nvSpPr>
          <p:cNvPr id="15" name="TextBox 14"/>
          <p:cNvSpPr txBox="1"/>
          <p:nvPr/>
        </p:nvSpPr>
        <p:spPr>
          <a:xfrm>
            <a:off x="11453591" y="6545467"/>
            <a:ext cx="288862" cy="338554"/>
          </a:xfrm>
          <a:prstGeom prst="rect">
            <a:avLst/>
          </a:prstGeom>
          <a:noFill/>
        </p:spPr>
        <p:txBody>
          <a:bodyPr wrap="none" rtlCol="0">
            <a:spAutoFit/>
          </a:bodyPr>
          <a:lstStyle/>
          <a:p>
            <a:fld id="{AA80B608-2B10-43F3-8052-6B8172587F2D}" type="slidenum">
              <a:rPr lang="fr-CA" sz="1600" smtClean="0"/>
              <a:t>6</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54251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Prévision de la demande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B6783A6-AA29-AE4A-90BA-4B1738AEC343}"/>
              </a:ext>
            </a:extLst>
          </p:cNvPr>
          <p:cNvSpPr txBox="1"/>
          <p:nvPr/>
        </p:nvSpPr>
        <p:spPr>
          <a:xfrm>
            <a:off x="5466522" y="1446763"/>
            <a:ext cx="6186479" cy="450379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La révision de la prévision de février 2021 montre l’impact de la pandémie sur la baisse de la demande pour les 7 premières années du plan.</a:t>
            </a:r>
          </a:p>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L’AQPER partage la vision du Distributeur quant à l’impact à la baisse à court terme de la pandémie.</a:t>
            </a:r>
          </a:p>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Les poussées inflationnistes, de nature conjoncturelle, pourraient par ailleurs impacter davantage à la baisse de la demande à court et moyen terme.</a:t>
            </a:r>
          </a:p>
          <a:p>
            <a:pPr marL="285750" indent="-285750" algn="just">
              <a:spcAft>
                <a:spcPts val="800"/>
              </a:spcAft>
              <a:buFont typeface="Arial" panose="020B0604020202020204" pitchFamily="34" charset="0"/>
              <a:buChar char="•"/>
            </a:pPr>
            <a:r>
              <a:rPr lang="fr-FR" sz="1600" dirty="0">
                <a:latin typeface="Segoe UI Semilight" panose="020B0402040204020203" pitchFamily="34" charset="0"/>
                <a:cs typeface="Segoe UI Semilight" panose="020B0402040204020203" pitchFamily="34" charset="0"/>
              </a:rPr>
              <a:t>Cette révision à la baisse des besoins en puissance pour les 7 premières années du plan réduit grandement les besoins pour des ressources en puissance provenant de ressources GDP moins performantes que des ressources de puissance provenant de producteurs électriques (incluant le couplage énergie renouvelable et stockage).</a:t>
            </a:r>
          </a:p>
          <a:p>
            <a:endParaRPr lang="fr-FR" dirty="0">
              <a:latin typeface="Segoe UI Semilight" panose="020B0402040204020203" pitchFamily="34" charset="0"/>
              <a:cs typeface="Segoe UI Semilight" panose="020B0402040204020203" pitchFamily="34" charset="0"/>
            </a:endParaRPr>
          </a:p>
          <a:p>
            <a:endParaRPr lang="fr-FR" dirty="0">
              <a:latin typeface="Segoe UI Semilight" panose="020B0402040204020203" pitchFamily="34" charset="0"/>
              <a:cs typeface="Segoe UI Semilight" panose="020B0402040204020203" pitchFamily="34" charset="0"/>
            </a:endParaRPr>
          </a:p>
        </p:txBody>
      </p:sp>
      <p:sp>
        <p:nvSpPr>
          <p:cNvPr id="4" name="ZoneTexte 3">
            <a:extLst>
              <a:ext uri="{FF2B5EF4-FFF2-40B4-BE49-F238E27FC236}">
                <a16:creationId xmlns:a16="http://schemas.microsoft.com/office/drawing/2014/main" id="{43131963-01C4-084C-B07B-FA1D6C678620}"/>
              </a:ext>
            </a:extLst>
          </p:cNvPr>
          <p:cNvSpPr txBox="1"/>
          <p:nvPr/>
        </p:nvSpPr>
        <p:spPr>
          <a:xfrm>
            <a:off x="440124" y="5256226"/>
            <a:ext cx="3605924" cy="276999"/>
          </a:xfrm>
          <a:prstGeom prst="rect">
            <a:avLst/>
          </a:prstGeom>
          <a:noFill/>
        </p:spPr>
        <p:txBody>
          <a:bodyPr wrap="none" rtlCol="0">
            <a:spAutoFit/>
          </a:bodyPr>
          <a:lstStyle/>
          <a:p>
            <a:r>
              <a:rPr lang="fr-FR" sz="1200" dirty="0"/>
              <a:t>Sources: B-0114, tableau R-4.2.1 &amp; B-0106, tableau 3.1</a:t>
            </a:r>
          </a:p>
        </p:txBody>
      </p:sp>
      <p:pic>
        <p:nvPicPr>
          <p:cNvPr id="3" name="Image 2">
            <a:extLst>
              <a:ext uri="{FF2B5EF4-FFF2-40B4-BE49-F238E27FC236}">
                <a16:creationId xmlns:a16="http://schemas.microsoft.com/office/drawing/2014/main" id="{18462576-0829-974E-88B8-F2F6E72251FF}"/>
              </a:ext>
            </a:extLst>
          </p:cNvPr>
          <p:cNvPicPr>
            <a:picLocks noChangeAspect="1"/>
          </p:cNvPicPr>
          <p:nvPr/>
        </p:nvPicPr>
        <p:blipFill>
          <a:blip r:embed="rId3"/>
          <a:stretch>
            <a:fillRect/>
          </a:stretch>
        </p:blipFill>
        <p:spPr>
          <a:xfrm>
            <a:off x="364007" y="1340420"/>
            <a:ext cx="4863975" cy="3932871"/>
          </a:xfrm>
          <a:prstGeom prst="rect">
            <a:avLst/>
          </a:prstGeom>
        </p:spPr>
      </p:pic>
    </p:spTree>
    <p:extLst>
      <p:ext uri="{BB962C8B-B14F-4D97-AF65-F5344CB8AC3E}">
        <p14:creationId xmlns:p14="http://schemas.microsoft.com/office/powerpoint/2010/main" val="429113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3" name="TextBox 12"/>
          <p:cNvSpPr txBox="1"/>
          <p:nvPr/>
        </p:nvSpPr>
        <p:spPr>
          <a:xfrm>
            <a:off x="262202" y="788618"/>
            <a:ext cx="9626866" cy="461665"/>
          </a:xfrm>
          <a:prstGeom prst="rect">
            <a:avLst/>
          </a:prstGeom>
          <a:noFill/>
        </p:spPr>
        <p:txBody>
          <a:bodyPr wrap="none" rtlCol="0">
            <a:spAutoFit/>
          </a:bodyPr>
          <a:lstStyle/>
          <a:p>
            <a:r>
              <a:rPr lang="fr-CA" sz="2400" dirty="0">
                <a:latin typeface="Segoe UI Semilight" panose="020B0402040204020203" pitchFamily="34" charset="0"/>
                <a:cs typeface="Segoe UI Semilight" panose="020B0402040204020203" pitchFamily="34" charset="0"/>
              </a:rPr>
              <a:t>Évolution des prévisions des besoins en </a:t>
            </a:r>
            <a:r>
              <a:rPr lang="fr-CA" sz="2400" b="1" dirty="0">
                <a:latin typeface="Segoe UI Semilight" panose="020B0402040204020203" pitchFamily="34" charset="0"/>
                <a:cs typeface="Segoe UI Semilight" panose="020B0402040204020203" pitchFamily="34" charset="0"/>
              </a:rPr>
              <a:t>puissance</a:t>
            </a:r>
            <a:r>
              <a:rPr lang="fr-CA" sz="2400" dirty="0">
                <a:latin typeface="Segoe UI Semilight" panose="020B0402040204020203" pitchFamily="34" charset="0"/>
                <a:cs typeface="Segoe UI Semilight" panose="020B0402040204020203" pitchFamily="34" charset="0"/>
              </a:rPr>
              <a:t> du Distributeur (suite)</a:t>
            </a:r>
          </a:p>
        </p:txBody>
      </p:sp>
      <p:sp>
        <p:nvSpPr>
          <p:cNvPr id="15" name="TextBox 14"/>
          <p:cNvSpPr txBox="1"/>
          <p:nvPr/>
        </p:nvSpPr>
        <p:spPr>
          <a:xfrm>
            <a:off x="11453591" y="6545467"/>
            <a:ext cx="288862" cy="338554"/>
          </a:xfrm>
          <a:prstGeom prst="rect">
            <a:avLst/>
          </a:prstGeom>
          <a:noFill/>
        </p:spPr>
        <p:txBody>
          <a:bodyPr wrap="none" rtlCol="0">
            <a:spAutoFit/>
          </a:bodyPr>
          <a:lstStyle/>
          <a:p>
            <a:fld id="{85896650-7339-4E64-9FA9-DCDCE98AC63E}" type="slidenum">
              <a:rPr lang="fr-CA" sz="1600" smtClean="0"/>
              <a:t>7</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54251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Prévision de la demande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B6783A6-AA29-AE4A-90BA-4B1738AEC343}"/>
              </a:ext>
            </a:extLst>
          </p:cNvPr>
          <p:cNvSpPr txBox="1"/>
          <p:nvPr/>
        </p:nvSpPr>
        <p:spPr>
          <a:xfrm>
            <a:off x="5439109" y="1270839"/>
            <a:ext cx="6490690" cy="4334520"/>
          </a:xfrm>
          <a:prstGeom prst="rect">
            <a:avLst/>
          </a:prstGeom>
          <a:noFill/>
        </p:spPr>
        <p:txBody>
          <a:bodyPr wrap="square" rtlCol="0">
            <a:spAutoFit/>
          </a:bodyPr>
          <a:lstStyle/>
          <a:p>
            <a:pPr marL="285750" indent="-285750" algn="just">
              <a:spcAft>
                <a:spcPts val="700"/>
              </a:spcAft>
              <a:buFont typeface="Arial" panose="020B0604020202020204" pitchFamily="34" charset="0"/>
              <a:buChar char="•"/>
            </a:pPr>
            <a:r>
              <a:rPr lang="fr-FR" sz="1450" dirty="0">
                <a:latin typeface="Segoe UI Semilight" panose="020B0402040204020203" pitchFamily="34" charset="0"/>
                <a:cs typeface="Segoe UI Semilight" panose="020B0402040204020203" pitchFamily="34" charset="0"/>
              </a:rPr>
              <a:t>Forte corrélation entre l’évolution de la prévision des besoins en puissance du Distributeur et l’offre de puissance anticipée en provenance de Hilo.</a:t>
            </a:r>
          </a:p>
          <a:p>
            <a:pPr marL="285750" indent="-285750" algn="just">
              <a:spcAft>
                <a:spcPts val="700"/>
              </a:spcAft>
              <a:buFont typeface="Arial" panose="020B0604020202020204" pitchFamily="34" charset="0"/>
              <a:buChar char="•"/>
            </a:pPr>
            <a:r>
              <a:rPr lang="fr-FR" sz="1450" dirty="0">
                <a:latin typeface="Segoe UI Semilight" panose="020B0402040204020203" pitchFamily="34" charset="0"/>
                <a:cs typeface="Segoe UI Semilight" panose="020B0402040204020203" pitchFamily="34" charset="0"/>
              </a:rPr>
              <a:t>Hilo est un agrégateur offrant une ressource en puissance similaire à celle offerte par de nombreux agrégateurs actifs ailleurs en Amérique du Nord.</a:t>
            </a:r>
          </a:p>
          <a:p>
            <a:pPr marL="285750" indent="-285750" algn="just">
              <a:spcAft>
                <a:spcPts val="700"/>
              </a:spcAft>
              <a:buFont typeface="Arial" panose="020B0604020202020204" pitchFamily="34" charset="0"/>
              <a:buChar char="•"/>
            </a:pPr>
            <a:r>
              <a:rPr lang="fr-FR" sz="1450" dirty="0">
                <a:latin typeface="Segoe UI Semilight" panose="020B0402040204020203" pitchFamily="34" charset="0"/>
                <a:cs typeface="Segoe UI Semilight" panose="020B0402040204020203" pitchFamily="34" charset="0"/>
              </a:rPr>
              <a:t>Le prix de la puissance offerte par Hilo (basée en partie sur le coût évité (115$ kW année en puissance*)) est nettement supérieur à celles obtenues auprès d’agrégateurs actifs dans les réseaux voisins (58,73 $/kW année en décembre 2019 en Ontario). </a:t>
            </a:r>
          </a:p>
          <a:p>
            <a:pPr marL="285750" indent="-285750" algn="just">
              <a:spcAft>
                <a:spcPts val="700"/>
              </a:spcAft>
              <a:buFont typeface="Arial" panose="020B0604020202020204" pitchFamily="34" charset="0"/>
              <a:buChar char="•"/>
            </a:pPr>
            <a:r>
              <a:rPr lang="fr-FR" sz="1450" dirty="0">
                <a:latin typeface="Segoe UI Semilight" panose="020B0402040204020203" pitchFamily="34" charset="0"/>
                <a:cs typeface="Segoe UI Semilight" panose="020B0402040204020203" pitchFamily="34" charset="0"/>
              </a:rPr>
              <a:t>Les agrégateurs sont des entreprises opérant dans des marchés compétitifs n’ayant pas de caractéristiques propres aux monopoles naturels.</a:t>
            </a:r>
          </a:p>
          <a:p>
            <a:pPr marL="285750" indent="-285750" algn="just">
              <a:spcAft>
                <a:spcPts val="700"/>
              </a:spcAft>
              <a:buFont typeface="Arial" panose="020B0604020202020204" pitchFamily="34" charset="0"/>
              <a:buChar char="•"/>
            </a:pPr>
            <a:r>
              <a:rPr lang="fr-FR" sz="1450" dirty="0">
                <a:latin typeface="Segoe UI Semilight" panose="020B0402040204020203" pitchFamily="34" charset="0"/>
                <a:cs typeface="Segoe UI Semilight" panose="020B0402040204020203" pitchFamily="34" charset="0"/>
              </a:rPr>
              <a:t>L’offre d’énergie solaire par Hilo couplé à du stockage prévue en phase 2 est un approvisionnement post-patrimonial et non un simple contrôle de charge a partir ressources déjà existantes. C’est de la nouvelle production électrique.  </a:t>
            </a:r>
          </a:p>
          <a:p>
            <a:pPr marL="285750" indent="-285750" algn="just">
              <a:spcAft>
                <a:spcPts val="700"/>
              </a:spcAft>
              <a:buFont typeface="Arial" panose="020B0604020202020204" pitchFamily="34" charset="0"/>
              <a:buChar char="•"/>
            </a:pPr>
            <a:r>
              <a:rPr lang="fr-FR" sz="1450" dirty="0">
                <a:latin typeface="Segoe UI Semilight" panose="020B0402040204020203" pitchFamily="34" charset="0"/>
                <a:cs typeface="Segoe UI Semilight" panose="020B0402040204020203" pitchFamily="34" charset="0"/>
              </a:rPr>
              <a:t>L’offre de puissance provenant d’agrégateurs devrait se faire par le truchement d’appels d’offres tout en apportant les avantages attribués à Hilo.</a:t>
            </a:r>
          </a:p>
        </p:txBody>
      </p:sp>
      <p:pic>
        <p:nvPicPr>
          <p:cNvPr id="5" name="Image 4">
            <a:extLst>
              <a:ext uri="{FF2B5EF4-FFF2-40B4-BE49-F238E27FC236}">
                <a16:creationId xmlns:a16="http://schemas.microsoft.com/office/drawing/2014/main" id="{D79D830A-2FE1-CB45-89E2-B74BA1A93E5D}"/>
              </a:ext>
            </a:extLst>
          </p:cNvPr>
          <p:cNvPicPr>
            <a:picLocks noChangeAspect="1"/>
          </p:cNvPicPr>
          <p:nvPr/>
        </p:nvPicPr>
        <p:blipFill>
          <a:blip r:embed="rId3"/>
          <a:stretch>
            <a:fillRect/>
          </a:stretch>
        </p:blipFill>
        <p:spPr>
          <a:xfrm>
            <a:off x="262202" y="1296860"/>
            <a:ext cx="5176906" cy="4728904"/>
          </a:xfrm>
          <a:prstGeom prst="rect">
            <a:avLst/>
          </a:prstGeom>
        </p:spPr>
      </p:pic>
      <p:sp>
        <p:nvSpPr>
          <p:cNvPr id="2" name="ZoneTexte 1">
            <a:extLst>
              <a:ext uri="{FF2B5EF4-FFF2-40B4-BE49-F238E27FC236}">
                <a16:creationId xmlns:a16="http://schemas.microsoft.com/office/drawing/2014/main" id="{011CCE34-993F-8E40-8EC0-D1F33B1D0EA1}"/>
              </a:ext>
            </a:extLst>
          </p:cNvPr>
          <p:cNvSpPr txBox="1"/>
          <p:nvPr/>
        </p:nvSpPr>
        <p:spPr>
          <a:xfrm>
            <a:off x="5704514" y="6170553"/>
            <a:ext cx="2872902" cy="307777"/>
          </a:xfrm>
          <a:prstGeom prst="rect">
            <a:avLst/>
          </a:prstGeom>
          <a:noFill/>
        </p:spPr>
        <p:txBody>
          <a:bodyPr wrap="none" rtlCol="0">
            <a:spAutoFit/>
          </a:bodyPr>
          <a:lstStyle/>
          <a:p>
            <a:r>
              <a:rPr lang="fr-FR" sz="1400" dirty="0"/>
              <a:t>*Pièce B-0032, page 6, lignes 18 à 20</a:t>
            </a:r>
          </a:p>
        </p:txBody>
      </p:sp>
      <p:sp>
        <p:nvSpPr>
          <p:cNvPr id="14" name="ZoneTexte 13">
            <a:extLst>
              <a:ext uri="{FF2B5EF4-FFF2-40B4-BE49-F238E27FC236}">
                <a16:creationId xmlns:a16="http://schemas.microsoft.com/office/drawing/2014/main" id="{A30C9AA5-42FB-AD4F-93BE-7B5DC190E7A3}"/>
              </a:ext>
            </a:extLst>
          </p:cNvPr>
          <p:cNvSpPr txBox="1"/>
          <p:nvPr/>
        </p:nvSpPr>
        <p:spPr>
          <a:xfrm>
            <a:off x="5411405" y="5523709"/>
            <a:ext cx="6606424" cy="384721"/>
          </a:xfrm>
          <a:prstGeom prst="rect">
            <a:avLst/>
          </a:prstGeom>
          <a:noFill/>
          <a:ln w="22225">
            <a:solidFill>
              <a:schemeClr val="tx1"/>
            </a:solidFill>
          </a:ln>
        </p:spPr>
        <p:txBody>
          <a:bodyPr wrap="none" rtlCol="0">
            <a:spAutoFit/>
          </a:bodyPr>
          <a:lstStyle/>
          <a:p>
            <a:r>
              <a:rPr lang="fr-FR" sz="1900" dirty="0"/>
              <a:t>L’AQPER est préoccupé par le traitement préférentiel offert à Hilo</a:t>
            </a:r>
          </a:p>
        </p:txBody>
      </p:sp>
    </p:spTree>
    <p:extLst>
      <p:ext uri="{BB962C8B-B14F-4D97-AF65-F5344CB8AC3E}">
        <p14:creationId xmlns:p14="http://schemas.microsoft.com/office/powerpoint/2010/main" val="121232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B263F716-F980-4F63-8FAB-55B6FE2E6F02}" type="slidenum">
              <a:rPr lang="fr-CA" sz="1600" smtClean="0"/>
              <a:t>8</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8574463"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Stratégie d’approvisionnement</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E2BB4005-55B0-544B-AC26-E8D4EF1530B9}"/>
              </a:ext>
            </a:extLst>
          </p:cNvPr>
          <p:cNvSpPr txBox="1"/>
          <p:nvPr/>
        </p:nvSpPr>
        <p:spPr>
          <a:xfrm>
            <a:off x="6737304" y="1589279"/>
            <a:ext cx="5005149" cy="4170372"/>
          </a:xfrm>
          <a:prstGeom prst="rect">
            <a:avLst/>
          </a:prstGeom>
          <a:noFill/>
        </p:spPr>
        <p:txBody>
          <a:bodyPr wrap="square" rtlCol="0">
            <a:spAutoFit/>
          </a:bodyPr>
          <a:lstStyle/>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Selon l’IRENA* le coût de la production éolienne a baissé de 44-78 % depuis les années 2007 à 2010.</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Toujours selon l’IRENA, le coût moyen de la production éolienne (« onshore ») mondial oscille entre 5,1 et 9,9 cents US/kWh en 2019.</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Les projets les plus compétitifs offrent l’énergie à 3 cents US/kWh. </a:t>
            </a:r>
          </a:p>
          <a:p>
            <a:pPr marL="285750" indent="-285750" algn="just">
              <a:spcAft>
                <a:spcPts val="10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Le profil de production éolienne mensuel est positivement corrélé avec le profil de charge des clients du Distributeur. </a:t>
            </a:r>
          </a:p>
        </p:txBody>
      </p:sp>
      <p:pic>
        <p:nvPicPr>
          <p:cNvPr id="4" name="Image 3">
            <a:extLst>
              <a:ext uri="{FF2B5EF4-FFF2-40B4-BE49-F238E27FC236}">
                <a16:creationId xmlns:a16="http://schemas.microsoft.com/office/drawing/2014/main" id="{57CAAE0C-EA80-824B-B255-1074F34A2C52}"/>
              </a:ext>
            </a:extLst>
          </p:cNvPr>
          <p:cNvPicPr>
            <a:picLocks noChangeAspect="1"/>
          </p:cNvPicPr>
          <p:nvPr/>
        </p:nvPicPr>
        <p:blipFill>
          <a:blip r:embed="rId3"/>
          <a:stretch>
            <a:fillRect/>
          </a:stretch>
        </p:blipFill>
        <p:spPr>
          <a:xfrm>
            <a:off x="270330" y="1589279"/>
            <a:ext cx="6310563" cy="4121929"/>
          </a:xfrm>
          <a:prstGeom prst="rect">
            <a:avLst/>
          </a:prstGeom>
        </p:spPr>
      </p:pic>
      <p:sp>
        <p:nvSpPr>
          <p:cNvPr id="13" name="TextBox 12">
            <a:extLst>
              <a:ext uri="{FF2B5EF4-FFF2-40B4-BE49-F238E27FC236}">
                <a16:creationId xmlns:a16="http://schemas.microsoft.com/office/drawing/2014/main" id="{A49DA186-8CF5-764F-A3D1-57C6E2A95402}"/>
              </a:ext>
            </a:extLst>
          </p:cNvPr>
          <p:cNvSpPr txBox="1"/>
          <p:nvPr/>
        </p:nvSpPr>
        <p:spPr>
          <a:xfrm>
            <a:off x="262202" y="762597"/>
            <a:ext cx="2387961" cy="461665"/>
          </a:xfrm>
          <a:prstGeom prst="rect">
            <a:avLst/>
          </a:prstGeom>
          <a:noFill/>
        </p:spPr>
        <p:txBody>
          <a:bodyPr wrap="none" rtlCol="0">
            <a:spAutoFit/>
          </a:bodyPr>
          <a:lstStyle/>
          <a:p>
            <a:r>
              <a:rPr lang="fr-CA" sz="2400" dirty="0">
                <a:latin typeface="Segoe UI Semilight" panose="020B0402040204020203" pitchFamily="34" charset="0"/>
                <a:cs typeface="Segoe UI Semilight" panose="020B0402040204020203" pitchFamily="34" charset="0"/>
              </a:rPr>
              <a:t>Énergie </a:t>
            </a:r>
            <a:r>
              <a:rPr lang="fr-CA" sz="2400" b="1" dirty="0">
                <a:latin typeface="Segoe UI Semilight" panose="020B0402040204020203" pitchFamily="34" charset="0"/>
                <a:cs typeface="Segoe UI Semilight" panose="020B0402040204020203" pitchFamily="34" charset="0"/>
              </a:rPr>
              <a:t>éolienne</a:t>
            </a:r>
          </a:p>
        </p:txBody>
      </p:sp>
      <p:sp>
        <p:nvSpPr>
          <p:cNvPr id="8" name="ZoneTexte 7">
            <a:extLst>
              <a:ext uri="{FF2B5EF4-FFF2-40B4-BE49-F238E27FC236}">
                <a16:creationId xmlns:a16="http://schemas.microsoft.com/office/drawing/2014/main" id="{0D2E5264-4AE9-2644-8817-D38CA6A9D944}"/>
              </a:ext>
            </a:extLst>
          </p:cNvPr>
          <p:cNvSpPr txBox="1"/>
          <p:nvPr/>
        </p:nvSpPr>
        <p:spPr>
          <a:xfrm>
            <a:off x="3153189" y="6005125"/>
            <a:ext cx="8724311" cy="369332"/>
          </a:xfrm>
          <a:prstGeom prst="rect">
            <a:avLst/>
          </a:prstGeom>
          <a:noFill/>
        </p:spPr>
        <p:txBody>
          <a:bodyPr wrap="none" rtlCol="0">
            <a:spAutoFit/>
          </a:bodyPr>
          <a:lstStyle/>
          <a:p>
            <a:r>
              <a:rPr lang="fr-FR" dirty="0"/>
              <a:t>*</a:t>
            </a:r>
            <a:r>
              <a:rPr lang="fr-FR" sz="1500" dirty="0"/>
              <a:t>International </a:t>
            </a:r>
            <a:r>
              <a:rPr lang="fr-FR" sz="1500" dirty="0" err="1"/>
              <a:t>Renewable</a:t>
            </a:r>
            <a:r>
              <a:rPr lang="fr-FR" sz="1500" dirty="0"/>
              <a:t> </a:t>
            </a:r>
            <a:r>
              <a:rPr lang="fr-FR" sz="1500" dirty="0" err="1"/>
              <a:t>Energy</a:t>
            </a:r>
            <a:r>
              <a:rPr lang="fr-FR" sz="1500" dirty="0"/>
              <a:t> Agency, https://</a:t>
            </a:r>
            <a:r>
              <a:rPr lang="fr-FR" sz="1500" dirty="0" err="1"/>
              <a:t>www.irena.org</a:t>
            </a:r>
            <a:r>
              <a:rPr lang="fr-FR" sz="1500" dirty="0"/>
              <a:t>/</a:t>
            </a:r>
            <a:r>
              <a:rPr lang="fr-FR" sz="1500" dirty="0" err="1"/>
              <a:t>costs</a:t>
            </a:r>
            <a:r>
              <a:rPr lang="fr-FR" sz="1500" dirty="0"/>
              <a:t>/Power-</a:t>
            </a:r>
            <a:r>
              <a:rPr lang="fr-FR" sz="1500" dirty="0" err="1"/>
              <a:t>Generation</a:t>
            </a:r>
            <a:r>
              <a:rPr lang="fr-FR" sz="1500" dirty="0"/>
              <a:t>-</a:t>
            </a:r>
            <a:r>
              <a:rPr lang="fr-FR" sz="1500" dirty="0" err="1"/>
              <a:t>Costs</a:t>
            </a:r>
            <a:r>
              <a:rPr lang="fr-FR" sz="1500" dirty="0"/>
              <a:t>/Wind-Power</a:t>
            </a:r>
          </a:p>
        </p:txBody>
      </p:sp>
    </p:spTree>
    <p:extLst>
      <p:ext uri="{BB962C8B-B14F-4D97-AF65-F5344CB8AC3E}">
        <p14:creationId xmlns:p14="http://schemas.microsoft.com/office/powerpoint/2010/main" val="424079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B263F716-F980-4F63-8FAB-55B6FE2E6F02}" type="slidenum">
              <a:rPr lang="fr-CA" sz="1600" smtClean="0"/>
              <a:t>9</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8574463"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Réseau intégré – Stratégie d’approvisionnement</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9DA186-8CF5-764F-A3D1-57C6E2A95402}"/>
              </a:ext>
            </a:extLst>
          </p:cNvPr>
          <p:cNvSpPr txBox="1"/>
          <p:nvPr/>
        </p:nvSpPr>
        <p:spPr>
          <a:xfrm>
            <a:off x="262202" y="762597"/>
            <a:ext cx="3270382" cy="461665"/>
          </a:xfrm>
          <a:prstGeom prst="rect">
            <a:avLst/>
          </a:prstGeom>
          <a:noFill/>
        </p:spPr>
        <p:txBody>
          <a:bodyPr wrap="none" rtlCol="0">
            <a:spAutoFit/>
          </a:bodyPr>
          <a:lstStyle/>
          <a:p>
            <a:r>
              <a:rPr lang="fr-CA" sz="2400" dirty="0">
                <a:latin typeface="Segoe UI Semilight" panose="020B0402040204020203" pitchFamily="34" charset="0"/>
                <a:cs typeface="Segoe UI Semilight" panose="020B0402040204020203" pitchFamily="34" charset="0"/>
              </a:rPr>
              <a:t>Énergie </a:t>
            </a:r>
            <a:r>
              <a:rPr lang="fr-CA" sz="2400" b="1" dirty="0">
                <a:latin typeface="Segoe UI Semilight" panose="020B0402040204020203" pitchFamily="34" charset="0"/>
                <a:cs typeface="Segoe UI Semilight" panose="020B0402040204020203" pitchFamily="34" charset="0"/>
              </a:rPr>
              <a:t>éolienne</a:t>
            </a:r>
            <a:r>
              <a:rPr lang="fr-CA" sz="2400" dirty="0">
                <a:latin typeface="Segoe UI Semilight" panose="020B0402040204020203" pitchFamily="34" charset="0"/>
                <a:cs typeface="Segoe UI Semilight" panose="020B0402040204020203" pitchFamily="34" charset="0"/>
              </a:rPr>
              <a:t> (suite)</a:t>
            </a:r>
          </a:p>
        </p:txBody>
      </p:sp>
      <p:pic>
        <p:nvPicPr>
          <p:cNvPr id="11" name="Image 5">
            <a:extLst>
              <a:ext uri="{FF2B5EF4-FFF2-40B4-BE49-F238E27FC236}">
                <a16:creationId xmlns:a16="http://schemas.microsoft.com/office/drawing/2014/main" id="{0FE49635-93C5-4F4D-A664-33433BEB7968}"/>
              </a:ext>
            </a:extLst>
          </p:cNvPr>
          <p:cNvPicPr>
            <a:picLocks noChangeAspect="1"/>
          </p:cNvPicPr>
          <p:nvPr/>
        </p:nvPicPr>
        <p:blipFill rotWithShape="1">
          <a:blip r:embed="rId3"/>
          <a:srcRect l="2128" r="2172" b="6857"/>
          <a:stretch/>
        </p:blipFill>
        <p:spPr>
          <a:xfrm>
            <a:off x="343308" y="1249233"/>
            <a:ext cx="4823019" cy="4734410"/>
          </a:xfrm>
          <a:prstGeom prst="rect">
            <a:avLst/>
          </a:prstGeom>
          <a:ln w="9525">
            <a:solidFill>
              <a:srgbClr val="607696"/>
            </a:solidFill>
          </a:ln>
        </p:spPr>
      </p:pic>
      <p:sp>
        <p:nvSpPr>
          <p:cNvPr id="20" name="ZoneTexte 18">
            <a:extLst>
              <a:ext uri="{FF2B5EF4-FFF2-40B4-BE49-F238E27FC236}">
                <a16:creationId xmlns:a16="http://schemas.microsoft.com/office/drawing/2014/main" id="{4E9FB025-0094-41A5-9642-D2B6C956C421}"/>
              </a:ext>
            </a:extLst>
          </p:cNvPr>
          <p:cNvSpPr txBox="1"/>
          <p:nvPr/>
        </p:nvSpPr>
        <p:spPr>
          <a:xfrm>
            <a:off x="2291930" y="6088407"/>
            <a:ext cx="9740111" cy="415498"/>
          </a:xfrm>
          <a:prstGeom prst="rect">
            <a:avLst/>
          </a:prstGeom>
          <a:noFill/>
        </p:spPr>
        <p:txBody>
          <a:bodyPr wrap="square" rtlCol="0">
            <a:spAutoFit/>
          </a:bodyPr>
          <a:lstStyle/>
          <a:p>
            <a:r>
              <a:rPr lang="en-CA" sz="1050" b="1" dirty="0">
                <a:solidFill>
                  <a:schemeClr val="tx2">
                    <a:lumMod val="50000"/>
                  </a:schemeClr>
                </a:solidFill>
              </a:rPr>
              <a:t>Source du </a:t>
            </a:r>
            <a:r>
              <a:rPr lang="en-CA" sz="1050" b="1" dirty="0" err="1">
                <a:solidFill>
                  <a:schemeClr val="tx2">
                    <a:lumMod val="50000"/>
                  </a:schemeClr>
                </a:solidFill>
              </a:rPr>
              <a:t>graphique</a:t>
            </a:r>
            <a:r>
              <a:rPr lang="en-CA" sz="1050" b="1" dirty="0">
                <a:solidFill>
                  <a:schemeClr val="tx2">
                    <a:lumMod val="50000"/>
                  </a:schemeClr>
                </a:solidFill>
              </a:rPr>
              <a:t> : </a:t>
            </a:r>
            <a:r>
              <a:rPr lang="en-CA" sz="1050" dirty="0"/>
              <a:t>Lazard, </a:t>
            </a:r>
            <a:r>
              <a:rPr lang="en-CA" sz="1050" dirty="0" err="1"/>
              <a:t>octobre</a:t>
            </a:r>
            <a:r>
              <a:rPr lang="en-CA" sz="1050" dirty="0"/>
              <a:t> 2020 </a:t>
            </a:r>
          </a:p>
          <a:p>
            <a:r>
              <a:rPr lang="en-CA" sz="1050" b="1" dirty="0">
                <a:solidFill>
                  <a:schemeClr val="tx2">
                    <a:lumMod val="50000"/>
                  </a:schemeClr>
                </a:solidFill>
              </a:rPr>
              <a:t>Source 1 :  </a:t>
            </a:r>
            <a:r>
              <a:rPr lang="en-CA" sz="1050" dirty="0">
                <a:solidFill>
                  <a:schemeClr val="tx2">
                    <a:lumMod val="50000"/>
                  </a:schemeClr>
                </a:solidFill>
              </a:rPr>
              <a:t>CanWEA  </a:t>
            </a:r>
            <a:r>
              <a:rPr lang="en-CA" sz="1050" b="1" dirty="0">
                <a:solidFill>
                  <a:schemeClr val="tx2">
                    <a:lumMod val="50000"/>
                  </a:schemeClr>
                </a:solidFill>
              </a:rPr>
              <a:t>│  Source 2 :  </a:t>
            </a:r>
            <a:r>
              <a:rPr lang="en-CA" sz="1050" dirty="0"/>
              <a:t>Hydro-Québec</a:t>
            </a:r>
            <a:r>
              <a:rPr lang="en-CA" sz="1050" dirty="0">
                <a:solidFill>
                  <a:schemeClr val="tx2">
                    <a:lumMod val="50000"/>
                  </a:schemeClr>
                </a:solidFill>
              </a:rPr>
              <a:t>  </a:t>
            </a:r>
            <a:r>
              <a:rPr lang="en-CA" sz="1050" b="1" dirty="0">
                <a:solidFill>
                  <a:schemeClr val="tx2">
                    <a:lumMod val="50000"/>
                  </a:schemeClr>
                </a:solidFill>
              </a:rPr>
              <a:t>│  Sources 3 : </a:t>
            </a:r>
            <a:r>
              <a:rPr lang="en-CA" sz="1050" dirty="0"/>
              <a:t>Lazard, </a:t>
            </a:r>
            <a:r>
              <a:rPr lang="en-CA" sz="1050" dirty="0" err="1"/>
              <a:t>octobre</a:t>
            </a:r>
            <a:r>
              <a:rPr lang="en-CA" sz="1050" dirty="0"/>
              <a:t> 2020, Sites web de </a:t>
            </a:r>
            <a:r>
              <a:rPr lang="en-CA" sz="1050" dirty="0" err="1"/>
              <a:t>l’AESO</a:t>
            </a:r>
            <a:r>
              <a:rPr lang="en-CA" sz="1050" dirty="0"/>
              <a:t> &amp; de </a:t>
            </a:r>
            <a:r>
              <a:rPr lang="en-CA" sz="1050" dirty="0" err="1"/>
              <a:t>Sask</a:t>
            </a:r>
            <a:r>
              <a:rPr lang="en-CA" sz="1050" dirty="0"/>
              <a:t> Power </a:t>
            </a:r>
            <a:r>
              <a:rPr lang="en-CA" sz="1050" b="1" dirty="0">
                <a:solidFill>
                  <a:schemeClr val="tx2">
                    <a:lumMod val="50000"/>
                  </a:schemeClr>
                </a:solidFill>
              </a:rPr>
              <a:t>│  Source  4 :  </a:t>
            </a:r>
            <a:r>
              <a:rPr lang="en-CA" sz="1050" dirty="0"/>
              <a:t>IRENA, </a:t>
            </a:r>
            <a:r>
              <a:rPr lang="en-CA" sz="1050" dirty="0" err="1"/>
              <a:t>octobre</a:t>
            </a:r>
            <a:r>
              <a:rPr lang="en-CA" sz="1050" dirty="0"/>
              <a:t> 2019</a:t>
            </a:r>
          </a:p>
        </p:txBody>
      </p:sp>
      <p:sp>
        <p:nvSpPr>
          <p:cNvPr id="21" name="Rectangle à coins arrondis 23">
            <a:extLst>
              <a:ext uri="{FF2B5EF4-FFF2-40B4-BE49-F238E27FC236}">
                <a16:creationId xmlns:a16="http://schemas.microsoft.com/office/drawing/2014/main" id="{4E4FB442-CFD2-4E4F-B798-062A89F89B3A}"/>
              </a:ext>
            </a:extLst>
          </p:cNvPr>
          <p:cNvSpPr/>
          <p:nvPr/>
        </p:nvSpPr>
        <p:spPr>
          <a:xfrm>
            <a:off x="5341035" y="1858058"/>
            <a:ext cx="4868090" cy="3990499"/>
          </a:xfrm>
          <a:prstGeom prst="roundRect">
            <a:avLst>
              <a:gd name="adj" fmla="val 4997"/>
            </a:avLst>
          </a:prstGeom>
          <a:solidFill>
            <a:schemeClr val="accent5">
              <a:lumMod val="20000"/>
              <a:lumOff val="80000"/>
            </a:schemeClr>
          </a:solidFill>
          <a:ln w="9525">
            <a:solidFill>
              <a:srgbClr val="607696"/>
            </a:solidFill>
            <a:prstDash val="dash"/>
          </a:ln>
        </p:spPr>
        <p:txBody>
          <a:bodyPr wrap="square">
            <a:spAutoFit/>
          </a:bodyPr>
          <a:lstStyle/>
          <a:p>
            <a:pPr indent="-342900">
              <a:buClr>
                <a:schemeClr val="tx2">
                  <a:lumMod val="50000"/>
                </a:schemeClr>
              </a:buClr>
              <a:buSzPct val="60000"/>
              <a:buFontTx/>
              <a:buChar char="►"/>
            </a:pPr>
            <a:r>
              <a:rPr lang="fr-CA" dirty="0">
                <a:latin typeface="Segoe UI Semilight" panose="020B0402040204020203" pitchFamily="34" charset="0"/>
                <a:cs typeface="Segoe UI Semilight" panose="020B0402040204020203" pitchFamily="34" charset="0"/>
              </a:rPr>
              <a:t>Potentiel évalué à </a:t>
            </a:r>
            <a:r>
              <a:rPr lang="fr-CA" b="1" cap="small" dirty="0">
                <a:solidFill>
                  <a:srgbClr val="607696"/>
                </a:solidFill>
                <a:latin typeface="Segoe UI Semilight" panose="020B0402040204020203" pitchFamily="34" charset="0"/>
                <a:cs typeface="Segoe UI Semilight" panose="020B0402040204020203" pitchFamily="34" charset="0"/>
              </a:rPr>
              <a:t>50 000 MW </a:t>
            </a:r>
            <a:r>
              <a:rPr lang="fr-CA" baseline="30000" dirty="0">
                <a:latin typeface="Segoe UI Semilight" panose="020B0402040204020203" pitchFamily="34" charset="0"/>
                <a:cs typeface="Segoe UI Semilight" panose="020B0402040204020203" pitchFamily="34" charset="0"/>
              </a:rPr>
              <a:t>1</a:t>
            </a:r>
            <a:r>
              <a:rPr lang="fr-CA" dirty="0">
                <a:latin typeface="Segoe UI Semilight" panose="020B0402040204020203" pitchFamily="34" charset="0"/>
                <a:cs typeface="Segoe UI Semilight" panose="020B0402040204020203" pitchFamily="34" charset="0"/>
              </a:rPr>
              <a:t> au Canada</a:t>
            </a:r>
          </a:p>
          <a:p>
            <a:pPr lvl="1" indent="-34290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Fort potentiel dans plusieurs régions du QC </a:t>
            </a:r>
          </a:p>
          <a:p>
            <a:pPr lvl="1" indent="-34290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Chaîne de valeur déjà structurée</a:t>
            </a:r>
          </a:p>
          <a:p>
            <a:pPr lvl="1" indent="-34290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Acteurs communautaires déjà impliqués</a:t>
            </a:r>
          </a:p>
          <a:p>
            <a:pPr indent="-342900">
              <a:buClr>
                <a:schemeClr val="tx2">
                  <a:lumMod val="50000"/>
                </a:schemeClr>
              </a:buClr>
              <a:buSzPct val="60000"/>
              <a:buFontTx/>
              <a:buChar char="►"/>
            </a:pPr>
            <a:r>
              <a:rPr lang="fr-CA" b="1" cap="small" dirty="0">
                <a:solidFill>
                  <a:srgbClr val="607696"/>
                </a:solidFill>
                <a:latin typeface="Segoe UI Semilight" panose="020B0402040204020203" pitchFamily="34" charset="0"/>
                <a:cs typeface="Segoe UI Semilight" panose="020B0402040204020203" pitchFamily="34" charset="0"/>
              </a:rPr>
              <a:t>2009-2020 </a:t>
            </a:r>
            <a:r>
              <a:rPr lang="fr-CA" dirty="0">
                <a:latin typeface="Segoe UI Semilight" panose="020B0402040204020203" pitchFamily="34" charset="0"/>
                <a:cs typeface="Segoe UI Semilight" panose="020B0402040204020203" pitchFamily="34" charset="0"/>
              </a:rPr>
              <a:t>: des prix décroissants </a:t>
            </a:r>
            <a:r>
              <a:rPr lang="fr-CA" baseline="30000" dirty="0">
                <a:latin typeface="Segoe UI Semilight" panose="020B0402040204020203" pitchFamily="34" charset="0"/>
                <a:cs typeface="Segoe UI Semilight" panose="020B0402040204020203" pitchFamily="34" charset="0"/>
              </a:rPr>
              <a:t>2,3</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QC A</a:t>
            </a:r>
            <a:r>
              <a:rPr lang="en-CA" sz="1600" dirty="0">
                <a:latin typeface="Segoe UI Semilight" panose="020B0402040204020203" pitchFamily="34" charset="0"/>
                <a:cs typeface="Segoe UI Semilight" panose="020B0402040204020203" pitchFamily="34" charset="0"/>
              </a:rPr>
              <a:t>/0 2014 </a:t>
            </a:r>
            <a:r>
              <a:rPr lang="fr-CA" sz="1600" dirty="0">
                <a:latin typeface="Segoe UI Semilight" panose="020B0402040204020203" pitchFamily="34" charset="0"/>
                <a:cs typeface="Segoe UI Semilight" panose="020B0402040204020203" pitchFamily="34" charset="0"/>
              </a:rPr>
              <a:t>→ 450 MW @ 6,3 ₵/kWh</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USA → ↓ de prix de 70 %</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USA → ↓ de prix de 11 %/an en moyenne</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Tendance observable → A/O de SK &amp; d’AB</a:t>
            </a:r>
          </a:p>
          <a:p>
            <a:pPr indent="-342900">
              <a:buClr>
                <a:schemeClr val="tx2">
                  <a:lumMod val="50000"/>
                </a:schemeClr>
              </a:buClr>
              <a:buSzPct val="60000"/>
              <a:buFontTx/>
              <a:buChar char="►"/>
            </a:pPr>
            <a:r>
              <a:rPr lang="fr-CA" b="1" cap="small" dirty="0">
                <a:solidFill>
                  <a:srgbClr val="607696"/>
                </a:solidFill>
                <a:latin typeface="Segoe UI Semilight" panose="020B0402040204020203" pitchFamily="34" charset="0"/>
                <a:cs typeface="Segoe UI Semilight" panose="020B0402040204020203" pitchFamily="34" charset="0"/>
              </a:rPr>
              <a:t>2021-2030</a:t>
            </a:r>
            <a:r>
              <a:rPr lang="fr-CA" dirty="0">
                <a:latin typeface="Segoe UI Semilight" panose="020B0402040204020203" pitchFamily="34" charset="0"/>
                <a:cs typeface="Segoe UI Semilight" panose="020B0402040204020203" pitchFamily="34" charset="0"/>
              </a:rPr>
              <a:t> : décroissance des prix prévue</a:t>
            </a:r>
            <a:r>
              <a:rPr lang="fr-CA" baseline="30000" dirty="0">
                <a:latin typeface="Segoe UI Semilight" panose="020B0402040204020203" pitchFamily="34" charset="0"/>
                <a:cs typeface="Segoe UI Semilight" panose="020B0402040204020203" pitchFamily="34" charset="0"/>
              </a:rPr>
              <a:t> 4</a:t>
            </a:r>
            <a:endParaRPr lang="fr-CA" dirty="0">
              <a:latin typeface="Segoe UI Semilight" panose="020B0402040204020203" pitchFamily="34" charset="0"/>
              <a:cs typeface="Segoe UI Semilight" panose="020B0402040204020203" pitchFamily="34" charset="0"/>
            </a:endParaRPr>
          </a:p>
          <a:p>
            <a:pPr lvl="1" indent="-285750">
              <a:buClr>
                <a:schemeClr val="tx2">
                  <a:lumMod val="50000"/>
                </a:schemeClr>
              </a:buClr>
              <a:buSzPct val="60000"/>
              <a:buFontTx/>
              <a:buChar char="►"/>
            </a:pPr>
            <a:r>
              <a:rPr lang="en-CA" sz="1600" dirty="0">
                <a:latin typeface="Segoe UI Semilight" panose="020B0402040204020203" pitchFamily="34" charset="0"/>
                <a:cs typeface="Segoe UI Semilight" panose="020B0402040204020203" pitchFamily="34" charset="0"/>
              </a:rPr>
              <a:t>Rapport IRENA : </a:t>
            </a:r>
            <a:r>
              <a:rPr lang="en-CA" sz="1600" dirty="0" err="1">
                <a:latin typeface="Segoe UI Semilight" panose="020B0402040204020203" pitchFamily="34" charset="0"/>
                <a:cs typeface="Segoe UI Semilight" panose="020B0402040204020203" pitchFamily="34" charset="0"/>
              </a:rPr>
              <a:t>scénario</a:t>
            </a:r>
            <a:r>
              <a:rPr lang="en-CA" sz="1600" dirty="0">
                <a:latin typeface="Segoe UI Semilight" panose="020B0402040204020203" pitchFamily="34" charset="0"/>
                <a:cs typeface="Segoe UI Semilight" panose="020B0402040204020203" pitchFamily="34" charset="0"/>
              </a:rPr>
              <a:t> </a:t>
            </a:r>
            <a:r>
              <a:rPr lang="en-CA" sz="1600" dirty="0" err="1">
                <a:latin typeface="Segoe UI Semilight" panose="020B0402040204020203" pitchFamily="34" charset="0"/>
                <a:cs typeface="Segoe UI Semilight" panose="020B0402040204020203" pitchFamily="34" charset="0"/>
              </a:rPr>
              <a:t>mondial</a:t>
            </a:r>
            <a:r>
              <a:rPr lang="en-CA" sz="1600" dirty="0">
                <a:latin typeface="Segoe UI Semilight" panose="020B0402040204020203" pitchFamily="34" charset="0"/>
                <a:cs typeface="Segoe UI Semilight" panose="020B0402040204020203" pitchFamily="34" charset="0"/>
              </a:rPr>
              <a:t> (SR15)</a:t>
            </a:r>
            <a:r>
              <a:rPr lang="fr-CA" sz="1600" dirty="0">
                <a:latin typeface="Segoe UI Semilight" panose="020B0402040204020203" pitchFamily="34" charset="0"/>
                <a:cs typeface="Segoe UI Semilight" panose="020B0402040204020203" pitchFamily="34" charset="0"/>
              </a:rPr>
              <a:t> </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a:t>
            </a:r>
            <a:r>
              <a:rPr lang="en-CA" sz="1600" dirty="0">
                <a:latin typeface="Segoe UI Semilight" panose="020B0402040204020203" pitchFamily="34" charset="0"/>
                <a:cs typeface="Segoe UI Semilight" panose="020B0402040204020203" pitchFamily="34" charset="0"/>
              </a:rPr>
              <a:t>/kWh : </a:t>
            </a:r>
            <a:r>
              <a:rPr lang="fr-CA" sz="1600" dirty="0">
                <a:latin typeface="Segoe UI Semilight" panose="020B0402040204020203" pitchFamily="34" charset="0"/>
                <a:cs typeface="Segoe UI Semilight" panose="020B0402040204020203" pitchFamily="34" charset="0"/>
              </a:rPr>
              <a:t>20 </a:t>
            </a:r>
            <a:r>
              <a:rPr lang="en-CA" sz="1600" dirty="0">
                <a:latin typeface="Segoe UI Semilight" panose="020B0402040204020203" pitchFamily="34" charset="0"/>
                <a:cs typeface="Segoe UI Semilight" panose="020B0402040204020203" pitchFamily="34" charset="0"/>
              </a:rPr>
              <a:t>% à 50 % p/r </a:t>
            </a:r>
            <a:r>
              <a:rPr lang="fr-CA" sz="1600" dirty="0">
                <a:latin typeface="Segoe UI Semilight" panose="020B0402040204020203" pitchFamily="34" charset="0"/>
                <a:cs typeface="Segoe UI Semilight" panose="020B0402040204020203" pitchFamily="34" charset="0"/>
              </a:rPr>
              <a:t>à 2018</a:t>
            </a:r>
            <a:endParaRPr lang="fr-CA" sz="1600" baseline="30000" dirty="0">
              <a:latin typeface="Segoe UI Semilight" panose="020B0402040204020203" pitchFamily="34" charset="0"/>
              <a:cs typeface="Segoe UI Semilight" panose="020B0402040204020203" pitchFamily="34" charset="0"/>
            </a:endParaRP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2030 : 3X la capacité installée p/r à 2018 </a:t>
            </a:r>
          </a:p>
          <a:p>
            <a:pPr lvl="1" indent="-285750">
              <a:buClr>
                <a:schemeClr val="tx2">
                  <a:lumMod val="50000"/>
                </a:schemeClr>
              </a:buClr>
              <a:buSzPct val="60000"/>
              <a:buFontTx/>
              <a:buChar char="►"/>
            </a:pPr>
            <a:r>
              <a:rPr lang="en-CA" sz="1600" dirty="0">
                <a:latin typeface="Segoe UI Semilight" panose="020B0402040204020203" pitchFamily="34" charset="0"/>
                <a:cs typeface="Segoe UI Semilight" panose="020B0402040204020203" pitchFamily="34" charset="0"/>
              </a:rPr>
              <a:t>2050 : </a:t>
            </a:r>
            <a:r>
              <a:rPr lang="fr-CA" sz="1600" dirty="0">
                <a:latin typeface="Segoe UI Semilight" panose="020B0402040204020203" pitchFamily="34" charset="0"/>
                <a:cs typeface="Segoe UI Semilight" panose="020B0402040204020203" pitchFamily="34" charset="0"/>
              </a:rPr>
              <a:t>9X la capacité installée p/r à 2018 </a:t>
            </a:r>
          </a:p>
          <a:p>
            <a:pPr lvl="1" indent="-285750">
              <a:buClr>
                <a:schemeClr val="tx2">
                  <a:lumMod val="50000"/>
                </a:schemeClr>
              </a:buClr>
              <a:buSzPct val="60000"/>
              <a:buFontTx/>
              <a:buChar char="►"/>
            </a:pPr>
            <a:r>
              <a:rPr lang="fr-CA" sz="1600" dirty="0">
                <a:latin typeface="Segoe UI Semilight" panose="020B0402040204020203" pitchFamily="34" charset="0"/>
                <a:cs typeface="Segoe UI Semilight" panose="020B0402040204020203" pitchFamily="34" charset="0"/>
              </a:rPr>
              <a:t>2050 : </a:t>
            </a:r>
            <a:r>
              <a:rPr lang="fr-CA" sz="1600" b="1" dirty="0">
                <a:solidFill>
                  <a:srgbClr val="607696"/>
                </a:solidFill>
                <a:latin typeface="Segoe UI Semilight" panose="020B0402040204020203" pitchFamily="34" charset="0"/>
                <a:cs typeface="Segoe UI Semilight" panose="020B0402040204020203" pitchFamily="34" charset="0"/>
              </a:rPr>
              <a:t>35 %</a:t>
            </a:r>
            <a:r>
              <a:rPr lang="fr-CA" sz="1600" dirty="0">
                <a:latin typeface="Segoe UI Semilight" panose="020B0402040204020203" pitchFamily="34" charset="0"/>
                <a:cs typeface="Segoe UI Semilight" panose="020B0402040204020203" pitchFamily="34" charset="0"/>
              </a:rPr>
              <a:t>, besoins électriques mondiaux</a:t>
            </a:r>
            <a:endParaRPr lang="fr-CA" sz="2400" dirty="0">
              <a:latin typeface="Segoe UI Semilight" panose="020B0402040204020203" pitchFamily="34" charset="0"/>
              <a:cs typeface="Segoe UI Semilight" panose="020B0402040204020203" pitchFamily="34" charset="0"/>
            </a:endParaRPr>
          </a:p>
        </p:txBody>
      </p:sp>
      <p:sp>
        <p:nvSpPr>
          <p:cNvPr id="22" name="Rectangle à coins arrondis 25">
            <a:extLst>
              <a:ext uri="{FF2B5EF4-FFF2-40B4-BE49-F238E27FC236}">
                <a16:creationId xmlns:a16="http://schemas.microsoft.com/office/drawing/2014/main" id="{56D410DB-1E35-4A12-B0F2-526B78931EED}"/>
              </a:ext>
            </a:extLst>
          </p:cNvPr>
          <p:cNvSpPr/>
          <p:nvPr/>
        </p:nvSpPr>
        <p:spPr>
          <a:xfrm>
            <a:off x="5498924" y="1541125"/>
            <a:ext cx="4552311" cy="369473"/>
          </a:xfrm>
          <a:prstGeom prst="roundRect">
            <a:avLst/>
          </a:prstGeom>
          <a:solidFill>
            <a:schemeClr val="bg1"/>
          </a:solidFill>
          <a:ln w="9525">
            <a:solidFill>
              <a:srgbClr val="6076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cap="small" dirty="0">
                <a:solidFill>
                  <a:schemeClr val="tx2">
                    <a:lumMod val="75000"/>
                  </a:schemeClr>
                </a:solidFill>
                <a:latin typeface="Segoe UI Semilight" panose="020B0402040204020203" pitchFamily="34" charset="0"/>
                <a:cs typeface="Segoe UI Semilight" panose="020B0402040204020203" pitchFamily="34" charset="0"/>
              </a:rPr>
              <a:t>Un grand potentiel, un prix décroissant</a:t>
            </a:r>
            <a:endParaRPr lang="fr-CA" sz="1600" u="sng" cap="small" dirty="0">
              <a:solidFill>
                <a:schemeClr val="tx2">
                  <a:lumMod val="75000"/>
                </a:schemeClr>
              </a:solidFill>
              <a:latin typeface="Segoe UI Semilight" panose="020B0402040204020203" pitchFamily="34" charset="0"/>
              <a:cs typeface="Segoe UI Semilight" panose="020B0402040204020203" pitchFamily="34" charset="0"/>
            </a:endParaRPr>
          </a:p>
        </p:txBody>
      </p:sp>
      <p:pic>
        <p:nvPicPr>
          <p:cNvPr id="23" name="Picture 2">
            <a:extLst>
              <a:ext uri="{FF2B5EF4-FFF2-40B4-BE49-F238E27FC236}">
                <a16:creationId xmlns:a16="http://schemas.microsoft.com/office/drawing/2014/main" id="{BCF2AF85-4A8D-4B26-8212-0CA03879D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6741" y="3826877"/>
            <a:ext cx="1501281" cy="2151836"/>
          </a:xfrm>
          <a:prstGeom prst="rect">
            <a:avLst/>
          </a:prstGeom>
          <a:noFill/>
          <a:ln w="9525">
            <a:solidFill>
              <a:srgbClr val="60769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76080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1 6 " ? > < p r o p e r t i e s   x m l n s = " h t t p : / / w w w . i m a n a g e . c o m / w o r k / x m l s c h e m a " >  
     < d o c u m e n t i d > A C T I V E _ C A ! 4 6 6 7 4 8 0 4 . 1 < / d o c u m e n t i d >  
     < s e n d e r i d > D U B E N < / s e n d e r i d >  
     < s e n d e r e m a i l > N I C O L A S . D U B E @ G O W L I N G W L G . C O M < / s e n d e r e m a i l >  
     < l a s t m o d i f i e d > 2 0 2 1 - 0 7 - 1 2 T 0 8 : 1 9 : 1 9 . 0 0 0 0 0 0 0 - 0 4 : 0 0 < / l a s t m o d i f i e d >  
     < d a t a b a s e > A C T I V E _ C A < / d a t a b a s e >  
 < / p r o p e r t i e s > 
</file>

<file path=customXml/item2.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0ABE98C58221844DAFDCF7580F08077E" ma:contentTypeVersion="0" ma:contentTypeDescription="" ma:contentTypeScope="" ma:versionID="cacfeefd2989696d03faf6daa2d24f8c">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b7e9dbe386427f7c04dd1b10a57eb55d"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Titl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hase xmlns="a091097b-8ae3-4832-a2b2-51f9a78aeacd">1</Phase>
    <Sujet xmlns="a091097b-8ae3-4832-a2b2-51f9a78aeacd">Présentation de la preuve de l'AQPER</Sujet>
    <Confidentiel xmlns="a091097b-8ae3-4832-a2b2-51f9a78aeacd">3</Confidentiel>
    <Projet xmlns="a091097b-8ae3-4832-a2b2-51f9a78aeacd">1016</Projet>
    <Provenance xmlns="a091097b-8ae3-4832-a2b2-51f9a78aeacd">2</Provenance>
    <Hidden_UploadedAt xmlns="a091097b-8ae3-4832-a2b2-51f9a78aeacd">2023-04-25T01:50:27+00:00</Hidden_UploadedAt>
    <Accés_x0020_restreint xmlns="a091097b-8ae3-4832-a2b2-51f9a78aeacd">false</Accés_x0020_restreint>
    <Précision_x0020_de_x0020_document xmlns="a091097b-8ae3-4832-a2b2-51f9a78aeacd" xsi:nil="true"/>
    <Déposant xmlns="a091097b-8ae3-4832-a2b2-51f9a78aeacd">21</Déposant>
    <Sous-catégorie xmlns="a091097b-8ae3-4832-a2b2-51f9a78aeacd" xsi:nil="true"/>
    <Copie_x0020_papier_x0020_reçue xmlns="a091097b-8ae3-4832-a2b2-51f9a78aeacd">false</Copie_x0020_papier_x0020_reçue>
    <Cote_x0020_de_x0020_déposant xmlns="a091097b-8ae3-4832-a2b2-51f9a78aeacd" xsi:nil="true"/>
    <Inscrit_x0020_au_x0020_plumitif xmlns="a091097b-8ae3-4832-a2b2-51f9a78aeacd">true</Inscrit_x0020_au_x0020_plumitif>
    <Numéro_x0020_plumitif xmlns="a091097b-8ae3-4832-a2b2-51f9a78aeacd">630</Numéro_x0020_plumitif>
    <Hidden_UploadedBy xmlns="a091097b-8ae3-4832-a2b2-51f9a78aeacd" xsi:nil="true"/>
    <Hidden_ApprovedBy xmlns="a091097b-8ae3-4832-a2b2-51f9a78aeacd" xsi:nil="true"/>
    <Statut xmlns="a091097b-8ae3-4832-a2b2-51f9a78aeacd" xsi:nil="true"/>
    <Catégorie_x0020_de_x0020_document xmlns="a091097b-8ae3-4832-a2b2-51f9a78aeacd">2</Catégorie_x0020_de_x0020_document>
    <Date_x0020_de_x0020_confidentialité_x0020_relevée xmlns="a091097b-8ae3-4832-a2b2-51f9a78aeacd" xsi:nil="true"/>
    <Hidden_ApprovedAt xmlns="a091097b-8ae3-4832-a2b2-51f9a78aeacd">2023-04-25T01:50:27+00:00</Hidden_ApprovedAt>
    <Cote_x0020_de_x0020_piéce xmlns="a091097b-8ae3-4832-a2b2-51f9a78aeacd">C-AQPER-0039</Cote_x0020_de_x0020_piéce>
    <Diffusable_x0020_sur_x0020_le_x0020_Web xmlns="a091097b-8ae3-4832-a2b2-51f9a78aeacd">true</Diffusable_x0020_sur_x0020_le_x0020_Web>
    <Date_x0020_de_x0020_réception_x0020_copie_x0020_papier xmlns="a091097b-8ae3-4832-a2b2-51f9a78aeacd" xsi:nil="true"/>
    <Ne_x0020_pas_x0020_envoyer_x0020_d_x0027_alerte xmlns="a091097b-8ae3-4832-a2b2-51f9a78aeacd">true</Ne_x0020_pas_x0020_envoyer_x0020_d_x0027_alerte>
    <_dlc_DocId xmlns="a84ed267-86d5-4fa1-a3cb-2fed497fe84f">W2HFWTQUJJY6-48095035-450</_dlc_DocId>
    <_dlc_DocIdUrl xmlns="a84ed267-86d5-4fa1-a3cb-2fed497fe84f">
      <Url>http://s10mtlweb:8081/1016/_layouts/15/DocIdRedir.aspx?ID=W2HFWTQUJJY6-48095035-450</Url>
      <Description>W2HFWTQUJJY6-48095035-450</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CB72E57-D2FB-4ED7-AB67-71A9372DCE15}"/>
</file>

<file path=customXml/itemProps2.xml><?xml version="1.0" encoding="utf-8"?>
<ds:datastoreItem xmlns:ds="http://schemas.openxmlformats.org/officeDocument/2006/customXml" ds:itemID="{76E5CA50-6EDD-4E2A-8C7C-44A1E8D97D31}"/>
</file>

<file path=customXml/itemProps3.xml><?xml version="1.0" encoding="utf-8"?>
<ds:datastoreItem xmlns:ds="http://schemas.openxmlformats.org/officeDocument/2006/customXml" ds:itemID="{5C298892-BDA2-4CCF-9DE3-F94F3AEBA5F4}"/>
</file>

<file path=customXml/itemProps4.xml><?xml version="1.0" encoding="utf-8"?>
<ds:datastoreItem xmlns:ds="http://schemas.openxmlformats.org/officeDocument/2006/customXml" ds:itemID="{DDAD3387-0970-40C5-97D0-45B8B821D840}"/>
</file>

<file path=customXml/itemProps5.xml><?xml version="1.0" encoding="utf-8"?>
<ds:datastoreItem xmlns:ds="http://schemas.openxmlformats.org/officeDocument/2006/customXml" ds:itemID="{EE33EB46-EEA7-4A96-B53E-393841F99839}"/>
</file>

<file path=docProps/app.xml><?xml version="1.0" encoding="utf-8"?>
<Properties xmlns="http://schemas.openxmlformats.org/officeDocument/2006/extended-properties" xmlns:vt="http://schemas.openxmlformats.org/officeDocument/2006/docPropsVTypes">
  <Template>Banded</Template>
  <TotalTime>10281</TotalTime>
  <Words>2659</Words>
  <Application>Microsoft Office PowerPoint</Application>
  <PresentationFormat>Grand écran</PresentationFormat>
  <Paragraphs>195</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Segoe UI Semilight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Présentation de la preuve de l'AQPER</dc:subject>
  <dc:creator>Jean-François Samray</dc:creator>
  <cp:lastModifiedBy>GWLG</cp:lastModifiedBy>
  <cp:revision>202</cp:revision>
  <dcterms:created xsi:type="dcterms:W3CDTF">2017-05-15T14:36:59Z</dcterms:created>
  <dcterms:modified xsi:type="dcterms:W3CDTF">2021-07-12T12:32:23Z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0x010100F6681E3BDF397F418586AC591ADC81BB000ABE98C58221844DAFDCF7580F08077E</vt:lpwstr>
  </property>
  <property fmtid="{D5CDD505-2E9C-101B-9397-08002B2CF9AE}" pid="4" name="Order">
    <vt:r8>5908800</vt:r8>
  </property>
  <property fmtid="{D5CDD505-2E9C-101B-9397-08002B2CF9AE}" pid="5" name="_dlc_DocIdItemGuid">
    <vt:lpwstr>ddf59631-6298-4581-9006-c468c8dcf43f</vt:lpwstr>
  </property>
</Properties>
</file>