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21.xml" ContentType="application/vnd.openxmlformats-officedocument.presentationml.tags+xml"/>
  <Override PartName="/ppt/tags/tag78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77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75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74.xml" ContentType="application/vnd.openxmlformats-officedocument.presentationml.tags+xml"/>
  <Override PartName="/ppt/tags/tag7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72.xml" ContentType="application/vnd.openxmlformats-officedocument.presentationml.tags+xml"/>
  <Override PartName="/ppt/tags/tag71.xml" ContentType="application/vnd.openxmlformats-officedocument.presentationml.tags+xml"/>
  <Override PartName="/ppt/tags/tag70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69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68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67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66.xml" ContentType="application/vnd.openxmlformats-officedocument.presentationml.tags+xml"/>
  <Override PartName="/ppt/tags/tag65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64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61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60.xml" ContentType="application/vnd.openxmlformats-officedocument.presentationml.tags+xml"/>
  <Override PartName="/ppt/tags/tag59.xml" ContentType="application/vnd.openxmlformats-officedocument.presentationml.tags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6.xml" ContentType="application/vnd.openxmlformats-officedocument.presentationml.tags+xml"/>
  <Override PartName="/ppt/tags/tag45.xml" ContentType="application/vnd.openxmlformats-officedocument.presentationml.tags+xml"/>
  <Override PartName="/ppt/tags/tag44.xml" ContentType="application/vnd.openxmlformats-officedocument.presentationml.tags+xml"/>
  <Override PartName="/ppt/tags/tag43.xml" ContentType="application/vnd.openxmlformats-officedocument.presentationml.tags+xml"/>
  <Override PartName="/ppt/tags/tag42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79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4139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305" r:id="rId4"/>
    <p:sldId id="311" r:id="rId5"/>
    <p:sldId id="307" r:id="rId6"/>
    <p:sldId id="258" r:id="rId7"/>
    <p:sldId id="265" r:id="rId8"/>
    <p:sldId id="308" r:id="rId9"/>
    <p:sldId id="266" r:id="rId10"/>
    <p:sldId id="312" r:id="rId11"/>
    <p:sldId id="271" r:id="rId12"/>
    <p:sldId id="304" r:id="rId13"/>
    <p:sldId id="310" r:id="rId14"/>
    <p:sldId id="268" r:id="rId15"/>
    <p:sldId id="269" r:id="rId16"/>
    <p:sldId id="272" r:id="rId17"/>
    <p:sldId id="275" r:id="rId18"/>
    <p:sldId id="276" r:id="rId19"/>
    <p:sldId id="313" r:id="rId20"/>
    <p:sldId id="259" r:id="rId21"/>
    <p:sldId id="314" r:id="rId22"/>
    <p:sldId id="277" r:id="rId23"/>
    <p:sldId id="278" r:id="rId24"/>
    <p:sldId id="279" r:id="rId25"/>
    <p:sldId id="316" r:id="rId26"/>
    <p:sldId id="280" r:id="rId27"/>
    <p:sldId id="281" r:id="rId28"/>
    <p:sldId id="315" r:id="rId29"/>
    <p:sldId id="284" r:id="rId30"/>
    <p:sldId id="285" r:id="rId31"/>
    <p:sldId id="317" r:id="rId32"/>
    <p:sldId id="288" r:id="rId33"/>
    <p:sldId id="289" r:id="rId34"/>
    <p:sldId id="290" r:id="rId35"/>
    <p:sldId id="291" r:id="rId36"/>
    <p:sldId id="292" r:id="rId37"/>
    <p:sldId id="293" r:id="rId38"/>
    <p:sldId id="296" r:id="rId39"/>
    <p:sldId id="264" r:id="rId40"/>
    <p:sldId id="299" r:id="rId41"/>
    <p:sldId id="303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umimoji="1" sz="3600" kern="1200">
        <a:solidFill>
          <a:srgbClr val="990000"/>
        </a:solidFill>
        <a:latin typeface="Verdan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unelle Thibault-Bedard" initials="PT" lastIdx="8" clrIdx="0">
    <p:extLst>
      <p:ext uri="{19B8F6BF-5375-455C-9EA6-DF929625EA0E}">
        <p15:presenceInfo xmlns:p15="http://schemas.microsoft.com/office/powerpoint/2012/main" userId="b9ae663b4f6c6983" providerId="Windows Live"/>
      </p:ext>
    </p:extLst>
  </p:cmAuthor>
  <p:cmAuthor id="2" name="Philip Raphals" initials="PR" lastIdx="6" clrIdx="1">
    <p:extLst>
      <p:ext uri="{19B8F6BF-5375-455C-9EA6-DF929625EA0E}">
        <p15:presenceInfo xmlns:p15="http://schemas.microsoft.com/office/powerpoint/2012/main" userId="Philip Rapha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07" autoAdjust="0"/>
  </p:normalViewPr>
  <p:slideViewPr>
    <p:cSldViewPr snapToGrid="0">
      <p:cViewPr varScale="1">
        <p:scale>
          <a:sx n="88" d="100"/>
          <a:sy n="88" d="100"/>
        </p:scale>
        <p:origin x="11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3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3" Type="http://schemas.openxmlformats.org/officeDocument/2006/relationships/customXml" Target="../customXml/item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170475" cy="481044"/>
          </a:xfrm>
          <a:prstGeom prst="rect">
            <a:avLst/>
          </a:prstGeom>
        </p:spPr>
        <p:txBody>
          <a:bodyPr vert="horz" lIns="95003" tIns="47501" rIns="95003" bIns="47501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070" y="4"/>
            <a:ext cx="3170475" cy="481044"/>
          </a:xfrm>
          <a:prstGeom prst="rect">
            <a:avLst/>
          </a:prstGeom>
        </p:spPr>
        <p:txBody>
          <a:bodyPr vert="horz" lIns="95003" tIns="47501" rIns="95003" bIns="47501" rtlCol="0"/>
          <a:lstStyle>
            <a:lvl1pPr algn="r">
              <a:defRPr sz="1200"/>
            </a:lvl1pPr>
          </a:lstStyle>
          <a:p>
            <a:fld id="{81899EE1-278E-4C85-9B00-1ABD226C738E}" type="datetimeFigureOut">
              <a:rPr lang="fr-CA" smtClean="0"/>
              <a:pPr/>
              <a:t>2021-07-08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57"/>
            <a:ext cx="3170475" cy="481044"/>
          </a:xfrm>
          <a:prstGeom prst="rect">
            <a:avLst/>
          </a:prstGeom>
        </p:spPr>
        <p:txBody>
          <a:bodyPr vert="horz" lIns="95003" tIns="47501" rIns="95003" bIns="47501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070" y="9120157"/>
            <a:ext cx="3170475" cy="481044"/>
          </a:xfrm>
          <a:prstGeom prst="rect">
            <a:avLst/>
          </a:prstGeom>
        </p:spPr>
        <p:txBody>
          <a:bodyPr vert="horz" lIns="95003" tIns="47501" rIns="95003" bIns="47501" rtlCol="0" anchor="b"/>
          <a:lstStyle>
            <a:lvl1pPr algn="r">
              <a:defRPr sz="1200"/>
            </a:lvl1pPr>
          </a:lstStyle>
          <a:p>
            <a:fld id="{653425EB-A07E-4976-B5F5-6C0A6C04D50F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151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475" cy="481044"/>
          </a:xfrm>
          <a:prstGeom prst="rect">
            <a:avLst/>
          </a:prstGeom>
        </p:spPr>
        <p:txBody>
          <a:bodyPr vert="horz" lIns="95003" tIns="47501" rIns="95003" bIns="47501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069" y="3"/>
            <a:ext cx="3170475" cy="481044"/>
          </a:xfrm>
          <a:prstGeom prst="rect">
            <a:avLst/>
          </a:prstGeom>
        </p:spPr>
        <p:txBody>
          <a:bodyPr vert="horz" lIns="95003" tIns="47501" rIns="95003" bIns="47501" rtlCol="0"/>
          <a:lstStyle>
            <a:lvl1pPr algn="r">
              <a:defRPr sz="1200"/>
            </a:lvl1pPr>
          </a:lstStyle>
          <a:p>
            <a:fld id="{A6028820-505B-4342-A26D-691815EB2D76}" type="datetimeFigureOut">
              <a:rPr lang="fr-CA" smtClean="0"/>
              <a:pPr/>
              <a:t>2021-07-08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03" tIns="47501" rIns="95003" bIns="47501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008"/>
            <a:ext cx="5852160" cy="3781047"/>
          </a:xfrm>
          <a:prstGeom prst="rect">
            <a:avLst/>
          </a:prstGeom>
        </p:spPr>
        <p:txBody>
          <a:bodyPr vert="horz" lIns="95003" tIns="47501" rIns="95003" bIns="475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57"/>
            <a:ext cx="3170475" cy="481044"/>
          </a:xfrm>
          <a:prstGeom prst="rect">
            <a:avLst/>
          </a:prstGeom>
        </p:spPr>
        <p:txBody>
          <a:bodyPr vert="horz" lIns="95003" tIns="47501" rIns="95003" bIns="47501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069" y="9120157"/>
            <a:ext cx="3170475" cy="481044"/>
          </a:xfrm>
          <a:prstGeom prst="rect">
            <a:avLst/>
          </a:prstGeom>
        </p:spPr>
        <p:txBody>
          <a:bodyPr vert="horz" lIns="95003" tIns="47501" rIns="95003" bIns="47501" rtlCol="0" anchor="b"/>
          <a:lstStyle>
            <a:lvl1pPr algn="r">
              <a:defRPr sz="1200"/>
            </a:lvl1pPr>
          </a:lstStyle>
          <a:p>
            <a:fld id="{2530687F-A4D8-4E6D-A674-AD4348DCFF8A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6809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1</a:t>
            </a:r>
            <a:r>
              <a:rPr lang="fr-CA" baseline="30000" dirty="0"/>
              <a:t>er</a:t>
            </a:r>
            <a:r>
              <a:rPr lang="fr-CA" dirty="0"/>
              <a:t> décembre au 30 novembre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687F-A4D8-4E6D-A674-AD4348DCFF8A}" type="slidenum">
              <a:rPr lang="fr-CA" smtClean="0"/>
              <a:pPr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883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L’équipe de </a:t>
            </a:r>
            <a:r>
              <a:rPr lang="fr-CA" dirty="0" err="1"/>
              <a:t>planif</a:t>
            </a:r>
            <a:r>
              <a:rPr lang="fr-CA" dirty="0"/>
              <a:t> semble douter</a:t>
            </a:r>
            <a:r>
              <a:rPr lang="fr-CA" baseline="0" dirty="0"/>
              <a:t> que cette demande se réalise.  Cependant, dans sa proposition à la phase 3 de R-4045, le Distributeur n’a jamais suggéré qu’il ne pense pas que la demande sera là.</a:t>
            </a:r>
          </a:p>
          <a:p>
            <a:endParaRPr lang="fr-CA" baseline="0" dirty="0"/>
          </a:p>
          <a:p>
            <a:r>
              <a:rPr lang="fr-CA" baseline="0" dirty="0"/>
              <a:t>M. </a:t>
            </a:r>
            <a:r>
              <a:rPr lang="fr-CA" baseline="0" dirty="0" err="1"/>
              <a:t>Aucoin</a:t>
            </a:r>
            <a:r>
              <a:rPr lang="fr-CA" baseline="0" dirty="0"/>
              <a:t> a dit que les procédures sont similaires au AP 2019-01, mais ce n’est pas le cas.  La proposition d’HQD est beaucoup plus simple que l’AP 2019-01, et moins engageant.  De plus, les prix de bitcoin sont beaucoup plus élevé, et donc la rentabilité aussi.</a:t>
            </a:r>
          </a:p>
          <a:p>
            <a:endParaRPr lang="fr-CA" baseline="0" dirty="0"/>
          </a:p>
          <a:p>
            <a:r>
              <a:rPr lang="fr-CA" baseline="0" dirty="0"/>
              <a:t>Non prudent de présumer que cette demande n’arrivera pas.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687F-A4D8-4E6D-A674-AD4348DCFF8A}" type="slidenum">
              <a:rPr lang="fr-CA" smtClean="0"/>
              <a:pPr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629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0687F-A4D8-4E6D-A674-AD4348DCFF8A}" type="slidenum">
              <a:rPr lang="fr-CA" smtClean="0"/>
              <a:pPr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21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CBB5-9617-4798-B5F4-8C64EC03A672}" type="slidenum">
              <a:rPr lang="en-CA" altLang="fr-FR" smtClean="0"/>
              <a:pPr/>
              <a:t>‹#›</a:t>
            </a:fld>
            <a:endParaRPr lang="en-CA" alt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0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FCB2-1C20-4EA9-A869-33C16D92D2C1}" type="slidenum">
              <a:rPr lang="en-CA" altLang="fr-FR" smtClean="0"/>
              <a:pPr/>
              <a:t>‹#›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49630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8A3F-1FF9-464B-B197-1D3BCE7FC168}" type="slidenum">
              <a:rPr lang="en-CA" altLang="fr-FR" smtClean="0"/>
              <a:pPr/>
              <a:t>‹#›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6731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65941"/>
            <a:ext cx="7543800" cy="13200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0644"/>
            <a:ext cx="7543801" cy="4729142"/>
          </a:xfrm>
        </p:spPr>
        <p:txBody>
          <a:bodyPr>
            <a:normAutofit/>
          </a:bodyPr>
          <a:lstStyle>
            <a:lvl1pPr marL="91440" indent="-144000">
              <a:spcBef>
                <a:spcPts val="600"/>
              </a:spcBef>
              <a:buFont typeface="Wingdings" panose="05000000000000000000" pitchFamily="2" charset="2"/>
              <a:buChar char="q"/>
              <a:defRPr sz="2400" baseline="0"/>
            </a:lvl1pPr>
            <a:lvl2pPr marL="384048" indent="-182880">
              <a:buFont typeface="Wingdings" panose="05000000000000000000" pitchFamily="2" charset="2"/>
              <a:buChar char="Ø"/>
              <a:defRPr sz="2000"/>
            </a:lvl2pPr>
            <a:lvl3pPr marL="566928" indent="-182880">
              <a:buFont typeface="Wingdings" panose="05000000000000000000" pitchFamily="2" charset="2"/>
              <a:buChar char="v"/>
              <a:defRPr sz="1800" baseline="0"/>
            </a:lvl3pPr>
            <a:lvl4pPr marL="749808" indent="-182880">
              <a:buFont typeface="Courier New" panose="02070309020205020404" pitchFamily="49" charset="0"/>
              <a:buChar char="o"/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‹#›</a:t>
            </a:fld>
            <a:endParaRPr lang="en-CA" alt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13"/>
          <p:cNvSpPr>
            <a:spLocks noGrp="1"/>
          </p:cNvSpPr>
          <p:nvPr>
            <p:ph sz="quarter" idx="14"/>
          </p:nvPr>
        </p:nvSpPr>
        <p:spPr>
          <a:xfrm>
            <a:off x="822959" y="272960"/>
            <a:ext cx="4310063" cy="579437"/>
          </a:xfrm>
        </p:spPr>
        <p:txBody>
          <a:bodyPr/>
          <a:lstStyle>
            <a:lvl1pPr marL="13716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8110538" y="5175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479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1AC0-215C-4C22-A7D1-D70D180FD47A}" type="slidenum">
              <a:rPr lang="en-CA" altLang="fr-FR" smtClean="0"/>
              <a:pPr/>
              <a:t>‹#›</a:t>
            </a:fld>
            <a:endParaRPr lang="en-CA" alt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477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E596-4E36-4373-B933-881CA046A424}" type="slidenum">
              <a:rPr lang="en-CA" altLang="fr-FR" smtClean="0"/>
              <a:pPr/>
              <a:t>‹#›</a:t>
            </a:fld>
            <a:endParaRPr lang="en-CA" alt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866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A244-F94F-4AF9-A860-1FEE0FDD758F}" type="slidenum">
              <a:rPr lang="en-CA" altLang="fr-FR" smtClean="0"/>
              <a:pPr/>
              <a:t>‹#›</a:t>
            </a:fld>
            <a:endParaRPr lang="en-CA" altLang="fr-F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21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5597-DE97-410F-B79A-751CCEAC97ED}" type="slidenum">
              <a:rPr lang="en-CA" altLang="fr-FR" smtClean="0"/>
              <a:pPr/>
              <a:t>‹#›</a:t>
            </a:fld>
            <a:endParaRPr lang="en-CA" altLang="fr-FR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90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4016-3106-46AB-BFE2-645B4680A4DE}" type="slidenum">
              <a:rPr lang="en-CA" altLang="fr-FR" smtClean="0"/>
              <a:pPr/>
              <a:t>‹#›</a:t>
            </a:fld>
            <a:endParaRPr lang="en-CA" altLang="fr-FR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55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0BC221-94FD-447B-8104-1C400B190054}" type="slidenum">
              <a:rPr lang="en-CA" altLang="fr-FR" smtClean="0"/>
              <a:pPr/>
              <a:t>‹#›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8897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84A10-B621-4B8B-9A8C-A357B794778A}" type="slidenum">
              <a:rPr lang="en-CA" altLang="fr-FR" smtClean="0"/>
              <a:pPr/>
              <a:t>‹#›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2621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8CB182-C0E3-4192-940A-673091530315}" type="slidenum">
              <a:rPr lang="en-CA" altLang="fr-FR" smtClean="0"/>
              <a:pPr/>
              <a:t>‹#›</a:t>
            </a:fld>
            <a:endParaRPr lang="en-CA" alt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7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8.e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9.emf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10.emf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1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12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3.emf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15.emf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image" Target="../media/image17.emf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01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21.emf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22.emf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23.emf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1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9" Type="http://schemas.openxmlformats.org/officeDocument/2006/relationships/image" Target="../media/image2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26.emf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.em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65563" y="813924"/>
            <a:ext cx="7543800" cy="2486865"/>
          </a:xfrm>
        </p:spPr>
        <p:txBody>
          <a:bodyPr>
            <a:normAutofit/>
          </a:bodyPr>
          <a:lstStyle/>
          <a:p>
            <a:r>
              <a:rPr lang="fr-CA" sz="4000" b="1" dirty="0"/>
              <a:t>Les coûts évités pendant </a:t>
            </a:r>
            <a:br>
              <a:rPr lang="fr-CA" sz="4000" b="1" dirty="0"/>
            </a:br>
            <a:r>
              <a:rPr lang="fr-CA" sz="4000" b="1" dirty="0"/>
              <a:t>les périodes de plus grande charge</a:t>
            </a:r>
            <a:br>
              <a:rPr lang="fr-CA" sz="4000" dirty="0"/>
            </a:br>
            <a:endParaRPr lang="fr-C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215148" y="3352800"/>
            <a:ext cx="4352465" cy="1752600"/>
          </a:xfrm>
        </p:spPr>
        <p:txBody>
          <a:bodyPr>
            <a:noAutofit/>
          </a:bodyPr>
          <a:lstStyle/>
          <a:p>
            <a:r>
              <a:rPr lang="en-CA" sz="2000" b="1" dirty="0">
                <a:solidFill>
                  <a:schemeClr val="tx1"/>
                </a:solidFill>
              </a:rPr>
              <a:t>R-4110-2019, phase 1</a:t>
            </a:r>
            <a:br>
              <a:rPr lang="en-CA" sz="2000" b="1" dirty="0">
                <a:solidFill>
                  <a:schemeClr val="tx1"/>
                </a:solidFill>
              </a:rPr>
            </a:br>
            <a:r>
              <a:rPr lang="en-CA" sz="2000" b="1" dirty="0">
                <a:solidFill>
                  <a:schemeClr val="tx1"/>
                </a:solidFill>
              </a:rPr>
              <a:t>RÉGIE DE L’ÉNERGIE</a:t>
            </a:r>
          </a:p>
          <a:p>
            <a:br>
              <a:rPr lang="en-CA" sz="2000" b="1" dirty="0">
                <a:solidFill>
                  <a:schemeClr val="tx1"/>
                </a:solidFill>
              </a:rPr>
            </a:br>
            <a:r>
              <a:rPr lang="en-CA" sz="2000" b="1" dirty="0">
                <a:solidFill>
                  <a:schemeClr val="tx1"/>
                </a:solidFill>
              </a:rPr>
              <a:t>Rapport </a:t>
            </a:r>
            <a:r>
              <a:rPr lang="en-CA" sz="2000" b="1" dirty="0" err="1">
                <a:solidFill>
                  <a:schemeClr val="tx1"/>
                </a:solidFill>
              </a:rPr>
              <a:t>d’exPERtISe</a:t>
            </a:r>
            <a:br>
              <a:rPr lang="en-CA" sz="2000" b="1" dirty="0">
                <a:solidFill>
                  <a:schemeClr val="tx1"/>
                </a:solidFill>
              </a:rPr>
            </a:br>
            <a:r>
              <a:rPr lang="en-CA" sz="2000" b="1" dirty="0">
                <a:solidFill>
                  <a:schemeClr val="tx1"/>
                </a:solidFill>
              </a:rPr>
              <a:t>de Philip Raphals</a:t>
            </a:r>
          </a:p>
          <a:p>
            <a:r>
              <a:rPr lang="en-CA" sz="2000" b="1" dirty="0">
                <a:solidFill>
                  <a:schemeClr val="tx1"/>
                </a:solidFill>
              </a:rPr>
              <a:t>pour le RNCREQ</a:t>
            </a:r>
          </a:p>
          <a:p>
            <a:r>
              <a:rPr lang="en-CA" sz="2000" b="1" dirty="0">
                <a:solidFill>
                  <a:schemeClr val="tx1"/>
                </a:solidFill>
              </a:rPr>
              <a:t>Le 9 JUILLET 2021</a:t>
            </a:r>
            <a:endParaRPr lang="fr-CA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9A2CBB5-9617-4798-B5F4-8C64EC03A672}" type="slidenum">
              <a:rPr lang="en-CA" altLang="fr-FR" smtClean="0"/>
              <a:pPr/>
              <a:t>1</a:t>
            </a:fld>
            <a:endParaRPr lang="en-CA" alt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7186754" y="82551"/>
            <a:ext cx="1876191" cy="73137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53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Coûts évités en fonction de la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85" y="1730644"/>
            <a:ext cx="2524675" cy="4729142"/>
          </a:xfrm>
        </p:spPr>
        <p:txBody>
          <a:bodyPr/>
          <a:lstStyle/>
          <a:p>
            <a:r>
              <a:rPr lang="fr-CA" dirty="0"/>
              <a:t>Chaque heure de l’hiver est caractérisée par un coût évité précis, et une charge (BRD)</a:t>
            </a:r>
          </a:p>
          <a:p>
            <a:r>
              <a:rPr lang="fr-CA" dirty="0"/>
              <a:t>On peut donc tracer les coûts évités horaires en fonction de la charge horaire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10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-1369" t="350" r="1369" b="11353"/>
          <a:stretch/>
        </p:blipFill>
        <p:spPr>
          <a:xfrm>
            <a:off x="3484291" y="1815959"/>
            <a:ext cx="5659709" cy="39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Les coûts évités varient entre 36,40$ et 104$/</a:t>
            </a:r>
            <a:r>
              <a:rPr lang="fr-CA" dirty="0" err="1"/>
              <a:t>MWh</a:t>
            </a:r>
            <a:r>
              <a:rPr lang="fr-CA" dirty="0"/>
              <a:t>, selon l’heure de</a:t>
            </a:r>
            <a:r>
              <a:rPr lang="fr-CA" dirty="0">
                <a:solidFill>
                  <a:schemeClr val="tx2"/>
                </a:solidFill>
              </a:rPr>
              <a:t> la journée et selon s’il s’agi</a:t>
            </a:r>
            <a:r>
              <a:rPr lang="fr-CA" dirty="0"/>
              <a:t>t d’une journée ouvrable en janvier, ou non</a:t>
            </a:r>
          </a:p>
          <a:p>
            <a:r>
              <a:rPr lang="fr-CA" dirty="0"/>
              <a:t>Les mêmes coûts évités se trouvent pendant toute la gamme de charges au réseau</a:t>
            </a:r>
          </a:p>
          <a:p>
            <a:pPr lvl="1"/>
            <a:r>
              <a:rPr lang="fr-CA" dirty="0"/>
              <a:t>Sauf pour les plus élevés (au-delà de 80$/</a:t>
            </a:r>
            <a:r>
              <a:rPr lang="fr-CA" dirty="0" err="1"/>
              <a:t>MWh</a:t>
            </a:r>
            <a:r>
              <a:rPr lang="fr-CA" dirty="0"/>
              <a:t>), qui se trouvent uniquement lorsque la charge dépasse les 28 000 MW</a:t>
            </a:r>
          </a:p>
          <a:p>
            <a:pPr lvl="1"/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11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</a:p>
        </p:txBody>
      </p:sp>
    </p:spTree>
    <p:extLst>
      <p:ext uri="{BB962C8B-B14F-4D97-AF65-F5344CB8AC3E}">
        <p14:creationId xmlns:p14="http://schemas.microsoft.com/office/powerpoint/2010/main" val="5964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Coûts évités réels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959" y="1730644"/>
            <a:ext cx="8016241" cy="4729142"/>
          </a:xfrm>
        </p:spPr>
        <p:txBody>
          <a:bodyPr>
            <a:normAutofit/>
          </a:bodyPr>
          <a:lstStyle/>
          <a:p>
            <a:r>
              <a:rPr lang="fr-CA" dirty="0"/>
              <a:t>Pour chaque année historique où les prix horaires d’achats </a:t>
            </a:r>
            <a:br>
              <a:rPr lang="fr-CA" dirty="0"/>
            </a:br>
            <a:r>
              <a:rPr lang="fr-CA" dirty="0"/>
              <a:t>de court terme sont disponible, on peut d</a:t>
            </a:r>
            <a:r>
              <a:rPr lang="fr-CA" dirty="0">
                <a:solidFill>
                  <a:schemeClr val="tx2"/>
                </a:solidFill>
              </a:rPr>
              <a:t>éterminer les « coûts évités réels » pour chaque heure</a:t>
            </a:r>
          </a:p>
          <a:p>
            <a:pPr lvl="1"/>
            <a:r>
              <a:rPr lang="fr-CA" dirty="0"/>
              <a:t>Dans une heure où il y a eu des achats de court terme :</a:t>
            </a:r>
            <a:br>
              <a:rPr lang="fr-CA" dirty="0"/>
            </a:br>
            <a:r>
              <a:rPr lang="fr-CA" dirty="0"/>
              <a:t>	Coût évité réel = prix réellement payé pour les achats de court terme</a:t>
            </a:r>
          </a:p>
          <a:p>
            <a:pPr lvl="1"/>
            <a:r>
              <a:rPr lang="fr-CA" dirty="0"/>
              <a:t>Dans une heure où il n’y a pas eu d’achats de court terme :</a:t>
            </a:r>
            <a:br>
              <a:rPr lang="fr-CA" dirty="0"/>
            </a:br>
            <a:r>
              <a:rPr lang="fr-CA" dirty="0"/>
              <a:t>	Coût évité réel = prix de l’électricité patrimoniale</a:t>
            </a:r>
          </a:p>
          <a:p>
            <a:r>
              <a:rPr lang="fr-CA" dirty="0"/>
              <a:t>Cette approche reflète la logique appliquée depuis longtemps par HQD, sur une base saisonnière</a:t>
            </a:r>
          </a:p>
          <a:p>
            <a:pPr lvl="1"/>
            <a:r>
              <a:rPr lang="fr-CA" dirty="0"/>
              <a:t>En hiver, coût évité basé sur les prix sur les marchés externes</a:t>
            </a:r>
          </a:p>
          <a:p>
            <a:pPr lvl="1"/>
            <a:r>
              <a:rPr lang="fr-CA" dirty="0"/>
              <a:t>Aux autres saisons, coût évité égal au prix de l’électricité patrimoniale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12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0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Source de données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 Depuis 2017, l’onglet « Proxy horaire » du Suivi annuel selon l’Entente globale cadre inclut la quantité et le prix moyen des Achats de court terme, pour chaque heure de l’année (D-2017-140, par. 112)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13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18" y="2608781"/>
            <a:ext cx="8441169" cy="358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Coûts évités réels, hiver 2017-18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14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</a:p>
          <a:p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46257" y="1876315"/>
            <a:ext cx="6500211" cy="426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Coûts évités réels vs méthode HQD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959" y="1577469"/>
            <a:ext cx="7543801" cy="4729142"/>
          </a:xfrm>
        </p:spPr>
        <p:txBody>
          <a:bodyPr/>
          <a:lstStyle/>
          <a:p>
            <a:r>
              <a:rPr lang="fr-CA" dirty="0"/>
              <a:t> </a:t>
            </a:r>
          </a:p>
          <a:p>
            <a:endParaRPr lang="fr-CA" dirty="0"/>
          </a:p>
          <a:p>
            <a:r>
              <a:rPr lang="fr-CA" dirty="0"/>
              <a:t>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15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  <a:endParaRPr lang="fr-CA" dirty="0"/>
          </a:p>
          <a:p>
            <a:endParaRPr lang="fr-CA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76439" y="1799060"/>
            <a:ext cx="6149071" cy="43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Pour toutes les heures où il n’y a pas eu d’achats de court terme, la méthode d’HQD </a:t>
            </a:r>
            <a:r>
              <a:rPr lang="fr-CA" b="1" dirty="0"/>
              <a:t>surestime </a:t>
            </a:r>
            <a:r>
              <a:rPr lang="fr-CA" dirty="0"/>
              <a:t>les coûts évités</a:t>
            </a:r>
          </a:p>
          <a:p>
            <a:r>
              <a:rPr lang="fr-CA" dirty="0"/>
              <a:t>Pour un grand nombre d’heures où la charge au réseau a dépassé les 33 000 MW, la méthode d’HQD </a:t>
            </a:r>
            <a:r>
              <a:rPr lang="fr-CA" b="1" dirty="0"/>
              <a:t>sous-estime </a:t>
            </a:r>
            <a:r>
              <a:rPr lang="fr-CA" dirty="0"/>
              <a:t>les coûts évités, de façon significative</a:t>
            </a:r>
          </a:p>
          <a:p>
            <a:endParaRPr lang="fr-CA" dirty="0"/>
          </a:p>
          <a:p>
            <a:endParaRPr lang="fr-CA" dirty="0"/>
          </a:p>
          <a:p>
            <a:pPr algn="just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16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2804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Détail - Hiver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 Le même effet s’observe pour les heures d’hiver</a:t>
            </a:r>
          </a:p>
          <a:p>
            <a:r>
              <a:rPr lang="fr-CA" dirty="0"/>
              <a:t>Les coûts évités réels dép</a:t>
            </a:r>
            <a:r>
              <a:rPr lang="fr-CA" dirty="0">
                <a:solidFill>
                  <a:schemeClr val="tx2"/>
                </a:solidFill>
              </a:rPr>
              <a:t>assent par beaucoup ceux qui auraient été prévus par la </a:t>
            </a:r>
            <a:r>
              <a:rPr lang="fr-CA" dirty="0"/>
              <a:t>méthode HQD, pour les heures de la fine pointe</a:t>
            </a:r>
          </a:p>
          <a:p>
            <a:r>
              <a:rPr lang="fr-CA" dirty="0"/>
              <a:t>Il y a quand même</a:t>
            </a:r>
            <a:br>
              <a:rPr lang="fr-CA" dirty="0"/>
            </a:br>
            <a:r>
              <a:rPr lang="fr-CA" dirty="0"/>
              <a:t>un grand nombre</a:t>
            </a:r>
            <a:br>
              <a:rPr lang="fr-CA" dirty="0"/>
            </a:br>
            <a:r>
              <a:rPr lang="fr-CA" dirty="0"/>
              <a:t>d’heures sans ACT,</a:t>
            </a:r>
            <a:br>
              <a:rPr lang="fr-CA" dirty="0"/>
            </a:br>
            <a:r>
              <a:rPr lang="fr-CA" dirty="0"/>
              <a:t>où la méthode HQD</a:t>
            </a:r>
            <a:br>
              <a:rPr lang="fr-CA" dirty="0"/>
            </a:br>
            <a:r>
              <a:rPr lang="fr-CA" dirty="0"/>
              <a:t>surestime les coûts</a:t>
            </a:r>
            <a:br>
              <a:rPr lang="fr-CA" dirty="0"/>
            </a:br>
            <a:r>
              <a:rPr lang="fr-CA" dirty="0"/>
              <a:t>évités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17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  <a:endParaRPr lang="fr-CA" dirty="0"/>
          </a:p>
        </p:txBody>
      </p:sp>
      <p:pic>
        <p:nvPicPr>
          <p:cNvPr id="6" name="Picture 5"/>
          <p:cNvPicPr/>
          <p:nvPr>
            <p:custDataLst>
              <p:tags r:id="rId5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5"/>
          <a:stretch/>
        </p:blipFill>
        <p:spPr bwMode="auto">
          <a:xfrm>
            <a:off x="3637561" y="3230838"/>
            <a:ext cx="5413444" cy="2813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67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dirty="0"/>
              <a:t>Heures ouvrables de janvier (2018)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960" y="1730644"/>
            <a:ext cx="3609975" cy="4729142"/>
          </a:xfrm>
        </p:spPr>
        <p:txBody>
          <a:bodyPr>
            <a:normAutofit fontScale="92500" lnSpcReduction="10000"/>
          </a:bodyPr>
          <a:lstStyle/>
          <a:p>
            <a:r>
              <a:rPr lang="fr-CA" sz="2000" dirty="0"/>
              <a:t> Le même effet s’observe pendant les heures de pointe des jours ouvrables de janvier (2018) </a:t>
            </a:r>
          </a:p>
          <a:p>
            <a:pPr>
              <a:lnSpc>
                <a:spcPct val="100000"/>
              </a:lnSpc>
            </a:pPr>
            <a:r>
              <a:rPr lang="fr-CA" sz="2000" dirty="0"/>
              <a:t>Effectivement, ces heures</a:t>
            </a:r>
            <a:br>
              <a:rPr lang="fr-CA" sz="2000" dirty="0"/>
            </a:br>
            <a:r>
              <a:rPr lang="fr-CA" sz="2000" dirty="0"/>
              <a:t>comporte des coûts évités plus élevés</a:t>
            </a:r>
          </a:p>
          <a:p>
            <a:pPr>
              <a:lnSpc>
                <a:spcPct val="100000"/>
              </a:lnSpc>
            </a:pPr>
            <a:r>
              <a:rPr lang="fr-CA" sz="2000" dirty="0"/>
              <a:t>Toutefois, Il y a un certain nombre d’heures où le coût évité réel est le prix du patrimonial</a:t>
            </a:r>
          </a:p>
          <a:p>
            <a:pPr>
              <a:lnSpc>
                <a:spcPct val="100000"/>
              </a:lnSpc>
            </a:pPr>
            <a:r>
              <a:rPr lang="fr-CA" sz="2000" dirty="0"/>
              <a:t>Les coûts évités ont toujours tendance à suivre la courbe des besoins </a:t>
            </a:r>
          </a:p>
          <a:p>
            <a:pPr>
              <a:lnSpc>
                <a:spcPct val="100000"/>
              </a:lnSpc>
            </a:pPr>
            <a:r>
              <a:rPr lang="fr-CA" sz="2000" dirty="0"/>
              <a:t>Les coûts évités réels varient</a:t>
            </a:r>
            <a:br>
              <a:rPr lang="fr-CA" sz="2000" dirty="0"/>
            </a:br>
            <a:r>
              <a:rPr lang="fr-CA" sz="2000" dirty="0"/>
              <a:t>selon une gamme beaucoup</a:t>
            </a:r>
            <a:br>
              <a:rPr lang="fr-CA" sz="2000" dirty="0"/>
            </a:br>
            <a:r>
              <a:rPr lang="fr-CA" sz="2000" dirty="0"/>
              <a:t>plus grande que selon la méthode HQD</a:t>
            </a:r>
          </a:p>
          <a:p>
            <a:endParaRPr lang="fr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18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  <a:endParaRPr lang="fr-CA" dirty="0"/>
          </a:p>
        </p:txBody>
      </p:sp>
      <p:pic>
        <p:nvPicPr>
          <p:cNvPr id="6" name="Picture 5"/>
          <p:cNvPicPr/>
          <p:nvPr>
            <p:custDataLst>
              <p:tags r:id="rId5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5"/>
          <a:stretch/>
        </p:blipFill>
        <p:spPr bwMode="auto">
          <a:xfrm>
            <a:off x="4432935" y="2216653"/>
            <a:ext cx="4711065" cy="3331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59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Constat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méthode proposée par le Distributeur ne réussit pas à prévoir les coûts évités réels de façon adéquate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19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082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Plan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CA" dirty="0" err="1"/>
              <a:t>Survol</a:t>
            </a:r>
            <a:endParaRPr lang="en-CA" dirty="0"/>
          </a:p>
          <a:p>
            <a:r>
              <a:rPr lang="en-CA" dirty="0"/>
              <a:t>La proposition du </a:t>
            </a:r>
            <a:r>
              <a:rPr lang="fr-CA" dirty="0"/>
              <a:t>Distributeur</a:t>
            </a:r>
          </a:p>
          <a:p>
            <a:r>
              <a:rPr lang="fr-CA" dirty="0"/>
              <a:t>L’approche proposée</a:t>
            </a:r>
          </a:p>
          <a:p>
            <a:r>
              <a:rPr lang="fr-CA" dirty="0"/>
              <a:t>Les coûts prévisionnels d’achats de court terme</a:t>
            </a:r>
          </a:p>
          <a:p>
            <a:r>
              <a:rPr lang="fr-CA" dirty="0"/>
              <a:t>Les mises à jour depuis le Plan initial</a:t>
            </a:r>
          </a:p>
          <a:p>
            <a:r>
              <a:rPr lang="fr-CA" dirty="0"/>
              <a:t>Conclusions et recommandations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05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L’approche proposée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00C1AC0-215C-4C22-A7D1-D70D180FD47A}" type="slidenum">
              <a:rPr lang="en-CA" altLang="fr-FR" smtClean="0"/>
              <a:pPr/>
              <a:t>20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87346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défi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Quelle type de fonction décrit mieux le profil des coûts évités réels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21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u="sng" dirty="0"/>
              <a:t>Approche proposée</a:t>
            </a:r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07621" y="2523817"/>
            <a:ext cx="5774475" cy="37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Régression segmentée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/>
              <a:t>Permet de décrire des fonctions dont le comportement varie selon la gamme de valeurs</a:t>
            </a:r>
          </a:p>
          <a:p>
            <a:pPr lvl="1"/>
            <a:r>
              <a:rPr lang="fr-CA" dirty="0"/>
              <a:t>Les différents segments </a:t>
            </a:r>
            <a:br>
              <a:rPr lang="fr-CA" dirty="0"/>
            </a:br>
            <a:r>
              <a:rPr lang="fr-CA" dirty="0"/>
              <a:t>peuvent être décrits par </a:t>
            </a:r>
            <a:br>
              <a:rPr lang="fr-CA" dirty="0"/>
            </a:br>
            <a:r>
              <a:rPr lang="fr-CA" dirty="0"/>
              <a:t>des relations linéaires ou </a:t>
            </a:r>
            <a:br>
              <a:rPr lang="fr-CA" dirty="0"/>
            </a:br>
            <a:r>
              <a:rPr lang="fr-CA" dirty="0"/>
              <a:t>non linéaires</a:t>
            </a:r>
          </a:p>
          <a:p>
            <a:r>
              <a:rPr lang="fr-CA" dirty="0"/>
              <a:t>Le nuage des points</a:t>
            </a:r>
            <a:br>
              <a:rPr lang="fr-CA" dirty="0"/>
            </a:br>
            <a:r>
              <a:rPr lang="fr-CA" dirty="0"/>
              <a:t>des coûts évités réels </a:t>
            </a:r>
            <a:br>
              <a:rPr lang="fr-CA" dirty="0"/>
            </a:br>
            <a:r>
              <a:rPr lang="fr-CA" dirty="0"/>
              <a:t>s’explique mieux par deux</a:t>
            </a:r>
            <a:br>
              <a:rPr lang="fr-CA" dirty="0"/>
            </a:br>
            <a:r>
              <a:rPr lang="fr-CA" dirty="0"/>
              <a:t>segments linéaires</a:t>
            </a:r>
          </a:p>
          <a:p>
            <a:pPr lvl="1"/>
            <a:r>
              <a:rPr lang="fr-CA" dirty="0"/>
              <a:t>une fonction linéaire pour </a:t>
            </a:r>
            <a:br>
              <a:rPr lang="fr-CA" dirty="0"/>
            </a:br>
            <a:r>
              <a:rPr lang="fr-CA" dirty="0"/>
              <a:t>les points avec BRD moins que 28 000 MW (environ), et </a:t>
            </a:r>
          </a:p>
          <a:p>
            <a:pPr lvl="1"/>
            <a:r>
              <a:rPr lang="fr-CA" dirty="0"/>
              <a:t>une autre fonction linéaire pour les valeurs plus élevées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22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Approche proposée</a:t>
            </a:r>
          </a:p>
        </p:txBody>
      </p:sp>
      <p:pic>
        <p:nvPicPr>
          <p:cNvPr id="6" name="Picture 5"/>
          <p:cNvPicPr/>
          <p:nvPr>
            <p:custDataLst>
              <p:tags r:id="rId5"/>
            </p:custDataLst>
          </p:nvPr>
        </p:nvPicPr>
        <p:blipFill rotWithShape="1">
          <a:blip r:embed="rId7"/>
          <a:srcRect l="50166" t="51624" r="8924" b="27183"/>
          <a:stretch/>
        </p:blipFill>
        <p:spPr bwMode="auto">
          <a:xfrm>
            <a:off x="4277544" y="2804111"/>
            <a:ext cx="4773731" cy="24095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48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Courbe à deux tronçons linéaires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960" y="1730644"/>
            <a:ext cx="2990526" cy="4729142"/>
          </a:xfrm>
        </p:spPr>
        <p:txBody>
          <a:bodyPr/>
          <a:lstStyle/>
          <a:p>
            <a:r>
              <a:rPr lang="fr-CA" dirty="0"/>
              <a:t>Presque horizontal</a:t>
            </a:r>
            <a:br>
              <a:rPr lang="fr-CA" dirty="0"/>
            </a:br>
            <a:r>
              <a:rPr lang="fr-CA" dirty="0"/>
              <a:t>en bas de 29 530 MW</a:t>
            </a:r>
          </a:p>
          <a:p>
            <a:pPr lvl="1"/>
            <a:r>
              <a:rPr lang="fr-CA" dirty="0"/>
              <a:t>Un peu plus élevé que le prix du patrimonial, avec une légère pente</a:t>
            </a:r>
          </a:p>
          <a:p>
            <a:r>
              <a:rPr lang="fr-CA" dirty="0"/>
              <a:t>Au-delà de ce seuil,</a:t>
            </a:r>
            <a:br>
              <a:rPr lang="fr-CA" dirty="0"/>
            </a:br>
            <a:r>
              <a:rPr lang="fr-CA" dirty="0"/>
              <a:t>le coût évité monte</a:t>
            </a:r>
            <a:br>
              <a:rPr lang="fr-CA" dirty="0"/>
            </a:br>
            <a:r>
              <a:rPr lang="fr-CA" dirty="0"/>
              <a:t>rapidement avec la charge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23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Approche proposée</a:t>
            </a:r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7"/>
          <a:srcRect l="1" r="569"/>
          <a:stretch/>
        </p:blipFill>
        <p:spPr>
          <a:xfrm>
            <a:off x="3813485" y="2023981"/>
            <a:ext cx="5394681" cy="384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Comparaison de mesures d’erreur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dirty="0"/>
              <a:t> 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Trois mesures d’erreur standard</a:t>
            </a:r>
          </a:p>
          <a:p>
            <a:pPr lvl="1"/>
            <a:r>
              <a:rPr lang="fr-CA" dirty="0"/>
              <a:t>Erreur moyenne (ME) : en moyenne, la méthode HQD sous-estime les coûts évités des 300h et 100h par 46$ et 70,3$/</a:t>
            </a:r>
            <a:r>
              <a:rPr lang="fr-CA" dirty="0" err="1"/>
              <a:t>MWh</a:t>
            </a:r>
            <a:r>
              <a:rPr lang="fr-CA" dirty="0"/>
              <a:t>, respectivement</a:t>
            </a:r>
          </a:p>
          <a:p>
            <a:pPr lvl="1"/>
            <a:r>
              <a:rPr lang="fr-CA" dirty="0"/>
              <a:t>Erreur absolue moyenne (MAE) : 2x plus grande selon la méthode HQD pour les 300h, et 3x plus grande pour les 100h</a:t>
            </a:r>
          </a:p>
          <a:p>
            <a:pPr lvl="1"/>
            <a:r>
              <a:rPr lang="fr-CA" dirty="0"/>
              <a:t>Racine de l’erreur quadratique moyenne (RMSE) : similaire à la MAE</a:t>
            </a:r>
          </a:p>
          <a:p>
            <a:r>
              <a:rPr lang="fr-CA" b="1" dirty="0"/>
              <a:t>Les résultats selon la méthode de régression linéaire segmentée montrent des mesures d’erreur beaucoup moins élevées que selon la méthode proposée par HQD</a:t>
            </a:r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24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Approche proposée</a:t>
            </a:r>
            <a:endParaRPr lang="fr-CA" dirty="0"/>
          </a:p>
        </p:txBody>
      </p:sp>
      <p:pic>
        <p:nvPicPr>
          <p:cNvPr id="6" name="Picture 5"/>
          <p:cNvPicPr/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88" y="1730644"/>
            <a:ext cx="6644988" cy="1570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5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composant temporel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sz="2000" dirty="0"/>
              <a:t>Les coûts évités réels démontrent effectivement un certain signal associé avec l’heure de la journée</a:t>
            </a:r>
          </a:p>
          <a:p>
            <a:pPr lvl="1"/>
            <a:r>
              <a:rPr lang="fr-CA" sz="1800" dirty="0"/>
              <a:t>Toutefois, ce signal est beaucoup plus faible que celui du DAM de NYISO</a:t>
            </a:r>
          </a:p>
          <a:p>
            <a:endParaRPr lang="fr-CA" sz="2000" dirty="0"/>
          </a:p>
          <a:p>
            <a:endParaRPr lang="fr-CA" sz="2000" dirty="0"/>
          </a:p>
          <a:p>
            <a:endParaRPr lang="fr-CA" sz="800" dirty="0"/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  <a:p>
            <a:r>
              <a:rPr lang="fr-CA" sz="2000" dirty="0"/>
              <a:t>La régression segmentée a été testée avec deux variables indépendantes (BRD; pointe/hors pointe)</a:t>
            </a:r>
          </a:p>
          <a:p>
            <a:pPr lvl="1"/>
            <a:r>
              <a:rPr lang="fr-CA" sz="1800" dirty="0"/>
              <a:t>Le poids associé avec la variable « pointe » est très faible</a:t>
            </a:r>
          </a:p>
          <a:p>
            <a:pPr lvl="1"/>
            <a:r>
              <a:rPr lang="fr-CA" sz="1800" dirty="0"/>
              <a:t>Presque aucune réduction de mesures d’erreur</a:t>
            </a:r>
          </a:p>
          <a:p>
            <a:pPr lvl="1"/>
            <a:r>
              <a:rPr lang="fr-CA" sz="1800" dirty="0"/>
              <a:t>Conclusion: l’ajout d’un deuxième variable indépendante n’est pas justifié</a:t>
            </a:r>
          </a:p>
          <a:p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25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u="sng" dirty="0"/>
              <a:t>Approche proposée</a:t>
            </a:r>
            <a:endParaRPr lang="fr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15" t="6284" r="4141" b="12079"/>
          <a:stretch/>
        </p:blipFill>
        <p:spPr>
          <a:xfrm>
            <a:off x="1485899" y="2690891"/>
            <a:ext cx="5939445" cy="21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Résultats pour l’hiver 2018-19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 Résultats similaires à l’hiver 2017-18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Mais avec des écarts moins prononcés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26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Approche proposée</a:t>
            </a:r>
            <a:endParaRPr lang="fr-CA" dirty="0"/>
          </a:p>
        </p:txBody>
      </p:sp>
      <p:pic>
        <p:nvPicPr>
          <p:cNvPr id="6" name="Picture 5"/>
          <p:cNvPicPr/>
          <p:nvPr>
            <p:custDataLst>
              <p:tags r:id="rId5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4"/>
          <a:stretch/>
        </p:blipFill>
        <p:spPr bwMode="auto">
          <a:xfrm>
            <a:off x="1584023" y="2111314"/>
            <a:ext cx="6084103" cy="3470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43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Comparaison multi-annuelle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959" y="1730644"/>
            <a:ext cx="7716607" cy="4729142"/>
          </a:xfrm>
        </p:spPr>
        <p:txBody>
          <a:bodyPr>
            <a:normAutofit lnSpcReduction="10000"/>
          </a:bodyPr>
          <a:lstStyle/>
          <a:p>
            <a:r>
              <a:rPr lang="fr-CA" dirty="0"/>
              <a:t> Les coûts évités réels de différentes années ne sont pas directement comparables</a:t>
            </a:r>
          </a:p>
          <a:p>
            <a:pPr lvl="1"/>
            <a:r>
              <a:rPr lang="fr-CA" dirty="0"/>
              <a:t>Contextes climatiques et de marché différents</a:t>
            </a:r>
          </a:p>
          <a:p>
            <a:pPr lvl="1"/>
            <a:r>
              <a:rPr lang="fr-CA" dirty="0"/>
              <a:t>Probabilité différente qu’un achat de court terme soit requis</a:t>
            </a:r>
          </a:p>
          <a:p>
            <a:r>
              <a:rPr lang="fr-CA" dirty="0"/>
              <a:t> Une méthodologie est requise pour les rendre comparables</a:t>
            </a:r>
          </a:p>
          <a:p>
            <a:pPr lvl="1"/>
            <a:r>
              <a:rPr lang="fr-CA" dirty="0"/>
              <a:t>Exprimer le coût évité comme un </a:t>
            </a:r>
            <a:r>
              <a:rPr lang="fr-CA" dirty="0">
                <a:solidFill>
                  <a:schemeClr val="tx2"/>
                </a:solidFill>
              </a:rPr>
              <a:t>ratio par rapport au coût évité hivernal fixé </a:t>
            </a:r>
            <a:r>
              <a:rPr lang="fr-CA" i="1" dirty="0">
                <a:solidFill>
                  <a:schemeClr val="tx2"/>
                </a:solidFill>
              </a:rPr>
              <a:t>ex ante</a:t>
            </a:r>
            <a:r>
              <a:rPr lang="fr-CA" dirty="0">
                <a:solidFill>
                  <a:schemeClr val="tx2"/>
                </a:solidFill>
              </a:rPr>
              <a:t> par le Distributeur</a:t>
            </a:r>
          </a:p>
          <a:p>
            <a:pPr lvl="1"/>
            <a:r>
              <a:rPr lang="fr-CA" dirty="0">
                <a:solidFill>
                  <a:schemeClr val="tx2"/>
                </a:solidFill>
              </a:rPr>
              <a:t>Par exemple, </a:t>
            </a:r>
            <a:r>
              <a:rPr lang="fr-CA" dirty="0"/>
              <a:t>à 1h le 1</a:t>
            </a:r>
            <a:r>
              <a:rPr lang="fr-CA" baseline="30000" dirty="0"/>
              <a:t>er</a:t>
            </a:r>
            <a:r>
              <a:rPr lang="fr-CA" dirty="0"/>
              <a:t> janvier 2018, le coût évité réel était de 124,30$/</a:t>
            </a:r>
            <a:r>
              <a:rPr lang="fr-CA" dirty="0" err="1"/>
              <a:t>MWh</a:t>
            </a:r>
            <a:r>
              <a:rPr lang="fr-CA" dirty="0"/>
              <a:t>. Le coût évité hivernal de 2018 (</a:t>
            </a:r>
            <a:r>
              <a:rPr lang="fr-CA" i="1" dirty="0"/>
              <a:t>ex ante</a:t>
            </a:r>
            <a:r>
              <a:rPr lang="fr-CA" dirty="0"/>
              <a:t>) était de 52$/</a:t>
            </a:r>
            <a:r>
              <a:rPr lang="fr-CA" dirty="0" err="1"/>
              <a:t>MWh</a:t>
            </a:r>
            <a:r>
              <a:rPr lang="fr-CA" dirty="0"/>
              <a:t>. Le coût évité réel pour cette heure était donc </a:t>
            </a:r>
            <a:r>
              <a:rPr lang="fr-CA" b="1" dirty="0"/>
              <a:t>239% </a:t>
            </a:r>
            <a:r>
              <a:rPr lang="fr-CA" dirty="0"/>
              <a:t>du coût évité hivernal</a:t>
            </a:r>
          </a:p>
          <a:p>
            <a:pPr lvl="1"/>
            <a:r>
              <a:rPr lang="fr-CA" dirty="0"/>
              <a:t>Ainsi, ce coût évité serait comparable à celui d’une heure où le coût évité réel était de 95,60$/</a:t>
            </a:r>
            <a:r>
              <a:rPr lang="fr-CA" dirty="0" err="1"/>
              <a:t>MWh</a:t>
            </a:r>
            <a:r>
              <a:rPr lang="fr-CA" dirty="0"/>
              <a:t>, dans une année où le coût évité annuel était de 40$ (239% du coût évité annuel)</a:t>
            </a:r>
          </a:p>
          <a:p>
            <a:r>
              <a:rPr lang="fr-CA" dirty="0"/>
              <a:t>Ressemble aux ratios utilisés dans la méthode d’HQD</a:t>
            </a:r>
          </a:p>
          <a:p>
            <a:pPr lvl="2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27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Approche proposée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882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… Comparaison multi-annuelle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Exprimés en pourcentage du coût évité annuel, on peut tracer les coûts évités réels de plusieurs années sur un même graphique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sz="1600" dirty="0"/>
          </a:p>
          <a:p>
            <a:endParaRPr lang="fr-CA" dirty="0"/>
          </a:p>
          <a:p>
            <a:endParaRPr lang="fr-CA" dirty="0"/>
          </a:p>
          <a:p>
            <a:pPr marL="0" indent="0">
              <a:buNone/>
            </a:pPr>
            <a:r>
              <a:rPr lang="fr-CA" sz="1600" dirty="0"/>
              <a:t>Coûts évités réels et régression segmentée, hivers 2017-19 (heures avec ACT seulement)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28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u="sng" dirty="0"/>
              <a:t>Approche proposée</a:t>
            </a:r>
            <a:endParaRPr lang="fr-CA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3"/>
          <a:stretch/>
        </p:blipFill>
        <p:spPr bwMode="auto">
          <a:xfrm>
            <a:off x="2094662" y="2341275"/>
            <a:ext cx="4941571" cy="33392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63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Application à l’année entière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La même approche peut être appliquée à l’année entière</a:t>
            </a:r>
          </a:p>
          <a:p>
            <a:pPr lvl="1"/>
            <a:r>
              <a:rPr lang="fr-CA" dirty="0"/>
              <a:t>Important étant donné la croissance prévue des ACT hors hiver</a:t>
            </a:r>
          </a:p>
          <a:p>
            <a:pPr lvl="1"/>
            <a:r>
              <a:rPr lang="fr-CA" dirty="0"/>
              <a:t>Heures par année avec achats de court terme, selon le Plan initial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29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Approche proposée</a:t>
            </a:r>
            <a:endParaRPr lang="fr-CA" dirty="0"/>
          </a:p>
        </p:txBody>
      </p:sp>
      <p:pic>
        <p:nvPicPr>
          <p:cNvPr id="7" name="Picture 6"/>
          <p:cNvPicPr/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3046665"/>
            <a:ext cx="7905550" cy="925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9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Survol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Mandat</a:t>
            </a:r>
          </a:p>
          <a:p>
            <a:pPr lvl="1"/>
            <a:r>
              <a:rPr lang="fr-CA" dirty="0"/>
              <a:t>Est-ce que la méthode proposée par le Distributeur est adéquate?</a:t>
            </a:r>
          </a:p>
          <a:p>
            <a:pPr lvl="1"/>
            <a:r>
              <a:rPr lang="fr-CA" dirty="0"/>
              <a:t>Sinon, quelle serait une meilleure méthode ?</a:t>
            </a:r>
          </a:p>
          <a:p>
            <a:r>
              <a:rPr lang="fr-CA" dirty="0"/>
              <a:t>Approche retenue :</a:t>
            </a:r>
          </a:p>
          <a:p>
            <a:pPr lvl="1"/>
            <a:r>
              <a:rPr lang="fr-CA" dirty="0"/>
              <a:t>Déterminer les coûts réellement évités par la réduction d’un kW dans une heure historique donnée </a:t>
            </a:r>
          </a:p>
          <a:p>
            <a:pPr lvl="1"/>
            <a:r>
              <a:rPr lang="fr-CA" dirty="0"/>
              <a:t>Évaluer dans quelle mesure la méthode proposée réussit à prévoir ces « coûts évités réels », sur la base d’informations disponibles </a:t>
            </a:r>
            <a:r>
              <a:rPr lang="fr-CA" i="1" dirty="0"/>
              <a:t>ex ante</a:t>
            </a:r>
          </a:p>
          <a:p>
            <a:r>
              <a:rPr lang="fr-CA" dirty="0"/>
              <a:t>La méthode proposée par le Distributeur a été évaluée pour les deux années pour lesquelles les données sont accessibles</a:t>
            </a:r>
          </a:p>
          <a:p>
            <a:pPr lvl="1"/>
            <a:r>
              <a:rPr lang="fr-CA" dirty="0"/>
              <a:t>Les prix horaires des achats de court terme sont disponibles seulement depuis 2017 (D-2017-140)</a:t>
            </a:r>
          </a:p>
          <a:p>
            <a:r>
              <a:rPr lang="fr-CA" dirty="0"/>
              <a:t>Cette démarche démontre que la méthode proposée par le Distributeur n’est pas adéquate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3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22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L’année complète 2018-19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Les équations précises ne sont pas identiques à celles pour l’hiver, mais l’allure du profil demeure similaire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30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Approche proposée</a:t>
            </a:r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8"/>
          <a:srcRect b="8652"/>
          <a:stretch/>
        </p:blipFill>
        <p:spPr>
          <a:xfrm>
            <a:off x="1179853" y="1756120"/>
            <a:ext cx="7645161" cy="38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Résultats de la méthode proposée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0644"/>
            <a:ext cx="7736841" cy="4729142"/>
          </a:xfrm>
        </p:spPr>
        <p:txBody>
          <a:bodyPr>
            <a:normAutofit/>
          </a:bodyPr>
          <a:lstStyle/>
          <a:p>
            <a:r>
              <a:rPr lang="fr-CA" sz="2200" dirty="0"/>
              <a:t>Cette méthode permet de prévoir les coûts unitaires et totaux </a:t>
            </a:r>
            <a:br>
              <a:rPr lang="fr-CA" sz="2200" dirty="0"/>
            </a:br>
            <a:r>
              <a:rPr lang="fr-CA" sz="2200" dirty="0"/>
              <a:t>des ACT dans les années à venir</a:t>
            </a:r>
          </a:p>
          <a:p>
            <a:pPr lvl="1"/>
            <a:r>
              <a:rPr lang="fr-CA" dirty="0"/>
              <a:t>Tenant compte de l’évolution de la prévision de la demande et </a:t>
            </a:r>
            <a:br>
              <a:rPr lang="fr-CA" dirty="0"/>
            </a:br>
            <a:r>
              <a:rPr lang="fr-CA" dirty="0"/>
              <a:t>du bilan en énergie</a:t>
            </a:r>
          </a:p>
          <a:p>
            <a:pPr lvl="1"/>
            <a:endParaRPr lang="fr-CA" sz="1800" dirty="0"/>
          </a:p>
          <a:p>
            <a:endParaRPr lang="fr-CA" sz="2000" dirty="0"/>
          </a:p>
          <a:p>
            <a:endParaRPr lang="fr-CA" sz="2000" dirty="0"/>
          </a:p>
          <a:p>
            <a:r>
              <a:rPr lang="fr-CA" sz="2200" dirty="0"/>
              <a:t>Les coûts évités horaires et les coûts totaux sont beaucoup plus élev</a:t>
            </a:r>
            <a:r>
              <a:rPr lang="fr-CA" sz="2200" dirty="0">
                <a:solidFill>
                  <a:schemeClr val="tx2"/>
                </a:solidFill>
              </a:rPr>
              <a:t>és, comparé au </a:t>
            </a:r>
            <a:r>
              <a:rPr lang="fr-CA" sz="2200" dirty="0"/>
              <a:t>Plan initial, avec un écart de 200 M $ en 2029 </a:t>
            </a:r>
            <a:br>
              <a:rPr lang="fr-CA" sz="2200" dirty="0"/>
            </a:br>
            <a:endParaRPr lang="fr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31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r-CA" u="sng" dirty="0"/>
              <a:t>Approche proposée</a:t>
            </a:r>
            <a:endParaRPr lang="fr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/>
          <a:srcRect t="47416"/>
          <a:stretch/>
        </p:blipFill>
        <p:spPr>
          <a:xfrm>
            <a:off x="173468" y="3161515"/>
            <a:ext cx="8842784" cy="7870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60754" y="4914532"/>
            <a:ext cx="7579775" cy="1125964"/>
            <a:chOff x="1523543" y="4194166"/>
            <a:chExt cx="7579775" cy="1125964"/>
          </a:xfrm>
        </p:grpSpPr>
        <p:pic>
          <p:nvPicPr>
            <p:cNvPr id="9" name="Picture 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2624321" y="4194166"/>
              <a:ext cx="6478997" cy="11259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23543" y="4458809"/>
              <a:ext cx="962983" cy="530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6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6"/>
          <a:stretch/>
        </p:blipFill>
        <p:spPr bwMode="auto">
          <a:xfrm>
            <a:off x="3898900" y="2144349"/>
            <a:ext cx="5245099" cy="3729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3600" dirty="0"/>
              <a:t>Coût évité – heures de fine pointe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2959" y="1730644"/>
            <a:ext cx="2961641" cy="4729142"/>
          </a:xfrm>
        </p:spPr>
        <p:txBody>
          <a:bodyPr>
            <a:normAutofit/>
          </a:bodyPr>
          <a:lstStyle/>
          <a:p>
            <a:r>
              <a:rPr lang="fr-CA" sz="1800" dirty="0"/>
              <a:t> </a:t>
            </a:r>
            <a:r>
              <a:rPr lang="fr-CA" sz="2000" dirty="0"/>
              <a:t>Les prix moyens d’ACT pendant les 100h et les 300h de plus grande charge excèdent de loin ceux qui découlent de la méthode HQD</a:t>
            </a:r>
          </a:p>
          <a:p>
            <a:pPr marL="0" indent="0">
              <a:buNone/>
            </a:pPr>
            <a:endParaRPr lang="fr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32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u="sng" dirty="0"/>
              <a:t>Approche proposée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023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7200" dirty="0"/>
              <a:t>Les mises à jour depuis le Plan initial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9A2CBB5-9617-4798-B5F4-8C64EC03A672}" type="slidenum">
              <a:rPr lang="en-CA" altLang="fr-FR" smtClean="0"/>
              <a:pPr/>
              <a:t>33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3956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Bilan révisé (État d’avancement)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959" y="1730644"/>
            <a:ext cx="2594009" cy="4729142"/>
          </a:xfrm>
        </p:spPr>
        <p:txBody>
          <a:bodyPr/>
          <a:lstStyle/>
          <a:p>
            <a:r>
              <a:rPr lang="fr-CA" dirty="0"/>
              <a:t> Augmentation importante des besoins et de l’énergie additionnelle requise, dans les dernières années du Plan 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34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r>
              <a:rPr lang="fr-CA" u="sng" dirty="0"/>
              <a:t>Mises à jour</a:t>
            </a:r>
          </a:p>
        </p:txBody>
      </p:sp>
      <p:pic>
        <p:nvPicPr>
          <p:cNvPr id="6" name="Picture 5"/>
          <p:cNvPicPr/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24" y="2081968"/>
            <a:ext cx="5998076" cy="3965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Ajustements chaînes de blocs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 Selon D-2021-007, le solde du Bloc dédié sera alloué</a:t>
            </a:r>
          </a:p>
          <a:p>
            <a:r>
              <a:rPr lang="fr-CA" dirty="0"/>
              <a:t>Cela augmentera par 4,6 TWh les besoins en énergie en 2022 et 2023</a:t>
            </a:r>
          </a:p>
          <a:p>
            <a:r>
              <a:rPr lang="fr-CA" dirty="0"/>
              <a:t>Selon une hypothèse d’un taux d’effritement de 5%/an, les besoins additionnels en 2029 seront de 3,2 TWh, ce qui s’ajoute aux besoins selon l’État d’avancement 2020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35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Mises à jour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731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Électricité patrimoniale inutilisée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Selon le Distributeur, l’ÉPI tombe à zéro à partir de 2028</a:t>
            </a:r>
          </a:p>
          <a:p>
            <a:r>
              <a:rPr lang="fr-CA" dirty="0"/>
              <a:t>Toutefois, l’ajout d’un approvisionnement de base à long terme risque de c</a:t>
            </a:r>
            <a:r>
              <a:rPr lang="fr-CA" dirty="0">
                <a:solidFill>
                  <a:schemeClr val="tx2"/>
                </a:solidFill>
              </a:rPr>
              <a:t>réer de nouveaux surplus durant certaines heures de l’année</a:t>
            </a:r>
          </a:p>
          <a:p>
            <a:pPr lvl="1"/>
            <a:r>
              <a:rPr lang="fr-CA" dirty="0">
                <a:solidFill>
                  <a:schemeClr val="tx2"/>
                </a:solidFill>
              </a:rPr>
              <a:t>Selon le type d’approvisionnement qui est sollicité et retenu</a:t>
            </a:r>
          </a:p>
          <a:p>
            <a:pPr lvl="1"/>
            <a:r>
              <a:rPr lang="fr-CA" dirty="0">
                <a:solidFill>
                  <a:schemeClr val="tx2"/>
                </a:solidFill>
              </a:rPr>
              <a:t>Si l’énergie acquise durant certaines heures excède les besoins, </a:t>
            </a:r>
            <a:r>
              <a:rPr lang="fr-CA" dirty="0"/>
              <a:t>l’ÉPI remontera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36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Mises à jour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989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Besoins d’énergie additionnelle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959" y="1730644"/>
            <a:ext cx="8026574" cy="4729142"/>
          </a:xfrm>
        </p:spPr>
        <p:txBody>
          <a:bodyPr>
            <a:normAutofit/>
          </a:bodyPr>
          <a:lstStyle/>
          <a:p>
            <a:r>
              <a:rPr lang="fr-CA" sz="2000" dirty="0"/>
              <a:t> Les quantités d’énergie additionnelle requises dans les dernières ann</a:t>
            </a:r>
            <a:r>
              <a:rPr lang="fr-CA" sz="2000" dirty="0">
                <a:solidFill>
                  <a:schemeClr val="tx2"/>
                </a:solidFill>
              </a:rPr>
              <a:t>ées du Plan sont beaucoup plus élevés </a:t>
            </a:r>
            <a:r>
              <a:rPr lang="fr-CA" sz="2000" dirty="0"/>
              <a:t>dans l’État d’avancement 2020, et augmentent davantage avec la mise à jour des besoins pour le tarif CB</a:t>
            </a:r>
          </a:p>
          <a:p>
            <a:r>
              <a:rPr lang="fr-CA" sz="2000" dirty="0"/>
              <a:t> Des 11,8 TWh en énergie </a:t>
            </a:r>
            <a:r>
              <a:rPr lang="fr-CA" sz="2000" dirty="0">
                <a:solidFill>
                  <a:schemeClr val="tx2"/>
                </a:solidFill>
              </a:rPr>
              <a:t>additionnelle requis</a:t>
            </a:r>
            <a:r>
              <a:rPr lang="fr-CA" sz="2000" strike="sngStrike" dirty="0">
                <a:solidFill>
                  <a:schemeClr val="tx2"/>
                </a:solidFill>
              </a:rPr>
              <a:t>e</a:t>
            </a:r>
            <a:r>
              <a:rPr lang="fr-CA" sz="2000" dirty="0">
                <a:solidFill>
                  <a:schemeClr val="tx2"/>
                </a:solidFill>
              </a:rPr>
              <a:t> en 20</a:t>
            </a:r>
            <a:r>
              <a:rPr lang="fr-CA" sz="2000" dirty="0"/>
              <a:t>29, 3,2 TWh découlent de l’allocation du solde du Bloc dédié</a:t>
            </a:r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37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Mises à jour</a:t>
            </a:r>
          </a:p>
        </p:txBody>
      </p:sp>
      <p:pic>
        <p:nvPicPr>
          <p:cNvPr id="6" name="Picture 5"/>
          <p:cNvPicPr/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38482"/>
            <a:ext cx="5133023" cy="262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21" y="3353979"/>
            <a:ext cx="3530531" cy="2961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3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22960" y="265941"/>
            <a:ext cx="7876540" cy="1320052"/>
          </a:xfrm>
        </p:spPr>
        <p:txBody>
          <a:bodyPr>
            <a:normAutofit/>
          </a:bodyPr>
          <a:lstStyle/>
          <a:p>
            <a:r>
              <a:rPr lang="fr-CA" sz="3200" dirty="0"/>
              <a:t>Coûts des approvisionnements de long terme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959" y="1730644"/>
            <a:ext cx="2974126" cy="4729142"/>
          </a:xfrm>
        </p:spPr>
        <p:txBody>
          <a:bodyPr/>
          <a:lstStyle/>
          <a:p>
            <a:r>
              <a:rPr lang="fr-CA" dirty="0"/>
              <a:t> Les coûts des approvisionnements à long terme prévus à partir de 2027 sont maintenant plus que deux fois plus élevés que selon le Plan initial</a:t>
            </a:r>
          </a:p>
          <a:p>
            <a:r>
              <a:rPr lang="fr-CA" dirty="0"/>
              <a:t>Les coûts totaux des approvisionnements additionnels sont aussi plus que deux fois plus élevés maintenant que selon le Plan initial</a:t>
            </a:r>
          </a:p>
          <a:p>
            <a:endParaRPr lang="fr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38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Mises à jour</a:t>
            </a:r>
          </a:p>
          <a:p>
            <a:endParaRPr lang="en-CA" dirty="0"/>
          </a:p>
        </p:txBody>
      </p:sp>
      <p:pic>
        <p:nvPicPr>
          <p:cNvPr id="6" name="Picture 5"/>
          <p:cNvPicPr/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85" y="1992612"/>
            <a:ext cx="5346915" cy="3943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7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Conclusions et recommandations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00C1AC0-215C-4C22-A7D1-D70D180FD47A}" type="slidenum">
              <a:rPr lang="en-CA" altLang="fr-FR" smtClean="0"/>
              <a:pPr/>
              <a:t>39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9215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… Survol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>
                <a:solidFill>
                  <a:schemeClr val="tx2"/>
                </a:solidFill>
              </a:rPr>
              <a:t>Une nouvelle méthode pour fixer les coûts évités horaires</a:t>
            </a:r>
          </a:p>
          <a:p>
            <a:pPr lvl="1"/>
            <a:r>
              <a:rPr lang="fr-CA" dirty="0"/>
              <a:t>Basée sur la régression linéaire segmentée, en fonction de la charge au réseau</a:t>
            </a:r>
          </a:p>
          <a:p>
            <a:r>
              <a:rPr lang="fr-CA" dirty="0">
                <a:solidFill>
                  <a:schemeClr val="tx2"/>
                </a:solidFill>
              </a:rPr>
              <a:t>Afin de rendre les coûts évités comparables et d’aplanir les variations climatiques et autres, il sont exprimé en termes relatifs 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Ratio entre le coût évité horaire et le coût évité annuel, établi selon l’approche habituelle</a:t>
            </a:r>
          </a:p>
          <a:p>
            <a:r>
              <a:rPr lang="fr-CA" dirty="0"/>
              <a:t>Une fois calibrée avec les résultats de plusieurs années, cette méthode permet d’estimer le coût évité de n’importe quelle heure d’une année future, de manière robuste et stable</a:t>
            </a:r>
          </a:p>
          <a:p>
            <a:pPr lvl="1"/>
            <a:r>
              <a:rPr lang="fr-CA" dirty="0"/>
              <a:t>en fonction du coût évité prévu pour l’année et d’une prévision horaire de la demande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4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2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Avantages de la méthode proposée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959" y="1715146"/>
            <a:ext cx="7586404" cy="4729142"/>
          </a:xfrm>
        </p:spPr>
        <p:txBody>
          <a:bodyPr>
            <a:noAutofit/>
          </a:bodyPr>
          <a:lstStyle/>
          <a:p>
            <a:r>
              <a:rPr lang="fr-CA" dirty="0"/>
              <a:t> La méthode proposée se base sur les prix d’achat réels du Distributeur</a:t>
            </a:r>
          </a:p>
          <a:p>
            <a:pPr lvl="1"/>
            <a:r>
              <a:rPr lang="fr-CA" dirty="0"/>
              <a:t>Des données sont disponibles uniquement depuis 2017</a:t>
            </a:r>
          </a:p>
          <a:p>
            <a:pPr lvl="1"/>
            <a:r>
              <a:rPr lang="fr-CA" dirty="0"/>
              <a:t>L’application de la méthode sur une base plus longue permettrait un signal encore plus robuste et stable </a:t>
            </a:r>
          </a:p>
          <a:p>
            <a:pPr lvl="1"/>
            <a:r>
              <a:rPr lang="fr-CA" dirty="0"/>
              <a:t>Les données antérie</a:t>
            </a:r>
            <a:r>
              <a:rPr lang="fr-CA" dirty="0">
                <a:solidFill>
                  <a:schemeClr val="tx2"/>
                </a:solidFill>
              </a:rPr>
              <a:t>ures à 2017 existent sans doute, mais ne sont pas accessibles</a:t>
            </a:r>
          </a:p>
          <a:p>
            <a:r>
              <a:rPr lang="fr-CA" dirty="0">
                <a:solidFill>
                  <a:schemeClr val="tx2"/>
                </a:solidFill>
              </a:rPr>
              <a:t>Une fois les formules établies, le calcul du coût évité pour n’importe quelle heure est simple, en fonction du BRD prévu</a:t>
            </a:r>
          </a:p>
          <a:p>
            <a:r>
              <a:rPr lang="fr-CA" dirty="0">
                <a:solidFill>
                  <a:schemeClr val="tx2"/>
                </a:solidFill>
              </a:rPr>
              <a:t>La méthode est applicable pour n’importe quel profil de charge, n’importe quand dans l’année</a:t>
            </a:r>
          </a:p>
          <a:p>
            <a:pPr lvl="1"/>
            <a:r>
              <a:rPr lang="fr-CA" dirty="0"/>
              <a:t>Permet d’estimer les coûts de nouveaux programmes sur les coûts d’approvisionnement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40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Conclusions et recommandations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41010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Recommandations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CA" dirty="0"/>
              <a:t> Que la Régie </a:t>
            </a:r>
          </a:p>
          <a:p>
            <a:pPr lvl="1"/>
            <a:r>
              <a:rPr lang="fr-CA" dirty="0"/>
              <a:t>rejette la méthode de profils horaires du Distributeur, parce qu’elle ne réussit pas à expliquer les prix réellement payés pour les achats de court terme</a:t>
            </a:r>
          </a:p>
          <a:p>
            <a:pPr lvl="1"/>
            <a:r>
              <a:rPr lang="fr-CA" dirty="0"/>
              <a:t>adopte comme principe de fixer les coûts évités horaires en fonction de la charge totale prévue, avec une formule basée sur les meilleures données historiques disponibles </a:t>
            </a:r>
          </a:p>
          <a:p>
            <a:pPr lvl="1"/>
            <a:r>
              <a:rPr lang="fr-CA" dirty="0"/>
              <a:t>Soit:</a:t>
            </a:r>
          </a:p>
          <a:p>
            <a:pPr lvl="2"/>
            <a:r>
              <a:rPr lang="fr-CA" dirty="0"/>
              <a:t>accepte les chiffres présentés dans mon rapport comme les coûts évités pour les 100h et 300h de plus grande charge, ou</a:t>
            </a:r>
          </a:p>
          <a:p>
            <a:pPr lvl="2"/>
            <a:r>
              <a:rPr lang="fr-CA" dirty="0"/>
              <a:t>exige que le Distributeur présente une nouvelle estimation des coûts évités pour les 100h et les 300h de plus grande charge pour étude lors de la phase 2 du présent dossier et qui tienne compte :</a:t>
            </a:r>
            <a:endParaRPr lang="en-CA" dirty="0"/>
          </a:p>
          <a:p>
            <a:pPr lvl="3"/>
            <a:r>
              <a:rPr lang="fr-CA" sz="1900" dirty="0"/>
              <a:t>d’une prévision de la demande mise à jour (tenant compte notamment des effets de la pandémie et de la décision D-2021-007),</a:t>
            </a:r>
            <a:endParaRPr lang="en-CA" sz="1900" dirty="0"/>
          </a:p>
          <a:p>
            <a:pPr lvl="3"/>
            <a:r>
              <a:rPr lang="fr-CA" sz="1900" dirty="0"/>
              <a:t>des données historiques additionnelles, et</a:t>
            </a:r>
            <a:endParaRPr lang="en-CA" sz="1900" dirty="0"/>
          </a:p>
          <a:p>
            <a:pPr lvl="3"/>
            <a:r>
              <a:rPr lang="fr-CA" sz="1900" dirty="0"/>
              <a:t>de tout autre facteur qu’il juge important</a:t>
            </a:r>
          </a:p>
          <a:p>
            <a:pPr lvl="1"/>
            <a:endParaRPr lang="en-CA" dirty="0"/>
          </a:p>
          <a:p>
            <a:pPr lvl="0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41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u="sng" dirty="0"/>
              <a:t>Conclusions et recommandations</a:t>
            </a:r>
            <a:endParaRPr lang="en-CA" u="sng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82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… Survol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959" y="1730644"/>
            <a:ext cx="7586404" cy="4729142"/>
          </a:xfrm>
        </p:spPr>
        <p:txBody>
          <a:bodyPr>
            <a:normAutofit lnSpcReduction="10000"/>
          </a:bodyPr>
          <a:lstStyle/>
          <a:p>
            <a:r>
              <a:rPr lang="fr-CA" sz="2600" dirty="0"/>
              <a:t>Cette nouvelle méthode s’applique à l’année entière aussi bien qu’à l’hiver</a:t>
            </a:r>
          </a:p>
          <a:p>
            <a:pPr lvl="1"/>
            <a:r>
              <a:rPr lang="fr-CA" sz="2400" dirty="0"/>
              <a:t>permet d’estimer les coûts évités associés à n’importe quel groupe d’heures :</a:t>
            </a:r>
          </a:p>
          <a:p>
            <a:pPr lvl="2"/>
            <a:r>
              <a:rPr lang="fr-CA" sz="2000" dirty="0"/>
              <a:t>Les x heures de plus grande charge</a:t>
            </a:r>
          </a:p>
          <a:p>
            <a:pPr lvl="2"/>
            <a:r>
              <a:rPr lang="fr-CA" sz="2000" dirty="0"/>
              <a:t>Tout autre profil de consommation</a:t>
            </a:r>
          </a:p>
          <a:p>
            <a:pPr lvl="1"/>
            <a:r>
              <a:rPr lang="fr-CA" sz="2400" dirty="0">
                <a:solidFill>
                  <a:schemeClr val="tx2"/>
                </a:solidFill>
              </a:rPr>
              <a:t>p</a:t>
            </a:r>
            <a:r>
              <a:rPr lang="fr-CA" sz="2400" dirty="0"/>
              <a:t>ermet également d’estimer les coûts totaux des achats de court terme pour les années à venir</a:t>
            </a:r>
          </a:p>
          <a:p>
            <a:pPr lvl="1"/>
            <a:r>
              <a:rPr lang="fr-CA" sz="2400" dirty="0">
                <a:solidFill>
                  <a:schemeClr val="tx2"/>
                </a:solidFill>
              </a:rPr>
              <a:t>permet de connaître les coûts à la marge associés à une nouvelle charge (p. ex. </a:t>
            </a:r>
            <a:r>
              <a:rPr lang="fr-CA" sz="2400" dirty="0"/>
              <a:t>un bloc dédié aux </a:t>
            </a:r>
            <a:r>
              <a:rPr lang="fr-CA" sz="2400" dirty="0" err="1"/>
              <a:t>cryptomonnaies</a:t>
            </a:r>
            <a:r>
              <a:rPr lang="fr-CA" sz="2400" dirty="0"/>
              <a:t>)</a:t>
            </a:r>
          </a:p>
          <a:p>
            <a:r>
              <a:rPr lang="fr-CA" dirty="0"/>
              <a:t>Elle démontre que les coûts qui seront engagés pendant la période de planification sont beaucoup plus élevés que le Plan ne l’indique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5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03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La proposition du </a:t>
            </a:r>
            <a:r>
              <a:rPr lang="fr-CA" dirty="0"/>
              <a:t>Distributeur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00C1AC0-215C-4C22-A7D1-D70D180FD47A}" type="slidenum">
              <a:rPr lang="en-CA" altLang="fr-FR" smtClean="0"/>
              <a:pPr/>
              <a:t>6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9912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Méthode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2959" y="1715146"/>
            <a:ext cx="7543801" cy="4729142"/>
          </a:xfrm>
        </p:spPr>
        <p:txBody>
          <a:bodyPr>
            <a:normAutofit lnSpcReduction="10000"/>
          </a:bodyPr>
          <a:lstStyle/>
          <a:p>
            <a:r>
              <a:rPr lang="fr-CA" dirty="0"/>
              <a:t>Basé sur un historique de prix de 5 ans du DAM de NYISO (zone HQ), HQD fixe deux profils horaires </a:t>
            </a:r>
          </a:p>
          <a:p>
            <a:pPr lvl="1"/>
            <a:r>
              <a:rPr lang="fr-CA" dirty="0"/>
              <a:t>en divisant le prix moyen pour chaque heure des jours de l’hiver par le prix moyen de l’hiver ; et</a:t>
            </a:r>
          </a:p>
          <a:p>
            <a:pPr lvl="1"/>
            <a:r>
              <a:rPr lang="fr-CA" dirty="0"/>
              <a:t>en divisant le prix moyen pour chaque heure des jours ouvrables de janvier par le prix moyen de l’hiver </a:t>
            </a:r>
          </a:p>
          <a:p>
            <a:r>
              <a:rPr lang="fr-CA" dirty="0"/>
              <a:t>Ensuite, il multiplie chacun de ces ratios horaires par le coût évité de court terme pour l’hiver au complet</a:t>
            </a:r>
          </a:p>
          <a:p>
            <a:pPr lvl="1"/>
            <a:r>
              <a:rPr lang="fr-CA" dirty="0"/>
              <a:t>Le résultat avec le 1</a:t>
            </a:r>
            <a:r>
              <a:rPr lang="fr-CA" baseline="30000" dirty="0"/>
              <a:t>e</a:t>
            </a:r>
            <a:r>
              <a:rPr lang="fr-CA" dirty="0"/>
              <a:t> profil est sensé représenter les coûts évités des 300h les plus chargées</a:t>
            </a:r>
          </a:p>
          <a:p>
            <a:pPr lvl="1"/>
            <a:r>
              <a:rPr lang="fr-CA" dirty="0"/>
              <a:t>Le résultat avec  le 2</a:t>
            </a:r>
            <a:r>
              <a:rPr lang="fr-CA" baseline="30000" dirty="0"/>
              <a:t>e</a:t>
            </a:r>
            <a:r>
              <a:rPr lang="fr-CA" dirty="0"/>
              <a:t> profil est sensé représenter les coûts évités des 100h les plus chargées</a:t>
            </a:r>
          </a:p>
          <a:p>
            <a:r>
              <a:rPr lang="fr-CA" dirty="0"/>
              <a:t>Aucune démonstration n’a été faite sur la validité de ces présomptions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7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</a:p>
        </p:txBody>
      </p:sp>
    </p:spTree>
    <p:extLst>
      <p:ext uri="{BB962C8B-B14F-4D97-AF65-F5344CB8AC3E}">
        <p14:creationId xmlns:p14="http://schemas.microsoft.com/office/powerpoint/2010/main" val="34206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Profils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8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79008" y="1858294"/>
            <a:ext cx="6738345" cy="432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1658" y="29804"/>
            <a:ext cx="7543800" cy="1730644"/>
          </a:xfrm>
        </p:spPr>
        <p:txBody>
          <a:bodyPr>
            <a:normAutofit/>
          </a:bodyPr>
          <a:lstStyle/>
          <a:p>
            <a:r>
              <a:rPr lang="fr-CA" sz="3600" dirty="0"/>
              <a:t>Coûts évités résultants (hiver 2020-21)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5226E04-A4DC-4EA0-A09D-5A07E6B0F871}" type="slidenum">
              <a:rPr lang="en-CA" altLang="fr-FR" smtClean="0"/>
              <a:pPr/>
              <a:t>9</a:t>
            </a:fld>
            <a:endParaRPr lang="en-CA" alt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CA" u="sng" dirty="0"/>
              <a:t>La proposition du </a:t>
            </a:r>
            <a:r>
              <a:rPr lang="fr-CA" u="sng" dirty="0"/>
              <a:t>Distributeur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9419" y="1884273"/>
            <a:ext cx="7336039" cy="37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ase xmlns="a091097b-8ae3-4832-a2b2-51f9a78aeacd">1</Phase>
    <Sujet xmlns="a091097b-8ae3-4832-a2b2-51f9a78aeacd">Présentation de la preuve du RNCREQ (rapport d'expertise de Philip Raphals)</Sujet>
    <Confidentiel xmlns="a091097b-8ae3-4832-a2b2-51f9a78aeacd">3</Confidentiel>
    <Projet xmlns="a091097b-8ae3-4832-a2b2-51f9a78aeacd">1016</Projet>
    <Provenance xmlns="a091097b-8ae3-4832-a2b2-51f9a78aeacd">2</Provenance>
    <Hidden_UploadedAt xmlns="a091097b-8ae3-4832-a2b2-51f9a78aeacd">2023-04-25T01:52:31+00:00</Hidden_UploadedAt>
    <Accés_x0020_restreint xmlns="a091097b-8ae3-4832-a2b2-51f9a78aeacd">false</Accés_x0020_restreint>
    <Précision_x0020_de_x0020_document xmlns="a091097b-8ae3-4832-a2b2-51f9a78aeacd" xsi:nil="true"/>
    <Déposant xmlns="a091097b-8ae3-4832-a2b2-51f9a78aeacd">123</Déposant>
    <Sous-catégorie xmlns="a091097b-8ae3-4832-a2b2-51f9a78aeacd" xsi:nil="true"/>
    <Copie_x0020_papier_x0020_reçue xmlns="a091097b-8ae3-4832-a2b2-51f9a78aeacd">false</Copie_x0020_papier_x0020_reçue>
    <Cote_x0020_de_x0020_déposant xmlns="a091097b-8ae3-4832-a2b2-51f9a78aeacd" xsi:nil="true"/>
    <Inscrit_x0020_au_x0020_plumitif xmlns="a091097b-8ae3-4832-a2b2-51f9a78aeacd">true</Inscrit_x0020_au_x0020_plumitif>
    <Numéro_x0020_plumitif xmlns="a091097b-8ae3-4832-a2b2-51f9a78aeacd">616</Numéro_x0020_plumitif>
    <Hidden_UploadedBy xmlns="a091097b-8ae3-4832-a2b2-51f9a78aeacd" xsi:nil="true"/>
    <Hidden_ApprovedBy xmlns="a091097b-8ae3-4832-a2b2-51f9a78aeacd" xsi:nil="true"/>
    <Statut xmlns="a091097b-8ae3-4832-a2b2-51f9a78aeacd" xsi:nil="true"/>
    <Catégorie_x0020_de_x0020_document xmlns="a091097b-8ae3-4832-a2b2-51f9a78aeacd">2</Catégorie_x0020_de_x0020_document>
    <Date_x0020_de_x0020_confidentialité_x0020_relevée xmlns="a091097b-8ae3-4832-a2b2-51f9a78aeacd" xsi:nil="true"/>
    <Hidden_ApprovedAt xmlns="a091097b-8ae3-4832-a2b2-51f9a78aeacd">2023-04-25T01:52:31+00:00</Hidden_ApprovedAt>
    <Cote_x0020_de_x0020_piéce xmlns="a091097b-8ae3-4832-a2b2-51f9a78aeacd">C-RNCREQ-0062</Cote_x0020_de_x0020_piéce>
    <Diffusable_x0020_sur_x0020_le_x0020_Web xmlns="a091097b-8ae3-4832-a2b2-51f9a78aeacd">true</Diffusable_x0020_sur_x0020_le_x0020_Web>
    <Date_x0020_de_x0020_réception_x0020_copie_x0020_papier xmlns="a091097b-8ae3-4832-a2b2-51f9a78aeacd" xsi:nil="true"/>
    <Ne_x0020_pas_x0020_envoyer_x0020_d_x0027_alerte xmlns="a091097b-8ae3-4832-a2b2-51f9a78aeacd">true</Ne_x0020_pas_x0020_envoyer_x0020_d_x0027_alerte>
    <_dlc_DocId xmlns="a84ed267-86d5-4fa1-a3cb-2fed497fe84f">W2HFWTQUJJY6-48095035-778</_dlc_DocId>
    <_dlc_DocIdUrl xmlns="a84ed267-86d5-4fa1-a3cb-2fed497fe84f">
      <Url>http://s10mtlweb:8081/1016/_layouts/15/DocIdRedir.aspx?ID=W2HFWTQUJJY6-48095035-778</Url>
      <Description>W2HFWTQUJJY6-48095035-778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de projet" ma:contentTypeID="0x010100F6681E3BDF397F418586AC591ADC81BB000ABE98C58221844DAFDCF7580F08077E" ma:contentTypeVersion="0" ma:contentTypeDescription="" ma:contentTypeScope="" ma:versionID="cacfeefd2989696d03faf6daa2d24f8c">
  <xsd:schema xmlns:xsd="http://www.w3.org/2001/XMLSchema" xmlns:xs="http://www.w3.org/2001/XMLSchema" xmlns:p="http://schemas.microsoft.com/office/2006/metadata/properties" xmlns:ns2="a091097b-8ae3-4832-a2b2-51f9a78aeacd" xmlns:ns3="a84ed267-86d5-4fa1-a3cb-2fed497fe84f" targetNamespace="http://schemas.microsoft.com/office/2006/metadata/properties" ma:root="true" ma:fieldsID="b7e9dbe386427f7c04dd1b10a57eb55d" ns2:_="" ns3:_="">
    <xsd:import namespace="a091097b-8ae3-4832-a2b2-51f9a78aeacd"/>
    <xsd:import namespace="a84ed267-86d5-4fa1-a3cb-2fed497fe84f"/>
    <xsd:element name="properties">
      <xsd:complexType>
        <xsd:sequence>
          <xsd:element name="documentManagement">
            <xsd:complexType>
              <xsd:all>
                <xsd:element ref="ns2:Projet"/>
                <xsd:element ref="ns2:Provenance" minOccurs="0"/>
                <xsd:element ref="ns2:Déposant"/>
                <xsd:element ref="ns2:Catégorie_x0020_de_x0020_document" minOccurs="0"/>
                <xsd:element ref="ns2:Sous-catégorie" minOccurs="0"/>
                <xsd:element ref="ns2:Phase"/>
                <xsd:element ref="ns2:Précision_x0020_de_x0020_document" minOccurs="0"/>
                <xsd:element ref="ns2:Sujet" minOccurs="0"/>
                <xsd:element ref="ns2:Cote_x0020_de_x0020_déposant" minOccurs="0"/>
                <xsd:element ref="ns2:Accés_x0020_restreint" minOccurs="0"/>
                <xsd:element ref="ns2:Cote_x0020_de_x0020_piéce" minOccurs="0"/>
                <xsd:element ref="ns2:Inscrit_x0020_au_x0020_plumitif" minOccurs="0"/>
                <xsd:element ref="ns2:Numéro_x0020_plumitif" minOccurs="0"/>
                <xsd:element ref="ns2:Diffusable_x0020_sur_x0020_le_x0020_Web" minOccurs="0"/>
                <xsd:element ref="ns2:Ne_x0020_pas_x0020_envoyer_x0020_d_x0027_alerte" minOccurs="0"/>
                <xsd:element ref="ns2:Confidentiel"/>
                <xsd:element ref="ns2:Date_x0020_de_x0020_confidentialité_x0020_relevée" minOccurs="0"/>
                <xsd:element ref="ns2:Copie_x0020_papier_x0020_reçue" minOccurs="0"/>
                <xsd:element ref="ns2:Date_x0020_de_x0020_réception_x0020_copie_x0020_papier" minOccurs="0"/>
                <xsd:element ref="ns3:_dlc_DocId" minOccurs="0"/>
                <xsd:element ref="ns3:_dlc_DocIdUrl" minOccurs="0"/>
                <xsd:element ref="ns3:_dlc_DocIdPersistId" minOccurs="0"/>
                <xsd:element ref="ns2:Hidden_UploadedBy" minOccurs="0"/>
                <xsd:element ref="ns2:Hidden_UploadedAt" minOccurs="0"/>
                <xsd:element ref="ns2:Hidden_ApprovedBy" minOccurs="0"/>
                <xsd:element ref="ns2:Hidden_ApprovedAt" minOccurs="0"/>
                <xsd:element ref="ns2:Statu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1097b-8ae3-4832-a2b2-51f9a78aeacd" elementFormDefault="qualified">
    <xsd:import namespace="http://schemas.microsoft.com/office/2006/documentManagement/types"/>
    <xsd:import namespace="http://schemas.microsoft.com/office/infopath/2007/PartnerControls"/>
    <xsd:element name="Projet" ma:index="1" ma:displayName="Projet" ma:list="{CE87CB4F-F3B1-42AD-9CE0-0125D6B4080B}" ma:internalName="Projet" ma:readOnly="false" ma:showField="Num_x00e9_ro_x0020_du_x0020_proj" ma:web="{76ddd5ea-d475-414e-8091-4675c7a4bd1a}">
      <xsd:simpleType>
        <xsd:restriction base="dms:Lookup"/>
      </xsd:simpleType>
    </xsd:element>
    <xsd:element name="Provenance" ma:index="2" nillable="true" ma:displayName="Provenance" ma:list="{3A1A4597-1672-4F84-9DE7-FBA0AEBF9CE3}" ma:internalName="Provenance" ma:showField="Title" ma:web="{76ddd5ea-d475-414e-8091-4675c7a4bd1a}">
      <xsd:simpleType>
        <xsd:restriction base="dms:Lookup"/>
      </xsd:simpleType>
    </xsd:element>
    <xsd:element name="Déposant" ma:index="3" ma:displayName="Déposant" ma:list="{A2D4550E-DC70-4FE1-8010-4C446E5D8D2C}" ma:internalName="D_x00e9_posant" ma:showField="Title" ma:web="{76ddd5ea-d475-414e-8091-4675c7a4bd1a}">
      <xsd:simpleType>
        <xsd:restriction base="dms:Lookup"/>
      </xsd:simpleType>
    </xsd:element>
    <xsd:element name="Catégorie_x0020_de_x0020_document" ma:index="4" nillable="true" ma:displayName="Catégorie de document" ma:list="{F7545102-6201-4483-9929-E858F36BE31E}" ma:internalName="Cat_x00e9_gorie_x0020_de_x0020_document" ma:showField="Title" ma:web="{76ddd5ea-d475-414e-8091-4675c7a4bd1a}">
      <xsd:simpleType>
        <xsd:restriction base="dms:Lookup"/>
      </xsd:simpleType>
    </xsd:element>
    <xsd:element name="Sous-catégorie" ma:index="5" nillable="true" ma:displayName="Sous-catégorie" ma:list="{8F61632E-9A95-48F5-95F9-D05D88255F44}" ma:internalName="Sous_x002d_cat_x00e9_gorie" ma:showField="Title" ma:web="{76ddd5ea-d475-414e-8091-4675c7a4bd1a}">
      <xsd:simpleType>
        <xsd:restriction base="dms:Lookup"/>
      </xsd:simpleType>
    </xsd:element>
    <xsd:element name="Phase" ma:index="6" ma:displayName="Phase" ma:list="{1721197D-7382-4457-968B-EC653058772A}" ma:internalName="Phase" ma:showField="Title" ma:web="{76ddd5ea-d475-414e-8091-4675c7a4bd1a}">
      <xsd:simpleType>
        <xsd:restriction base="dms:Lookup"/>
      </xsd:simpleType>
    </xsd:element>
    <xsd:element name="Précision_x0020_de_x0020_document" ma:index="7" nillable="true" ma:displayName="Précisions de document" ma:hidden="true" ma:list="{CD8F73AF-CF7D-4F56-B7C5-E37D10A86459}" ma:internalName="Pr_x00e9_cision_x0020_de_x0020_document" ma:readOnly="false" ma:showField="Title" ma:web="{76ddd5ea-d475-414e-8091-4675c7a4bd1a}">
      <xsd:simpleType>
        <xsd:restriction base="dms:Lookup"/>
      </xsd:simpleType>
    </xsd:element>
    <xsd:element name="Sujet" ma:index="8" nillable="true" ma:displayName="Sujet" ma:internalName="Sujet">
      <xsd:simpleType>
        <xsd:restriction base="dms:Note">
          <xsd:maxLength value="255"/>
        </xsd:restriction>
      </xsd:simpleType>
    </xsd:element>
    <xsd:element name="Cote_x0020_de_x0020_déposant" ma:index="9" nillable="true" ma:displayName="Cote déposant" ma:internalName="Cote_x0020_de_x0020_d_x00e9_posant">
      <xsd:simpleType>
        <xsd:restriction base="dms:Text">
          <xsd:maxLength value="255"/>
        </xsd:restriction>
      </xsd:simpleType>
    </xsd:element>
    <xsd:element name="Accés_x0020_restreint" ma:index="10" nillable="true" ma:displayName="Accès restreint" ma:default="0" ma:internalName="Acc_x00e9_s_x0020_restreint">
      <xsd:simpleType>
        <xsd:restriction base="dms:Boolean"/>
      </xsd:simpleType>
    </xsd:element>
    <xsd:element name="Cote_x0020_de_x0020_piéce" ma:index="11" nillable="true" ma:displayName="Cote de pièce" ma:internalName="Cote_x0020_de_x0020_pi_x00e9_ce">
      <xsd:simpleType>
        <xsd:restriction base="dms:Text">
          <xsd:maxLength value="255"/>
        </xsd:restriction>
      </xsd:simpleType>
    </xsd:element>
    <xsd:element name="Inscrit_x0020_au_x0020_plumitif" ma:index="12" nillable="true" ma:displayName="Inscrit au plumitif" ma:default="1" ma:internalName="Inscrit_x0020_au_x0020_plumitif">
      <xsd:simpleType>
        <xsd:restriction base="dms:Boolean"/>
      </xsd:simpleType>
    </xsd:element>
    <xsd:element name="Numéro_x0020_plumitif" ma:index="13" nillable="true" ma:displayName="Numéro plumitif" ma:decimals="0" ma:internalName="Num_x00e9_ro_x0020_plumitif">
      <xsd:simpleType>
        <xsd:restriction base="dms:Number">
          <xsd:maxInclusive value="9999"/>
          <xsd:minInclusive value="1"/>
        </xsd:restriction>
      </xsd:simpleType>
    </xsd:element>
    <xsd:element name="Diffusable_x0020_sur_x0020_le_x0020_Web" ma:index="14" nillable="true" ma:displayName="Diffusable sur le Web" ma:default="1" ma:internalName="Diffusable_x0020_sur_x0020_le_x0020_Web">
      <xsd:simpleType>
        <xsd:restriction base="dms:Boolean"/>
      </xsd:simpleType>
    </xsd:element>
    <xsd:element name="Ne_x0020_pas_x0020_envoyer_x0020_d_x0027_alerte" ma:index="15" nillable="true" ma:displayName="Ne pas envoyer d'alerte" ma:default="1" ma:internalName="Ne_x0020_pas_x0020_envoyer_x0020_d_x0027_alerte">
      <xsd:simpleType>
        <xsd:restriction base="dms:Boolean"/>
      </xsd:simpleType>
    </xsd:element>
    <xsd:element name="Confidentiel" ma:index="16" ma:displayName="Confidentiel" ma:list="{79B26B89-E55A-4B03-BEFA-7EE3A90275CF}" ma:internalName="Confidentiel" ma:showField="Title" ma:web="{76ddd5ea-d475-414e-8091-4675c7a4bd1a}">
      <xsd:simpleType>
        <xsd:restriction base="dms:Lookup"/>
      </xsd:simpleType>
    </xsd:element>
    <xsd:element name="Date_x0020_de_x0020_confidentialité_x0020_relevée" ma:index="17" nillable="true" ma:displayName="Date de confidentialité relevée" ma:format="DateOnly" ma:internalName="Date_x0020_de_x0020_confidentialit_x00e9__x0020_relev_x00e9_e">
      <xsd:simpleType>
        <xsd:restriction base="dms:DateTime"/>
      </xsd:simpleType>
    </xsd:element>
    <xsd:element name="Copie_x0020_papier_x0020_reçue" ma:index="18" nillable="true" ma:displayName="Copie papier reçue" ma:default="0" ma:internalName="Copie_x0020_papier_x0020_re_x00e7_ue">
      <xsd:simpleType>
        <xsd:restriction base="dms:Boolean"/>
      </xsd:simpleType>
    </xsd:element>
    <xsd:element name="Date_x0020_de_x0020_réception_x0020_copie_x0020_papier" ma:index="19" nillable="true" ma:displayName="Date de réception copie papier" ma:format="DateOnly" ma:internalName="Date_x0020_de_x0020_r_x00e9_ception_x0020_copie_x0020_papier">
      <xsd:simpleType>
        <xsd:restriction base="dms:DateTime"/>
      </xsd:simpleType>
    </xsd:element>
    <xsd:element name="Hidden_UploadedBy" ma:index="33" nillable="true" ma:displayName="Hidden_UploadedBy" ma:hidden="true" ma:internalName="Hidden_UploadedBy" ma:readOnly="false">
      <xsd:simpleType>
        <xsd:restriction base="dms:Text">
          <xsd:maxLength value="100"/>
        </xsd:restriction>
      </xsd:simpleType>
    </xsd:element>
    <xsd:element name="Hidden_UploadedAt" ma:index="34" nillable="true" ma:displayName="Hidden_UploadedAt" ma:default="[today]" ma:format="DateTime" ma:hidden="true" ma:internalName="Hidden_UploadedAt" ma:readOnly="false">
      <xsd:simpleType>
        <xsd:restriction base="dms:DateTime"/>
      </xsd:simpleType>
    </xsd:element>
    <xsd:element name="Hidden_ApprovedBy" ma:index="35" nillable="true" ma:displayName="Hidden_ApprovedBy" ma:hidden="true" ma:internalName="Hidden_ApprovedBy" ma:readOnly="false">
      <xsd:simpleType>
        <xsd:restriction base="dms:Text">
          <xsd:maxLength value="100"/>
        </xsd:restriction>
      </xsd:simpleType>
    </xsd:element>
    <xsd:element name="Hidden_ApprovedAt" ma:index="36" nillable="true" ma:displayName="Hidden_ApprovedAt" ma:default="[today]" ma:format="DateTime" ma:hidden="true" ma:internalName="Hidden_ApprovedAt" ma:readOnly="false">
      <xsd:simpleType>
        <xsd:restriction base="dms:DateTime"/>
      </xsd:simpleType>
    </xsd:element>
    <xsd:element name="Statut" ma:index="37" nillable="true" ma:displayName="Statut" ma:hidden="true" ma:internalName="Statut" ma:readOnly="false">
      <xsd:simpleType>
        <xsd:restriction base="dms:Text">
          <xsd:maxLength value="1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4ed267-86d5-4fa1-a3cb-2fed497fe84f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23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Type de contenu"/>
        <xsd:element ref="dc:title" minOccurs="0" maxOccurs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ABF5D9-FB2F-4F32-AA78-D22735747C3F}"/>
</file>

<file path=customXml/itemProps2.xml><?xml version="1.0" encoding="utf-8"?>
<ds:datastoreItem xmlns:ds="http://schemas.openxmlformats.org/officeDocument/2006/customXml" ds:itemID="{149B4B14-BBD3-4342-A866-DABD65BA27B5}"/>
</file>

<file path=customXml/itemProps3.xml><?xml version="1.0" encoding="utf-8"?>
<ds:datastoreItem xmlns:ds="http://schemas.openxmlformats.org/officeDocument/2006/customXml" ds:itemID="{09791B26-B767-4748-B62A-9C5054753E94}"/>
</file>

<file path=customXml/itemProps4.xml><?xml version="1.0" encoding="utf-8"?>
<ds:datastoreItem xmlns:ds="http://schemas.openxmlformats.org/officeDocument/2006/customXml" ds:itemID="{4E3E9A30-D7BE-4606-9965-519C9B79A57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21851</TotalTime>
  <Words>2481</Words>
  <Application>Microsoft Macintosh PowerPoint</Application>
  <PresentationFormat>On-screen Show (4:3)</PresentationFormat>
  <Paragraphs>310</Paragraphs>
  <Slides>41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Calibri</vt:lpstr>
      <vt:lpstr>Calibri Light</vt:lpstr>
      <vt:lpstr>Courier New</vt:lpstr>
      <vt:lpstr>Verdana</vt:lpstr>
      <vt:lpstr>Wingdings</vt:lpstr>
      <vt:lpstr>Retrospect</vt:lpstr>
      <vt:lpstr>Les coûts évités pendant  les périodes de plus grande charge </vt:lpstr>
      <vt:lpstr>Plan</vt:lpstr>
      <vt:lpstr>Survol</vt:lpstr>
      <vt:lpstr>… Survol</vt:lpstr>
      <vt:lpstr>… Survol</vt:lpstr>
      <vt:lpstr>La proposition du Distributeur</vt:lpstr>
      <vt:lpstr>Méthode </vt:lpstr>
      <vt:lpstr>Profils</vt:lpstr>
      <vt:lpstr>Coûts évités résultants (hiver 2020-21)</vt:lpstr>
      <vt:lpstr>Coûts évités en fonction de la charge</vt:lpstr>
      <vt:lpstr>Observations</vt:lpstr>
      <vt:lpstr>Coûts évités réels</vt:lpstr>
      <vt:lpstr>Source de données</vt:lpstr>
      <vt:lpstr>Coûts évités réels, hiver 2017-18</vt:lpstr>
      <vt:lpstr>Coûts évités réels vs méthode HQD</vt:lpstr>
      <vt:lpstr>Observations</vt:lpstr>
      <vt:lpstr>Détail - Hiver</vt:lpstr>
      <vt:lpstr>Heures ouvrables de janvier (2018)</vt:lpstr>
      <vt:lpstr>Constat</vt:lpstr>
      <vt:lpstr>L’approche proposée</vt:lpstr>
      <vt:lpstr>Le défi</vt:lpstr>
      <vt:lpstr>Régression segmentée </vt:lpstr>
      <vt:lpstr>Courbe à deux tronçons linéaires</vt:lpstr>
      <vt:lpstr>Comparaison de mesures d’erreur</vt:lpstr>
      <vt:lpstr>Le composant temporel</vt:lpstr>
      <vt:lpstr>Résultats pour l’hiver 2018-19</vt:lpstr>
      <vt:lpstr>Comparaison multi-annuelle</vt:lpstr>
      <vt:lpstr>… Comparaison multi-annuelle</vt:lpstr>
      <vt:lpstr>Application à l’année entière</vt:lpstr>
      <vt:lpstr>L’année complète 2018-19</vt:lpstr>
      <vt:lpstr>Résultats de la méthode proposée</vt:lpstr>
      <vt:lpstr>Coût évité – heures de fine pointe</vt:lpstr>
      <vt:lpstr>Les mises à jour depuis le Plan initial</vt:lpstr>
      <vt:lpstr>Bilan révisé (État d’avancement)</vt:lpstr>
      <vt:lpstr>Ajustements chaînes de blocs</vt:lpstr>
      <vt:lpstr>Électricité patrimoniale inutilisée</vt:lpstr>
      <vt:lpstr>Besoins d’énergie additionnelle</vt:lpstr>
      <vt:lpstr>Coûts des approvisionnements de long terme</vt:lpstr>
      <vt:lpstr>Conclusions et recommandations</vt:lpstr>
      <vt:lpstr>Avantages de la méthode proposée</vt:lpstr>
      <vt:lpstr>Recommandations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AVIS SUR LES MESURES SUSCEPTIBLES D’AMÉLIORER LES PRATIQUES TARIFAIRES</dc:title>
  <dc:subject>Présentation de la preuve du RNCREQ (rapport d'expertise de Philip Raphals)</dc:subject>
  <dc:creator>PR</dc:creator>
  <cp:lastModifiedBy>Prunelle Thibault-Bedard</cp:lastModifiedBy>
  <cp:revision>627</cp:revision>
  <cp:lastPrinted>2021-07-08T21:36:22Z</cp:lastPrinted>
  <dcterms:created xsi:type="dcterms:W3CDTF">2017-12-13T16:45:55Z</dcterms:created>
  <dcterms:modified xsi:type="dcterms:W3CDTF">2021-07-09T00:02:36Z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0x010100F6681E3BDF397F418586AC591ADC81BB000ABE98C58221844DAFDCF7580F08077E</vt:lpwstr>
  </property>
  <property fmtid="{D5CDD505-2E9C-101B-9397-08002B2CF9AE}" pid="4" name="Order">
    <vt:r8>5901100</vt:r8>
  </property>
  <property fmtid="{D5CDD505-2E9C-101B-9397-08002B2CF9AE}" pid="5" name="_dlc_DocIdItemGuid">
    <vt:lpwstr>8c3b65e0-0ca1-41e6-a2bc-b724ca8ac029</vt:lpwstr>
  </property>
</Properties>
</file>