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475" r:id="rId5"/>
    <p:sldId id="530" r:id="rId6"/>
    <p:sldId id="537" r:id="rId7"/>
    <p:sldId id="531" r:id="rId8"/>
    <p:sldId id="539" r:id="rId9"/>
    <p:sldId id="533" r:id="rId10"/>
    <p:sldId id="534" r:id="rId11"/>
    <p:sldId id="538" r:id="rId12"/>
    <p:sldId id="536" r:id="rId13"/>
    <p:sldId id="535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CFC614D-4832-498E-B2E9-98CE78B31ED0}">
          <p14:sldIdLst>
            <p14:sldId id="475"/>
            <p14:sldId id="530"/>
            <p14:sldId id="537"/>
            <p14:sldId id="531"/>
            <p14:sldId id="539"/>
            <p14:sldId id="533"/>
            <p14:sldId id="534"/>
            <p14:sldId id="538"/>
            <p14:sldId id="536"/>
            <p14:sldId id="5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ssa Whited" initials="MW" lastIdx="1" clrIdx="0"/>
  <p:cmAuthor id="1" name="Tim Woolf" initials="TW" lastIdx="3" clrIdx="1"/>
  <p:cmAuthor id="2" name="Shelley Kwok" initials="SK" lastIdx="1" clrIdx="2">
    <p:extLst>
      <p:ext uri="{19B8F6BF-5375-455C-9EA6-DF929625EA0E}">
        <p15:presenceInfo xmlns:p15="http://schemas.microsoft.com/office/powerpoint/2012/main" userId="S::skwok@synapse-energy.com::aaf19298-6812-4421-9d62-5ea95e77998b" providerId="AD"/>
      </p:ext>
    </p:extLst>
  </p:cmAuthor>
  <p:cmAuthor id="3" name="Philip Raphals" initials="PR" lastIdx="3" clrIdx="3">
    <p:extLst>
      <p:ext uri="{19B8F6BF-5375-455C-9EA6-DF929625EA0E}">
        <p15:presenceInfo xmlns:p15="http://schemas.microsoft.com/office/powerpoint/2012/main" userId="Philip Raphals" providerId="None"/>
      </p:ext>
    </p:extLst>
  </p:cmAuthor>
  <p:cmAuthor id="4" name="Prunelle Thibault-Bedard" initials="PT" lastIdx="2" clrIdx="4">
    <p:extLst>
      <p:ext uri="{19B8F6BF-5375-455C-9EA6-DF929625EA0E}">
        <p15:presenceInfo xmlns:p15="http://schemas.microsoft.com/office/powerpoint/2012/main" userId="b9ae663b4f6c69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9F2"/>
    <a:srgbClr val="FCEFCF"/>
    <a:srgbClr val="F8E0A0"/>
    <a:srgbClr val="171D49"/>
    <a:srgbClr val="DEA310"/>
    <a:srgbClr val="F17F39"/>
    <a:srgbClr val="000066"/>
    <a:srgbClr val="F1BC37"/>
    <a:srgbClr val="FCD980"/>
    <a:srgbClr val="F39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4" autoAdjust="0"/>
    <p:restoredTop sz="89746" autoAdjust="0"/>
  </p:normalViewPr>
  <p:slideViewPr>
    <p:cSldViewPr snapToGrid="0">
      <p:cViewPr varScale="1">
        <p:scale>
          <a:sx n="92" d="100"/>
          <a:sy n="92" d="100"/>
        </p:scale>
        <p:origin x="17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74" y="7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C989A255-1DCD-4688-9567-E1A82B1939F1}" type="datetimeFigureOut">
              <a:rPr lang="en-US" smtClean="0"/>
              <a:t>7/8/21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6BD2611-1AFE-4393-917A-CC9F702A3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3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F7B43BA7-AF45-40CF-97D4-30A2EB505A03}" type="datetimeFigureOut">
              <a:rPr lang="en-US" smtClean="0"/>
              <a:t>7/8/21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6"/>
            <a:ext cx="5852160" cy="3780474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9ED5335-C87C-48DB-8FB6-BDFFED20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3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 for IESO quote: https://www.ieso.ca/en/Sector-Participants/IESO-News/2020/12/Capacity-Auction-Results-Demonstrate-the-Value-of-Competition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2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87437"/>
          </a:xfrm>
        </p:spPr>
        <p:txBody>
          <a:bodyPr anchor="b">
            <a:noAutofit/>
          </a:bodyPr>
          <a:lstStyle>
            <a:lvl1pPr algn="l">
              <a:lnSpc>
                <a:spcPts val="3120"/>
              </a:lnSpc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98078"/>
            <a:ext cx="7787640" cy="1056322"/>
          </a:xfrm>
        </p:spPr>
        <p:txBody>
          <a:bodyPr>
            <a:noAutofit/>
          </a:bodyPr>
          <a:lstStyle>
            <a:lvl1pPr marL="0" indent="0" algn="l">
              <a:lnSpc>
                <a:spcPts val="3200"/>
              </a:lnSpc>
              <a:buNone/>
              <a:defRPr lang="en-US" sz="24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489166" y="6331353"/>
            <a:ext cx="1203416" cy="365125"/>
          </a:xfrm>
        </p:spPr>
        <p:txBody>
          <a:bodyPr/>
          <a:lstStyle/>
          <a:p>
            <a:fld id="{2A7FE304-26D5-4012-B043-66612896E8DB}" type="datetime1">
              <a:rPr lang="en-US" smtClean="0"/>
              <a:t>7/8/21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1" y="6498992"/>
            <a:ext cx="5060950" cy="393192"/>
          </a:xfrm>
        </p:spPr>
        <p:txBody>
          <a:bodyPr/>
          <a:lstStyle>
            <a:lvl1pPr algn="r">
              <a:defRPr lang="en-US" sz="1000" b="0" i="0" u="none" strike="noStrike" baseline="0" smtClean="0">
                <a:latin typeface="Calibri" panose="020F0502020204030204" pitchFamily="34" charset="0"/>
              </a:defRPr>
            </a:lvl1pPr>
          </a:lstStyle>
          <a:p>
            <a:r>
              <a:rPr lang="en-US"/>
              <a:t>Synapse Energy Economics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99270" y="6458672"/>
            <a:ext cx="419433" cy="393192"/>
          </a:xfrm>
        </p:spPr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76645" y="3674377"/>
            <a:ext cx="7811530" cy="518683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32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76645" y="4205718"/>
            <a:ext cx="7811530" cy="1503104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32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81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4930" y="6475441"/>
            <a:ext cx="956931" cy="393192"/>
          </a:xfrm>
        </p:spPr>
        <p:txBody>
          <a:bodyPr/>
          <a:lstStyle>
            <a:lvl1pPr>
              <a:defRPr sz="1400" b="1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Slide </a:t>
            </a:r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8270536" cy="65344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325" y="1319753"/>
            <a:ext cx="8284456" cy="4857210"/>
          </a:xfrm>
        </p:spPr>
        <p:txBody>
          <a:bodyPr/>
          <a:lstStyle>
            <a:lvl2pPr marL="628650" indent="-171450">
              <a:defRPr/>
            </a:lvl2pPr>
            <a:lvl3pPr marL="1146175" indent="-171450">
              <a:defRPr/>
            </a:lvl3pPr>
            <a:lvl4pPr marL="1597025" indent="-171450">
              <a:defRPr/>
            </a:lvl4pPr>
            <a:lvl5pPr marL="1938338" indent="-17145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4EB4-0BD8-472C-9D49-EE475C6FDBD2}" type="datetime1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Synapse Energy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9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924" y="2547257"/>
            <a:ext cx="8392305" cy="1665515"/>
          </a:xfrm>
        </p:spPr>
        <p:txBody>
          <a:bodyPr>
            <a:normAutofit/>
          </a:bodyPr>
          <a:lstStyle>
            <a:lvl1pPr marL="171450" indent="-171450">
              <a:lnSpc>
                <a:spcPts val="3200"/>
              </a:lnSpc>
              <a:buFont typeface="Arial" panose="020B0604020202020204" pitchFamily="34" charset="0"/>
              <a:buChar char=" "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92A9-1462-4AD1-8ECB-7598E7C4AFD9}" type="datetime1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/>
              <a:t>Synapse Energy Economics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7017" y="6498992"/>
            <a:ext cx="395222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84695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087" y="365127"/>
            <a:ext cx="4256313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970" y="1319753"/>
            <a:ext cx="4256315" cy="485721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477C6-8280-4BE7-8264-1CB077157F39}" type="datetime1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9381" y="6498992"/>
            <a:ext cx="5577840" cy="390124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/>
              <a:t>Synapse Energy Economics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7017" y="6498992"/>
            <a:ext cx="395222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163286" y="359229"/>
            <a:ext cx="4354285" cy="583474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411561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97183" cy="653446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08" y="1941534"/>
            <a:ext cx="2287529" cy="3989390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2143" y="1418116"/>
            <a:ext cx="5676907" cy="539523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6329" y="1959278"/>
            <a:ext cx="5856516" cy="3958092"/>
          </a:xfrm>
        </p:spPr>
        <p:txBody>
          <a:bodyPr>
            <a:noAutofit/>
          </a:bodyPr>
          <a:lstStyle>
            <a:lvl1pPr marL="119063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 "/>
              <a:defRPr sz="1800"/>
            </a:lvl1pPr>
            <a:lvl2pPr marL="347663" indent="-173038">
              <a:lnSpc>
                <a:spcPts val="2400"/>
              </a:lnSpc>
              <a:spcBef>
                <a:spcPts val="0"/>
              </a:spcBef>
              <a:defRPr sz="1600" i="1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-1489166" y="6331353"/>
            <a:ext cx="1203416" cy="365125"/>
          </a:xfrm>
        </p:spPr>
        <p:txBody>
          <a:bodyPr/>
          <a:lstStyle/>
          <a:p>
            <a:fld id="{9EA55CFB-6CAA-42F1-8965-CF41CF5A1F60}" type="datetime1">
              <a:rPr lang="en-US" smtClean="0"/>
              <a:t>7/8/21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Melissa Whited</a:t>
            </a:r>
          </a:p>
        </p:txBody>
      </p:sp>
    </p:spTree>
    <p:extLst>
      <p:ext uri="{BB962C8B-B14F-4D97-AF65-F5344CB8AC3E}">
        <p14:creationId xmlns:p14="http://schemas.microsoft.com/office/powerpoint/2010/main" val="13179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489166" y="6331353"/>
            <a:ext cx="1203416" cy="365125"/>
          </a:xfrm>
        </p:spPr>
        <p:txBody>
          <a:bodyPr/>
          <a:lstStyle/>
          <a:p>
            <a:fld id="{320F3955-CC1B-4136-8389-E47885BD5CD1}" type="datetime1">
              <a:rPr lang="en-US" smtClean="0"/>
              <a:t>7/8/21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842" y="1937916"/>
            <a:ext cx="3868340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937916"/>
            <a:ext cx="3887391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1489166" y="6331353"/>
            <a:ext cx="1203416" cy="365125"/>
          </a:xfrm>
        </p:spPr>
        <p:txBody>
          <a:bodyPr/>
          <a:lstStyle/>
          <a:p>
            <a:fld id="{D71DF890-8F24-47D1-AA55-F07C01469892}" type="datetime1">
              <a:rPr lang="en-US" smtClean="0"/>
              <a:t>7/8/21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50290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97183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1400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37916"/>
            <a:ext cx="3868340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1400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37916"/>
            <a:ext cx="3887391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-1489166" y="6331353"/>
            <a:ext cx="1203416" cy="365125"/>
          </a:xfrm>
        </p:spPr>
        <p:txBody>
          <a:bodyPr/>
          <a:lstStyle/>
          <a:p>
            <a:fld id="{2F688E19-740A-451D-AF3A-51B4439D64F6}" type="datetime1">
              <a:rPr lang="en-US" smtClean="0"/>
              <a:t>7/8/21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129679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932023" y="296091"/>
            <a:ext cx="2211977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87330" y="1303409"/>
            <a:ext cx="8142669" cy="4828450"/>
          </a:xfrm>
        </p:spPr>
        <p:txBody>
          <a:bodyPr>
            <a:noAutofit/>
          </a:bodyPr>
          <a:lstStyle>
            <a:lvl1pPr marL="119063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 "/>
              <a:defRPr sz="1800"/>
            </a:lvl1pPr>
            <a:lvl2pPr marL="347663" indent="-173038">
              <a:lnSpc>
                <a:spcPts val="2400"/>
              </a:lnSpc>
              <a:spcBef>
                <a:spcPts val="0"/>
              </a:spcBef>
              <a:buClr>
                <a:schemeClr val="tx2"/>
              </a:buClr>
              <a:defRPr sz="1600" i="1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28740" y="6580045"/>
            <a:ext cx="2009085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97696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1325" y="365127"/>
            <a:ext cx="6397183" cy="6534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325" y="1145894"/>
            <a:ext cx="8284456" cy="5031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1489166" y="6331353"/>
            <a:ext cx="120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9D16-6DD2-458C-9C44-41F182186729}" type="datetime1">
              <a:rPr lang="en-US" smtClean="0"/>
              <a:t>7/8/21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381" y="6498993"/>
            <a:ext cx="5577840" cy="390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Synapse Energy Economics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7017" y="6498992"/>
            <a:ext cx="395222" cy="393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9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4" r:id="rId4"/>
    <p:sldLayoutId id="2147483665" r:id="rId5"/>
    <p:sldLayoutId id="2147483663" r:id="rId6"/>
    <p:sldLayoutId id="2147483664" r:id="rId7"/>
    <p:sldLayoutId id="2147483675" r:id="rId8"/>
    <p:sldLayoutId id="2147483666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ts val="26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467" y="1122363"/>
            <a:ext cx="7772400" cy="1087437"/>
          </a:xfrm>
        </p:spPr>
        <p:txBody>
          <a:bodyPr/>
          <a:lstStyle/>
          <a:p>
            <a:pPr marR="685800">
              <a:lnSpc>
                <a:spcPts val="3400"/>
              </a:lnSpc>
              <a:spcBef>
                <a:spcPts val="5400"/>
              </a:spcBef>
              <a:spcAft>
                <a:spcPts val="1400"/>
              </a:spcAft>
            </a:pPr>
            <a:r>
              <a:rPr lang="en-US" b="1" dirty="0">
                <a:solidFill>
                  <a:srgbClr val="2D399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Utility Procurement of </a:t>
            </a:r>
            <a:br>
              <a:rPr lang="en-US" b="1" dirty="0">
                <a:solidFill>
                  <a:srgbClr val="2D399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2D399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Third-Party Demand-Side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9467" y="2985950"/>
            <a:ext cx="8065936" cy="8860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endParaRPr lang="en-US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On behalf of </a:t>
            </a:r>
            <a:r>
              <a:rPr lang="en-US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Regroupement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des conseils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régionaux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l’environnement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Québec (RNCREQ)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19467" y="2734736"/>
            <a:ext cx="7811530" cy="5258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/>
              <a:t>Opening Statement	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19467" y="5142561"/>
            <a:ext cx="7811530" cy="96686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Tim Woolf</a:t>
            </a:r>
            <a:br>
              <a:rPr lang="en-US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Senior Vice President</a:t>
            </a:r>
            <a:br>
              <a:rPr lang="en-US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Synapse Energy Economics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30581A3-A310-4713-A407-9E02C231F597}"/>
              </a:ext>
            </a:extLst>
          </p:cNvPr>
          <p:cNvSpPr txBox="1">
            <a:spLocks/>
          </p:cNvSpPr>
          <p:nvPr/>
        </p:nvSpPr>
        <p:spPr>
          <a:xfrm>
            <a:off x="480337" y="4531097"/>
            <a:ext cx="7811530" cy="552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32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2400" b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1714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/>
              <a:t>July 8, 2021	</a:t>
            </a:r>
          </a:p>
        </p:txBody>
      </p:sp>
    </p:spTree>
    <p:extLst>
      <p:ext uri="{BB962C8B-B14F-4D97-AF65-F5344CB8AC3E}">
        <p14:creationId xmlns:p14="http://schemas.microsoft.com/office/powerpoint/2010/main" val="3536970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3AE22C-C5F5-4163-A322-F4B95D633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B79225A-044F-47AC-A466-ADAA88F41AF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F3A464-A99B-413E-9C32-F61328118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CEADC-BB8C-46EA-8706-95D4F4889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5" y="1126569"/>
            <a:ext cx="8552524" cy="55382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Regie should require HQD to issue a Request for Information.</a:t>
            </a:r>
          </a:p>
          <a:p>
            <a:pPr lvl="1"/>
            <a:r>
              <a:rPr lang="en-US" dirty="0"/>
              <a:t>This is a non-binding request to identify vendors, prices, services, technologies, etc.</a:t>
            </a:r>
          </a:p>
          <a:p>
            <a:pPr lvl="1"/>
            <a:r>
              <a:rPr lang="en-US" dirty="0"/>
              <a:t>This is is a low-cost, low-risk, no-regrets approach to exploring possibilities.</a:t>
            </a:r>
          </a:p>
          <a:p>
            <a:r>
              <a:rPr lang="en-US" dirty="0"/>
              <a:t>Based on the findings of the RFI, the Regie should then require HQD to issue an RFP for peak reduction services.</a:t>
            </a:r>
          </a:p>
          <a:p>
            <a:pPr lvl="1"/>
            <a:r>
              <a:rPr lang="en-US" dirty="0"/>
              <a:t>This is the best way to eliminate cross-subsidization concerns and to identify the lowest-cost way to provide these services.</a:t>
            </a:r>
          </a:p>
          <a:p>
            <a:r>
              <a:rPr lang="en-US" dirty="0"/>
              <a:t>Hilo could be allowed to continue to provide peak reduction services under the current contract, unless one or more of the bidders can provide services at lower cost. </a:t>
            </a:r>
          </a:p>
          <a:p>
            <a:pPr lvl="1"/>
            <a:r>
              <a:rPr lang="en-US" dirty="0"/>
              <a:t>It might make sense to segment the market, so that Hilo serves a portion of the services while independent competitors serve the remainder. </a:t>
            </a:r>
          </a:p>
          <a:p>
            <a:pPr lvl="2"/>
            <a:r>
              <a:rPr lang="en-US" dirty="0"/>
              <a:t>By customer sector, geographic region, or other market segments.</a:t>
            </a:r>
          </a:p>
          <a:p>
            <a:pPr lvl="1"/>
            <a:r>
              <a:rPr lang="en-US" dirty="0"/>
              <a:t>This is not ideal because it still leaves concerns about cross-subsidization.</a:t>
            </a:r>
          </a:p>
          <a:p>
            <a:r>
              <a:rPr lang="en-US" dirty="0"/>
              <a:t>The Regie should prohibit HQD from executing any additional contracts with Hilo, except as the result of a tender process in which Hilo is treated at arms’ length.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1073D-5B58-4979-8338-BE0E2C8EB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7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7572ED-AB8E-4237-8140-7BF0EAC9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B79225A-044F-47AC-A466-ADAA88F41AF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999026-AA39-4A76-863C-141C91A0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CF3C1-BBD1-4502-BAEC-C66C8A2F1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5" y="1319753"/>
            <a:ext cx="8284456" cy="5155688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 response (DR) services are expected to play an increasing role in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Hydro-Québec Distribution’s (HQD)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 Plan: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Residential peak reduction in 2023: 430 MW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Residential peak reduction in 2028: 620 MW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Additional savings from other sectors: MW to be determined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HQD proposes to provide all its DR services through its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unregulated affiliate Hilo Energie (Hilo).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HQD entered a ten-year framework contract with Hilo.</a:t>
            </a: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This contract was awarded without any competitive bidding process.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Our report addresses the importance of using competitive bidding practices to solicit and procure electricity resources and services.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06B87-1C9D-468E-A1C9-EE55861AA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9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0B0161-85D7-406D-B1E2-2085323D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B79225A-044F-47AC-A466-ADAA88F41AF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96FA50-37D5-445C-8FCF-FD682ADA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of Unregulated Affiliates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077FC-710E-4EC2-A308-B870340F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5" y="1319753"/>
            <a:ext cx="8284456" cy="5173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Transactions with unregulated affiliates create several risks:</a:t>
            </a:r>
          </a:p>
          <a:p>
            <a:pPr lvl="1"/>
            <a:r>
              <a:rPr lang="en-US" sz="2000" dirty="0"/>
              <a:t>Cross-subsidization: where customers of the regulated utility unduly subsidize the unregulated affiliate</a:t>
            </a:r>
          </a:p>
          <a:p>
            <a:pPr lvl="1"/>
            <a:r>
              <a:rPr lang="en-US" sz="2000" dirty="0"/>
              <a:t>Excessive pricing: where the unregulated affiliate charges more than could be obtained from other providers</a:t>
            </a:r>
          </a:p>
          <a:p>
            <a:pPr lvl="1"/>
            <a:r>
              <a:rPr lang="en-US" sz="2000" dirty="0"/>
              <a:t>Suppression of competition: where independent, third-party competitors do not offer services because they have very little chance of being hired.</a:t>
            </a:r>
          </a:p>
          <a:p>
            <a:r>
              <a:rPr lang="en-US" sz="2600" dirty="0"/>
              <a:t>The ideal way to mitigate these risks is to prohibit affiliate transactions where competitive options are available.</a:t>
            </a:r>
          </a:p>
          <a:p>
            <a:pPr lvl="1"/>
            <a:r>
              <a:rPr lang="en-US" sz="2000" dirty="0"/>
              <a:t>Or at least minimize the use of affiliate transactions.</a:t>
            </a:r>
          </a:p>
          <a:p>
            <a:r>
              <a:rPr lang="en-US" sz="2600" dirty="0"/>
              <a:t>In situations where affiliate transactions are necessary or otherwise appropriate, codes of conduct are often used to mitigate these risks.</a:t>
            </a:r>
          </a:p>
          <a:p>
            <a:pPr lvl="1"/>
            <a:r>
              <a:rPr lang="en-US" sz="2000" dirty="0"/>
              <a:t>Codes are used to minimize transactions, prescribe how transactions should be conducted, minimize cross-subsidization, and acknowledge relationships.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21EA3-8853-4F89-9ECB-15C8FFE11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3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27E96A-AFF1-448C-B263-066DEDEB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B79225A-044F-47AC-A466-ADAA88F41AF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45EE63-950D-4296-9C29-C371B6B74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Competition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FC90F-631B-40D8-99BA-12174A8B7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4" y="1270000"/>
            <a:ext cx="8375975" cy="52228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It is widely recognized that competition offers many advantages in the context of electric utility planning and procurement.</a:t>
            </a:r>
          </a:p>
          <a:p>
            <a:pPr lvl="1"/>
            <a:r>
              <a:rPr lang="en-US" sz="2000" dirty="0"/>
              <a:t>It can eliminate undue cross-subsidization between affiliates.</a:t>
            </a:r>
          </a:p>
          <a:p>
            <a:pPr lvl="1"/>
            <a:r>
              <a:rPr lang="en-US" sz="2000" dirty="0"/>
              <a:t>It can be used to identify the lowest-cost means of acquiring utility products and services.</a:t>
            </a:r>
          </a:p>
          <a:p>
            <a:pPr lvl="1"/>
            <a:r>
              <a:rPr lang="en-US" sz="2000" dirty="0"/>
              <a:t>It creates pressure on the competitors to be as efficient as possible, and to remain efficient year after year.</a:t>
            </a:r>
          </a:p>
          <a:p>
            <a:pPr lvl="1"/>
            <a:r>
              <a:rPr lang="en-US" sz="2000" dirty="0"/>
              <a:t>It encourages innovation, in terms of new technologies, new services, new delivery mechanisms, new marketing approaches.</a:t>
            </a:r>
          </a:p>
          <a:p>
            <a:pPr lvl="1"/>
            <a:r>
              <a:rPr lang="en-US" sz="2000" dirty="0"/>
              <a:t>It can help identify the magnitude of resources available.</a:t>
            </a:r>
          </a:p>
          <a:p>
            <a:pPr lvl="2"/>
            <a:r>
              <a:rPr lang="en-US" sz="1800" dirty="0"/>
              <a:t>Competitors might find more and different resources than Hilo.</a:t>
            </a:r>
          </a:p>
          <a:p>
            <a:pPr marL="0" indent="0">
              <a:buNone/>
            </a:pPr>
            <a:r>
              <a:rPr lang="en-US" sz="2600" dirty="0"/>
              <a:t>These advantages exist regardless of nature of the utility:</a:t>
            </a:r>
          </a:p>
          <a:p>
            <a:pPr lvl="1"/>
            <a:r>
              <a:rPr lang="en-US" sz="2000" dirty="0"/>
              <a:t>crown corporation, investor-owned utility, municipal utility, coop, vertically-integrated, distribution-only, power authority, etc.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1440-0F60-4296-BE2D-B2A93B148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C25668-44AE-41D6-B7C4-35CA9308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B79225A-044F-47AC-A466-ADAA88F41AF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16F639-C54E-4B45-8CF4-487F1415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Competitive Procurement of Demand-Side Resources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C1ACB-B702-4C8A-8CAC-D458A1F15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many ways to competitively procure energy efficiency (EE) and demand response services.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third-party program administrator (TPA) is hired to implement all EE and DR programs for a set period.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utility or TPA hires vendors to deliver specific EE and DR programs.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Wholesale competitive markets allow EE and DR resources to compete directly against supply-side resources.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Various combinations of the options above.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7DEEB-10BF-45D3-92DB-29E4D317D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5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EBEC14-E50A-421D-8378-C8F3361A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B79225A-044F-47AC-A466-ADAA88F41AF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A43540-6677-495B-857D-797F5D84D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Canada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E1AF6-2976-4FE7-9BD6-7AB87AA8B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Ontario Independent Electricity System Operator</a:t>
            </a:r>
          </a:p>
          <a:p>
            <a:pPr lvl="1"/>
            <a:r>
              <a:rPr lang="en-US" dirty="0"/>
              <a:t>IESO Ontario holds an annual auction to competitively procure DR services</a:t>
            </a:r>
          </a:p>
          <a:p>
            <a:pPr lvl="1"/>
            <a:r>
              <a:rPr lang="en-US" dirty="0"/>
              <a:t>IESO Ontario recognizes that “</a:t>
            </a:r>
            <a:r>
              <a:rPr lang="en-US" dirty="0">
                <a:solidFill>
                  <a:srgbClr val="333333"/>
                </a:solidFill>
                <a:latin typeface="Whitney SSm A"/>
              </a:rPr>
              <a:t>h</a:t>
            </a:r>
            <a:r>
              <a:rPr lang="en-US" b="0" i="0" dirty="0">
                <a:solidFill>
                  <a:srgbClr val="333333"/>
                </a:solidFill>
                <a:effectLst/>
                <a:latin typeface="Whitney SSm A"/>
              </a:rPr>
              <a:t>aving a flexible and competitive mechanism that can respond to changing system needs delivers significant value to ratepayers and ensures cost-effective reliability while balancing consumer/supplier risks.” </a:t>
            </a:r>
            <a:endParaRPr lang="en-US" dirty="0"/>
          </a:p>
          <a:p>
            <a:r>
              <a:rPr lang="en-US" dirty="0"/>
              <a:t>BC Hydro</a:t>
            </a:r>
          </a:p>
          <a:p>
            <a:pPr lvl="1"/>
            <a:r>
              <a:rPr lang="en-US" dirty="0"/>
              <a:t>Has issued multiple RFPs to acquire DR services to meet its supply plan.</a:t>
            </a:r>
          </a:p>
          <a:p>
            <a:pPr lvl="1"/>
            <a:r>
              <a:rPr lang="en-US" dirty="0"/>
              <a:t>In 2019, they issued an RFP for a DR management system pilot.</a:t>
            </a:r>
          </a:p>
          <a:p>
            <a:pPr lvl="1"/>
            <a:r>
              <a:rPr lang="en-US" dirty="0"/>
              <a:t>In 2020, they issued an RFP for demand side management evaluation services.</a:t>
            </a:r>
          </a:p>
          <a:p>
            <a:r>
              <a:rPr lang="en-US" dirty="0"/>
              <a:t>Hydro One (Ontario T&amp;D Utility)</a:t>
            </a:r>
          </a:p>
          <a:p>
            <a:pPr lvl="1"/>
            <a:r>
              <a:rPr lang="en-US" dirty="0"/>
              <a:t>Utilizes an eight-step competitive procurement process to decide which materials and services to purchase.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3B25B-5A1A-4191-93AE-D655099B8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1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2392B9-F774-4E60-BB05-189A828A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B79225A-044F-47AC-A466-ADAA88F41AF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5BE911-50ED-40A4-B124-6D82E9C7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United States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E6D81-23B5-4458-B5BB-18DC9D1C2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5" y="1319753"/>
            <a:ext cx="8539644" cy="4857210"/>
          </a:xfrm>
        </p:spPr>
        <p:txBody>
          <a:bodyPr>
            <a:normAutofit/>
          </a:bodyPr>
          <a:lstStyle/>
          <a:p>
            <a:r>
              <a:rPr lang="en-US" dirty="0"/>
              <a:t>Consolidated Edison</a:t>
            </a:r>
          </a:p>
          <a:p>
            <a:pPr lvl="1"/>
            <a:r>
              <a:rPr lang="en-US" dirty="0"/>
              <a:t>Recently issued an RFP for a non-wires alternative (NWA) to a substation in NY. </a:t>
            </a:r>
          </a:p>
          <a:p>
            <a:pPr lvl="1"/>
            <a:r>
              <a:rPr lang="en-US" dirty="0"/>
              <a:t>NWAs include combinations of EE, DR, and other demand-side resources.</a:t>
            </a:r>
          </a:p>
          <a:p>
            <a:r>
              <a:rPr lang="en-US" dirty="0"/>
              <a:t>National Grid</a:t>
            </a:r>
          </a:p>
          <a:p>
            <a:pPr lvl="1"/>
            <a:r>
              <a:rPr lang="en-US" dirty="0"/>
              <a:t>In 2019, issued an RFP for an NWA to replace a substation upgrade.</a:t>
            </a:r>
          </a:p>
          <a:p>
            <a:r>
              <a:rPr lang="en-US" dirty="0"/>
              <a:t>Public Service Company of New Mexico</a:t>
            </a:r>
          </a:p>
          <a:p>
            <a:pPr lvl="1"/>
            <a:r>
              <a:rPr lang="en-US" dirty="0"/>
              <a:t>In 2016, PNM issued an RFP for a direct load control program for residential and small commercial customers.</a:t>
            </a:r>
          </a:p>
          <a:p>
            <a:r>
              <a:rPr lang="en-US" dirty="0"/>
              <a:t>Puget Sound Energy</a:t>
            </a:r>
          </a:p>
          <a:p>
            <a:pPr lvl="1"/>
            <a:r>
              <a:rPr lang="en-US" dirty="0"/>
              <a:t>In 2018 and 2020, PSE issued an RFP asking for firms to supply demand response.</a:t>
            </a:r>
          </a:p>
          <a:p>
            <a:pPr lvl="1"/>
            <a:r>
              <a:rPr lang="en-US" dirty="0"/>
              <a:t>In 2018, they received six proposals ranging from 20-40 MW each.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ED187-EC5A-434A-BBAD-43035E8A3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3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EAB3B7-03B6-4CE7-8425-C37839C2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B79225A-044F-47AC-A466-ADAA88F41AF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511394-9AB3-443E-AF2C-165A05CB7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24" y="365127"/>
            <a:ext cx="8642675" cy="653446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Examples: Competitively Acquired Demand Response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2853E-2605-4180-9900-32652FCCD8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094302"/>
              </p:ext>
            </p:extLst>
          </p:nvPr>
        </p:nvGraphicFramePr>
        <p:xfrm>
          <a:off x="501326" y="1609858"/>
          <a:ext cx="8114640" cy="452048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568049">
                  <a:extLst>
                    <a:ext uri="{9D8B030D-6E8A-4147-A177-3AD203B41FA5}">
                      <a16:colId xmlns:a16="http://schemas.microsoft.com/office/drawing/2014/main" val="99241139"/>
                    </a:ext>
                  </a:extLst>
                </a:gridCol>
                <a:gridCol w="3546591">
                  <a:extLst>
                    <a:ext uri="{9D8B030D-6E8A-4147-A177-3AD203B41FA5}">
                      <a16:colId xmlns:a16="http://schemas.microsoft.com/office/drawing/2014/main" val="1642619964"/>
                    </a:ext>
                  </a:extLst>
                </a:gridCol>
              </a:tblGrid>
              <a:tr h="5022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RTO / ISO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Demand Response Capacity (MW)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96560"/>
                  </a:ext>
                </a:extLst>
              </a:tr>
              <a:tr h="502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California ISO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0614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1,700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205685"/>
                  </a:ext>
                </a:extLst>
              </a:tr>
              <a:tr h="502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Midcontinent Independent System Operator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0614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7,372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118911"/>
                  </a:ext>
                </a:extLst>
              </a:tr>
              <a:tr h="502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ISO New England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0614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2352062"/>
                  </a:ext>
                </a:extLst>
              </a:tr>
              <a:tr h="502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New York ISO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0614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1,217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5506698"/>
                  </a:ext>
                </a:extLst>
              </a:tr>
              <a:tr h="502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PJM Interconnect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0614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10,449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5977318"/>
                  </a:ext>
                </a:extLst>
              </a:tr>
              <a:tr h="502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Electric Reliability Council of Texas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0614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2,329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1896479"/>
                  </a:ext>
                </a:extLst>
              </a:tr>
              <a:tr h="502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Ontario IESO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0614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6057827"/>
                  </a:ext>
                </a:extLst>
              </a:tr>
              <a:tr h="502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0614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24,349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9928690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79ED9-30A0-4178-A214-55B6339BA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0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6BF507-DEE8-443F-A872-1E2E21B41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B79225A-044F-47AC-A466-ADAA88F41AF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F41060-66EE-40F2-97A9-83143623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Energy Efficiency &amp; Renewables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1EFF0-D6B0-467B-826B-EFB57B135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25" y="1319752"/>
            <a:ext cx="8284456" cy="5287109"/>
          </a:xfrm>
        </p:spPr>
        <p:txBody>
          <a:bodyPr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Most EE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and DR programs use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competitive bidding processes for some aspect of program delivery. For example: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California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Efficiency Vermont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Efficiency Maine Trust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Massachusetts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Nova Scotia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Oregon Energy Trust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Rhode Island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Washington DC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Wisconsin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Many jurisdictions use competitive bidding to procure renewable resources.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22B2B-FDC9-4886-9B01-73E7A878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Synapse Energy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95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- PPT">
  <a:themeElements>
    <a:clrScheme name="Custom 27">
      <a:dk1>
        <a:sysClr val="windowText" lastClr="000000"/>
      </a:dk1>
      <a:lt1>
        <a:sysClr val="window" lastClr="FFFFFF"/>
      </a:lt1>
      <a:dk2>
        <a:srgbClr val="2D3991"/>
      </a:dk2>
      <a:lt2>
        <a:srgbClr val="717073"/>
      </a:lt2>
      <a:accent1>
        <a:srgbClr val="5B9BD5"/>
      </a:accent1>
      <a:accent2>
        <a:srgbClr val="ED7D31"/>
      </a:accent2>
      <a:accent3>
        <a:srgbClr val="595959"/>
      </a:accent3>
      <a:accent4>
        <a:srgbClr val="EEB111"/>
      </a:accent4>
      <a:accent5>
        <a:srgbClr val="00549E"/>
      </a:accent5>
      <a:accent6>
        <a:srgbClr val="70AD47"/>
      </a:accent6>
      <a:hlink>
        <a:srgbClr val="0563C1"/>
      </a:hlink>
      <a:folHlink>
        <a:srgbClr val="954F72"/>
      </a:folHlink>
    </a:clrScheme>
    <a:fontScheme name="Energy Guides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0ABE98C58221844DAFDCF7580F08077E" ma:contentTypeVersion="0" ma:contentTypeDescription="" ma:contentTypeScope="" ma:versionID="cacfeefd2989696d03faf6daa2d24f8c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du RNCREQ (rapport de Synapse)</Sujet>
    <Confidentiel xmlns="a091097b-8ae3-4832-a2b2-51f9a78aeacd">3</Confidentiel>
    <Projet xmlns="a091097b-8ae3-4832-a2b2-51f9a78aeacd">1016</Projet>
    <Provenance xmlns="a091097b-8ae3-4832-a2b2-51f9a78aeacd">2</Provenance>
    <Hidden_UploadedAt xmlns="a091097b-8ae3-4832-a2b2-51f9a78aeacd">2023-04-25T01:52:31+00:00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123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617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2023-04-25T01:52:31+00:00</Hidden_ApprovedAt>
    <Cote_x0020_de_x0020_piéce xmlns="a091097b-8ae3-4832-a2b2-51f9a78aeacd">C-RNCREQ-0063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W2HFWTQUJJY6-48095035-777</_dlc_DocId>
    <_dlc_DocIdUrl xmlns="a84ed267-86d5-4fa1-a3cb-2fed497fe84f">
      <Url>http://s10mtlweb:8081/1016/_layouts/15/DocIdRedir.aspx?ID=W2HFWTQUJJY6-48095035-777</Url>
      <Description>W2HFWTQUJJY6-48095035-777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B335247-A50D-401F-B7E1-907712CECED8}"/>
</file>

<file path=customXml/itemProps2.xml><?xml version="1.0" encoding="utf-8"?>
<ds:datastoreItem xmlns:ds="http://schemas.openxmlformats.org/officeDocument/2006/customXml" ds:itemID="{FD261A50-9FFC-472C-AFF9-C2EF3605A4E0}"/>
</file>

<file path=customXml/itemProps3.xml><?xml version="1.0" encoding="utf-8"?>
<ds:datastoreItem xmlns:ds="http://schemas.openxmlformats.org/officeDocument/2006/customXml" ds:itemID="{3A8F8960-D074-4426-8C35-83A9A987A364}"/>
</file>

<file path=customXml/itemProps4.xml><?xml version="1.0" encoding="utf-8"?>
<ds:datastoreItem xmlns:ds="http://schemas.openxmlformats.org/officeDocument/2006/customXml" ds:itemID="{D702C08D-7CA5-4738-A57B-296733384DBE}"/>
</file>

<file path=docProps/app.xml><?xml version="1.0" encoding="utf-8"?>
<Properties xmlns="http://schemas.openxmlformats.org/officeDocument/2006/extended-properties" xmlns:vt="http://schemas.openxmlformats.org/officeDocument/2006/docPropsVTypes">
  <Template>template - PPT</Template>
  <TotalTime>10491</TotalTime>
  <Words>1093</Words>
  <Application>Microsoft Macintosh PowerPoint</Application>
  <PresentationFormat>On-screen Show (4:3)</PresentationFormat>
  <Paragraphs>125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Whitney SSm A</vt:lpstr>
      <vt:lpstr>template - PPT</vt:lpstr>
      <vt:lpstr>Utility Procurement of  Third-Party Demand-Side Services</vt:lpstr>
      <vt:lpstr>Background</vt:lpstr>
      <vt:lpstr>Risks of Unregulated Affiliates</vt:lpstr>
      <vt:lpstr>Advantages of Competition</vt:lpstr>
      <vt:lpstr>Competitive Procurement of Demand-Side Resources</vt:lpstr>
      <vt:lpstr>Examples: Canada</vt:lpstr>
      <vt:lpstr>Examples: United States</vt:lpstr>
      <vt:lpstr>Examples: Competitively Acquired Demand Response</vt:lpstr>
      <vt:lpstr>Examples: Energy Efficiency &amp; Renewables</vt:lpstr>
      <vt:lpstr>Recommendations</vt:lpstr>
    </vt:vector>
  </TitlesOfParts>
  <Company>Synapse Energy Economics,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subject>Présentation de la preuve du RNCREQ (rapport de Synapse)</dc:subject>
  <dc:creator>Melissa Whited</dc:creator>
  <cp:lastModifiedBy>Prunelle Thibault-Bedard</cp:lastModifiedBy>
  <cp:revision>570</cp:revision>
  <cp:lastPrinted>2016-09-09T21:09:19Z</cp:lastPrinted>
  <dcterms:created xsi:type="dcterms:W3CDTF">2014-09-10T13:53:28Z</dcterms:created>
  <dcterms:modified xsi:type="dcterms:W3CDTF">2021-07-08T20:42:08Z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0x010100F6681E3BDF397F418586AC591ADC81BB000ABE98C58221844DAFDCF7580F08077E</vt:lpwstr>
  </property>
  <property fmtid="{D5CDD505-2E9C-101B-9397-08002B2CF9AE}" pid="4" name="Order">
    <vt:r8>5901000</vt:r8>
  </property>
  <property fmtid="{D5CDD505-2E9C-101B-9397-08002B2CF9AE}" pid="5" name="_dlc_DocIdItemGuid">
    <vt:lpwstr>128e471d-e967-4cb4-8bf3-114ab1c1e435</vt:lpwstr>
  </property>
</Properties>
</file>