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66"/>
  </p:normalViewPr>
  <p:slideViewPr>
    <p:cSldViewPr>
      <p:cViewPr varScale="1">
        <p:scale>
          <a:sx n="102" d="100"/>
          <a:sy n="102" d="100"/>
        </p:scale>
        <p:origin x="122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076BC-9EE7-42E0-A20C-7A277CB73C33}" type="datetimeFigureOut">
              <a:rPr lang="fr-CA" smtClean="0"/>
              <a:t>20-09-01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CF0D-BEB9-49F6-B793-0C1E94F0ADA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0804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DCF0D-BEB9-49F6-B793-0C1E94F0ADA9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6576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DCF0D-BEB9-49F6-B793-0C1E94F0ADA9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9382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2F1BC-76DA-4542-A3B1-D3EBDEFCAE65}" type="datetime1">
              <a:rPr lang="fr-CA" smtClean="0"/>
              <a:t>20-09-01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R-4119-02020  /  Présentation de l'ACEF de Québec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BB98D-C507-4E89-B6EA-D8E96F28ED7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5560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8507-BE6A-48C4-BB30-2DBA152E4FF1}" type="datetime1">
              <a:rPr lang="fr-CA" smtClean="0"/>
              <a:t>20-09-01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R-4119-02020  /  Présentation de l'ACEF de Québec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BB98D-C507-4E89-B6EA-D8E96F28ED7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8585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7A41-C219-4729-BBD1-A7EA55D22A00}" type="datetime1">
              <a:rPr lang="fr-CA" smtClean="0"/>
              <a:t>20-09-01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R-4119-02020  /  Présentation de l'ACEF de Québec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BB98D-C507-4E89-B6EA-D8E96F28ED7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331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866C-36BB-44F3-9530-233002C1992F}" type="datetime1">
              <a:rPr lang="fr-CA" smtClean="0"/>
              <a:t>20-09-01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R-4119-02020  /  Présentation de l'ACEF de Québec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BB98D-C507-4E89-B6EA-D8E96F28ED7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705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BDD61-CB27-4BE2-8068-A0A105ECBEFF}" type="datetime1">
              <a:rPr lang="fr-CA" smtClean="0"/>
              <a:t>20-09-01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R-4119-02020  /  Présentation de l'ACEF de Québec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BB98D-C507-4E89-B6EA-D8E96F28ED7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183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3D06-C6C1-4DBC-8304-456E94935CB8}" type="datetime1">
              <a:rPr lang="fr-CA" smtClean="0"/>
              <a:t>20-09-01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R-4119-02020  /  Présentation de l'ACEF de Québec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BB98D-C507-4E89-B6EA-D8E96F28ED7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963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102C-2EAB-4599-8D80-9F9835708B7B}" type="datetime1">
              <a:rPr lang="fr-CA" smtClean="0"/>
              <a:t>20-09-01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R-4119-02020  /  Présentation de l'ACEF de Québec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BB98D-C507-4E89-B6EA-D8E96F28ED7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0905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DF21-BC95-48F7-B0CC-B2F2E3541E4B}" type="datetime1">
              <a:rPr lang="fr-CA" smtClean="0"/>
              <a:t>20-09-01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R-4119-02020  /  Présentation de l'ACEF de Québec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BB98D-C507-4E89-B6EA-D8E96F28ED7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897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3487-8738-4F22-9409-6A3EFD6AAA63}" type="datetime1">
              <a:rPr lang="fr-CA" smtClean="0"/>
              <a:t>20-09-01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R-4119-02020  /  Présentation de l'ACEF de Québec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BB98D-C507-4E89-B6EA-D8E96F28ED7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729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0F2D-49B8-4D24-AAE8-41D92E4D7932}" type="datetime1">
              <a:rPr lang="fr-CA" smtClean="0"/>
              <a:t>20-09-01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R-4119-02020  /  Présentation de l'ACEF de Québec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BB98D-C507-4E89-B6EA-D8E96F28ED7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39527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F3E7-B90F-4748-85E6-0531472AC742}" type="datetime1">
              <a:rPr lang="fr-CA" smtClean="0"/>
              <a:t>20-09-01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R-4119-02020  /  Présentation de l'ACEF de Québec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BB98D-C507-4E89-B6EA-D8E96F28ED7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276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B6B53-56A6-47BB-881D-D7CE04EC12D6}" type="datetime1">
              <a:rPr lang="fr-CA" smtClean="0"/>
              <a:t>20-09-01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A"/>
              <a:t>R-4119-02020  /  Présentation de l'ACEF de Québec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BB98D-C507-4E89-B6EA-D8E96F28ED7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68384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008111"/>
          </a:xfrm>
        </p:spPr>
        <p:txBody>
          <a:bodyPr>
            <a:normAutofit/>
          </a:bodyPr>
          <a:lstStyle/>
          <a:p>
            <a:r>
              <a:rPr lang="fr-CA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Régie de l’énergie</a:t>
            </a:r>
            <a:br>
              <a:rPr lang="fr-CA" sz="24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fr-CA" sz="28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Dossier R-4119-2020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2088232"/>
          </a:xfrm>
        </p:spPr>
        <p:txBody>
          <a:bodyPr>
            <a:normAutofit/>
          </a:bodyPr>
          <a:lstStyle/>
          <a:p>
            <a:r>
              <a:rPr lang="fr-CA" sz="2400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Preuve orale </a:t>
            </a:r>
          </a:p>
          <a:p>
            <a:r>
              <a:rPr lang="fr-CA" sz="2400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 l’ACEF de Québec</a:t>
            </a:r>
          </a:p>
          <a:p>
            <a:r>
              <a:rPr lang="fr-CA" sz="1400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 septembre 2020</a:t>
            </a:r>
          </a:p>
          <a:p>
            <a:pPr marL="72000"/>
            <a:endParaRPr lang="fr-CA" sz="1400" b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72000"/>
            <a:r>
              <a:rPr lang="fr-CA" sz="1600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Préparée par Jean-François Blain</a:t>
            </a:r>
          </a:p>
          <a:p>
            <a:pPr marL="72000"/>
            <a:r>
              <a:rPr lang="fr-CA" sz="1600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Analyste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3384376" cy="365125"/>
          </a:xfrm>
        </p:spPr>
        <p:txBody>
          <a:bodyPr/>
          <a:lstStyle/>
          <a:p>
            <a:r>
              <a:rPr lang="fr-CA" dirty="0"/>
              <a:t>R-4119-2020  /  Présentation de l'ACEF de Québec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BB98D-C507-4E89-B6EA-D8E96F28ED79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9253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Plan d’approvisionnement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400" dirty="0">
                <a:solidFill>
                  <a:schemeClr val="tx2">
                    <a:lumMod val="75000"/>
                  </a:schemeClr>
                </a:solidFill>
              </a:rPr>
              <a:t>Preuve écrite de l’ACEFQ </a:t>
            </a:r>
            <a:r>
              <a:rPr lang="fr-CA" sz="1400" dirty="0">
                <a:solidFill>
                  <a:schemeClr val="tx2">
                    <a:lumMod val="75000"/>
                  </a:schemeClr>
                </a:solidFill>
              </a:rPr>
              <a:t>(C-ACEFQ-0009)</a:t>
            </a:r>
          </a:p>
          <a:p>
            <a:pPr marL="0" indent="0">
              <a:buNone/>
            </a:pPr>
            <a:endParaRPr lang="fr-CA" sz="12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AutoNum type="arabicParenR"/>
            </a:pPr>
            <a:r>
              <a:rPr lang="fr-CA" sz="1600" b="1" dirty="0">
                <a:solidFill>
                  <a:schemeClr val="tx2">
                    <a:lumMod val="75000"/>
                  </a:schemeClr>
                </a:solidFill>
              </a:rPr>
              <a:t>Préoccupations  </a:t>
            </a:r>
            <a:r>
              <a:rPr lang="fr-CA" sz="1400" dirty="0">
                <a:solidFill>
                  <a:schemeClr val="tx2">
                    <a:lumMod val="75000"/>
                  </a:schemeClr>
                </a:solidFill>
              </a:rPr>
              <a:t>(page 4)</a:t>
            </a:r>
          </a:p>
          <a:p>
            <a:pPr marL="0" indent="0">
              <a:buNone/>
            </a:pPr>
            <a:r>
              <a:rPr lang="fr-CA" sz="1600" b="1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fr-FR" sz="1600" dirty="0">
                <a:solidFill>
                  <a:schemeClr val="tx2">
                    <a:lumMod val="75000"/>
                  </a:schemeClr>
                </a:solidFill>
              </a:rPr>
              <a:t>s’assurer que le Plan d’approvisionnement :</a:t>
            </a:r>
            <a:endParaRPr lang="fr-CA" sz="1600" dirty="0">
              <a:solidFill>
                <a:schemeClr val="tx2">
                  <a:lumMod val="75000"/>
                </a:schemeClr>
              </a:solidFill>
            </a:endParaRPr>
          </a:p>
          <a:p>
            <a:pPr lvl="2"/>
            <a:r>
              <a:rPr lang="fr-FR" sz="1600" dirty="0">
                <a:solidFill>
                  <a:schemeClr val="tx2">
                    <a:lumMod val="75000"/>
                  </a:schemeClr>
                </a:solidFill>
              </a:rPr>
              <a:t>repose sur des prévisions de vente réalistes qui s’inscrivent dans la continuité des tendances historiques</a:t>
            </a:r>
            <a:endParaRPr lang="fr-CA" sz="1600" dirty="0">
              <a:solidFill>
                <a:schemeClr val="tx2">
                  <a:lumMod val="75000"/>
                </a:schemeClr>
              </a:solidFill>
            </a:endParaRPr>
          </a:p>
          <a:p>
            <a:pPr marL="400050" lvl="1" indent="0">
              <a:buNone/>
            </a:pPr>
            <a:r>
              <a:rPr lang="fr-FR" sz="1600" dirty="0">
                <a:solidFill>
                  <a:schemeClr val="tx2">
                    <a:lumMod val="75000"/>
                  </a:schemeClr>
                </a:solidFill>
              </a:rPr>
              <a:t>	et </a:t>
            </a:r>
            <a:endParaRPr lang="fr-CA" sz="1600" dirty="0">
              <a:solidFill>
                <a:schemeClr val="tx2">
                  <a:lumMod val="75000"/>
                </a:schemeClr>
              </a:solidFill>
            </a:endParaRPr>
          </a:p>
          <a:p>
            <a:pPr lvl="2"/>
            <a:r>
              <a:rPr lang="fr-FR" sz="1600" dirty="0">
                <a:solidFill>
                  <a:schemeClr val="tx2">
                    <a:lumMod val="75000"/>
                  </a:schemeClr>
                </a:solidFill>
              </a:rPr>
              <a:t>qui tiennent compte des impacts de la pandémie de COVID-19.</a:t>
            </a:r>
            <a:endParaRPr lang="fr-CA" sz="16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fr-CA" sz="2000" dirty="0"/>
          </a:p>
          <a:p>
            <a:pPr>
              <a:buAutoNum type="arabicParenR" startAt="2"/>
            </a:pPr>
            <a:r>
              <a:rPr lang="fr-CA" sz="1600" b="1" dirty="0">
                <a:solidFill>
                  <a:schemeClr val="tx2">
                    <a:lumMod val="75000"/>
                  </a:schemeClr>
                </a:solidFill>
              </a:rPr>
              <a:t>Constats</a:t>
            </a:r>
          </a:p>
          <a:p>
            <a:pPr marL="0" indent="0" algn="just">
              <a:buNone/>
            </a:pPr>
            <a:r>
              <a:rPr lang="fr-CA" sz="1400" dirty="0">
                <a:solidFill>
                  <a:schemeClr val="tx2">
                    <a:lumMod val="75000"/>
                  </a:schemeClr>
                </a:solidFill>
              </a:rPr>
              <a:t>(page 6)	</a:t>
            </a:r>
            <a:r>
              <a:rPr lang="fr-CA" sz="1600" dirty="0">
                <a:solidFill>
                  <a:schemeClr val="tx2">
                    <a:lumMod val="75000"/>
                  </a:schemeClr>
                </a:solidFill>
              </a:rPr>
              <a:t>La croissance des volumes des dernières années a résulté de l’arrivée de nouveaux 	clients à forte consommation et/ou de l’augmentation de la consommation de certains 	clients. </a:t>
            </a:r>
          </a:p>
          <a:p>
            <a:pPr marL="0" indent="0" algn="just">
              <a:buNone/>
            </a:pPr>
            <a:r>
              <a:rPr lang="fr-CA" sz="1600" dirty="0">
                <a:solidFill>
                  <a:schemeClr val="tx2">
                    <a:lumMod val="75000"/>
                  </a:schemeClr>
                </a:solidFill>
              </a:rPr>
              <a:t>	Alors que la croissance de la consommation moyenne par client était surtout 	stimulée 	par les clients autres que D1 de 2010 à 2016, ce sont les volumes des tarifs D</a:t>
            </a:r>
            <a:r>
              <a:rPr lang="fr-CA" sz="1600" baseline="-25000" dirty="0">
                <a:solidFill>
                  <a:schemeClr val="tx2">
                    <a:lumMod val="75000"/>
                  </a:schemeClr>
                </a:solidFill>
              </a:rPr>
              <a:t>1 </a:t>
            </a:r>
            <a:r>
              <a:rPr lang="fr-CA" sz="1600" dirty="0">
                <a:solidFill>
                  <a:schemeClr val="tx2">
                    <a:lumMod val="75000"/>
                  </a:schemeClr>
                </a:solidFill>
              </a:rPr>
              <a:t>qui 	ont excédé les prévisions par les plus fortes marges au cours des trois dernières 	années (2017 à 2019). </a:t>
            </a:r>
          </a:p>
          <a:p>
            <a:pPr marL="0" indent="0" algn="just">
              <a:buNone/>
            </a:pPr>
            <a:r>
              <a:rPr lang="fr-CA" sz="1600" dirty="0">
                <a:solidFill>
                  <a:schemeClr val="tx2">
                    <a:lumMod val="75000"/>
                  </a:schemeClr>
                </a:solidFill>
              </a:rPr>
              <a:t>	(voir Tableaux des pages 6 et 7)</a:t>
            </a:r>
          </a:p>
          <a:p>
            <a:pPr marL="0" indent="0">
              <a:buNone/>
            </a:pPr>
            <a:endParaRPr lang="fr-CA" sz="16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3528392" cy="365125"/>
          </a:xfrm>
        </p:spPr>
        <p:txBody>
          <a:bodyPr vert="horz" lIns="91440" tIns="45720" rIns="91440" bIns="45720" rtlCol="0" anchor="ctr"/>
          <a:lstStyle/>
          <a:p>
            <a:r>
              <a:rPr lang="fr-CA" dirty="0"/>
              <a:t>R-4119-2020  /  Présentation de l'ACEF de Québec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BB98D-C507-4E89-B6EA-D8E96F28ED79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1256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Plan d’approvisionnement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400" dirty="0">
                <a:solidFill>
                  <a:schemeClr val="tx2">
                    <a:lumMod val="75000"/>
                  </a:schemeClr>
                </a:solidFill>
              </a:rPr>
              <a:t>Preuve écrite de l’ACEFQ </a:t>
            </a:r>
            <a:r>
              <a:rPr lang="fr-CA" sz="1400" dirty="0">
                <a:solidFill>
                  <a:schemeClr val="tx2">
                    <a:lumMod val="75000"/>
                  </a:schemeClr>
                </a:solidFill>
              </a:rPr>
              <a:t>(suite)</a:t>
            </a:r>
            <a:endParaRPr lang="fr-CA" sz="2000" dirty="0"/>
          </a:p>
          <a:p>
            <a:pPr>
              <a:buAutoNum type="arabicParenR" startAt="2"/>
            </a:pPr>
            <a:r>
              <a:rPr lang="fr-CA" sz="1600" b="1" dirty="0">
                <a:solidFill>
                  <a:schemeClr val="tx2">
                    <a:lumMod val="75000"/>
                  </a:schemeClr>
                </a:solidFill>
              </a:rPr>
              <a:t>Constats  </a:t>
            </a:r>
            <a:r>
              <a:rPr lang="fr-CA" sz="1400" dirty="0">
                <a:solidFill>
                  <a:schemeClr val="tx2">
                    <a:lumMod val="75000"/>
                  </a:schemeClr>
                </a:solidFill>
              </a:rPr>
              <a:t>(suite)</a:t>
            </a:r>
          </a:p>
          <a:p>
            <a:pPr algn="just"/>
            <a:r>
              <a:rPr lang="fr-CA" sz="1400" dirty="0">
                <a:solidFill>
                  <a:schemeClr val="tx2">
                    <a:lumMod val="75000"/>
                  </a:schemeClr>
                </a:solidFill>
              </a:rPr>
              <a:t>(page 7)</a:t>
            </a:r>
            <a:r>
              <a:rPr lang="fr-CA" sz="1400" b="1" dirty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fr-CA" sz="1600" dirty="0">
                <a:solidFill>
                  <a:schemeClr val="tx2">
                    <a:lumMod val="75000"/>
                  </a:schemeClr>
                </a:solidFill>
              </a:rPr>
              <a:t>Les prévisions du nombre de clients et de volumes déposées par </a:t>
            </a:r>
            <a:r>
              <a:rPr lang="fr-CA" sz="1600" dirty="0" err="1">
                <a:solidFill>
                  <a:schemeClr val="tx2">
                    <a:lumMod val="75000"/>
                  </a:schemeClr>
                </a:solidFill>
              </a:rPr>
              <a:t>Énergir</a:t>
            </a:r>
            <a:r>
              <a:rPr lang="fr-CA" sz="1600" dirty="0">
                <a:solidFill>
                  <a:schemeClr val="tx2">
                    <a:lumMod val="75000"/>
                  </a:schemeClr>
                </a:solidFill>
              </a:rPr>
              <a:t> dans le cadre des DT 2020 et 2021 s’inscrivent dans la continuité des tendances historiques.</a:t>
            </a:r>
          </a:p>
          <a:p>
            <a:pPr algn="just"/>
            <a:r>
              <a:rPr lang="fr-CA" sz="1400" dirty="0">
                <a:solidFill>
                  <a:schemeClr val="tx2">
                    <a:lumMod val="75000"/>
                  </a:schemeClr>
                </a:solidFill>
              </a:rPr>
              <a:t>(page 7)  </a:t>
            </a:r>
            <a:r>
              <a:rPr lang="fr-CA" sz="1600" dirty="0">
                <a:solidFill>
                  <a:schemeClr val="tx2">
                    <a:lumMod val="75000"/>
                  </a:schemeClr>
                </a:solidFill>
              </a:rPr>
              <a:t>La réalisation de ces prévisions demeure largement tributaire du maintien ou de l’interruption des activités d’un nombre limité de clients à grand débit (en service continu).(</a:t>
            </a:r>
            <a:r>
              <a:rPr lang="fr-CA" sz="1400" dirty="0">
                <a:solidFill>
                  <a:schemeClr val="tx2">
                    <a:lumMod val="75000"/>
                  </a:schemeClr>
                </a:solidFill>
              </a:rPr>
              <a:t>voir B-0126, </a:t>
            </a:r>
            <a:r>
              <a:rPr lang="fr-CA" sz="1400" dirty="0" err="1">
                <a:solidFill>
                  <a:schemeClr val="tx2">
                    <a:lumMod val="75000"/>
                  </a:schemeClr>
                </a:solidFill>
              </a:rPr>
              <a:t>Énergir</a:t>
            </a:r>
            <a:r>
              <a:rPr lang="fr-CA" sz="1400" dirty="0">
                <a:solidFill>
                  <a:schemeClr val="tx2">
                    <a:lumMod val="75000"/>
                  </a:schemeClr>
                </a:solidFill>
              </a:rPr>
              <a:t>-T doc 2, pages 4 et 6, Tableaux R-1.4 et R-1.6</a:t>
            </a:r>
            <a:r>
              <a:rPr lang="fr-CA" sz="1600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r>
              <a:rPr lang="fr-CA" sz="1600" dirty="0">
                <a:solidFill>
                  <a:schemeClr val="tx2">
                    <a:lumMod val="75000"/>
                  </a:schemeClr>
                </a:solidFill>
              </a:rPr>
              <a:t>toute la croissance des volumes prévue sur l’horizon du Plan d’approvisionnement  2021-2024, scénario de base,  provient des VGE en service continu. </a:t>
            </a:r>
            <a:r>
              <a:rPr lang="fr-CA" sz="1400" dirty="0">
                <a:solidFill>
                  <a:schemeClr val="tx2">
                    <a:lumMod val="75000"/>
                  </a:schemeClr>
                </a:solidFill>
              </a:rPr>
              <a:t>(voir B-0113, </a:t>
            </a:r>
            <a:r>
              <a:rPr lang="fr-CA" sz="1400" dirty="0" err="1">
                <a:solidFill>
                  <a:schemeClr val="tx2">
                    <a:lumMod val="75000"/>
                  </a:schemeClr>
                </a:solidFill>
              </a:rPr>
              <a:t>Énergir</a:t>
            </a:r>
            <a:r>
              <a:rPr lang="fr-CA" sz="1400" dirty="0">
                <a:solidFill>
                  <a:schemeClr val="tx2">
                    <a:lumMod val="75000"/>
                  </a:schemeClr>
                </a:solidFill>
              </a:rPr>
              <a:t> -H doc 1, p.51, Tableau 20)</a:t>
            </a:r>
          </a:p>
          <a:p>
            <a:pPr marL="0" indent="0">
              <a:spcBef>
                <a:spcPts val="0"/>
              </a:spcBef>
              <a:buNone/>
            </a:pPr>
            <a:endParaRPr lang="fr-CA" sz="16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AutoNum type="arabicParenR" startAt="3"/>
            </a:pPr>
            <a:r>
              <a:rPr lang="fr-CA" sz="1600" b="1" dirty="0">
                <a:solidFill>
                  <a:schemeClr val="tx2">
                    <a:lumMod val="75000"/>
                  </a:schemeClr>
                </a:solidFill>
              </a:rPr>
              <a:t>Recommandation</a:t>
            </a:r>
          </a:p>
          <a:p>
            <a:pPr marL="0" indent="0" algn="just">
              <a:buNone/>
            </a:pPr>
            <a:r>
              <a:rPr lang="fr-CA" sz="1400" dirty="0">
                <a:solidFill>
                  <a:schemeClr val="tx2">
                    <a:lumMod val="75000"/>
                  </a:schemeClr>
                </a:solidFill>
              </a:rPr>
              <a:t>(page  5)	</a:t>
            </a:r>
            <a:r>
              <a:rPr lang="fr-CA" sz="1400" b="1" dirty="0">
                <a:solidFill>
                  <a:schemeClr val="tx2">
                    <a:lumMod val="75000"/>
                  </a:schemeClr>
                </a:solidFill>
              </a:rPr>
              <a:t>L’ACEFQ est d’avis</a:t>
            </a:r>
            <a:r>
              <a:rPr lang="fr-CA" sz="1400" dirty="0">
                <a:solidFill>
                  <a:schemeClr val="tx2">
                    <a:lumMod val="75000"/>
                  </a:schemeClr>
                </a:solidFill>
              </a:rPr>
              <a:t> qu’une révision de la prévision des ventes en cours de dossier pourrait, exceptionnellement, s’avérer nécessaire. Une correction tarifaire, dès 2020-2021, d’une partie des impacts de la pandémie pourrait en effet être préférable à une situation de manque à gagner plus important par rapport à des prévisions non révisées</a:t>
            </a:r>
            <a:r>
              <a:rPr lang="fr-CA" sz="1400" dirty="0"/>
              <a:t>.</a:t>
            </a:r>
            <a:endParaRPr lang="fr-CA" sz="14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CA" sz="1400" dirty="0">
                <a:solidFill>
                  <a:schemeClr val="tx2">
                    <a:lumMod val="75000"/>
                  </a:schemeClr>
                </a:solidFill>
              </a:rPr>
              <a:t>(page 8)</a:t>
            </a:r>
            <a:r>
              <a:rPr lang="fr-CA" sz="16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fr-CA" sz="1600" b="1" dirty="0">
                <a:solidFill>
                  <a:schemeClr val="tx2">
                    <a:lumMod val="75000"/>
                  </a:schemeClr>
                </a:solidFill>
              </a:rPr>
              <a:t>l’ACEFQ recommande à la Régie d’ordonner exceptionnellement le dépôt en cours de dossier d’une mise à jour des résultats de vente pour l’année de base et des prévisions de vente pour l’année témoin.</a:t>
            </a:r>
            <a:r>
              <a:rPr lang="fr-CA" sz="1600" dirty="0">
                <a:solidFill>
                  <a:schemeClr val="tx2">
                    <a:lumMod val="75000"/>
                  </a:schemeClr>
                </a:solidFill>
              </a:rPr>
              <a:t>		</a:t>
            </a:r>
          </a:p>
          <a:p>
            <a:pPr marL="0" indent="0">
              <a:buNone/>
            </a:pPr>
            <a:endParaRPr lang="fr-CA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3528392" cy="365125"/>
          </a:xfrm>
        </p:spPr>
        <p:txBody>
          <a:bodyPr vert="horz" lIns="91440" tIns="45720" rIns="91440" bIns="45720" rtlCol="0" anchor="ctr"/>
          <a:lstStyle/>
          <a:p>
            <a:r>
              <a:rPr lang="fr-CA" dirty="0"/>
              <a:t>R-4119-2020  /  Présentation de l'ACEF de Québec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BB98D-C507-4E89-B6EA-D8E96F28ED79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9136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Plan d’approvisionnement</a:t>
            </a:r>
            <a:endParaRPr lang="fr-CA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400" dirty="0">
                <a:solidFill>
                  <a:schemeClr val="tx2">
                    <a:lumMod val="75000"/>
                  </a:schemeClr>
                </a:solidFill>
              </a:rPr>
              <a:t>Qu’est-ce qui cloche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A" sz="1600" dirty="0">
                <a:solidFill>
                  <a:schemeClr val="tx2">
                    <a:lumMod val="75000"/>
                  </a:schemeClr>
                </a:solidFill>
              </a:rPr>
              <a:t>Des prévisions de ventes « qui s’inscrivent dans la continuité des tendances historiques » … en dépit des effets de la pandémie sur l’économie en 2020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A" sz="1600" dirty="0">
                <a:solidFill>
                  <a:schemeClr val="tx2">
                    <a:lumMod val="75000"/>
                  </a:schemeClr>
                </a:solidFill>
              </a:rPr>
              <a:t>En présence de changements  exceptionnels dans le contexte économique, énergétique, financier, on s’attend à un impact significatif sur les ventes …</a:t>
            </a:r>
          </a:p>
          <a:p>
            <a:pPr marL="0" indent="0">
              <a:buNone/>
            </a:pPr>
            <a:r>
              <a:rPr lang="fr-CA" sz="1600" dirty="0">
                <a:solidFill>
                  <a:schemeClr val="tx2">
                    <a:lumMod val="75000"/>
                  </a:schemeClr>
                </a:solidFill>
              </a:rPr>
              <a:t>	Pourquoi si peu dans le cas d’</a:t>
            </a:r>
            <a:r>
              <a:rPr lang="fr-CA" sz="1600" dirty="0" err="1">
                <a:solidFill>
                  <a:schemeClr val="tx2">
                    <a:lumMod val="75000"/>
                  </a:schemeClr>
                </a:solidFill>
              </a:rPr>
              <a:t>Énergir</a:t>
            </a:r>
            <a:r>
              <a:rPr lang="fr-CA" sz="1600" dirty="0">
                <a:solidFill>
                  <a:schemeClr val="tx2">
                    <a:lumMod val="75000"/>
                  </a:schemeClr>
                </a:solidFill>
              </a:rPr>
              <a:t> ? (dissonance avec HQ)</a:t>
            </a:r>
            <a:endParaRPr lang="fr-CA" sz="18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CA" sz="2400" dirty="0">
                <a:solidFill>
                  <a:schemeClr val="tx2">
                    <a:lumMod val="75000"/>
                  </a:schemeClr>
                </a:solidFill>
              </a:rPr>
              <a:t>Éléments d’explication</a:t>
            </a:r>
            <a:endParaRPr lang="fr-CA" sz="18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CA" sz="1600" dirty="0">
                <a:solidFill>
                  <a:schemeClr val="tx2">
                    <a:lumMod val="75000"/>
                  </a:schemeClr>
                </a:solidFill>
              </a:rPr>
              <a:t>L’année 2019-2020 (année de départ du PA) devrait être caractérisée par un point de rupture dan la progression des volumes- ce n’est pas le cas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sz="1600" dirty="0">
                <a:solidFill>
                  <a:schemeClr val="tx2">
                    <a:lumMod val="75000"/>
                  </a:schemeClr>
                </a:solidFill>
              </a:rPr>
              <a:t>	- effet du positionnement de l’année tarifaire vs la période de confinement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CA" sz="1600" dirty="0">
                <a:solidFill>
                  <a:schemeClr val="tx2">
                    <a:lumMod val="75000"/>
                  </a:schemeClr>
                </a:solidFill>
              </a:rPr>
              <a:t>	  (</a:t>
            </a:r>
            <a:r>
              <a:rPr lang="fr-CA" sz="1400" dirty="0">
                <a:solidFill>
                  <a:schemeClr val="tx2">
                    <a:lumMod val="75000"/>
                  </a:schemeClr>
                </a:solidFill>
              </a:rPr>
              <a:t>voir</a:t>
            </a:r>
            <a:r>
              <a:rPr lang="fr-CA" sz="1600" dirty="0">
                <a:solidFill>
                  <a:schemeClr val="tx2">
                    <a:lumMod val="75000"/>
                  </a:schemeClr>
                </a:solidFill>
              </a:rPr>
              <a:t> B-0182, </a:t>
            </a:r>
            <a:r>
              <a:rPr lang="fr-CA" sz="1600" dirty="0" err="1">
                <a:solidFill>
                  <a:schemeClr val="tx2">
                    <a:lumMod val="75000"/>
                  </a:schemeClr>
                </a:solidFill>
              </a:rPr>
              <a:t>Énergir</a:t>
            </a:r>
            <a:r>
              <a:rPr lang="fr-CA" sz="1600" dirty="0">
                <a:solidFill>
                  <a:schemeClr val="tx2">
                    <a:lumMod val="75000"/>
                  </a:schemeClr>
                </a:solidFill>
              </a:rPr>
              <a:t>-G doc 5, p.3)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sz="1600" dirty="0">
                <a:solidFill>
                  <a:schemeClr val="tx2">
                    <a:lumMod val="75000"/>
                  </a:schemeClr>
                </a:solidFill>
              </a:rPr>
              <a:t>	- effet du moment auquel la prévision au dossier (4/8 2020) pour l’année en cours a 	  été faite  (pré-pandémie) 	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sz="1600" dirty="0">
                <a:solidFill>
                  <a:schemeClr val="tx2">
                    <a:lumMod val="75000"/>
                  </a:schemeClr>
                </a:solidFill>
              </a:rPr>
              <a:t>	- effet de la consommation additionnelle de 3 grands clients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CA" sz="16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fr-CA" sz="1400" dirty="0">
                <a:solidFill>
                  <a:schemeClr val="tx2">
                    <a:lumMod val="75000"/>
                  </a:schemeClr>
                </a:solidFill>
              </a:rPr>
              <a:t>  (afficher  B-0191, </a:t>
            </a:r>
            <a:r>
              <a:rPr lang="fr-CA" sz="1400" dirty="0" err="1">
                <a:solidFill>
                  <a:schemeClr val="tx2">
                    <a:lumMod val="75000"/>
                  </a:schemeClr>
                </a:solidFill>
              </a:rPr>
              <a:t>Énergir</a:t>
            </a:r>
            <a:r>
              <a:rPr lang="fr-CA" sz="1400" dirty="0">
                <a:solidFill>
                  <a:schemeClr val="tx2">
                    <a:lumMod val="75000"/>
                  </a:schemeClr>
                </a:solidFill>
              </a:rPr>
              <a:t>-T doc 13, Réponse Engagement No 2)</a:t>
            </a:r>
          </a:p>
          <a:p>
            <a:pPr marL="0" indent="0">
              <a:buNone/>
            </a:pPr>
            <a:endParaRPr lang="fr-CA" sz="2400" dirty="0"/>
          </a:p>
          <a:p>
            <a:pPr marL="0" indent="0">
              <a:buNone/>
            </a:pPr>
            <a:endParaRPr lang="fr-CA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11560" y="6356350"/>
            <a:ext cx="3528392" cy="365125"/>
          </a:xfrm>
        </p:spPr>
        <p:txBody>
          <a:bodyPr/>
          <a:lstStyle/>
          <a:p>
            <a:r>
              <a:rPr lang="fr-CA" dirty="0"/>
              <a:t>R-4119-02020  /  Présentation de l'ACEF de Québec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BB98D-C507-4E89-B6EA-D8E96F28ED79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5213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Plan d’approvisionnement</a:t>
            </a:r>
            <a:endParaRPr lang="fr-CA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4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La réponse à l’engagement No 2 (B-0191)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CA" sz="16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au 4/8 2020, la consommation prévue de ces trois clients pour 2019-2020 était en hausse de </a:t>
            </a:r>
            <a:r>
              <a:rPr lang="fr-CA" sz="1600" b="1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40</a:t>
            </a:r>
            <a:r>
              <a:rPr lang="fr-CA" sz="16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 10</a:t>
            </a:r>
            <a:r>
              <a:rPr lang="fr-CA" sz="1600" baseline="-250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6</a:t>
            </a:r>
            <a:r>
              <a:rPr lang="fr-CA" sz="16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m</a:t>
            </a:r>
            <a:r>
              <a:rPr lang="fr-CA" sz="1600" baseline="-250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3 </a:t>
            </a:r>
            <a:r>
              <a:rPr lang="fr-CA" sz="16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par rapport à la prévision du DT 2020, soit 16,1 %;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CA" sz="16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cette augmentation de </a:t>
            </a:r>
            <a:r>
              <a:rPr lang="fr-CA" sz="1600" b="1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40</a:t>
            </a:r>
            <a:r>
              <a:rPr lang="fr-CA" sz="16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 10</a:t>
            </a:r>
            <a:r>
              <a:rPr lang="fr-CA" sz="1600" baseline="-250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6</a:t>
            </a:r>
            <a:r>
              <a:rPr lang="fr-CA" sz="16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m</a:t>
            </a:r>
            <a:r>
              <a:rPr lang="fr-CA" sz="1600" baseline="-250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3 </a:t>
            </a:r>
            <a:r>
              <a:rPr lang="fr-CA" sz="16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fait partie de la prévision 4/8 2020 pour l'année tarifaire en cours 2019-2020 de ces 3 clients (288  476 596 m</a:t>
            </a:r>
            <a:r>
              <a:rPr lang="fr-CA" sz="1600" baseline="-250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3</a:t>
            </a:r>
            <a:r>
              <a:rPr lang="fr-CA" sz="16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);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CA" sz="16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au cours des mois suivants, ces 3 clients consomment </a:t>
            </a:r>
            <a:r>
              <a:rPr lang="fr-CA" sz="1600" b="1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31,5</a:t>
            </a:r>
            <a:r>
              <a:rPr lang="fr-CA" sz="16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 10</a:t>
            </a:r>
            <a:r>
              <a:rPr lang="fr-CA" sz="1600" baseline="-250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6</a:t>
            </a:r>
            <a:r>
              <a:rPr lang="fr-CA" sz="16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m</a:t>
            </a:r>
            <a:r>
              <a:rPr lang="fr-CA" sz="1600" baseline="-250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3</a:t>
            </a:r>
            <a:r>
              <a:rPr lang="fr-CA" sz="16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 de moins que prévu au DT 2020 ; en fait, sur l'ensemble de l'année 2019-2020, ces 3 clients VGE ne peuvent pas consommer plus de </a:t>
            </a:r>
            <a:r>
              <a:rPr lang="fr-CA" sz="1600" b="1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257</a:t>
            </a:r>
            <a:r>
              <a:rPr lang="fr-CA" sz="16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 10</a:t>
            </a:r>
            <a:r>
              <a:rPr lang="fr-CA" sz="1600" baseline="-250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6</a:t>
            </a:r>
            <a:r>
              <a:rPr lang="fr-CA" sz="16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m</a:t>
            </a:r>
            <a:r>
              <a:rPr lang="fr-CA" sz="1600" baseline="-250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3</a:t>
            </a:r>
            <a:r>
              <a:rPr lang="fr-CA" sz="16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 plutôt que les </a:t>
            </a:r>
            <a:r>
              <a:rPr lang="fr-CA" sz="1600" b="1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288,5</a:t>
            </a:r>
            <a:r>
              <a:rPr lang="fr-CA" sz="16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 indiqués (288,5  -  31,5).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fr-CA" sz="24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Récurrence des volumes (Plan 2021-2024)</a:t>
            </a:r>
          </a:p>
          <a:p>
            <a:pPr marL="0" indent="0">
              <a:spcBef>
                <a:spcPts val="1200"/>
              </a:spcBef>
              <a:buNone/>
            </a:pPr>
            <a:endParaRPr lang="fr-CA" sz="2400" dirty="0">
              <a:solidFill>
                <a:schemeClr val="tx2">
                  <a:lumMod val="75000"/>
                </a:schemeClr>
              </a:solidFill>
              <a:cs typeface="Calibri Light" panose="020F030202020403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fr-CA" sz="2400" dirty="0">
              <a:solidFill>
                <a:schemeClr val="tx2">
                  <a:lumMod val="75000"/>
                </a:schemeClr>
              </a:solidFill>
              <a:cs typeface="Calibri Light" panose="020F0302020204030204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755576" y="6356350"/>
            <a:ext cx="3960440" cy="365125"/>
          </a:xfrm>
        </p:spPr>
        <p:txBody>
          <a:bodyPr/>
          <a:lstStyle/>
          <a:p>
            <a:r>
              <a:rPr lang="fr-CA" dirty="0"/>
              <a:t>R-4119-02020  /  Présentation de l'ACEF de Québec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BB98D-C507-4E89-B6EA-D8E96F28ED79}" type="slidenum">
              <a:rPr lang="fr-CA" smtClean="0"/>
              <a:t>5</a:t>
            </a:fld>
            <a:endParaRPr lang="fr-CA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175578"/>
              </p:ext>
            </p:extLst>
          </p:nvPr>
        </p:nvGraphicFramePr>
        <p:xfrm>
          <a:off x="611558" y="3933057"/>
          <a:ext cx="7992888" cy="2115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fr-C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cs typeface="Calibri Light" panose="020F0302020204030204" pitchFamily="34" charset="0"/>
                        </a:rPr>
                        <a:t>10</a:t>
                      </a:r>
                      <a:r>
                        <a:rPr lang="fr-CA" sz="1800" baseline="-25000" dirty="0">
                          <a:solidFill>
                            <a:schemeClr val="tx2">
                              <a:lumMod val="75000"/>
                            </a:schemeClr>
                          </a:solidFill>
                          <a:cs typeface="Calibri Light" panose="020F0302020204030204" pitchFamily="34" charset="0"/>
                        </a:rPr>
                        <a:t>6</a:t>
                      </a:r>
                      <a:r>
                        <a:rPr lang="fr-C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cs typeface="Calibri Light" panose="020F0302020204030204" pitchFamily="34" charset="0"/>
                        </a:rPr>
                        <a:t>m</a:t>
                      </a:r>
                      <a:r>
                        <a:rPr lang="fr-CA" sz="1800" baseline="-25000" dirty="0">
                          <a:solidFill>
                            <a:schemeClr val="tx2">
                              <a:lumMod val="75000"/>
                            </a:schemeClr>
                          </a:solidFill>
                          <a:cs typeface="Calibri Light" panose="020F0302020204030204" pitchFamily="34" charset="0"/>
                        </a:rPr>
                        <a:t>3</a:t>
                      </a:r>
                      <a:endParaRPr lang="fr-CA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2019-2020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2020-2021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2021-2022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2022-2023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2023-2024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682">
                <a:tc>
                  <a:txBody>
                    <a:bodyPr/>
                    <a:lstStyle/>
                    <a:p>
                      <a:r>
                        <a:rPr lang="fr-CA" sz="1200" dirty="0"/>
                        <a:t>Consommation prévue 3 clients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257,0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293,0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307,2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310,2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310,2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682">
                <a:tc>
                  <a:txBody>
                    <a:bodyPr/>
                    <a:lstStyle/>
                    <a:p>
                      <a:r>
                        <a:rPr lang="fr-CA" sz="1200" dirty="0"/>
                        <a:t>Ajouts de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36,0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50,2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60,2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60,2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249">
                <a:tc>
                  <a:txBody>
                    <a:bodyPr/>
                    <a:lstStyle/>
                    <a:p>
                      <a:r>
                        <a:rPr lang="fr-CA" sz="1200" dirty="0" err="1"/>
                        <a:t>Consomm</a:t>
                      </a:r>
                      <a:r>
                        <a:rPr lang="fr-CA" sz="1200" dirty="0"/>
                        <a:t>.</a:t>
                      </a:r>
                      <a:r>
                        <a:rPr lang="fr-CA" sz="1200" baseline="0" dirty="0"/>
                        <a:t> </a:t>
                      </a:r>
                      <a:r>
                        <a:rPr lang="fr-CA" sz="1200" dirty="0"/>
                        <a:t>prévue nouveau client*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/>
                        <a:t>B-0113, p. 46-47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32,2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163,8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163,8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fr-CA" sz="1200" b="1" dirty="0"/>
                        <a:t>Ajouts de charge</a:t>
                      </a:r>
                    </a:p>
                    <a:p>
                      <a:r>
                        <a:rPr lang="fr-CA" sz="1200" b="1" dirty="0"/>
                        <a:t>totaux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dirty="0"/>
                        <a:t>36,0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dirty="0"/>
                        <a:t>82,4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dirty="0"/>
                        <a:t>224,0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dirty="0"/>
                        <a:t>224,0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660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Plan d’approvisionnement</a:t>
            </a:r>
            <a:endParaRPr lang="fr-CA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400" dirty="0"/>
              <a:t>Incidence des ajouts de charge de 4 VGE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CA" sz="2400" dirty="0"/>
              <a:t>sur le Plan d’approvisionnement 2021-2024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fr-CA" sz="1800" dirty="0"/>
              <a:t>Scénario de base (</a:t>
            </a:r>
            <a:r>
              <a:rPr lang="fr-CA" sz="18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10</a:t>
            </a:r>
            <a:r>
              <a:rPr lang="fr-CA" sz="1800" baseline="-250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6</a:t>
            </a:r>
            <a:r>
              <a:rPr lang="fr-CA" sz="18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m</a:t>
            </a:r>
            <a:r>
              <a:rPr lang="fr-CA" sz="1800" baseline="-250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3</a:t>
            </a:r>
            <a:r>
              <a:rPr lang="fr-CA" sz="1800" dirty="0">
                <a:solidFill>
                  <a:schemeClr val="tx2">
                    <a:lumMod val="75000"/>
                  </a:schemeClr>
                </a:solidFill>
                <a:cs typeface="Calibri Light" panose="020F0302020204030204" pitchFamily="34" charset="0"/>
              </a:rPr>
              <a:t>)</a:t>
            </a:r>
            <a:endParaRPr lang="fr-CA" sz="1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3600400" cy="365125"/>
          </a:xfrm>
        </p:spPr>
        <p:txBody>
          <a:bodyPr/>
          <a:lstStyle/>
          <a:p>
            <a:r>
              <a:rPr lang="fr-CA" dirty="0"/>
              <a:t>R-4119-02020  /  Présentation de l'ACEF de Québec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BB98D-C507-4E89-B6EA-D8E96F28ED79}" type="slidenum">
              <a:rPr lang="fr-CA" smtClean="0"/>
              <a:t>6</a:t>
            </a:fld>
            <a:endParaRPr lang="fr-CA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02076"/>
              </p:ext>
            </p:extLst>
          </p:nvPr>
        </p:nvGraphicFramePr>
        <p:xfrm>
          <a:off x="539552" y="2420888"/>
          <a:ext cx="7704855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0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0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0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0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9276"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2019-2020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2020-2021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2021-2022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2022-2023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2023-2024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276"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6</a:t>
                      </a:r>
                      <a:r>
                        <a:rPr lang="fr-CA" sz="1600" baseline="0" dirty="0"/>
                        <a:t> 169,6*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6 197,5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6</a:t>
                      </a:r>
                      <a:r>
                        <a:rPr lang="fr-CA" sz="1600" baseline="0" dirty="0"/>
                        <a:t> 264,2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6 425,4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6 424,2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276">
                <a:tc>
                  <a:txBody>
                    <a:bodyPr/>
                    <a:lstStyle/>
                    <a:p>
                      <a:pPr algn="ctr"/>
                      <a:r>
                        <a:rPr lang="fr-CA" sz="1200" dirty="0"/>
                        <a:t>- 50 % ajouts de charge 4 VGE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6</a:t>
                      </a:r>
                      <a:r>
                        <a:rPr lang="fr-CA" sz="1600" baseline="0" dirty="0"/>
                        <a:t> 179,5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6 223,0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6 313,4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6 312,2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276">
                <a:tc>
                  <a:txBody>
                    <a:bodyPr/>
                    <a:lstStyle/>
                    <a:p>
                      <a:pPr algn="ctr"/>
                      <a:r>
                        <a:rPr lang="fr-CA" sz="1200" dirty="0"/>
                        <a:t>- 100 % des ajouts de charge 4 VGE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6 161,5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6 181,8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6 201,4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6 200,2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276">
                <a:tc>
                  <a:txBody>
                    <a:bodyPr/>
                    <a:lstStyle/>
                    <a:p>
                      <a:pPr algn="ctr"/>
                      <a:r>
                        <a:rPr lang="fr-CA" sz="1200" dirty="0"/>
                        <a:t>Scénario défavorable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6 030,9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5</a:t>
                      </a:r>
                      <a:r>
                        <a:rPr lang="fr-CA" sz="1600" baseline="0" dirty="0"/>
                        <a:t> 987,9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5 908,8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5 840,9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148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Plan d’approvisionnement</a:t>
            </a:r>
            <a:endParaRPr lang="fr-CA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400" dirty="0"/>
              <a:t>Quelques questions additionnelles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CA" sz="1800" dirty="0"/>
              <a:t>S’agirait-il d’une correction disproportionnée ?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sz="1800" dirty="0"/>
              <a:t>	</a:t>
            </a:r>
            <a:r>
              <a:rPr lang="fr-CA" sz="1600" dirty="0"/>
              <a:t>voir B-0113, Annexe 2 p.4 Tableau 1 et p. 9 graphique 5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CA" sz="1800" dirty="0"/>
              <a:t>La situation pourrait-elle se retourner ?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sz="1800" dirty="0"/>
              <a:t>	risque de manque à gagner vs risque de trop-perçu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sz="1800" dirty="0"/>
              <a:t>	découplage des revenus: risque des clients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CA" sz="1800" dirty="0"/>
              <a:t>Optimisation des Approvisionnements : théorie et pratique</a:t>
            </a:r>
            <a:endParaRPr lang="fr-CA" sz="14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CA" sz="1800" dirty="0"/>
              <a:t>Quel dispositif privilégier ?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11560" y="6356350"/>
            <a:ext cx="3600400" cy="365125"/>
          </a:xfrm>
        </p:spPr>
        <p:txBody>
          <a:bodyPr/>
          <a:lstStyle/>
          <a:p>
            <a:r>
              <a:rPr lang="fr-CA" dirty="0"/>
              <a:t>R-4119-02020  /  Présentation de l'ACEF de Québec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BB98D-C507-4E89-B6EA-D8E96F28ED79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937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fr-CA" sz="2800" dirty="0"/>
              <a:t>L’énergie dans le budget des ménages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520932"/>
              </p:ext>
            </p:extLst>
          </p:nvPr>
        </p:nvGraphicFramePr>
        <p:xfrm>
          <a:off x="992529" y="2852936"/>
          <a:ext cx="5812620" cy="25520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6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93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93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901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 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Consommation annuelle d’électricité, en KWh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018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10 000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15 000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20 000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25 000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30 000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Revenu annuel net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du ménage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15 000 $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5,9 %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9,0 %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12,1 %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15,5 %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18,5 %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20 000 $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4,5 %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6,8 %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9,1 %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11,6 %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13,9 %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9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25 000 $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3,6 %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5,4 %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7,3 %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9,3 %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11,1 %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9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30 000 $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3,0 %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4,5 %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6,0 %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7,7 %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9,2 %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9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35 000 $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2,5 %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3,9 %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5,2 %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6,6 %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7,9 %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9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40 000 $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2,2 %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3,4 %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4,5 %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5,8 %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6,9 %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9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50 000 $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1,8 %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2,7 %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3,6 %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4,6 %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5,5 %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9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60 000 $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1,5 %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2,3 %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3,0 %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3,9 %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4,6 %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9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70 000 $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1,3 %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1,9 %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2,6 %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3,3 %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4,0 %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9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80 000 $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1,1 %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1,7 %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2,3 %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2,9 %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3,5 %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971600" y="6356350"/>
            <a:ext cx="3456384" cy="365125"/>
          </a:xfrm>
        </p:spPr>
        <p:txBody>
          <a:bodyPr/>
          <a:lstStyle/>
          <a:p>
            <a:r>
              <a:rPr lang="fr-CA" dirty="0"/>
              <a:t>R-4119-02020  /  Présentation de l'ACEF de Québec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BB98D-C507-4E89-B6EA-D8E96F28ED79}" type="slidenum">
              <a:rPr lang="fr-CA" smtClean="0"/>
              <a:t>8</a:t>
            </a:fld>
            <a:endParaRPr lang="fr-CA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71600" y="2203450"/>
            <a:ext cx="6192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Coût annuel de l’électricité en proportion des revenus d’un ménage</a:t>
            </a:r>
            <a:endParaRPr kumimoji="0" lang="fr-CA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2015-2016</a:t>
            </a:r>
            <a:endParaRPr kumimoji="0" lang="fr-CA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5735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 de projet" ma:contentTypeID="0x010100F6681E3BDF397F418586AC591ADC81BB0097B9F0FA796E844DBCE099F7384FDB7B" ma:contentTypeVersion="0" ma:contentTypeDescription="" ma:contentTypeScope="" ma:versionID="c6749b252f59c706ba5ba0f9b3d4bbb7">
  <xsd:schema xmlns:xsd="http://www.w3.org/2001/XMLSchema" xmlns:xs="http://www.w3.org/2001/XMLSchema" xmlns:p="http://schemas.microsoft.com/office/2006/metadata/properties" xmlns:ns2="a091097b-8ae3-4832-a2b2-51f9a78aeacd" xmlns:ns3="a84ed267-86d5-4fa1-a3cb-2fed497fe84f" targetNamespace="http://schemas.microsoft.com/office/2006/metadata/properties" ma:root="true" ma:fieldsID="b7e9dbe386427f7c04dd1b10a57eb55d" ns2:_="" ns3:_="">
    <xsd:import namespace="a091097b-8ae3-4832-a2b2-51f9a78aeacd"/>
    <xsd:import namespace="a84ed267-86d5-4fa1-a3cb-2fed497fe84f"/>
    <xsd:element name="properties">
      <xsd:complexType>
        <xsd:sequence>
          <xsd:element name="documentManagement">
            <xsd:complexType>
              <xsd:all>
                <xsd:element ref="ns2:Projet"/>
                <xsd:element ref="ns2:Provenance" minOccurs="0"/>
                <xsd:element ref="ns2:Déposant"/>
                <xsd:element ref="ns2:Catégorie_x0020_de_x0020_document" minOccurs="0"/>
                <xsd:element ref="ns2:Sous-catégorie" minOccurs="0"/>
                <xsd:element ref="ns2:Phase"/>
                <xsd:element ref="ns2:Précision_x0020_de_x0020_document" minOccurs="0"/>
                <xsd:element ref="ns2:Sujet" minOccurs="0"/>
                <xsd:element ref="ns2:Cote_x0020_de_x0020_déposant" minOccurs="0"/>
                <xsd:element ref="ns2:Accés_x0020_restreint" minOccurs="0"/>
                <xsd:element ref="ns2:Cote_x0020_de_x0020_piéce" minOccurs="0"/>
                <xsd:element ref="ns2:Inscrit_x0020_au_x0020_plumitif" minOccurs="0"/>
                <xsd:element ref="ns2:Numéro_x0020_plumitif" minOccurs="0"/>
                <xsd:element ref="ns2:Diffusable_x0020_sur_x0020_le_x0020_Web" minOccurs="0"/>
                <xsd:element ref="ns2:Ne_x0020_pas_x0020_envoyer_x0020_d_x0027_alerte" minOccurs="0"/>
                <xsd:element ref="ns2:Confidentiel"/>
                <xsd:element ref="ns2:Date_x0020_de_x0020_confidentialité_x0020_relevée" minOccurs="0"/>
                <xsd:element ref="ns2:Copie_x0020_papier_x0020_reçue" minOccurs="0"/>
                <xsd:element ref="ns2:Date_x0020_de_x0020_réception_x0020_copie_x0020_papier" minOccurs="0"/>
                <xsd:element ref="ns3:_dlc_DocId" minOccurs="0"/>
                <xsd:element ref="ns3:_dlc_DocIdUrl" minOccurs="0"/>
                <xsd:element ref="ns3:_dlc_DocIdPersistId" minOccurs="0"/>
                <xsd:element ref="ns2:Hidden_UploadedBy" minOccurs="0"/>
                <xsd:element ref="ns2:Hidden_UploadedAt" minOccurs="0"/>
                <xsd:element ref="ns2:Hidden_ApprovedBy" minOccurs="0"/>
                <xsd:element ref="ns2:Hidden_ApprovedAt" minOccurs="0"/>
                <xsd:element ref="ns2:Stat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097b-8ae3-4832-a2b2-51f9a78aeacd" elementFormDefault="qualified">
    <xsd:import namespace="http://schemas.microsoft.com/office/2006/documentManagement/types"/>
    <xsd:import namespace="http://schemas.microsoft.com/office/infopath/2007/PartnerControls"/>
    <xsd:element name="Projet" ma:index="1" ma:displayName="Projet" ma:list="{CE87CB4F-F3B1-42AD-9CE0-0125D6B4080B}" ma:internalName="Projet" ma:readOnly="false" ma:showField="Num_x00e9_ro_x0020_du_x0020_proj" ma:web="{76ddd5ea-d475-414e-8091-4675c7a4bd1a}">
      <xsd:simpleType>
        <xsd:restriction base="dms:Lookup"/>
      </xsd:simpleType>
    </xsd:element>
    <xsd:element name="Provenance" ma:index="2" nillable="true" ma:displayName="Provenance" ma:list="{3A1A4597-1672-4F84-9DE7-FBA0AEBF9CE3}" ma:internalName="Provenance" ma:showField="Title" ma:web="{76ddd5ea-d475-414e-8091-4675c7a4bd1a}">
      <xsd:simpleType>
        <xsd:restriction base="dms:Lookup"/>
      </xsd:simpleType>
    </xsd:element>
    <xsd:element name="Déposant" ma:index="3" ma:displayName="Déposant" ma:list="{A2D4550E-DC70-4FE1-8010-4C446E5D8D2C}" ma:internalName="D_x00e9_posant" ma:showField="Title" ma:web="{76ddd5ea-d475-414e-8091-4675c7a4bd1a}">
      <xsd:simpleType>
        <xsd:restriction base="dms:Lookup"/>
      </xsd:simpleType>
    </xsd:element>
    <xsd:element name="Catégorie_x0020_de_x0020_document" ma:index="4" nillable="true" ma:displayName="Catégorie de document" ma:list="{F7545102-6201-4483-9929-E858F36BE31E}" ma:internalName="Cat_x00e9_gorie_x0020_de_x0020_document" ma:showField="Title" ma:web="{76ddd5ea-d475-414e-8091-4675c7a4bd1a}">
      <xsd:simpleType>
        <xsd:restriction base="dms:Lookup"/>
      </xsd:simpleType>
    </xsd:element>
    <xsd:element name="Sous-catégorie" ma:index="5" nillable="true" ma:displayName="Sous-catégorie" ma:list="{8F61632E-9A95-48F5-95F9-D05D88255F44}" ma:internalName="Sous_x002d_cat_x00e9_gorie" ma:showField="Title" ma:web="{76ddd5ea-d475-414e-8091-4675c7a4bd1a}">
      <xsd:simpleType>
        <xsd:restriction base="dms:Lookup"/>
      </xsd:simpleType>
    </xsd:element>
    <xsd:element name="Phase" ma:index="6" ma:displayName="Phase" ma:list="{1721197D-7382-4457-968B-EC653058772A}" ma:internalName="Phase" ma:showField="Title" ma:web="{76ddd5ea-d475-414e-8091-4675c7a4bd1a}">
      <xsd:simpleType>
        <xsd:restriction base="dms:Lookup"/>
      </xsd:simpleType>
    </xsd:element>
    <xsd:element name="Précision_x0020_de_x0020_document" ma:index="7" nillable="true" ma:displayName="Précisions de document" ma:hidden="true" ma:list="{CD8F73AF-CF7D-4F56-B7C5-E37D10A86459}" ma:internalName="Pr_x00e9_cision_x0020_de_x0020_document" ma:readOnly="false" ma:showField="Title" ma:web="{76ddd5ea-d475-414e-8091-4675c7a4bd1a}">
      <xsd:simpleType>
        <xsd:restriction base="dms:Lookup"/>
      </xsd:simpleType>
    </xsd:element>
    <xsd:element name="Sujet" ma:index="8" nillable="true" ma:displayName="Sujet" ma:internalName="Sujet">
      <xsd:simpleType>
        <xsd:restriction base="dms:Note">
          <xsd:maxLength value="255"/>
        </xsd:restriction>
      </xsd:simpleType>
    </xsd:element>
    <xsd:element name="Cote_x0020_de_x0020_déposant" ma:index="9" nillable="true" ma:displayName="Cote déposant" ma:internalName="Cote_x0020_de_x0020_d_x00e9_posant">
      <xsd:simpleType>
        <xsd:restriction base="dms:Text">
          <xsd:maxLength value="255"/>
        </xsd:restriction>
      </xsd:simpleType>
    </xsd:element>
    <xsd:element name="Accés_x0020_restreint" ma:index="10" nillable="true" ma:displayName="Accès restreint" ma:default="0" ma:internalName="Acc_x00e9_s_x0020_restreint">
      <xsd:simpleType>
        <xsd:restriction base="dms:Boolean"/>
      </xsd:simpleType>
    </xsd:element>
    <xsd:element name="Cote_x0020_de_x0020_piéce" ma:index="11" nillable="true" ma:displayName="Cote de pièce" ma:internalName="Cote_x0020_de_x0020_pi_x00e9_ce">
      <xsd:simpleType>
        <xsd:restriction base="dms:Text">
          <xsd:maxLength value="255"/>
        </xsd:restriction>
      </xsd:simpleType>
    </xsd:element>
    <xsd:element name="Inscrit_x0020_au_x0020_plumitif" ma:index="12" nillable="true" ma:displayName="Inscrit au plumitif" ma:default="1" ma:internalName="Inscrit_x0020_au_x0020_plumitif">
      <xsd:simpleType>
        <xsd:restriction base="dms:Boolean"/>
      </xsd:simpleType>
    </xsd:element>
    <xsd:element name="Numéro_x0020_plumitif" ma:index="13" nillable="true" ma:displayName="Numéro plumitif" ma:decimals="0" ma:internalName="Num_x00e9_ro_x0020_plumitif">
      <xsd:simpleType>
        <xsd:restriction base="dms:Number">
          <xsd:maxInclusive value="9999"/>
          <xsd:minInclusive value="1"/>
        </xsd:restriction>
      </xsd:simpleType>
    </xsd:element>
    <xsd:element name="Diffusable_x0020_sur_x0020_le_x0020_Web" ma:index="14" nillable="true" ma:displayName="Diffusable sur le Web" ma:default="1" ma:internalName="Diffusable_x0020_sur_x0020_le_x0020_Web">
      <xsd:simpleType>
        <xsd:restriction base="dms:Boolean"/>
      </xsd:simpleType>
    </xsd:element>
    <xsd:element name="Ne_x0020_pas_x0020_envoyer_x0020_d_x0027_alerte" ma:index="15" nillable="true" ma:displayName="Ne pas envoyer d'alerte" ma:default="1" ma:internalName="Ne_x0020_pas_x0020_envoyer_x0020_d_x0027_alerte">
      <xsd:simpleType>
        <xsd:restriction base="dms:Boolean"/>
      </xsd:simpleType>
    </xsd:element>
    <xsd:element name="Confidentiel" ma:index="16" ma:displayName="Confidentiel" ma:list="{79B26B89-E55A-4B03-BEFA-7EE3A90275CF}" ma:internalName="Confidentiel" ma:showField="Title" ma:web="{76ddd5ea-d475-414e-8091-4675c7a4bd1a}">
      <xsd:simpleType>
        <xsd:restriction base="dms:Lookup"/>
      </xsd:simpleType>
    </xsd:element>
    <xsd:element name="Date_x0020_de_x0020_confidentialité_x0020_relevée" ma:index="17" nillable="true" ma:displayName="Date de confidentialité relevée" ma:format="DateOnly" ma:internalName="Date_x0020_de_x0020_confidentialit_x00e9__x0020_relev_x00e9_e">
      <xsd:simpleType>
        <xsd:restriction base="dms:DateTime"/>
      </xsd:simpleType>
    </xsd:element>
    <xsd:element name="Copie_x0020_papier_x0020_reçue" ma:index="18" nillable="true" ma:displayName="Copie papier reçue" ma:default="0" ma:internalName="Copie_x0020_papier_x0020_re_x00e7_ue">
      <xsd:simpleType>
        <xsd:restriction base="dms:Boolean"/>
      </xsd:simpleType>
    </xsd:element>
    <xsd:element name="Date_x0020_de_x0020_réception_x0020_copie_x0020_papier" ma:index="19" nillable="true" ma:displayName="Date de réception copie papier" ma:format="DateOnly" ma:internalName="Date_x0020_de_x0020_r_x00e9_ception_x0020_copie_x0020_papier">
      <xsd:simpleType>
        <xsd:restriction base="dms:DateTime"/>
      </xsd:simpleType>
    </xsd:element>
    <xsd:element name="Hidden_UploadedBy" ma:index="33" nillable="true" ma:displayName="Hidden_UploadedBy" ma:hidden="true" ma:internalName="Hidden_UploadedBy" ma:readOnly="false">
      <xsd:simpleType>
        <xsd:restriction base="dms:Text">
          <xsd:maxLength value="100"/>
        </xsd:restriction>
      </xsd:simpleType>
    </xsd:element>
    <xsd:element name="Hidden_UploadedAt" ma:index="34" nillable="true" ma:displayName="Hidden_UploadedAt" ma:default="[today]" ma:format="DateTime" ma:hidden="true" ma:internalName="Hidden_UploadedAt" ma:readOnly="false">
      <xsd:simpleType>
        <xsd:restriction base="dms:DateTime"/>
      </xsd:simpleType>
    </xsd:element>
    <xsd:element name="Hidden_ApprovedBy" ma:index="35" nillable="true" ma:displayName="Hidden_ApprovedBy" ma:hidden="true" ma:internalName="Hidden_ApprovedBy" ma:readOnly="false">
      <xsd:simpleType>
        <xsd:restriction base="dms:Text">
          <xsd:maxLength value="100"/>
        </xsd:restriction>
      </xsd:simpleType>
    </xsd:element>
    <xsd:element name="Hidden_ApprovedAt" ma:index="36" nillable="true" ma:displayName="Hidden_ApprovedAt" ma:default="[today]" ma:format="DateTime" ma:hidden="true" ma:internalName="Hidden_ApprovedAt" ma:readOnly="false">
      <xsd:simpleType>
        <xsd:restriction base="dms:DateTime"/>
      </xsd:simpleType>
    </xsd:element>
    <xsd:element name="Statut" ma:index="37" nillable="true" ma:displayName="Statut" ma:hidden="true" ma:internalName="Statut" ma:readOnly="false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ed267-86d5-4fa1-a3cb-2fed497fe84f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3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a091097b-8ae3-4832-a2b2-51f9a78aeacd">1</Phase>
    <Sujet xmlns="a091097b-8ae3-4832-a2b2-51f9a78aeacd">Présentation de la preuve de l'ACEFQ</Sujet>
    <Confidentiel xmlns="a091097b-8ae3-4832-a2b2-51f9a78aeacd">3</Confidentiel>
    <Projet xmlns="a091097b-8ae3-4832-a2b2-51f9a78aeacd">542</Projet>
    <Provenance xmlns="a091097b-8ae3-4832-a2b2-51f9a78aeacd">2</Provenance>
    <Hidden_UploadedAt xmlns="a091097b-8ae3-4832-a2b2-51f9a78aeacd">2023-01-25T00:43:01+00:00</Hidden_UploadedAt>
    <Accés_x0020_restreint xmlns="a091097b-8ae3-4832-a2b2-51f9a78aeacd">false</Accés_x0020_restreint>
    <Précision_x0020_de_x0020_document xmlns="a091097b-8ae3-4832-a2b2-51f9a78aeacd" xsi:nil="true"/>
    <Déposant xmlns="a091097b-8ae3-4832-a2b2-51f9a78aeacd">17</Déposant>
    <Sous-catégorie xmlns="a091097b-8ae3-4832-a2b2-51f9a78aeacd" xsi:nil="true"/>
    <Copie_x0020_papier_x0020_reçue xmlns="a091097b-8ae3-4832-a2b2-51f9a78aeacd">false</Copie_x0020_papier_x0020_reçue>
    <Cote_x0020_de_x0020_déposant xmlns="a091097b-8ae3-4832-a2b2-51f9a78aeacd" xsi:nil="true"/>
    <Inscrit_x0020_au_x0020_plumitif xmlns="a091097b-8ae3-4832-a2b2-51f9a78aeacd">true</Inscrit_x0020_au_x0020_plumitif>
    <Numéro_x0020_plumitif xmlns="a091097b-8ae3-4832-a2b2-51f9a78aeacd">355</Numéro_x0020_plumitif>
    <Hidden_UploadedBy xmlns="a091097b-8ae3-4832-a2b2-51f9a78aeacd" xsi:nil="true"/>
    <Hidden_ApprovedBy xmlns="a091097b-8ae3-4832-a2b2-51f9a78aeacd" xsi:nil="true"/>
    <Statut xmlns="a091097b-8ae3-4832-a2b2-51f9a78aeacd" xsi:nil="true"/>
    <Catégorie_x0020_de_x0020_document xmlns="a091097b-8ae3-4832-a2b2-51f9a78aeacd">2</Catégorie_x0020_de_x0020_document>
    <Date_x0020_de_x0020_confidentialité_x0020_relevée xmlns="a091097b-8ae3-4832-a2b2-51f9a78aeacd" xsi:nil="true"/>
    <Hidden_ApprovedAt xmlns="a091097b-8ae3-4832-a2b2-51f9a78aeacd">2023-01-25T00:43:01+00:00</Hidden_ApprovedAt>
    <Cote_x0020_de_x0020_piéce xmlns="a091097b-8ae3-4832-a2b2-51f9a78aeacd">C-ACEFQ-0014</Cote_x0020_de_x0020_piéce>
    <Diffusable_x0020_sur_x0020_le_x0020_Web xmlns="a091097b-8ae3-4832-a2b2-51f9a78aeacd">true</Diffusable_x0020_sur_x0020_le_x0020_Web>
    <Date_x0020_de_x0020_réception_x0020_copie_x0020_papier xmlns="a091097b-8ae3-4832-a2b2-51f9a78aeacd" xsi:nil="true"/>
    <Ne_x0020_pas_x0020_envoyer_x0020_d_x0027_alerte xmlns="a091097b-8ae3-4832-a2b2-51f9a78aeacd">false</Ne_x0020_pas_x0020_envoyer_x0020_d_x0027_alerte>
    <_dlc_DocId xmlns="a84ed267-86d5-4fa1-a3cb-2fed497fe84f">W2HFWTQUJJY6-1993030256-167</_dlc_DocId>
    <_dlc_DocIdUrl xmlns="a84ed267-86d5-4fa1-a3cb-2fed497fe84f">
      <Url>http://s10mtlweb:8081/542/_layouts/15/DocIdRedir.aspx?ID=W2HFWTQUJJY6-1993030256-167</Url>
      <Description>W2HFWTQUJJY6-1993030256-167</Description>
    </_dlc_DocIdUrl>
  </documentManagement>
</p:properties>
</file>

<file path=customXml/itemProps1.xml><?xml version="1.0" encoding="utf-8"?>
<ds:datastoreItem xmlns:ds="http://schemas.openxmlformats.org/officeDocument/2006/customXml" ds:itemID="{B4ED4017-82F5-4BAC-BD1E-9525F7EE23D4}"/>
</file>

<file path=customXml/itemProps2.xml><?xml version="1.0" encoding="utf-8"?>
<ds:datastoreItem xmlns:ds="http://schemas.openxmlformats.org/officeDocument/2006/customXml" ds:itemID="{30A2B977-F0BC-45FF-9E24-327F42FC6B94}"/>
</file>

<file path=customXml/itemProps3.xml><?xml version="1.0" encoding="utf-8"?>
<ds:datastoreItem xmlns:ds="http://schemas.openxmlformats.org/officeDocument/2006/customXml" ds:itemID="{EC2AAD88-F19B-4FB7-A464-366469DAE668}"/>
</file>

<file path=customXml/itemProps4.xml><?xml version="1.0" encoding="utf-8"?>
<ds:datastoreItem xmlns:ds="http://schemas.openxmlformats.org/officeDocument/2006/customXml" ds:itemID="{888F2FF7-C0E7-49B1-834C-468A237F2384}"/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659</Words>
  <Application>Microsoft Macintosh PowerPoint</Application>
  <PresentationFormat>On-screen Show (4:3)</PresentationFormat>
  <Paragraphs>210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Thème Office</vt:lpstr>
      <vt:lpstr>Régie de l’énergie Dossier R-4119-2020</vt:lpstr>
      <vt:lpstr>Plan d’approvisionnement</vt:lpstr>
      <vt:lpstr>Plan d’approvisionnement</vt:lpstr>
      <vt:lpstr>Plan d’approvisionnement</vt:lpstr>
      <vt:lpstr>Plan d’approvisionnement</vt:lpstr>
      <vt:lpstr>Plan d’approvisionnement</vt:lpstr>
      <vt:lpstr>Plan d’approvisionnement</vt:lpstr>
      <vt:lpstr>L’énergie dans le budget des ménages</vt:lpstr>
    </vt:vector>
  </TitlesOfParts>
  <Company>Personnel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Régie de l’énergie Dossier R-4119-2020</dc:title>
  <dc:subject>Présentation de la preuve de l'ACEFQ</dc:subject>
  <dc:creator>Jean-François Blain</dc:creator>
  <cp:lastModifiedBy>Hélène Sicard</cp:lastModifiedBy>
  <cp:revision>22</cp:revision>
  <dcterms:created xsi:type="dcterms:W3CDTF">2020-09-01T22:41:40Z</dcterms:created>
  <dcterms:modified xsi:type="dcterms:W3CDTF">2020-09-02T03:53:44Z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0x010100F6681E3BDF397F418586AC591ADC81BB0097B9F0FA796E844DBCE099F7384FDB7B</vt:lpwstr>
  </property>
  <property fmtid="{D5CDD505-2E9C-101B-9397-08002B2CF9AE}" pid="4" name="Order">
    <vt:r8>5268600</vt:r8>
  </property>
  <property fmtid="{D5CDD505-2E9C-101B-9397-08002B2CF9AE}" pid="5" name="_dlc_DocIdItemGuid">
    <vt:lpwstr>4f790806-507e-4e5e-86f3-e4d08d855353</vt:lpwstr>
  </property>
</Properties>
</file>