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handoutMasterIdLst>
    <p:handoutMasterId r:id="rId8"/>
  </p:handoutMasterIdLst>
  <p:sldIdLst>
    <p:sldId id="256" r:id="rId2"/>
    <p:sldId id="345" r:id="rId3"/>
    <p:sldId id="351" r:id="rId4"/>
    <p:sldId id="350" r:id="rId5"/>
    <p:sldId id="336" r:id="rId6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7514" autoAdjust="0"/>
  </p:normalViewPr>
  <p:slideViewPr>
    <p:cSldViewPr>
      <p:cViewPr varScale="1">
        <p:scale>
          <a:sx n="58" d="100"/>
          <a:sy n="58" d="100"/>
        </p:scale>
        <p:origin x="-148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234" y="-12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F59236D8-1668-4EC2-AD60-9819D99E5C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E3262713-DAC0-4BAF-943D-A8D05AD1B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xmlns="" id="{511248C6-AB32-48D0-AE06-5B0DCEBBAE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xmlns="" id="{075AC4BB-D97D-420F-A1B4-DA14EDBE28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EE53E7-55CE-44A6-823D-1DAC43BD56C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162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3920E93E-73E1-4448-BB96-F561687DDC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7ECFE1CD-69CA-4298-B62A-647D7486C2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3D27A4C2-C44F-496C-A71F-DBDEF1DA75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xmlns="" id="{1DB07A45-5191-4076-9913-4D09D9A74C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xmlns="" id="{02EA2E89-4064-48B8-A07D-88D2B6751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3EB82F-4D51-4FD1-8DD4-C2897AA5683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828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741605E-FA84-4DF5-9ECB-CF31306D12B1}" type="slidenum">
              <a:rPr lang="en-US" altLang="fr-FR"/>
              <a:pPr>
                <a:spcBef>
                  <a:spcPct val="0"/>
                </a:spcBef>
              </a:pPr>
              <a:t>1</a:t>
            </a:fld>
            <a:endParaRPr lang="en-US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2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38383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1657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2067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8603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A3B3B7E-A36A-4A62-8A3D-5179BFA3C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85B3-3A97-431A-87C1-1450A402C14A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1F10F524-50FE-463E-9088-5434C810C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E748F0F-6E8D-4C40-9D77-843F44DC4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EF4D-6A9F-477A-B1F1-7F82E5B473A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6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30D3-81E8-4B01-9BAC-FDB525C87EF0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621-655E-499F-9E5D-E27D31BC7EC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282A-63CE-4CE7-8BF8-D550A8B4BE26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13029-E75F-40C2-AB62-D1A7030BB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4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FFD9-F1D4-484A-8B06-40B713DEBD45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CC699-90A0-480E-B467-87681DD92EA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19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2186-A7AC-4720-9E3C-C0FCA72D85B2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296D6-E16B-4E2B-AE04-662C8C9FC0E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3BCE-5254-48DE-BFCD-48DEDF31627F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0EC45-831E-45F6-83CB-F93D0FE5A4D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CBE6-1C69-43C0-8805-48086D9D7F1A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0B243-53B7-441B-88D5-3F204DFA7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DE92-525A-45B1-8A31-BBED1955552E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90068-E1AC-4692-932D-7C2C9163D67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4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C2CA-DAAE-44ED-B375-F947698CEDA3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8AAFE-C5D9-4B87-B03C-DA2652F9D9E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947B-2C58-4126-A50C-EE2FE282870F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D9E9F-7C16-4FB2-A4D8-48A6406627C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7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339F-A875-4224-ACFD-C88788F0CE25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428C5-8770-41E7-B46F-28248779B0B6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xmlns="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DE5370E6-D6AB-4B2E-974B-5DAC55D24E28}" type="datetime1">
              <a:rPr lang="fr-FR" altLang="en-US"/>
              <a:pPr>
                <a:defRPr/>
              </a:pPr>
              <a:t>02/09/2020</a:t>
            </a:fld>
            <a:endParaRPr lang="en-US" alt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xmlns="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xmlns="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161236FE-008B-4E1F-A160-D73E68046895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321F2B-1BDC-4EC8-975A-9511AD0F95B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/>
            <a:r>
              <a:rPr lang="fr-CA" altLang="fr-FR" sz="4800"/>
              <a:t>Présentation de la FCEI</a:t>
            </a:r>
            <a:br>
              <a:rPr lang="fr-CA" altLang="fr-FR" sz="4800"/>
            </a:br>
            <a:r>
              <a:rPr lang="fr-CA" altLang="fr-FR" sz="2000"/>
              <a:t/>
            </a:r>
            <a:br>
              <a:rPr lang="fr-CA" altLang="fr-FR" sz="2000"/>
            </a:br>
            <a:r>
              <a:rPr lang="fr-CA" altLang="fr-FR" sz="2000"/>
              <a:t>Antoine Gosselin, économiste</a:t>
            </a:r>
            <a:br>
              <a:rPr lang="fr-CA" altLang="fr-FR" sz="2000"/>
            </a:br>
            <a:endParaRPr lang="en-US" altLang="fr-FR" sz="46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D4109C3F-5A11-49C5-A4B4-96F4239CDC3C}"/>
              </a:ext>
            </a:extLst>
          </p:cNvPr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altLang="fr-FR" dirty="0">
                <a:solidFill>
                  <a:schemeClr val="tx2"/>
                </a:solidFill>
                <a:latin typeface="+mj-lt"/>
              </a:rPr>
              <a:t>R-4119-2020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E129F2E2-A284-436F-8AC0-15E49AB79C73}"/>
              </a:ext>
            </a:extLst>
          </p:cNvPr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endParaRPr lang="fr-FR" altLang="en-US" dirty="0"/>
          </a:p>
          <a:p>
            <a:pPr>
              <a:defRPr/>
            </a:pPr>
            <a:r>
              <a:rPr lang="en-US" altLang="en-US" dirty="0"/>
              <a:t>03/09/2020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Optimisation du plan d’approvisionnement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565" y="980728"/>
            <a:ext cx="80438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Principe de minimisation des coûts d’approvisionnement est reconnu par la Régie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Indicateur de performance des approvisionnements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Évaluation des quantités d’entreposage optimales à Dawn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Déplacement à Dawn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Pourtant </a:t>
            </a:r>
            <a:r>
              <a:rPr lang="fr-CA" altLang="fr-FR" sz="1800" dirty="0" err="1"/>
              <a:t>Énergir</a:t>
            </a:r>
            <a:r>
              <a:rPr lang="fr-CA" altLang="fr-FR" sz="1800" dirty="0"/>
              <a:t> fait abstraction de ce principe dans le choix de la quantité d’outils de pointe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Choix basé sur le besoin d’approvisionnement additionnel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Pas d’analyse de la capacité maximale d’approvisionnement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Pas d’analyse de la capacité optimale non plus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</p:txBody>
      </p:sp>
    </p:spTree>
    <p:extLst>
      <p:ext uri="{BB962C8B-B14F-4D97-AF65-F5344CB8AC3E}">
        <p14:creationId xmlns:p14="http://schemas.microsoft.com/office/powerpoint/2010/main" val="7816233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Optimisation du plan d’approvisionnement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565" y="980728"/>
            <a:ext cx="804386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</a:t>
            </a:r>
            <a:r>
              <a:rPr lang="fr-CA" altLang="fr-FR" sz="1800" dirty="0" err="1"/>
              <a:t>Énergir</a:t>
            </a:r>
            <a:r>
              <a:rPr lang="fr-CA" altLang="fr-FR" sz="1800" dirty="0"/>
              <a:t> ne veut pas vendre du transport et devoir en racheter à prix supérieur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 Pas d’analyse qui appuie cette position.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Achat d’outil de pointe n’implique pas de revendre immédiatement du transport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Service de pointe peut être vu comme une option de revendre du transport sur le marché secondaire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Possibilité de conserver l’excédent de transport jusqu’à la fin novembre et de procéder à la vente seulement à la fin novembre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Quel serait le coût additionnel du plan d’approvisionnement si la revente n’est plus possible?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Si la prime fixe du service de pointe est élevée, cette option devrait être exercée avec parcimonie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Si elle est faible, une quantité plus importante peut être acquise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</p:txBody>
      </p:sp>
    </p:spTree>
    <p:extLst>
      <p:ext uri="{BB962C8B-B14F-4D97-AF65-F5344CB8AC3E}">
        <p14:creationId xmlns:p14="http://schemas.microsoft.com/office/powerpoint/2010/main" val="9069406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91512" cy="1008410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Optimisation du plan d’approvisionnement - Recommandations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565" y="1681638"/>
            <a:ext cx="804386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Dans ce dossier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Conserver l’ensemble des capacités de service de pointe déjà acquises jusqu’au 30 novembre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endParaRPr lang="fr-CA" altLang="fr-FR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Pour le prochain dossier tarifaire: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Présenter une évaluation </a:t>
            </a:r>
            <a:r>
              <a:rPr lang="fr-CA" altLang="fr-FR" sz="1400" u="sng" dirty="0"/>
              <a:t>de la capacité limite </a:t>
            </a:r>
            <a:r>
              <a:rPr lang="fr-CA" altLang="fr-FR" sz="1400" dirty="0"/>
              <a:t>d’outil de pointe qui peut être incorporée pour chacune des années du plan sans compromettre la sécurité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Avant réservation à l’usine LSR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Présenter la méthodologie sous-jacente à cette évaluation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Un débat pourra avoir lieu sur la méthodologie et une façon la méthodologie approuvée, on pourra savoir comment </a:t>
            </a:r>
            <a:r>
              <a:rPr lang="fr-CA" altLang="fr-FR" sz="1000" dirty="0" err="1"/>
              <a:t>Énergir</a:t>
            </a:r>
            <a:r>
              <a:rPr lang="fr-CA" altLang="fr-FR" sz="1000" dirty="0"/>
              <a:t> va prendre sa décision au 30 novembre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Présenter un bilan de la capacité disponible auprès de tous les acteurs du marché susceptibles d’offrir ce service y compris sur un horizon de plus d’une année trois ans et plus.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L’information complète sur les options disponibles est nécessaire à une prise de décision éclairée et optimale</a:t>
            </a:r>
          </a:p>
          <a:p>
            <a:pPr lvl="2" eaLnBrk="1" hangingPunct="1">
              <a:spcBef>
                <a:spcPct val="0"/>
              </a:spcBef>
              <a:buClr>
                <a:schemeClr val="tx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000" dirty="0"/>
              <a:t>La possibilité de lever l’option ou des coûts fixes très faibles élimineraient les contraintes soulevées par </a:t>
            </a:r>
            <a:r>
              <a:rPr lang="fr-CA" altLang="fr-FR" sz="1000" dirty="0" err="1"/>
              <a:t>Énergir</a:t>
            </a:r>
            <a:r>
              <a:rPr lang="fr-CA" altLang="fr-FR" sz="1000" dirty="0"/>
              <a:t> envers des engagements sur plus d’une année.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r>
              <a:rPr lang="fr-CA" altLang="fr-FR" sz="1400" dirty="0"/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</p:txBody>
      </p:sp>
    </p:spTree>
    <p:extLst>
      <p:ext uri="{BB962C8B-B14F-4D97-AF65-F5344CB8AC3E}">
        <p14:creationId xmlns:p14="http://schemas.microsoft.com/office/powerpoint/2010/main" val="24677480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fr-FR" sz="3200" dirty="0"/>
              <a:t>C</a:t>
            </a:r>
            <a:r>
              <a:rPr lang="fr-CA" altLang="fr-FR" sz="3200" dirty="0"/>
              <a:t>ASEP</a:t>
            </a:r>
          </a:p>
        </p:txBody>
      </p:sp>
      <p:sp>
        <p:nvSpPr>
          <p:cNvPr id="7172" name="Text 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xmlns="" id="{2A173C12-57BC-41FA-B3A9-34E2B3B6906C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0565" y="980728"/>
            <a:ext cx="804386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La préoccupation de 2017 visait surtout le budget et la participation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Solde du compte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Participation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Ratio d’aide financière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L’argent est-elle bien dépensé?</a:t>
            </a:r>
          </a:p>
          <a:p>
            <a:pPr marL="344487" lvl="1" indent="0" eaLnBrk="1" hangingPunct="1">
              <a:spcBef>
                <a:spcPct val="0"/>
              </a:spcBef>
              <a:buSzTx/>
              <a:buNone/>
              <a:defRPr/>
            </a:pPr>
            <a:endParaRPr lang="fr-CA" altLang="fr-FR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La préoccupation de la FCEI touche d’avantage le bien-fondé même d’avoir recours au CASEP dans certaines circonstances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Interdiction du mazout par la Ville de Montréal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Est-ce que l’on réduit les GES ou on les augmente?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Absence de données pour répondre à cette question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FCEI recommande de colliger deux informations additionnelles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Âge des équipements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Mode de chauffage (</a:t>
            </a:r>
            <a:r>
              <a:rPr lang="fr-CA" altLang="fr-FR" sz="1800" dirty="0" err="1"/>
              <a:t>bi-énergie</a:t>
            </a:r>
            <a:r>
              <a:rPr lang="fr-CA" altLang="fr-FR" sz="1800" dirty="0"/>
              <a:t> versus 100% mazout)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/>
              <a:t> FCEI recommande de procéder à une analyse en bonne et due forme du programme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400" dirty="0"/>
              <a:t>Taux d’opportunisme et autres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/>
          </a:p>
          <a:p>
            <a:pPr marL="671512" lvl="2" indent="0" eaLnBrk="1" hangingPunct="1">
              <a:spcBef>
                <a:spcPct val="0"/>
              </a:spcBef>
              <a:buSzTx/>
              <a:buNone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en-CA" altLang="fr-FR" sz="10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en-CA" altLang="fr-FR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546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la FCEI</Sujet>
    <Confidentiel xmlns="a091097b-8ae3-4832-a2b2-51f9a78aeacd">3</Confidentiel>
    <Projet xmlns="a091097b-8ae3-4832-a2b2-51f9a78aeacd">542</Projet>
    <Provenance xmlns="a091097b-8ae3-4832-a2b2-51f9a78aeacd">2</Provenance>
    <Hidden_UploadedAt xmlns="a091097b-8ae3-4832-a2b2-51f9a78aeacd">2023-01-25T00:43:31+00:00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372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2023-01-25T00:43:31+00:00</Hidden_ApprovedAt>
    <Cote_x0020_de_x0020_piéce xmlns="a091097b-8ae3-4832-a2b2-51f9a78aeacd">C-FCEI-0025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W2HFWTQUJJY6-1993030256-250</_dlc_DocId>
    <_dlc_DocIdUrl xmlns="a84ed267-86d5-4fa1-a3cb-2fed497fe84f">
      <Url>http://s10mtlweb:8081/542/_layouts/15/DocIdRedir.aspx?ID=W2HFWTQUJJY6-1993030256-250</Url>
      <Description>W2HFWTQUJJY6-1993030256-250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97B9F0FA796E844DBCE099F7384FDB7B" ma:contentTypeVersion="0" ma:contentTypeDescription="" ma:contentTypeScope="" ma:versionID="c6749b252f59c706ba5ba0f9b3d4bbb7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8175D-7266-48B8-8911-E3496E7E56BA}"/>
</file>

<file path=customXml/itemProps2.xml><?xml version="1.0" encoding="utf-8"?>
<ds:datastoreItem xmlns:ds="http://schemas.openxmlformats.org/officeDocument/2006/customXml" ds:itemID="{574CB332-2C5A-435B-962A-134B0C39D528}"/>
</file>

<file path=customXml/itemProps3.xml><?xml version="1.0" encoding="utf-8"?>
<ds:datastoreItem xmlns:ds="http://schemas.openxmlformats.org/officeDocument/2006/customXml" ds:itemID="{4FB9D6C7-A57B-4E4B-8B33-A1C44F3FBF2F}"/>
</file>

<file path=customXml/itemProps4.xml><?xml version="1.0" encoding="utf-8"?>
<ds:datastoreItem xmlns:ds="http://schemas.openxmlformats.org/officeDocument/2006/customXml" ds:itemID="{26907F3A-A6BC-4FA3-A9C0-4D6BE2E4798D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43385</TotalTime>
  <Words>488</Words>
  <Application>Microsoft Office PowerPoint</Application>
  <PresentationFormat>Affichage à l'écran (4:3)</PresentationFormat>
  <Paragraphs>76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Bordure</vt:lpstr>
      <vt:lpstr>Présentation de la FCEI  Antoine Gosselin, économiste </vt:lpstr>
      <vt:lpstr>Optimisation du plan d’approvisionnement</vt:lpstr>
      <vt:lpstr>Optimisation du plan d’approvisionnement</vt:lpstr>
      <vt:lpstr>Optimisation du plan d’approvisionnement - Recommandations</vt:lpstr>
      <vt:lpstr>CASEP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de la preuve de la FCEI</dc:subject>
  <dc:creator>user</dc:creator>
  <cp:lastModifiedBy>Laurianne Dupuis</cp:lastModifiedBy>
  <cp:revision>3136</cp:revision>
  <cp:lastPrinted>2013-12-12T13:17:39Z</cp:lastPrinted>
  <dcterms:created xsi:type="dcterms:W3CDTF">2010-09-09T22:58:39Z</dcterms:created>
  <dcterms:modified xsi:type="dcterms:W3CDTF">2020-09-02T20:20:23Z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0x010100F6681E3BDF397F418586AC591ADC81BB0097B9F0FA796E844DBCE099F7384FDB7B</vt:lpwstr>
  </property>
  <property fmtid="{D5CDD505-2E9C-101B-9397-08002B2CF9AE}" pid="4" name="Order">
    <vt:r8>5272300</vt:r8>
  </property>
  <property fmtid="{D5CDD505-2E9C-101B-9397-08002B2CF9AE}" pid="5" name="_dlc_DocIdItemGuid">
    <vt:lpwstr>0b941613-97de-4760-8996-9bf5b5de16ba</vt:lpwstr>
  </property>
</Properties>
</file>