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2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73" r:id="rId4"/>
    <p:sldId id="281" r:id="rId5"/>
    <p:sldId id="274" r:id="rId6"/>
    <p:sldId id="275" r:id="rId7"/>
    <p:sldId id="292" r:id="rId8"/>
    <p:sldId id="284" r:id="rId9"/>
    <p:sldId id="283" r:id="rId10"/>
    <p:sldId id="285" r:id="rId11"/>
    <p:sldId id="290" r:id="rId12"/>
    <p:sldId id="286" r:id="rId13"/>
    <p:sldId id="287" r:id="rId14"/>
    <p:sldId id="29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trand Schepper" initials="BS" lastIdx="6" clrIdx="0"/>
  <p:cmAuthor id="2" name="Champigny Gabrielle" initials="CG" lastIdx="8" clrIdx="1"/>
  <p:cmAuthor id="3" name="Solénove Admin" initials="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11" autoAdjust="0"/>
    <p:restoredTop sz="94660"/>
  </p:normalViewPr>
  <p:slideViewPr>
    <p:cSldViewPr>
      <p:cViewPr varScale="1">
        <p:scale>
          <a:sx n="112" d="100"/>
          <a:sy n="112" d="100"/>
        </p:scale>
        <p:origin x="216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FB0006-85B2-4209-B273-A92406562ACF}" type="datetimeFigureOut">
              <a:rPr lang="fr-CA" smtClean="0"/>
              <a:t>2020-09-02</a:t>
            </a:fld>
            <a:endParaRPr lang="fr-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F6F39-6C70-4AA8-B36B-E1CB22EA3DB1}" type="slidenum">
              <a:rPr lang="fr-CA" smtClean="0"/>
              <a:t>‹n°›</a:t>
            </a:fld>
            <a:endParaRPr lang="fr-CA"/>
          </a:p>
        </p:txBody>
      </p:sp>
    </p:spTree>
    <p:extLst>
      <p:ext uri="{BB962C8B-B14F-4D97-AF65-F5344CB8AC3E}">
        <p14:creationId xmlns:p14="http://schemas.microsoft.com/office/powerpoint/2010/main" val="32335691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8DF63-7295-4F91-A928-E66074404BE8}" type="datetimeFigureOut">
              <a:rPr lang="fr-CA" smtClean="0"/>
              <a:t>2020-09-02</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86E9A-9B85-4220-AE77-EE4EE75ED59C}" type="slidenum">
              <a:rPr lang="fr-CA" smtClean="0"/>
              <a:t>‹n°›</a:t>
            </a:fld>
            <a:endParaRPr lang="fr-CA"/>
          </a:p>
        </p:txBody>
      </p:sp>
    </p:spTree>
    <p:extLst>
      <p:ext uri="{BB962C8B-B14F-4D97-AF65-F5344CB8AC3E}">
        <p14:creationId xmlns:p14="http://schemas.microsoft.com/office/powerpoint/2010/main" val="176287996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Footer Placeholder 3"/>
          <p:cNvSpPr>
            <a:spLocks noGrp="1"/>
          </p:cNvSpPr>
          <p:nvPr>
            <p:ph type="ftr" sz="quarter" idx="10"/>
          </p:nvPr>
        </p:nvSpPr>
        <p:spPr/>
        <p:txBody>
          <a:bodyPr/>
          <a:lstStyle/>
          <a:p>
            <a:endParaRPr lang="fr-CA"/>
          </a:p>
        </p:txBody>
      </p:sp>
      <p:sp>
        <p:nvSpPr>
          <p:cNvPr id="5" name="Slide Number Placeholder 4"/>
          <p:cNvSpPr>
            <a:spLocks noGrp="1"/>
          </p:cNvSpPr>
          <p:nvPr>
            <p:ph type="sldNum" sz="quarter" idx="11"/>
          </p:nvPr>
        </p:nvSpPr>
        <p:spPr/>
        <p:txBody>
          <a:bodyPr/>
          <a:lstStyle/>
          <a:p>
            <a:fld id="{94286E9A-9B85-4220-AE77-EE4EE75ED59C}" type="slidenum">
              <a:rPr lang="fr-CA" smtClean="0"/>
              <a:t>1</a:t>
            </a:fld>
            <a:endParaRPr lang="fr-CA"/>
          </a:p>
        </p:txBody>
      </p:sp>
    </p:spTree>
    <p:extLst>
      <p:ext uri="{BB962C8B-B14F-4D97-AF65-F5344CB8AC3E}">
        <p14:creationId xmlns:p14="http://schemas.microsoft.com/office/powerpoint/2010/main" val="379721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94286E9A-9B85-4220-AE77-EE4EE75ED59C}" type="slidenum">
              <a:rPr lang="fr-CA" smtClean="0"/>
              <a:t>2</a:t>
            </a:fld>
            <a:endParaRPr lang="fr-CA"/>
          </a:p>
        </p:txBody>
      </p:sp>
      <p:sp>
        <p:nvSpPr>
          <p:cNvPr id="5" name="Footer Placeholder 4"/>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685798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416AA-05FA-482A-86B2-4CE62935D7E0}"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3794043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99353-CC37-4099-B584-993F8AE3A88D}"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249198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4AE70D-2506-40B5-8649-C59305586775}"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‹n°›</a:t>
            </a:fld>
            <a:endParaRPr lang="fr-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218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F249B8-CE87-4116-894C-68C5518CC0FE}"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130151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FFB84DC-2020-495B-AD99-0232B6B90CD5}"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‹n°›</a:t>
            </a:fld>
            <a:endParaRPr lang="fr-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8995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4515FF4-A4BB-46DF-AE35-A58BF0CC238C}"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1770052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29704-CE17-4A9E-AF22-0EBACF2C7F64}"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401197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FB968-B98E-4274-9E10-26E7E9B351EF}"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17742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1F83E-3193-4AFA-8214-84DFDE4FB9F4}"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143822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780B96-0217-47FF-B4D8-3D8085648910}" type="datetime1">
              <a:rPr lang="fr-CA" smtClean="0"/>
              <a:t>2020-09-02</a:t>
            </a:fld>
            <a:endParaRPr lang="fr-CA"/>
          </a:p>
        </p:txBody>
      </p:sp>
      <p:sp>
        <p:nvSpPr>
          <p:cNvPr id="5" name="Footer Placeholder 4"/>
          <p:cNvSpPr>
            <a:spLocks noGrp="1"/>
          </p:cNvSpPr>
          <p:nvPr>
            <p:ph type="ftr" sz="quarter" idx="11"/>
          </p:nvPr>
        </p:nvSpPr>
        <p:spPr/>
        <p:txBody>
          <a:bodyPr/>
          <a:lstStyle/>
          <a:p>
            <a:endParaRPr lang="fr-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350246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0D84E9-7AC6-4AE9-B54E-7ADA7C386F44}"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292059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25E12F-2994-4F78-BB78-F35DE62A8726}" type="datetime1">
              <a:rPr lang="fr-CA" smtClean="0"/>
              <a:t>2020-09-02</a:t>
            </a:fld>
            <a:endParaRPr lang="fr-CA"/>
          </a:p>
        </p:txBody>
      </p:sp>
      <p:sp>
        <p:nvSpPr>
          <p:cNvPr id="8" name="Footer Placeholder 7"/>
          <p:cNvSpPr>
            <a:spLocks noGrp="1"/>
          </p:cNvSpPr>
          <p:nvPr>
            <p:ph type="ftr" sz="quarter" idx="11"/>
          </p:nvPr>
        </p:nvSpPr>
        <p:spPr/>
        <p:txBody>
          <a:bodyPr/>
          <a:lstStyle/>
          <a:p>
            <a:endParaRPr lang="fr-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124980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7A2D8D-76C6-4CD6-9C81-F5662796DDA9}" type="datetime1">
              <a:rPr lang="fr-CA" smtClean="0"/>
              <a:t>2020-09-02</a:t>
            </a:fld>
            <a:endParaRPr lang="fr-CA"/>
          </a:p>
        </p:txBody>
      </p:sp>
      <p:sp>
        <p:nvSpPr>
          <p:cNvPr id="4" name="Footer Placeholder 3"/>
          <p:cNvSpPr>
            <a:spLocks noGrp="1"/>
          </p:cNvSpPr>
          <p:nvPr>
            <p:ph type="ftr" sz="quarter" idx="11"/>
          </p:nvPr>
        </p:nvSpPr>
        <p:spPr/>
        <p:txBody>
          <a:bodyPr/>
          <a:lstStyle/>
          <a:p>
            <a:endParaRPr lang="fr-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24410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EF9E8-21CD-4849-A863-657A5AB48D10}" type="datetime1">
              <a:rPr lang="fr-CA" smtClean="0"/>
              <a:t>2020-09-02</a:t>
            </a:fld>
            <a:endParaRPr lang="fr-CA"/>
          </a:p>
        </p:txBody>
      </p:sp>
      <p:sp>
        <p:nvSpPr>
          <p:cNvPr id="3" name="Footer Placeholder 2"/>
          <p:cNvSpPr>
            <a:spLocks noGrp="1"/>
          </p:cNvSpPr>
          <p:nvPr>
            <p:ph type="ftr" sz="quarter" idx="11"/>
          </p:nvPr>
        </p:nvSpPr>
        <p:spPr/>
        <p:txBody>
          <a:bodyPr/>
          <a:lstStyle/>
          <a:p>
            <a:endParaRPr lang="fr-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65817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EA4E3B-453F-42D1-B21A-F9A1E840656B}"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254449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399393-638F-4E96-8FBD-D2AF539F974A}" type="datetime1">
              <a:rPr lang="fr-CA" smtClean="0"/>
              <a:t>2020-09-02</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3F546-C265-4891-BA7A-877EB6DC8C71}" type="slidenum">
              <a:rPr lang="fr-CA" smtClean="0"/>
              <a:t>‹n°›</a:t>
            </a:fld>
            <a:endParaRPr lang="fr-CA"/>
          </a:p>
        </p:txBody>
      </p:sp>
    </p:spTree>
    <p:extLst>
      <p:ext uri="{BB962C8B-B14F-4D97-AF65-F5344CB8AC3E}">
        <p14:creationId xmlns:p14="http://schemas.microsoft.com/office/powerpoint/2010/main" val="53312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4D95E00-9456-43E2-A59E-5256E67D49E7}" type="datetime1">
              <a:rPr lang="fr-CA" smtClean="0"/>
              <a:t>2020-09-02</a:t>
            </a:fld>
            <a:endParaRPr lang="fr-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F3F546-C265-4891-BA7A-877EB6DC8C71}" type="slidenum">
              <a:rPr lang="fr-CA" smtClean="0"/>
              <a:t>‹n°›</a:t>
            </a:fld>
            <a:endParaRPr lang="fr-CA"/>
          </a:p>
        </p:txBody>
      </p:sp>
    </p:spTree>
    <p:extLst>
      <p:ext uri="{BB962C8B-B14F-4D97-AF65-F5344CB8AC3E}">
        <p14:creationId xmlns:p14="http://schemas.microsoft.com/office/powerpoint/2010/main" val="1015412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microsoft.com/office/2007/relationships/hdphoto" Target="../media/hdphoto1.wdp"/><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7" Type="http://schemas.microsoft.com/office/2007/relationships/hdphoto" Target="../media/hdphoto1.wdp"/><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7" Type="http://schemas.microsoft.com/office/2007/relationships/hdphoto" Target="../media/hdphoto1.wdp"/><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7" Type="http://schemas.microsoft.com/office/2007/relationships/hdphoto" Target="../media/hdphoto1.wdp"/><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3" Type="http://schemas.openxmlformats.org/officeDocument/2006/relationships/tags" Target="../tags/tag51.xml"/><Relationship Id="rId7" Type="http://schemas.microsoft.com/office/2007/relationships/hdphoto" Target="../media/hdphoto1.wdp"/><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microsoft.com/office/2007/relationships/hdphoto" Target="../media/hdphoto1.wdp"/><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7" Type="http://schemas.microsoft.com/office/2007/relationships/hdphoto" Target="../media/hdphoto1.wdp"/><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7" Type="http://schemas.microsoft.com/office/2007/relationships/hdphoto" Target="../media/hdphoto1.wdp"/><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7" Type="http://schemas.microsoft.com/office/2007/relationships/hdphoto" Target="../media/hdphoto1.wdp"/><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tags" Target="../tags/tag27.xml"/><Relationship Id="rId7" Type="http://schemas.microsoft.com/office/2007/relationships/hdphoto" Target="../media/hdphoto1.wdp"/><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7" Type="http://schemas.microsoft.com/office/2007/relationships/hdphoto" Target="../media/hdphoto1.wdp"/><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7" Type="http://schemas.microsoft.com/office/2007/relationships/hdphoto" Target="../media/hdphoto1.wdp"/><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5800" y="836713"/>
            <a:ext cx="7772400" cy="2088231"/>
          </a:xfrm>
        </p:spPr>
        <p:txBody>
          <a:bodyPr>
            <a:noAutofit/>
          </a:bodyPr>
          <a:lstStyle/>
          <a:p>
            <a:r>
              <a:rPr lang="fr-CA" sz="2400" dirty="0">
                <a:solidFill>
                  <a:schemeClr val="tx1"/>
                </a:solidFill>
              </a:rPr>
              <a:t>Régie de l’Énergie</a:t>
            </a:r>
            <a:br>
              <a:rPr lang="fr-CA" sz="2400" dirty="0">
                <a:solidFill>
                  <a:schemeClr val="tx1"/>
                </a:solidFill>
              </a:rPr>
            </a:br>
            <a:r>
              <a:rPr lang="fr-CA" sz="2400" dirty="0">
                <a:solidFill>
                  <a:schemeClr val="tx1"/>
                </a:solidFill>
              </a:rPr>
              <a:t>R-4119-2020</a:t>
            </a:r>
            <a:br>
              <a:rPr lang="fr-CA" sz="2800" b="1" dirty="0">
                <a:solidFill>
                  <a:schemeClr val="tx1"/>
                </a:solidFill>
              </a:rPr>
            </a:br>
            <a:r>
              <a:rPr lang="fr-CA" sz="2600" dirty="0">
                <a:solidFill>
                  <a:schemeClr val="tx1"/>
                </a:solidFill>
              </a:rPr>
              <a:t>Demande d’approbation du plan d’approvisionnement et de modification des Conditions de service et Tarif d’Énergir </a:t>
            </a:r>
            <a:r>
              <a:rPr lang="fr-CA" sz="2600" dirty="0" err="1">
                <a:solidFill>
                  <a:schemeClr val="tx1"/>
                </a:solidFill>
              </a:rPr>
              <a:t>s.e.c</a:t>
            </a:r>
            <a:r>
              <a:rPr lang="fr-CA" sz="2600" dirty="0">
                <a:solidFill>
                  <a:schemeClr val="tx1"/>
                </a:solidFill>
              </a:rPr>
              <a:t>., à compter du 1</a:t>
            </a:r>
            <a:r>
              <a:rPr lang="fr-CA" sz="2600" baseline="30000" dirty="0">
                <a:solidFill>
                  <a:schemeClr val="tx1"/>
                </a:solidFill>
              </a:rPr>
              <a:t>er</a:t>
            </a:r>
            <a:r>
              <a:rPr lang="fr-CA" sz="2600" dirty="0">
                <a:solidFill>
                  <a:schemeClr val="tx1"/>
                </a:solidFill>
              </a:rPr>
              <a:t> octobre 2020</a:t>
            </a:r>
          </a:p>
        </p:txBody>
      </p:sp>
      <p:sp>
        <p:nvSpPr>
          <p:cNvPr id="3" name="Sous-titre 2"/>
          <p:cNvSpPr>
            <a:spLocks noGrp="1"/>
          </p:cNvSpPr>
          <p:nvPr>
            <p:ph type="subTitle" idx="1"/>
            <p:custDataLst>
              <p:tags r:id="rId2"/>
            </p:custDataLst>
          </p:nvPr>
        </p:nvSpPr>
        <p:spPr>
          <a:xfrm>
            <a:off x="1907704" y="3212976"/>
            <a:ext cx="6600451" cy="2690687"/>
          </a:xfrm>
        </p:spPr>
        <p:txBody>
          <a:bodyPr>
            <a:noAutofit/>
          </a:bodyPr>
          <a:lstStyle/>
          <a:p>
            <a:r>
              <a:rPr lang="fr-CA" sz="3200" b="1" cap="small" dirty="0">
                <a:solidFill>
                  <a:schemeClr val="tx1"/>
                </a:solidFill>
              </a:rPr>
              <a:t>Présentation du ROEÉ</a:t>
            </a:r>
          </a:p>
          <a:p>
            <a:r>
              <a:rPr lang="fr-CA" sz="2000" b="1" dirty="0">
                <a:solidFill>
                  <a:schemeClr val="tx1"/>
                </a:solidFill>
              </a:rPr>
              <a:t>Jean-Pierre Finet et Bertrand </a:t>
            </a:r>
            <a:r>
              <a:rPr lang="fr-CA" sz="2000" b="1" dirty="0" err="1">
                <a:solidFill>
                  <a:schemeClr val="tx1"/>
                </a:solidFill>
              </a:rPr>
              <a:t>Schepper</a:t>
            </a:r>
            <a:r>
              <a:rPr lang="fr-CA" sz="2000" b="1" dirty="0">
                <a:solidFill>
                  <a:schemeClr val="tx1"/>
                </a:solidFill>
              </a:rPr>
              <a:t>, analystes</a:t>
            </a:r>
          </a:p>
          <a:p>
            <a:endParaRPr lang="fr-CA" sz="1400" b="1" dirty="0">
              <a:solidFill>
                <a:schemeClr val="tx1"/>
              </a:solidFill>
            </a:endParaRPr>
          </a:p>
          <a:p>
            <a:endParaRPr lang="fr-CA" b="1" dirty="0">
              <a:solidFill>
                <a:schemeClr val="tx1"/>
              </a:solidFill>
            </a:endParaRPr>
          </a:p>
          <a:p>
            <a:r>
              <a:rPr lang="fr-CA" b="1" dirty="0">
                <a:solidFill>
                  <a:schemeClr val="tx1"/>
                </a:solidFill>
              </a:rPr>
              <a:t>Le 3 septembre 2020</a:t>
            </a:r>
          </a:p>
          <a:p>
            <a:endParaRPr lang="fr-CA" b="1" dirty="0">
              <a:solidFill>
                <a:schemeClr val="tx1"/>
              </a:solidFill>
            </a:endParaRPr>
          </a:p>
        </p:txBody>
      </p:sp>
      <p:pic>
        <p:nvPicPr>
          <p:cNvPr id="4" name="Picture 3"/>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2032651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689286" y="764704"/>
            <a:ext cx="6589199" cy="1050776"/>
          </a:xfrm>
        </p:spPr>
        <p:txBody>
          <a:bodyPr>
            <a:normAutofit/>
          </a:bodyPr>
          <a:lstStyle/>
          <a:p>
            <a:r>
              <a:rPr lang="fr-CA" sz="2400" u="sng" dirty="0"/>
              <a:t>Nouvelle construction efficace </a:t>
            </a:r>
            <a:br>
              <a:rPr lang="fr-CA" sz="2400" dirty="0"/>
            </a:br>
            <a:endParaRPr lang="fr-CA" sz="2400" b="1" dirty="0"/>
          </a:p>
        </p:txBody>
      </p:sp>
      <p:sp>
        <p:nvSpPr>
          <p:cNvPr id="3" name="Espace réservé du contenu 2"/>
          <p:cNvSpPr>
            <a:spLocks noGrp="1"/>
          </p:cNvSpPr>
          <p:nvPr>
            <p:ph idx="1"/>
            <p:custDataLst>
              <p:tags r:id="rId2"/>
            </p:custDataLst>
          </p:nvPr>
        </p:nvSpPr>
        <p:spPr>
          <a:xfrm>
            <a:off x="1249760" y="1444130"/>
            <a:ext cx="7282680" cy="5225229"/>
          </a:xfrm>
        </p:spPr>
        <p:txBody>
          <a:bodyPr>
            <a:normAutofit fontScale="92500" lnSpcReduction="10000"/>
          </a:bodyPr>
          <a:lstStyle/>
          <a:p>
            <a:pPr lvl="1"/>
            <a:r>
              <a:rPr lang="fr-CA" sz="2000" b="1" dirty="0"/>
              <a:t>Recommandations du ROEÉ</a:t>
            </a:r>
          </a:p>
          <a:p>
            <a:pPr lvl="2">
              <a:buClr>
                <a:srgbClr val="0070C0"/>
              </a:buClr>
            </a:pPr>
            <a:r>
              <a:rPr lang="fr-CA" sz="1800" dirty="0"/>
              <a:t>Accepter la hausse demandée pour la simulation énergétique, si démonstration de bénéfices (participation, économies d’énergie) (R. 6)</a:t>
            </a:r>
          </a:p>
          <a:p>
            <a:pPr lvl="2">
              <a:buClr>
                <a:srgbClr val="0070C0"/>
              </a:buClr>
            </a:pPr>
            <a:r>
              <a:rPr lang="fr-CA" sz="1800" dirty="0"/>
              <a:t>Ajout d’un volet Conception intégrée (R. 7)</a:t>
            </a:r>
          </a:p>
          <a:p>
            <a:pPr lvl="3">
              <a:buClr>
                <a:srgbClr val="0070C0"/>
              </a:buClr>
            </a:pPr>
            <a:r>
              <a:rPr lang="fr-CA" sz="1700" dirty="0"/>
              <a:t>Promue par plusieurs organismes (TÉQ, Hydro-Québec, la SQI, la SCHL, </a:t>
            </a:r>
            <a:r>
              <a:rPr lang="fr-CA" sz="1700" dirty="0" err="1"/>
              <a:t>RNCan</a:t>
            </a:r>
            <a:r>
              <a:rPr lang="fr-CA" sz="1700" dirty="0"/>
              <a:t>, le </a:t>
            </a:r>
            <a:r>
              <a:rPr lang="fr-CA" sz="1700" dirty="0" err="1"/>
              <a:t>CBDCa</a:t>
            </a:r>
            <a:r>
              <a:rPr lang="fr-CA" sz="1700" dirty="0"/>
              <a:t>, etc.)</a:t>
            </a:r>
          </a:p>
          <a:p>
            <a:pPr lvl="3">
              <a:buClr>
                <a:srgbClr val="0070C0"/>
              </a:buClr>
            </a:pPr>
            <a:r>
              <a:rPr lang="fr-CA" sz="1700" dirty="0"/>
              <a:t>Permettrait davantage d’économie d’énergie qu’une simple simulation énergétique</a:t>
            </a:r>
          </a:p>
          <a:p>
            <a:pPr lvl="3">
              <a:buClr>
                <a:srgbClr val="0070C0"/>
              </a:buClr>
            </a:pPr>
            <a:r>
              <a:rPr lang="fr-CA" sz="1700" dirty="0"/>
              <a:t>Permettrait de réduire les surcoûts et d’améliorer la rentabilité des projets</a:t>
            </a:r>
          </a:p>
          <a:p>
            <a:pPr lvl="3">
              <a:buClr>
                <a:srgbClr val="0070C0"/>
              </a:buClr>
            </a:pPr>
            <a:r>
              <a:rPr lang="fr-CA" sz="1700" dirty="0"/>
              <a:t>Approche de conception des bâtiments mieux adaptée aux projets complexes telle que souhaitée par les ingénieurs interrogés</a:t>
            </a:r>
          </a:p>
          <a:p>
            <a:pPr lvl="3">
              <a:buClr>
                <a:srgbClr val="0070C0"/>
              </a:buClr>
            </a:pPr>
            <a:r>
              <a:rPr lang="fr-CA" sz="1700" dirty="0"/>
              <a:t>Offrir l’aide financière en fonction de la performance du bâtiment non seulement au client, mais aussi à l’entreprise responsable de la conception du bâtiment tel que relevé par l’évaluateur</a:t>
            </a:r>
          </a:p>
          <a:p>
            <a:pPr lvl="1"/>
            <a:endParaRPr lang="fr-CA" sz="2000"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10</a:t>
            </a:fld>
            <a:endParaRPr lang="fr-CA"/>
          </a:p>
        </p:txBody>
      </p:sp>
    </p:spTree>
    <p:extLst>
      <p:ext uri="{BB962C8B-B14F-4D97-AF65-F5344CB8AC3E}">
        <p14:creationId xmlns:p14="http://schemas.microsoft.com/office/powerpoint/2010/main" val="2520248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4296" y="785619"/>
            <a:ext cx="6589199" cy="1050776"/>
          </a:xfrm>
        </p:spPr>
        <p:txBody>
          <a:bodyPr>
            <a:normAutofit/>
          </a:bodyPr>
          <a:lstStyle/>
          <a:p>
            <a:r>
              <a:rPr lang="fr-CA" sz="2400" u="sng" dirty="0"/>
              <a:t>Nouvelle construction efficace </a:t>
            </a:r>
            <a:endParaRPr lang="fr-CA" sz="2400" b="1" u="sng" dirty="0"/>
          </a:p>
        </p:txBody>
      </p:sp>
      <p:sp>
        <p:nvSpPr>
          <p:cNvPr id="3" name="Espace réservé du contenu 2"/>
          <p:cNvSpPr>
            <a:spLocks noGrp="1"/>
          </p:cNvSpPr>
          <p:nvPr>
            <p:ph idx="1"/>
            <p:custDataLst>
              <p:tags r:id="rId2"/>
            </p:custDataLst>
          </p:nvPr>
        </p:nvSpPr>
        <p:spPr>
          <a:xfrm>
            <a:off x="1246582" y="1444130"/>
            <a:ext cx="7058745" cy="5225230"/>
          </a:xfrm>
        </p:spPr>
        <p:txBody>
          <a:bodyPr>
            <a:normAutofit lnSpcReduction="10000"/>
          </a:bodyPr>
          <a:lstStyle/>
          <a:p>
            <a:pPr lvl="1"/>
            <a:r>
              <a:rPr lang="fr-CA" sz="2000" b="1" dirty="0"/>
              <a:t>TCTR - Commentaire additionnel du ROEÉ</a:t>
            </a:r>
          </a:p>
          <a:p>
            <a:pPr lvl="2">
              <a:buClr>
                <a:srgbClr val="0070C0"/>
              </a:buClr>
            </a:pPr>
            <a:r>
              <a:rPr lang="fr-CA" sz="1800" dirty="0"/>
              <a:t>Le taux de bénévolat utilisé est irréaliste pour ce programme</a:t>
            </a:r>
          </a:p>
          <a:p>
            <a:pPr lvl="3">
              <a:buClr>
                <a:srgbClr val="0070C0"/>
              </a:buClr>
            </a:pPr>
            <a:r>
              <a:rPr lang="fr-CA" sz="1600" dirty="0"/>
              <a:t>Résulte de l’application </a:t>
            </a:r>
            <a:r>
              <a:rPr lang="fr-CA" sz="1600" dirty="0">
                <a:solidFill>
                  <a:schemeClr val="tx1"/>
                </a:solidFill>
              </a:rPr>
              <a:t>sans nuance </a:t>
            </a:r>
            <a:r>
              <a:rPr lang="fr-CA" sz="1600" dirty="0"/>
              <a:t>des résultats d’une étude générique</a:t>
            </a:r>
          </a:p>
          <a:p>
            <a:pPr lvl="3">
              <a:buClr>
                <a:srgbClr val="0070C0"/>
              </a:buClr>
            </a:pPr>
            <a:r>
              <a:rPr lang="fr-CA" sz="1600" dirty="0"/>
              <a:t>De plus, l’effet d’entraînement est nul</a:t>
            </a:r>
          </a:p>
          <a:p>
            <a:pPr lvl="3">
              <a:buClr>
                <a:srgbClr val="0070C0"/>
              </a:buClr>
            </a:pPr>
            <a:r>
              <a:rPr lang="fr-CA" sz="1600" dirty="0"/>
              <a:t>Ne tient pas compte des incitatifs partagés entre propriétaires occupants versus propriétaires dont les locataires paient la facture énergétique </a:t>
            </a:r>
          </a:p>
          <a:p>
            <a:pPr lvl="2">
              <a:buClr>
                <a:srgbClr val="0070C0"/>
              </a:buClr>
            </a:pPr>
            <a:r>
              <a:rPr lang="fr-CA" sz="1800" dirty="0"/>
              <a:t>Prise en compte des économies d’électricité</a:t>
            </a:r>
          </a:p>
          <a:p>
            <a:pPr lvl="3">
              <a:buClr>
                <a:srgbClr val="0070C0"/>
              </a:buClr>
            </a:pPr>
            <a:r>
              <a:rPr lang="fr-CA" sz="1600" dirty="0"/>
              <a:t>Pourtant, surcoûts des mesures électriques sont exclus</a:t>
            </a:r>
          </a:p>
          <a:p>
            <a:pPr lvl="3">
              <a:buClr>
                <a:srgbClr val="0070C0"/>
              </a:buClr>
            </a:pPr>
            <a:r>
              <a:rPr lang="fr-CA" sz="1600" dirty="0"/>
              <a:t>Mesures électriques pourraient être subventionnées par un tiers (Hydro) </a:t>
            </a:r>
          </a:p>
          <a:p>
            <a:pPr lvl="4">
              <a:buClr>
                <a:srgbClr val="0070C0"/>
              </a:buClr>
            </a:pPr>
            <a:r>
              <a:rPr lang="fr-CA" sz="1600" dirty="0"/>
              <a:t>Possibilité de double comptage des économies</a:t>
            </a:r>
          </a:p>
          <a:p>
            <a:pPr lvl="3">
              <a:buClr>
                <a:srgbClr val="0070C0"/>
              </a:buClr>
            </a:pPr>
            <a:r>
              <a:rPr lang="fr-CA" sz="1600" dirty="0"/>
              <a:t>Recommandation : Exclure les économies d’électricité du calcul du TCTR</a:t>
            </a:r>
          </a:p>
          <a:p>
            <a:pPr lvl="3"/>
            <a:endParaRPr lang="fr-CA" sz="1600" dirty="0"/>
          </a:p>
          <a:p>
            <a:pPr lvl="1"/>
            <a:endParaRPr lang="fr-CA" sz="2000"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11</a:t>
            </a:fld>
            <a:endParaRPr lang="fr-CA"/>
          </a:p>
        </p:txBody>
      </p:sp>
    </p:spTree>
    <p:extLst>
      <p:ext uri="{BB962C8B-B14F-4D97-AF65-F5344CB8AC3E}">
        <p14:creationId xmlns:p14="http://schemas.microsoft.com/office/powerpoint/2010/main" val="185618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75657" y="663351"/>
            <a:ext cx="6120680" cy="1050776"/>
          </a:xfrm>
        </p:spPr>
        <p:txBody>
          <a:bodyPr>
            <a:normAutofit/>
          </a:bodyPr>
          <a:lstStyle/>
          <a:p>
            <a:r>
              <a:rPr lang="fr-CA" sz="2400" u="sng" dirty="0"/>
              <a:t>Encouragement à l’implantation CII, VGE (industriel) ET VGE (institutionnel)</a:t>
            </a:r>
          </a:p>
        </p:txBody>
      </p:sp>
      <p:sp>
        <p:nvSpPr>
          <p:cNvPr id="3" name="Espace réservé du contenu 2"/>
          <p:cNvSpPr>
            <a:spLocks noGrp="1"/>
          </p:cNvSpPr>
          <p:nvPr>
            <p:ph idx="1"/>
            <p:custDataLst>
              <p:tags r:id="rId2"/>
            </p:custDataLst>
          </p:nvPr>
        </p:nvSpPr>
        <p:spPr>
          <a:xfrm>
            <a:off x="1096206" y="1696142"/>
            <a:ext cx="7058745" cy="4752528"/>
          </a:xfrm>
        </p:spPr>
        <p:txBody>
          <a:bodyPr>
            <a:normAutofit/>
          </a:bodyPr>
          <a:lstStyle/>
          <a:p>
            <a:pPr lvl="1"/>
            <a:r>
              <a:rPr lang="fr-CA" sz="2000" b="1" dirty="0"/>
              <a:t>Évaluation</a:t>
            </a:r>
          </a:p>
          <a:p>
            <a:pPr lvl="2">
              <a:buClr>
                <a:srgbClr val="0070C0"/>
              </a:buClr>
            </a:pPr>
            <a:r>
              <a:rPr lang="fr-CA" sz="1800" dirty="0"/>
              <a:t>La satisfaction d’une majorité des participants et intervenants est élevée</a:t>
            </a:r>
          </a:p>
          <a:p>
            <a:pPr lvl="2">
              <a:buClr>
                <a:srgbClr val="0070C0"/>
              </a:buClr>
            </a:pPr>
            <a:r>
              <a:rPr lang="fr-CA" sz="1800" dirty="0"/>
              <a:t>Les résultats d’un balisage nord-américain démontre que les aides financières d’</a:t>
            </a:r>
            <a:r>
              <a:rPr lang="fr-CA" sz="1800" dirty="0" err="1"/>
              <a:t>Énergir</a:t>
            </a:r>
            <a:r>
              <a:rPr lang="fr-CA" sz="1800" dirty="0"/>
              <a:t> se situent au bas de la fourchette</a:t>
            </a:r>
          </a:p>
          <a:p>
            <a:pPr lvl="2">
              <a:buClr>
                <a:srgbClr val="0070C0"/>
              </a:buClr>
            </a:pPr>
            <a:r>
              <a:rPr lang="fr-CA" sz="1800" dirty="0"/>
              <a:t>Couverture des surcoûts insuffisante de l’aide financière </a:t>
            </a:r>
          </a:p>
          <a:p>
            <a:pPr lvl="1"/>
            <a:r>
              <a:rPr lang="fr-CA" sz="2000" b="1" dirty="0"/>
              <a:t>Proposition d’</a:t>
            </a:r>
            <a:r>
              <a:rPr lang="fr-CA" sz="2000" b="1" dirty="0" err="1"/>
              <a:t>Énergir</a:t>
            </a:r>
            <a:endParaRPr lang="fr-CA" sz="2000" b="1" dirty="0"/>
          </a:p>
          <a:p>
            <a:pPr lvl="2">
              <a:buClr>
                <a:srgbClr val="0070C0"/>
              </a:buClr>
            </a:pPr>
            <a:r>
              <a:rPr lang="fr-CA" sz="1800" dirty="0"/>
              <a:t>Bonifier substantiellement les aides financières unitaires jusqu’à 2,20 $/m³ économisés </a:t>
            </a:r>
          </a:p>
          <a:p>
            <a:pPr lvl="2">
              <a:buClr>
                <a:srgbClr val="0070C0"/>
              </a:buClr>
            </a:pPr>
            <a:r>
              <a:rPr lang="fr-CA" sz="1800" dirty="0"/>
              <a:t>Rehausser les plafonds autorisés jusqu’à 350 000 $ </a:t>
            </a:r>
          </a:p>
          <a:p>
            <a:pPr lvl="2"/>
            <a:endParaRPr lang="fr-CA" sz="1800" dirty="0"/>
          </a:p>
          <a:p>
            <a:pPr lvl="3"/>
            <a:endParaRPr lang="fr-CA" sz="1600" dirty="0"/>
          </a:p>
          <a:p>
            <a:pPr lvl="1"/>
            <a:endParaRPr lang="fr-CA" sz="2000"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12</a:t>
            </a:fld>
            <a:endParaRPr lang="fr-CA"/>
          </a:p>
        </p:txBody>
      </p:sp>
    </p:spTree>
    <p:extLst>
      <p:ext uri="{BB962C8B-B14F-4D97-AF65-F5344CB8AC3E}">
        <p14:creationId xmlns:p14="http://schemas.microsoft.com/office/powerpoint/2010/main" val="2669476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75657" y="650032"/>
            <a:ext cx="6048672" cy="1050776"/>
          </a:xfrm>
        </p:spPr>
        <p:txBody>
          <a:bodyPr>
            <a:normAutofit/>
          </a:bodyPr>
          <a:lstStyle/>
          <a:p>
            <a:r>
              <a:rPr lang="fr-CA" sz="2400" u="sng" dirty="0"/>
              <a:t>Encouragement à l’implantation CII, VGE (industriel) ET VGE (institutionnel)</a:t>
            </a:r>
          </a:p>
        </p:txBody>
      </p:sp>
      <p:sp>
        <p:nvSpPr>
          <p:cNvPr id="3" name="Espace réservé du contenu 2"/>
          <p:cNvSpPr>
            <a:spLocks noGrp="1"/>
          </p:cNvSpPr>
          <p:nvPr>
            <p:ph idx="1"/>
            <p:custDataLst>
              <p:tags r:id="rId2"/>
            </p:custDataLst>
          </p:nvPr>
        </p:nvSpPr>
        <p:spPr>
          <a:xfrm>
            <a:off x="1042627" y="1696074"/>
            <a:ext cx="7777845" cy="5045294"/>
          </a:xfrm>
        </p:spPr>
        <p:txBody>
          <a:bodyPr>
            <a:normAutofit fontScale="92500" lnSpcReduction="20000"/>
          </a:bodyPr>
          <a:lstStyle/>
          <a:p>
            <a:pPr lvl="1"/>
            <a:r>
              <a:rPr lang="fr-CA" sz="2000" b="1" dirty="0"/>
              <a:t>Constats du ROEÉ</a:t>
            </a:r>
          </a:p>
          <a:p>
            <a:pPr lvl="2">
              <a:buClr>
                <a:srgbClr val="0070C0"/>
              </a:buClr>
            </a:pPr>
            <a:r>
              <a:rPr lang="fr-CA" sz="1800" dirty="0"/>
              <a:t>La proposition d’</a:t>
            </a:r>
            <a:r>
              <a:rPr lang="fr-CA" sz="1800" dirty="0" err="1"/>
              <a:t>Énergir</a:t>
            </a:r>
            <a:r>
              <a:rPr lang="fr-CA" sz="1800" dirty="0"/>
              <a:t> est prématurée</a:t>
            </a:r>
          </a:p>
          <a:p>
            <a:pPr lvl="3">
              <a:buClr>
                <a:srgbClr val="0070C0"/>
              </a:buClr>
            </a:pPr>
            <a:r>
              <a:rPr lang="fr-CA" sz="1700" dirty="0"/>
              <a:t>Ne tient pas compte des effets à venir de la hausse des aides financières accordées préalablement par la Régie (D-2017-094)</a:t>
            </a:r>
          </a:p>
          <a:p>
            <a:pPr lvl="2">
              <a:buClr>
                <a:srgbClr val="0070C0"/>
              </a:buClr>
            </a:pPr>
            <a:r>
              <a:rPr lang="fr-CA" sz="1800" dirty="0"/>
              <a:t>La proposition d’Énergir est une mauvaise solution à un faux problème </a:t>
            </a:r>
            <a:endParaRPr lang="fr-CA" sz="2400" dirty="0">
              <a:solidFill>
                <a:srgbClr val="FF0000"/>
              </a:solidFill>
            </a:endParaRPr>
          </a:p>
          <a:p>
            <a:pPr lvl="3">
              <a:buClr>
                <a:srgbClr val="0070C0"/>
              </a:buClr>
            </a:pPr>
            <a:r>
              <a:rPr lang="fr-CA" sz="1700" dirty="0"/>
              <a:t>Satisfaction élevée des participants et des intervenants</a:t>
            </a:r>
          </a:p>
          <a:p>
            <a:pPr lvl="3">
              <a:buClr>
                <a:srgbClr val="0070C0"/>
              </a:buClr>
            </a:pPr>
            <a:r>
              <a:rPr lang="fr-CA" sz="1700" dirty="0"/>
              <a:t>Les résultats du programme pour 2018-2019 ont été dépassés</a:t>
            </a:r>
          </a:p>
          <a:p>
            <a:pPr lvl="3">
              <a:buClr>
                <a:srgbClr val="0070C0"/>
              </a:buClr>
            </a:pPr>
            <a:r>
              <a:rPr lang="fr-CA" sz="1700" dirty="0"/>
              <a:t>Le balisage nord-américain inclut des organisations qui sont difficilement comparables (organismes étatiques, autres sources d’énergie)</a:t>
            </a:r>
          </a:p>
          <a:p>
            <a:pPr lvl="3">
              <a:buClr>
                <a:srgbClr val="0070C0"/>
              </a:buClr>
            </a:pPr>
            <a:r>
              <a:rPr lang="fr-CA" sz="1700" dirty="0"/>
              <a:t>Le plafond d’aides financières est raisonnable</a:t>
            </a:r>
          </a:p>
          <a:p>
            <a:pPr lvl="3">
              <a:buClr>
                <a:srgbClr val="0070C0"/>
              </a:buClr>
            </a:pPr>
            <a:r>
              <a:rPr lang="fr-CA" sz="1700" dirty="0"/>
              <a:t>Test du participant positif</a:t>
            </a:r>
          </a:p>
          <a:p>
            <a:pPr lvl="3">
              <a:buClr>
                <a:srgbClr val="0070C0"/>
              </a:buClr>
            </a:pPr>
            <a:r>
              <a:rPr lang="fr-CA" sz="1700" dirty="0"/>
              <a:t>Importante baisse des tarifs de distribution, transport, équilibrage et du prix de fourniture. La hausse était à prévoir. (B-0182)</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13</a:t>
            </a:fld>
            <a:endParaRPr lang="fr-CA"/>
          </a:p>
        </p:txBody>
      </p:sp>
    </p:spTree>
    <p:extLst>
      <p:ext uri="{BB962C8B-B14F-4D97-AF65-F5344CB8AC3E}">
        <p14:creationId xmlns:p14="http://schemas.microsoft.com/office/powerpoint/2010/main" val="2669476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087B56-5969-6342-B097-185A4AD302F0}"/>
              </a:ext>
            </a:extLst>
          </p:cNvPr>
          <p:cNvSpPr>
            <a:spLocks noGrp="1"/>
          </p:cNvSpPr>
          <p:nvPr>
            <p:ph type="title"/>
          </p:nvPr>
        </p:nvSpPr>
        <p:spPr>
          <a:xfrm>
            <a:off x="1619672" y="620688"/>
            <a:ext cx="6589199" cy="1280890"/>
          </a:xfrm>
        </p:spPr>
        <p:txBody>
          <a:bodyPr>
            <a:noAutofit/>
          </a:bodyPr>
          <a:lstStyle/>
          <a:p>
            <a:r>
              <a:rPr lang="fr-CA" sz="2400" u="sng" dirty="0"/>
              <a:t>Encouragement à l’implantation CII, VGE (industriel) ET VGE (institutionnel)</a:t>
            </a:r>
            <a:endParaRPr lang="fr-FR" sz="2400" dirty="0"/>
          </a:p>
        </p:txBody>
      </p:sp>
      <p:sp>
        <p:nvSpPr>
          <p:cNvPr id="3" name="Espace réservé du contenu 2">
            <a:extLst>
              <a:ext uri="{FF2B5EF4-FFF2-40B4-BE49-F238E27FC236}">
                <a16:creationId xmlns:a16="http://schemas.microsoft.com/office/drawing/2014/main" id="{66C625F0-6778-C94B-8A74-309902FDD417}"/>
              </a:ext>
            </a:extLst>
          </p:cNvPr>
          <p:cNvSpPr>
            <a:spLocks noGrp="1"/>
          </p:cNvSpPr>
          <p:nvPr>
            <p:ph idx="1"/>
          </p:nvPr>
        </p:nvSpPr>
        <p:spPr>
          <a:xfrm>
            <a:off x="1096206" y="1700808"/>
            <a:ext cx="7292218" cy="3777622"/>
          </a:xfrm>
        </p:spPr>
        <p:txBody>
          <a:bodyPr>
            <a:normAutofit lnSpcReduction="10000"/>
          </a:bodyPr>
          <a:lstStyle/>
          <a:p>
            <a:pPr lvl="1"/>
            <a:r>
              <a:rPr lang="fr-CA" sz="2000" b="1" dirty="0"/>
              <a:t>Conclusion</a:t>
            </a:r>
          </a:p>
          <a:p>
            <a:pPr lvl="2">
              <a:buClr>
                <a:srgbClr val="0070C0"/>
              </a:buClr>
            </a:pPr>
            <a:r>
              <a:rPr lang="fr-CA" sz="1800" dirty="0"/>
              <a:t>Le rehaussement des aides financières est prématuré et injustifié.</a:t>
            </a:r>
          </a:p>
          <a:p>
            <a:pPr lvl="1"/>
            <a:r>
              <a:rPr lang="fr-CA" sz="2000" b="1" dirty="0"/>
              <a:t>Recommandations du ROEÉ</a:t>
            </a:r>
          </a:p>
          <a:p>
            <a:pPr lvl="2">
              <a:buClr>
                <a:srgbClr val="0070C0"/>
              </a:buClr>
            </a:pPr>
            <a:r>
              <a:rPr lang="fr-CA" sz="1800" dirty="0"/>
              <a:t>Ne pas considérer le balisage nord-américain. La comparaison avec les programmes similaires des gazières canadiennes est plus adéquate. (R.8)</a:t>
            </a:r>
          </a:p>
          <a:p>
            <a:pPr lvl="2">
              <a:buClr>
                <a:srgbClr val="0070C0"/>
              </a:buClr>
            </a:pPr>
            <a:r>
              <a:rPr lang="fr-CA" sz="1800" dirty="0"/>
              <a:t>Ne pas accepter la proposition d’Énergir d’augmenter les plafonds des aides financières. (R.9)</a:t>
            </a:r>
          </a:p>
          <a:p>
            <a:pPr lvl="2">
              <a:buClr>
                <a:srgbClr val="0070C0"/>
              </a:buClr>
            </a:pPr>
            <a:r>
              <a:rPr lang="fr-CA" sz="1800" dirty="0"/>
              <a:t>Ne pas donner suite à la demande d’Énergir de rehausser l’aide financière pour les clientèles commerciales, industrielles et institutionnelles. (R. 10)</a:t>
            </a:r>
          </a:p>
          <a:p>
            <a:pPr marL="914400" lvl="2" indent="0">
              <a:buClr>
                <a:srgbClr val="0070C0"/>
              </a:buClr>
              <a:buNone/>
            </a:pPr>
            <a:endParaRPr lang="fr-CA" sz="1900" dirty="0"/>
          </a:p>
          <a:p>
            <a:pPr lvl="2">
              <a:buClr>
                <a:srgbClr val="0070C0"/>
              </a:buClr>
            </a:pPr>
            <a:endParaRPr lang="fr-CA" sz="1800" dirty="0"/>
          </a:p>
        </p:txBody>
      </p:sp>
      <p:sp>
        <p:nvSpPr>
          <p:cNvPr id="4" name="Espace réservé du numéro de diapositive 3">
            <a:extLst>
              <a:ext uri="{FF2B5EF4-FFF2-40B4-BE49-F238E27FC236}">
                <a16:creationId xmlns:a16="http://schemas.microsoft.com/office/drawing/2014/main" id="{D49596F7-6D0C-1642-94CA-4ED1AB4F48CC}"/>
              </a:ext>
            </a:extLst>
          </p:cNvPr>
          <p:cNvSpPr>
            <a:spLocks noGrp="1"/>
          </p:cNvSpPr>
          <p:nvPr>
            <p:ph type="sldNum" sz="quarter" idx="12"/>
          </p:nvPr>
        </p:nvSpPr>
        <p:spPr/>
        <p:txBody>
          <a:bodyPr/>
          <a:lstStyle/>
          <a:p>
            <a:fld id="{D5F3F546-C265-4891-BA7A-877EB6DC8C71}" type="slidenum">
              <a:rPr lang="fr-CA" smtClean="0"/>
              <a:t>14</a:t>
            </a:fld>
            <a:endParaRPr lang="fr-CA"/>
          </a:p>
        </p:txBody>
      </p:sp>
    </p:spTree>
    <p:extLst>
      <p:ext uri="{BB962C8B-B14F-4D97-AF65-F5344CB8AC3E}">
        <p14:creationId xmlns:p14="http://schemas.microsoft.com/office/powerpoint/2010/main" val="270769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ENJEUX</a:t>
            </a:r>
          </a:p>
        </p:txBody>
      </p:sp>
      <p:sp>
        <p:nvSpPr>
          <p:cNvPr id="3" name="Espace réservé du contenu 2"/>
          <p:cNvSpPr>
            <a:spLocks noGrp="1"/>
          </p:cNvSpPr>
          <p:nvPr>
            <p:ph idx="1"/>
            <p:custDataLst>
              <p:tags r:id="rId2"/>
            </p:custDataLst>
          </p:nvPr>
        </p:nvSpPr>
        <p:spPr>
          <a:xfrm>
            <a:off x="1907704" y="1700808"/>
            <a:ext cx="6912768" cy="4968552"/>
          </a:xfrm>
        </p:spPr>
        <p:txBody>
          <a:bodyPr>
            <a:normAutofit/>
          </a:bodyPr>
          <a:lstStyle/>
          <a:p>
            <a:r>
              <a:rPr lang="fr-CA" sz="2000" b="1" dirty="0"/>
              <a:t>PRÉVISION DE LA DEMANDE EN GAZ NATUREL</a:t>
            </a:r>
          </a:p>
          <a:p>
            <a:pPr marL="0" indent="0">
              <a:buNone/>
            </a:pPr>
            <a:endParaRPr lang="fr-CA" sz="2000" b="1" dirty="0"/>
          </a:p>
          <a:p>
            <a:r>
              <a:rPr lang="fr-CA" sz="2000" b="1" dirty="0"/>
              <a:t>ARRIMAGE DU CASS ET DU PGEÉ</a:t>
            </a:r>
          </a:p>
          <a:p>
            <a:pPr marL="0" indent="0">
              <a:buNone/>
            </a:pPr>
            <a:endParaRPr lang="fr-CA" sz="2000" b="1" dirty="0"/>
          </a:p>
          <a:p>
            <a:r>
              <a:rPr lang="fr-CA" sz="2000" b="1" dirty="0"/>
              <a:t>MODIFICATIONS AU PGEÉ</a:t>
            </a:r>
          </a:p>
          <a:p>
            <a:pPr lvl="1"/>
            <a:r>
              <a:rPr lang="fr-CA" sz="2000" b="1" dirty="0"/>
              <a:t>THERMOSTATS ÉLECTRONIQUES PROGRAMMABLES ET THERMOSTATS INTELLIGENTS</a:t>
            </a:r>
          </a:p>
          <a:p>
            <a:pPr lvl="1"/>
            <a:r>
              <a:rPr lang="fr-CA" sz="2000" b="1" dirty="0"/>
              <a:t>NOUVELLE CONSTRUCTION EFFICACE</a:t>
            </a:r>
          </a:p>
          <a:p>
            <a:pPr lvl="1"/>
            <a:r>
              <a:rPr lang="fr-CA" sz="2000" b="1" dirty="0"/>
              <a:t>ENCOURAGEMENT À L’IMPLANTATION CII, VGE (industriel) ET VGE (institutionnel)</a:t>
            </a:r>
          </a:p>
          <a:p>
            <a:pPr marL="457200" lvl="1" indent="0">
              <a:buNone/>
            </a:pPr>
            <a:endParaRPr lang="fr-CA" sz="2000" b="1" dirty="0"/>
          </a:p>
        </p:txBody>
      </p:sp>
      <p:sp>
        <p:nvSpPr>
          <p:cNvPr id="6" name="TextBox 5"/>
          <p:cNvSpPr txBox="1"/>
          <p:nvPr>
            <p:custDataLst>
              <p:tags r:id="rId3"/>
            </p:custDataLst>
          </p:nvPr>
        </p:nvSpPr>
        <p:spPr>
          <a:xfrm>
            <a:off x="6876256" y="6093296"/>
            <a:ext cx="184731" cy="369332"/>
          </a:xfrm>
          <a:prstGeom prst="rect">
            <a:avLst/>
          </a:prstGeom>
          <a:noFill/>
        </p:spPr>
        <p:txBody>
          <a:bodyPr wrap="none" rtlCol="0">
            <a:spAutoFit/>
          </a:bodyPr>
          <a:lstStyle/>
          <a:p>
            <a:endParaRPr lang="fr-CA" dirty="0"/>
          </a:p>
        </p:txBody>
      </p:sp>
      <p:pic>
        <p:nvPicPr>
          <p:cNvPr id="7" name="Picture 6"/>
          <p:cNvPicPr>
            <a:picLocks noChangeAspect="1"/>
          </p:cNvPicPr>
          <p:nvPr>
            <p:custDataLst>
              <p:tags r:id="rId4"/>
            </p:custDataLst>
          </p:nvPr>
        </p:nvPicPr>
        <p:blipFill>
          <a:blip r:embed="rId8">
            <a:duotone>
              <a:prstClr val="black"/>
              <a:schemeClr val="accent5">
                <a:lumMod val="75000"/>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8" name="Slide Number Placeholder 7"/>
          <p:cNvSpPr>
            <a:spLocks noGrp="1"/>
          </p:cNvSpPr>
          <p:nvPr>
            <p:ph type="sldNum" sz="quarter" idx="12"/>
            <p:custDataLst>
              <p:tags r:id="rId5"/>
            </p:custDataLst>
          </p:nvPr>
        </p:nvSpPr>
        <p:spPr/>
        <p:txBody>
          <a:bodyPr/>
          <a:lstStyle/>
          <a:p>
            <a:fld id="{D5F3F546-C265-4891-BA7A-877EB6DC8C71}" type="slidenum">
              <a:rPr lang="fr-CA" smtClean="0"/>
              <a:t>2</a:t>
            </a:fld>
            <a:endParaRPr lang="fr-CA"/>
          </a:p>
        </p:txBody>
      </p:sp>
    </p:spTree>
    <p:extLst>
      <p:ext uri="{BB962C8B-B14F-4D97-AF65-F5344CB8AC3E}">
        <p14:creationId xmlns:p14="http://schemas.microsoft.com/office/powerpoint/2010/main" val="345597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65899" y="44624"/>
            <a:ext cx="6589199" cy="1892203"/>
          </a:xfrm>
        </p:spPr>
        <p:txBody>
          <a:bodyPr>
            <a:normAutofit/>
          </a:bodyPr>
          <a:lstStyle/>
          <a:p>
            <a:r>
              <a:rPr lang="fr-CA" dirty="0"/>
              <a:t>Prévision de la demande </a:t>
            </a:r>
            <a:endParaRPr lang="fr-CA" sz="1300" dirty="0">
              <a:solidFill>
                <a:srgbClr val="FF0000"/>
              </a:solidFill>
            </a:endParaRPr>
          </a:p>
        </p:txBody>
      </p:sp>
      <p:sp>
        <p:nvSpPr>
          <p:cNvPr id="3" name="Espace réservé du contenu 2"/>
          <p:cNvSpPr>
            <a:spLocks noGrp="1"/>
          </p:cNvSpPr>
          <p:nvPr>
            <p:ph idx="1"/>
            <p:custDataLst>
              <p:tags r:id="rId2"/>
            </p:custDataLst>
          </p:nvPr>
        </p:nvSpPr>
        <p:spPr>
          <a:xfrm>
            <a:off x="1565899" y="1444131"/>
            <a:ext cx="7128792" cy="5032193"/>
          </a:xfrm>
        </p:spPr>
        <p:txBody>
          <a:bodyPr>
            <a:noAutofit/>
          </a:bodyPr>
          <a:lstStyle/>
          <a:p>
            <a:r>
              <a:rPr lang="fr-CA" sz="2400" b="1" dirty="0"/>
              <a:t>Prévisions d’Énergir pré-COVID-19 </a:t>
            </a:r>
          </a:p>
          <a:p>
            <a:pPr lvl="1">
              <a:buClr>
                <a:srgbClr val="0070C0"/>
              </a:buClr>
            </a:pPr>
            <a:r>
              <a:rPr lang="fr-CA" sz="1800" dirty="0"/>
              <a:t>Utilisation du scénario de base</a:t>
            </a:r>
            <a:endParaRPr lang="fr-CA" dirty="0"/>
          </a:p>
          <a:p>
            <a:r>
              <a:rPr lang="fr-CA" sz="2400" b="1" dirty="0"/>
              <a:t>Baisse des ventes présumées post-COVID-19</a:t>
            </a:r>
          </a:p>
          <a:p>
            <a:pPr lvl="1">
              <a:buClr>
                <a:srgbClr val="0070C0"/>
              </a:buClr>
            </a:pPr>
            <a:r>
              <a:rPr lang="fr-CA" sz="1800" dirty="0"/>
              <a:t>Croissance économique plus faible</a:t>
            </a:r>
          </a:p>
          <a:p>
            <a:pPr lvl="1">
              <a:buClr>
                <a:srgbClr val="0070C0"/>
              </a:buClr>
            </a:pPr>
            <a:r>
              <a:rPr lang="fr-CA" sz="1800" dirty="0"/>
              <a:t>Potentielle augmentation du prix du gaz </a:t>
            </a:r>
          </a:p>
          <a:p>
            <a:pPr lvl="1">
              <a:buClr>
                <a:srgbClr val="0070C0"/>
              </a:buClr>
            </a:pPr>
            <a:r>
              <a:rPr lang="fr-CA" sz="1800" dirty="0"/>
              <a:t>Potentielle deuxième vague </a:t>
            </a:r>
          </a:p>
          <a:p>
            <a:r>
              <a:rPr lang="fr-CA" sz="2400" b="1" dirty="0"/>
              <a:t>Recommandation du ROEÉ </a:t>
            </a:r>
          </a:p>
          <a:p>
            <a:pPr lvl="1">
              <a:buClr>
                <a:srgbClr val="0070C0"/>
              </a:buClr>
            </a:pPr>
            <a:r>
              <a:rPr lang="fr-CA" sz="1800" dirty="0"/>
              <a:t>Utilisation du scénario défavorable : minimum COVID A</a:t>
            </a:r>
          </a:p>
          <a:p>
            <a:pPr lvl="1">
              <a:buClr>
                <a:srgbClr val="0070C0"/>
              </a:buClr>
            </a:pPr>
            <a:r>
              <a:rPr lang="fr-CA" sz="1800" dirty="0"/>
              <a:t>Scénario déjà existant</a:t>
            </a:r>
          </a:p>
          <a:p>
            <a:pPr lvl="1">
              <a:buClr>
                <a:srgbClr val="0070C0"/>
              </a:buClr>
            </a:pPr>
            <a:r>
              <a:rPr lang="fr-CA" sz="1800" dirty="0"/>
              <a:t>Décision de la Régie en deux temps</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3</a:t>
            </a:fld>
            <a:endParaRPr lang="fr-CA"/>
          </a:p>
        </p:txBody>
      </p:sp>
    </p:spTree>
    <p:extLst>
      <p:ext uri="{BB962C8B-B14F-4D97-AF65-F5344CB8AC3E}">
        <p14:creationId xmlns:p14="http://schemas.microsoft.com/office/powerpoint/2010/main" val="253689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03648" y="666867"/>
            <a:ext cx="6589199" cy="1280890"/>
          </a:xfrm>
        </p:spPr>
        <p:txBody>
          <a:bodyPr>
            <a:normAutofit/>
          </a:bodyPr>
          <a:lstStyle/>
          <a:p>
            <a:r>
              <a:rPr lang="fr-CA" sz="3200" dirty="0"/>
              <a:t>Arrimage du CASS et du PGEÉ</a:t>
            </a:r>
          </a:p>
        </p:txBody>
      </p:sp>
      <p:sp>
        <p:nvSpPr>
          <p:cNvPr id="3" name="Content Placeholder 2"/>
          <p:cNvSpPr>
            <a:spLocks noGrp="1"/>
          </p:cNvSpPr>
          <p:nvPr>
            <p:ph idx="1"/>
            <p:custDataLst>
              <p:tags r:id="rId2"/>
            </p:custDataLst>
          </p:nvPr>
        </p:nvSpPr>
        <p:spPr>
          <a:xfrm>
            <a:off x="1619672" y="1556792"/>
            <a:ext cx="6966028" cy="4824536"/>
          </a:xfrm>
        </p:spPr>
        <p:txBody>
          <a:bodyPr>
            <a:noAutofit/>
          </a:bodyPr>
          <a:lstStyle/>
          <a:p>
            <a:r>
              <a:rPr lang="fr-CA" sz="2000" dirty="0"/>
              <a:t>Seuil d’admissibilité proposé</a:t>
            </a:r>
          </a:p>
          <a:p>
            <a:pPr lvl="1">
              <a:buClr>
                <a:srgbClr val="0070C0"/>
              </a:buClr>
            </a:pPr>
            <a:r>
              <a:rPr lang="fr-CA" dirty="0"/>
              <a:t>MFR 50 + 15%</a:t>
            </a:r>
          </a:p>
          <a:p>
            <a:pPr lvl="1">
              <a:buClr>
                <a:srgbClr val="0070C0"/>
              </a:buClr>
            </a:pPr>
            <a:r>
              <a:rPr lang="fr-CA" dirty="0"/>
              <a:t>ROEÉ favorable		</a:t>
            </a:r>
          </a:p>
          <a:p>
            <a:r>
              <a:rPr lang="fr-CA" sz="2000" dirty="0"/>
              <a:t>Faibles résultats du programme de soutien aux ménages à faible revenu</a:t>
            </a:r>
          </a:p>
          <a:p>
            <a:pPr lvl="1">
              <a:buClr>
                <a:srgbClr val="0070C0"/>
              </a:buClr>
            </a:pPr>
            <a:r>
              <a:rPr lang="fr-CA" dirty="0"/>
              <a:t>Participation: 			6%</a:t>
            </a:r>
          </a:p>
          <a:p>
            <a:pPr lvl="1">
              <a:buClr>
                <a:srgbClr val="0070C0"/>
              </a:buClr>
            </a:pPr>
            <a:r>
              <a:rPr lang="fr-CA" dirty="0"/>
              <a:t>Aides financières: 		7%</a:t>
            </a:r>
          </a:p>
          <a:p>
            <a:pPr lvl="1">
              <a:buClr>
                <a:srgbClr val="0070C0"/>
              </a:buClr>
            </a:pPr>
            <a:r>
              <a:rPr lang="fr-CA" dirty="0"/>
              <a:t>Frais d’exploitation:		112%</a:t>
            </a:r>
          </a:p>
          <a:p>
            <a:r>
              <a:rPr lang="fr-CA" dirty="0"/>
              <a:t>Absence de prévision du nombre de participants au PGEÉ qui seraient référés dans le cadre du CASS</a:t>
            </a:r>
          </a:p>
          <a:p>
            <a:r>
              <a:rPr lang="fr-CA" dirty="0"/>
              <a:t>Absence de référencement prévu aux programmes de TEQ et de HQ</a:t>
            </a:r>
          </a:p>
          <a:p>
            <a:pPr marL="0" indent="0">
              <a:buNone/>
            </a:pPr>
            <a:endParaRPr lang="fr-CA" sz="2000" dirty="0"/>
          </a:p>
          <a:p>
            <a:endParaRPr lang="fr-CA" sz="2000" dirty="0"/>
          </a:p>
          <a:p>
            <a:endParaRPr lang="fr-CA" sz="2000" dirty="0"/>
          </a:p>
        </p:txBody>
      </p:sp>
      <p:sp>
        <p:nvSpPr>
          <p:cNvPr id="4" name="Slide Number Placeholder 3"/>
          <p:cNvSpPr>
            <a:spLocks noGrp="1"/>
          </p:cNvSpPr>
          <p:nvPr>
            <p:ph type="sldNum" sz="quarter" idx="12"/>
            <p:custDataLst>
              <p:tags r:id="rId3"/>
            </p:custDataLst>
          </p:nvPr>
        </p:nvSpPr>
        <p:spPr/>
        <p:txBody>
          <a:bodyPr/>
          <a:lstStyle/>
          <a:p>
            <a:fld id="{D5F3F546-C265-4891-BA7A-877EB6DC8C71}" type="slidenum">
              <a:rPr lang="fr-CA" smtClean="0"/>
              <a:t>4</a:t>
            </a:fld>
            <a:endParaRPr lang="fr-CA"/>
          </a:p>
        </p:txBody>
      </p:sp>
      <p:pic>
        <p:nvPicPr>
          <p:cNvPr id="5" name="Picture 4"/>
          <p:cNvPicPr>
            <a:picLocks noChangeAspect="1"/>
          </p:cNvPicPr>
          <p:nvPr>
            <p:custDataLst>
              <p:tags r:id="rId4"/>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Tree>
    <p:extLst>
      <p:ext uri="{BB962C8B-B14F-4D97-AF65-F5344CB8AC3E}">
        <p14:creationId xmlns:p14="http://schemas.microsoft.com/office/powerpoint/2010/main" val="310672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03648" y="639133"/>
            <a:ext cx="6661207" cy="1280890"/>
          </a:xfrm>
        </p:spPr>
        <p:txBody>
          <a:bodyPr>
            <a:normAutofit/>
          </a:bodyPr>
          <a:lstStyle/>
          <a:p>
            <a:r>
              <a:rPr lang="fr-CA" sz="3200" dirty="0"/>
              <a:t>Arrimage du CASS et du PGEÉ</a:t>
            </a:r>
            <a:endParaRPr lang="fr-CA" sz="3200" b="1" dirty="0"/>
          </a:p>
        </p:txBody>
      </p:sp>
      <p:sp>
        <p:nvSpPr>
          <p:cNvPr id="3" name="Espace réservé du contenu 2"/>
          <p:cNvSpPr>
            <a:spLocks noGrp="1"/>
          </p:cNvSpPr>
          <p:nvPr>
            <p:ph idx="1"/>
            <p:custDataLst>
              <p:tags r:id="rId2"/>
            </p:custDataLst>
          </p:nvPr>
        </p:nvSpPr>
        <p:spPr>
          <a:xfrm>
            <a:off x="827584" y="1628800"/>
            <a:ext cx="8136904" cy="4968552"/>
          </a:xfrm>
        </p:spPr>
        <p:txBody>
          <a:bodyPr>
            <a:normAutofit/>
          </a:bodyPr>
          <a:lstStyle/>
          <a:p>
            <a:pPr lvl="1"/>
            <a:r>
              <a:rPr lang="fr-CA" sz="2200" b="1" dirty="0"/>
              <a:t>Recommandations </a:t>
            </a:r>
          </a:p>
          <a:p>
            <a:pPr lvl="2">
              <a:buClr>
                <a:srgbClr val="0070C0"/>
              </a:buClr>
            </a:pPr>
            <a:r>
              <a:rPr lang="fr-CA" sz="2000" dirty="0"/>
              <a:t>Exiger que les participants du CASS soient mis en contact avec TEQ afin de favoriser la mise en place de mesures d’efficacité énergétique (R. 2)</a:t>
            </a:r>
          </a:p>
          <a:p>
            <a:pPr lvl="2">
              <a:buClr>
                <a:srgbClr val="0070C0"/>
              </a:buClr>
            </a:pPr>
            <a:r>
              <a:rPr lang="fr-CA" sz="2000" dirty="0"/>
              <a:t>Exiger que soient déposés au rapport annuel les résultats du CASS sur les programmes du PGEÉ selon la nomenclature d’une fiche de programme du PGEÉ en précisant le statut de locataire ou de propriétaire du participant (R. 3)</a:t>
            </a:r>
          </a:p>
          <a:p>
            <a:pPr lvl="2">
              <a:buClr>
                <a:srgbClr val="0070C0"/>
              </a:buClr>
            </a:pPr>
            <a:r>
              <a:rPr lang="fr-CA" sz="2000" dirty="0"/>
              <a:t>Exiger qu’Énergir organise la mise en œuvre de diverses mesures d’économie d’énergie telles que les thermostats intelligents chez la clientèle locataire et propriétaire participant au CASS et pour l’ensemble de la clientèle locataire MFR participant au PGEÉ (R. 4)</a:t>
            </a:r>
          </a:p>
          <a:p>
            <a:pPr lvl="1"/>
            <a:endParaRPr lang="fr-CA" sz="2200" dirty="0"/>
          </a:p>
          <a:p>
            <a:pPr lvl="1"/>
            <a:endParaRPr lang="fr-CA" sz="2200"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5</a:t>
            </a:fld>
            <a:endParaRPr lang="fr-CA"/>
          </a:p>
        </p:txBody>
      </p:sp>
    </p:spTree>
    <p:extLst>
      <p:ext uri="{BB962C8B-B14F-4D97-AF65-F5344CB8AC3E}">
        <p14:creationId xmlns:p14="http://schemas.microsoft.com/office/powerpoint/2010/main" val="230283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03649" y="708239"/>
            <a:ext cx="6264696" cy="1050776"/>
          </a:xfrm>
        </p:spPr>
        <p:txBody>
          <a:bodyPr>
            <a:normAutofit fontScale="90000"/>
          </a:bodyPr>
          <a:lstStyle/>
          <a:p>
            <a:r>
              <a:rPr lang="fr-CA" sz="2400" u="sng" dirty="0"/>
              <a:t>Thermostats électroniques programmables et thermostats intelligents</a:t>
            </a:r>
            <a:br>
              <a:rPr lang="fr-CA" sz="2400" dirty="0"/>
            </a:br>
            <a:endParaRPr lang="fr-CA" sz="2400" b="1" dirty="0"/>
          </a:p>
        </p:txBody>
      </p:sp>
      <p:sp>
        <p:nvSpPr>
          <p:cNvPr id="3" name="Espace réservé du contenu 2"/>
          <p:cNvSpPr>
            <a:spLocks noGrp="1"/>
          </p:cNvSpPr>
          <p:nvPr>
            <p:ph idx="1"/>
            <p:custDataLst>
              <p:tags r:id="rId2"/>
            </p:custDataLst>
          </p:nvPr>
        </p:nvSpPr>
        <p:spPr>
          <a:xfrm>
            <a:off x="1098302" y="1759015"/>
            <a:ext cx="7058745" cy="4752528"/>
          </a:xfrm>
        </p:spPr>
        <p:txBody>
          <a:bodyPr>
            <a:normAutofit/>
          </a:bodyPr>
          <a:lstStyle/>
          <a:p>
            <a:pPr lvl="1"/>
            <a:r>
              <a:rPr lang="fr-CA" sz="2000" b="1" dirty="0"/>
              <a:t>Évaluation</a:t>
            </a:r>
          </a:p>
          <a:p>
            <a:pPr lvl="2">
              <a:buClr>
                <a:srgbClr val="0070C0"/>
              </a:buClr>
            </a:pPr>
            <a:r>
              <a:rPr lang="fr-CA" sz="1800" dirty="0"/>
              <a:t>Arrivée à maturité du marché des thermostats programmables</a:t>
            </a:r>
          </a:p>
          <a:p>
            <a:pPr lvl="2">
              <a:buClr>
                <a:srgbClr val="0070C0"/>
              </a:buClr>
            </a:pPr>
            <a:r>
              <a:rPr lang="fr-CA" sz="1800" dirty="0"/>
              <a:t>Faible niveau de programmation par les utilisateurs</a:t>
            </a:r>
          </a:p>
          <a:p>
            <a:pPr lvl="2">
              <a:buClr>
                <a:srgbClr val="0070C0"/>
              </a:buClr>
            </a:pPr>
            <a:r>
              <a:rPr lang="fr-CA" sz="1800" dirty="0"/>
              <a:t>Recommandation de mieux cibler les constructeurs d’habitations</a:t>
            </a:r>
          </a:p>
          <a:p>
            <a:pPr lvl="3">
              <a:buClr>
                <a:srgbClr val="0070C0"/>
              </a:buClr>
            </a:pPr>
            <a:r>
              <a:rPr lang="fr-CA" sz="1600" dirty="0"/>
              <a:t>Les thermostats ne sont pas programmés par les constructeurs</a:t>
            </a:r>
          </a:p>
          <a:p>
            <a:pPr lvl="3">
              <a:buClr>
                <a:srgbClr val="0070C0"/>
              </a:buClr>
            </a:pPr>
            <a:r>
              <a:rPr lang="fr-CA" sz="1600" dirty="0"/>
              <a:t>La majorité des constructeurs (73%) n’étaient pas au courant de l’existence d’aides financières pour les thermostats intelligents</a:t>
            </a:r>
          </a:p>
          <a:p>
            <a:pPr lvl="3">
              <a:buClr>
                <a:srgbClr val="0070C0"/>
              </a:buClr>
            </a:pPr>
            <a:r>
              <a:rPr lang="fr-CA" sz="1600" dirty="0"/>
              <a:t>Les constructeurs installent un grand nombre de thermostats à travers des projets </a:t>
            </a:r>
            <a:r>
              <a:rPr lang="fr-CA" sz="1600" dirty="0" err="1"/>
              <a:t>multihabitations</a:t>
            </a:r>
            <a:r>
              <a:rPr lang="fr-CA" sz="1600" dirty="0"/>
              <a:t> </a:t>
            </a:r>
          </a:p>
          <a:p>
            <a:pPr lvl="2"/>
            <a:endParaRPr lang="fr-CA" sz="1800" dirty="0"/>
          </a:p>
          <a:p>
            <a:pPr lvl="2"/>
            <a:endParaRPr lang="fr-CA" sz="1800" dirty="0"/>
          </a:p>
          <a:p>
            <a:endParaRPr lang="fr-CA"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6</a:t>
            </a:fld>
            <a:endParaRPr lang="fr-CA"/>
          </a:p>
        </p:txBody>
      </p:sp>
    </p:spTree>
    <p:extLst>
      <p:ext uri="{BB962C8B-B14F-4D97-AF65-F5344CB8AC3E}">
        <p14:creationId xmlns:p14="http://schemas.microsoft.com/office/powerpoint/2010/main" val="14471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75994" y="1554440"/>
            <a:ext cx="6589199" cy="1050776"/>
          </a:xfrm>
        </p:spPr>
        <p:txBody>
          <a:bodyPr>
            <a:normAutofit fontScale="90000"/>
          </a:bodyPr>
          <a:lstStyle/>
          <a:p>
            <a:r>
              <a:rPr lang="fr-CA" sz="2400" u="sng" dirty="0"/>
              <a:t>Thermostats électroniques programmables et thermostats intelligents </a:t>
            </a:r>
            <a:br>
              <a:rPr lang="fr-CA" sz="2400" dirty="0"/>
            </a:br>
            <a:endParaRPr lang="fr-CA" sz="2400" b="1" dirty="0"/>
          </a:p>
        </p:txBody>
      </p:sp>
      <p:sp>
        <p:nvSpPr>
          <p:cNvPr id="3" name="Espace réservé du contenu 2"/>
          <p:cNvSpPr>
            <a:spLocks noGrp="1"/>
          </p:cNvSpPr>
          <p:nvPr>
            <p:ph idx="1"/>
            <p:custDataLst>
              <p:tags r:id="rId2"/>
            </p:custDataLst>
          </p:nvPr>
        </p:nvSpPr>
        <p:spPr>
          <a:xfrm>
            <a:off x="1475994" y="2564904"/>
            <a:ext cx="7058745" cy="4752528"/>
          </a:xfrm>
        </p:spPr>
        <p:txBody>
          <a:bodyPr>
            <a:normAutofit/>
          </a:bodyPr>
          <a:lstStyle/>
          <a:p>
            <a:pPr lvl="1"/>
            <a:r>
              <a:rPr lang="fr-CA" sz="2000" b="1" dirty="0"/>
              <a:t>Proposition d’Énergir</a:t>
            </a:r>
          </a:p>
          <a:p>
            <a:pPr lvl="2">
              <a:buClr>
                <a:srgbClr val="0070C0"/>
              </a:buClr>
            </a:pPr>
            <a:r>
              <a:rPr lang="fr-CA" sz="1800" dirty="0"/>
              <a:t>Éliminer les aides financières pour les thermostats programmables</a:t>
            </a:r>
          </a:p>
          <a:p>
            <a:pPr lvl="2">
              <a:buClr>
                <a:srgbClr val="0070C0"/>
              </a:buClr>
            </a:pPr>
            <a:r>
              <a:rPr lang="fr-CA" sz="1800" dirty="0"/>
              <a:t>Une communication spécifique sera envoyée directement aux constructeurs dans le but de les sensibiliser à l’existence des thermostats intelligents, son utilisation et ses bénéfices</a:t>
            </a:r>
          </a:p>
          <a:p>
            <a:pPr lvl="1"/>
            <a:r>
              <a:rPr lang="fr-CA" sz="2000" b="1" dirty="0"/>
              <a:t>Constat et recommandation du ROEÉ</a:t>
            </a:r>
          </a:p>
          <a:p>
            <a:pPr lvl="2">
              <a:buClr>
                <a:srgbClr val="0070C0"/>
              </a:buClr>
            </a:pPr>
            <a:r>
              <a:rPr lang="fr-CA" sz="1800" dirty="0"/>
              <a:t>Stratégie de communication pour les constructeurs n’est pas optimale – ne rejoint pas les utilisateurs</a:t>
            </a:r>
          </a:p>
          <a:p>
            <a:pPr lvl="2">
              <a:buClr>
                <a:srgbClr val="0070C0"/>
              </a:buClr>
            </a:pPr>
            <a:r>
              <a:rPr lang="fr-CA" sz="1800" dirty="0"/>
              <a:t>Recommandation de cibler les acheteurs (R.5)</a:t>
            </a:r>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7</a:t>
            </a:fld>
            <a:endParaRPr lang="fr-CA"/>
          </a:p>
        </p:txBody>
      </p:sp>
      <p:sp>
        <p:nvSpPr>
          <p:cNvPr id="4" name="ZoneTexte 3">
            <a:extLst>
              <a:ext uri="{FF2B5EF4-FFF2-40B4-BE49-F238E27FC236}">
                <a16:creationId xmlns:a16="http://schemas.microsoft.com/office/drawing/2014/main" id="{7BBDF224-456B-534B-A2CD-D42A500F87E6}"/>
              </a:ext>
            </a:extLst>
          </p:cNvPr>
          <p:cNvSpPr txBox="1"/>
          <p:nvPr/>
        </p:nvSpPr>
        <p:spPr>
          <a:xfrm>
            <a:off x="1507772" y="708735"/>
            <a:ext cx="4648404" cy="584775"/>
          </a:xfrm>
          <a:prstGeom prst="rect">
            <a:avLst/>
          </a:prstGeom>
          <a:noFill/>
        </p:spPr>
        <p:txBody>
          <a:bodyPr wrap="square" rtlCol="0">
            <a:spAutoFit/>
          </a:bodyPr>
          <a:lstStyle/>
          <a:p>
            <a:r>
              <a:rPr lang="fr-FR" sz="3200" dirty="0"/>
              <a:t>Modifications au PGEÉ</a:t>
            </a:r>
          </a:p>
        </p:txBody>
      </p:sp>
    </p:spTree>
    <p:extLst>
      <p:ext uri="{BB962C8B-B14F-4D97-AF65-F5344CB8AC3E}">
        <p14:creationId xmlns:p14="http://schemas.microsoft.com/office/powerpoint/2010/main" val="393607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7338" y="787783"/>
            <a:ext cx="6589199" cy="1050776"/>
          </a:xfrm>
        </p:spPr>
        <p:txBody>
          <a:bodyPr>
            <a:normAutofit/>
          </a:bodyPr>
          <a:lstStyle/>
          <a:p>
            <a:r>
              <a:rPr lang="fr-CA" sz="2400" u="sng" dirty="0"/>
              <a:t>Nouvelle construction efficace</a:t>
            </a:r>
            <a:endParaRPr lang="fr-CA" sz="2400" b="1" u="sng" dirty="0"/>
          </a:p>
        </p:txBody>
      </p:sp>
      <p:sp>
        <p:nvSpPr>
          <p:cNvPr id="3" name="Espace réservé du contenu 2"/>
          <p:cNvSpPr>
            <a:spLocks noGrp="1"/>
          </p:cNvSpPr>
          <p:nvPr>
            <p:ph idx="1"/>
            <p:custDataLst>
              <p:tags r:id="rId2"/>
            </p:custDataLst>
          </p:nvPr>
        </p:nvSpPr>
        <p:spPr>
          <a:xfrm>
            <a:off x="1259632" y="1444130"/>
            <a:ext cx="7488832" cy="5297237"/>
          </a:xfrm>
        </p:spPr>
        <p:txBody>
          <a:bodyPr>
            <a:normAutofit fontScale="92500" lnSpcReduction="20000"/>
          </a:bodyPr>
          <a:lstStyle/>
          <a:p>
            <a:pPr lvl="1"/>
            <a:r>
              <a:rPr lang="fr-CA" sz="2200" b="1" dirty="0"/>
              <a:t>Évaluation</a:t>
            </a:r>
          </a:p>
          <a:p>
            <a:pPr lvl="2">
              <a:buClr>
                <a:srgbClr val="0070C0"/>
              </a:buClr>
            </a:pPr>
            <a:r>
              <a:rPr lang="fr-CA" sz="1900" dirty="0"/>
              <a:t>Principaux freins  </a:t>
            </a:r>
          </a:p>
          <a:p>
            <a:pPr lvl="3">
              <a:buClr>
                <a:srgbClr val="0070C0"/>
              </a:buClr>
            </a:pPr>
            <a:r>
              <a:rPr lang="fr-CA" sz="1700" dirty="0"/>
              <a:t>Surcoût des mesures, rentabilité et complexité</a:t>
            </a:r>
          </a:p>
          <a:p>
            <a:pPr lvl="2">
              <a:buClr>
                <a:srgbClr val="0070C0"/>
              </a:buClr>
            </a:pPr>
            <a:r>
              <a:rPr lang="fr-CA" sz="1900" dirty="0"/>
              <a:t>Participation</a:t>
            </a:r>
          </a:p>
          <a:p>
            <a:pPr lvl="3">
              <a:buClr>
                <a:srgbClr val="0070C0"/>
              </a:buClr>
            </a:pPr>
            <a:r>
              <a:rPr lang="fr-CA" sz="1700" dirty="0"/>
              <a:t>Le quart des nouveaux bâtiments de 100 000 m3 et plus (plus complexes)</a:t>
            </a:r>
          </a:p>
          <a:p>
            <a:pPr lvl="3">
              <a:buClr>
                <a:srgbClr val="0070C0"/>
              </a:buClr>
            </a:pPr>
            <a:r>
              <a:rPr lang="fr-CA" sz="1700" dirty="0"/>
              <a:t>Aucun nouveau bâtiment de moins de 100 000 m3</a:t>
            </a:r>
          </a:p>
          <a:p>
            <a:pPr lvl="2">
              <a:buClr>
                <a:srgbClr val="0070C0"/>
              </a:buClr>
            </a:pPr>
            <a:r>
              <a:rPr lang="fr-CA" sz="1900" dirty="0"/>
              <a:t>Balisage aide à la simulation énergétique</a:t>
            </a:r>
          </a:p>
          <a:p>
            <a:pPr lvl="3">
              <a:buClr>
                <a:srgbClr val="0070C0"/>
              </a:buClr>
            </a:pPr>
            <a:r>
              <a:rPr lang="fr-CA" sz="1700" dirty="0"/>
              <a:t>Simulation seule: 10 k$ à 15 k$</a:t>
            </a:r>
          </a:p>
          <a:p>
            <a:pPr lvl="3">
              <a:buClr>
                <a:srgbClr val="0070C0"/>
              </a:buClr>
            </a:pPr>
            <a:r>
              <a:rPr lang="fr-CA" sz="1700" dirty="0"/>
              <a:t>Conception intégrée:  jusqu’à 75k$</a:t>
            </a:r>
          </a:p>
          <a:p>
            <a:pPr lvl="2">
              <a:buClr>
                <a:srgbClr val="0070C0"/>
              </a:buClr>
            </a:pPr>
            <a:r>
              <a:rPr lang="fr-CA" sz="1900" dirty="0"/>
              <a:t>Aide financière à la simulation énergétique</a:t>
            </a:r>
          </a:p>
          <a:p>
            <a:pPr lvl="3">
              <a:buClr>
                <a:srgbClr val="0070C0"/>
              </a:buClr>
            </a:pPr>
            <a:r>
              <a:rPr lang="fr-CA" sz="1700" dirty="0"/>
              <a:t>« Pourrait être mieux adaptée aux projets complexes et de grande envergure »</a:t>
            </a:r>
          </a:p>
          <a:p>
            <a:pPr lvl="3">
              <a:buClr>
                <a:srgbClr val="0070C0"/>
              </a:buClr>
            </a:pPr>
            <a:r>
              <a:rPr lang="fr-CA" sz="1700" dirty="0"/>
              <a:t>« trois programmes offrent une subvention en fonction de la performance du bâtiment non seulement au client, mais aussi à l’entreprise responsable de la conception du bâtiment »</a:t>
            </a:r>
          </a:p>
          <a:p>
            <a:pPr lvl="3"/>
            <a:endParaRPr lang="fr-CA" sz="1600" dirty="0"/>
          </a:p>
          <a:p>
            <a:endParaRPr lang="fr-CA"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8</a:t>
            </a:fld>
            <a:endParaRPr lang="fr-CA"/>
          </a:p>
        </p:txBody>
      </p:sp>
    </p:spTree>
    <p:extLst>
      <p:ext uri="{BB962C8B-B14F-4D97-AF65-F5344CB8AC3E}">
        <p14:creationId xmlns:p14="http://schemas.microsoft.com/office/powerpoint/2010/main" val="120883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0306" y="785619"/>
            <a:ext cx="6589199" cy="1050776"/>
          </a:xfrm>
        </p:spPr>
        <p:txBody>
          <a:bodyPr>
            <a:normAutofit/>
          </a:bodyPr>
          <a:lstStyle/>
          <a:p>
            <a:r>
              <a:rPr lang="fr-CA" sz="2400" u="sng" dirty="0"/>
              <a:t>Nouvelle construction efficace</a:t>
            </a:r>
            <a:br>
              <a:rPr lang="fr-CA" sz="2400" dirty="0"/>
            </a:br>
            <a:endParaRPr lang="fr-CA" sz="2400" b="1" dirty="0"/>
          </a:p>
        </p:txBody>
      </p:sp>
      <p:sp>
        <p:nvSpPr>
          <p:cNvPr id="3" name="Espace réservé du contenu 2"/>
          <p:cNvSpPr>
            <a:spLocks noGrp="1"/>
          </p:cNvSpPr>
          <p:nvPr>
            <p:ph idx="1"/>
            <p:custDataLst>
              <p:tags r:id="rId2"/>
            </p:custDataLst>
          </p:nvPr>
        </p:nvSpPr>
        <p:spPr>
          <a:xfrm>
            <a:off x="1230760" y="1444131"/>
            <a:ext cx="7058745" cy="4752528"/>
          </a:xfrm>
        </p:spPr>
        <p:txBody>
          <a:bodyPr>
            <a:normAutofit/>
          </a:bodyPr>
          <a:lstStyle/>
          <a:p>
            <a:pPr lvl="1"/>
            <a:r>
              <a:rPr lang="fr-CA" sz="2000" b="1" dirty="0"/>
              <a:t>Proposition d’Énergir</a:t>
            </a:r>
          </a:p>
          <a:p>
            <a:pPr lvl="2">
              <a:buClr>
                <a:srgbClr val="0070C0"/>
              </a:buClr>
            </a:pPr>
            <a:r>
              <a:rPr lang="fr-CA" sz="1800" dirty="0"/>
              <a:t>Rehausser le plafond d’aide financière à la simulation de 5k$ à 15k$</a:t>
            </a:r>
          </a:p>
          <a:p>
            <a:pPr lvl="2">
              <a:buClr>
                <a:srgbClr val="0070C0"/>
              </a:buClr>
            </a:pPr>
            <a:r>
              <a:rPr lang="fr-CA" sz="1800" dirty="0"/>
              <a:t>Aucun changement pour l’aide à l’implantation</a:t>
            </a:r>
          </a:p>
          <a:p>
            <a:pPr lvl="2">
              <a:buClr>
                <a:srgbClr val="0070C0"/>
              </a:buClr>
            </a:pPr>
            <a:r>
              <a:rPr lang="fr-CA" sz="1800" dirty="0"/>
              <a:t>Aucun impact quantifié relativement sur la participation ni les économies d’énergie</a:t>
            </a:r>
          </a:p>
          <a:p>
            <a:pPr lvl="1"/>
            <a:endParaRPr lang="fr-CA" sz="2000" dirty="0"/>
          </a:p>
        </p:txBody>
      </p:sp>
      <p:pic>
        <p:nvPicPr>
          <p:cNvPr id="6" name="Picture 5"/>
          <p:cNvPicPr>
            <a:picLocks noChangeAspect="1"/>
          </p:cNvPicPr>
          <p:nvPr>
            <p:custDataLst>
              <p:tags r:id="rId3"/>
            </p:custDataLst>
          </p:nvPr>
        </p:nvPicPr>
        <p:blipFill>
          <a:blip r:embed="rId6">
            <a:duotone>
              <a:prstClr val="black"/>
              <a:schemeClr val="accent5">
                <a:lumMod val="75000"/>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rot="995681">
            <a:off x="7308304" y="116632"/>
            <a:ext cx="1981200" cy="1066800"/>
          </a:xfrm>
          <a:prstGeom prst="rect">
            <a:avLst/>
          </a:prstGeom>
        </p:spPr>
      </p:pic>
      <p:sp>
        <p:nvSpPr>
          <p:cNvPr id="7" name="Slide Number Placeholder 6"/>
          <p:cNvSpPr>
            <a:spLocks noGrp="1"/>
          </p:cNvSpPr>
          <p:nvPr>
            <p:ph type="sldNum" sz="quarter" idx="12"/>
            <p:custDataLst>
              <p:tags r:id="rId4"/>
            </p:custDataLst>
          </p:nvPr>
        </p:nvSpPr>
        <p:spPr/>
        <p:txBody>
          <a:bodyPr/>
          <a:lstStyle/>
          <a:p>
            <a:fld id="{D5F3F546-C265-4891-BA7A-877EB6DC8C71}" type="slidenum">
              <a:rPr lang="fr-CA" smtClean="0"/>
              <a:t>9</a:t>
            </a:fld>
            <a:endParaRPr lang="fr-CA"/>
          </a:p>
        </p:txBody>
      </p:sp>
    </p:spTree>
    <p:extLst>
      <p:ext uri="{BB962C8B-B14F-4D97-AF65-F5344CB8AC3E}">
        <p14:creationId xmlns:p14="http://schemas.microsoft.com/office/powerpoint/2010/main" val="1208838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Wisp">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97B9F0FA796E844DBCE099F7384FDB7B" ma:contentTypeVersion="0" ma:contentTypeDescription="" ma:contentTypeScope="" ma:versionID="c6749b252f59c706ba5ba0f9b3d4bbb7">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Présentation de la preuve du ROEÉ </Sujet>
    <Confidentiel xmlns="a091097b-8ae3-4832-a2b2-51f9a78aeacd">3</Confidentiel>
    <Projet xmlns="a091097b-8ae3-4832-a2b2-51f9a78aeacd">542</Projet>
    <Provenance xmlns="a091097b-8ae3-4832-a2b2-51f9a78aeacd">2</Provenance>
    <Hidden_UploadedAt xmlns="a091097b-8ae3-4832-a2b2-51f9a78aeacd">2023-01-25T00:43:54+00:00</Hidden_UploadedAt>
    <Accés_x0020_restreint xmlns="a091097b-8ae3-4832-a2b2-51f9a78aeacd">false</Accés_x0020_restreint>
    <Précision_x0020_de_x0020_document xmlns="a091097b-8ae3-4832-a2b2-51f9a78aeacd" xsi:nil="true"/>
    <Déposant xmlns="a091097b-8ae3-4832-a2b2-51f9a78aeacd">124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368</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2023-01-25T00:43:54+00:00</Hidden_ApprovedAt>
    <Cote_x0020_de_x0020_piéce xmlns="a091097b-8ae3-4832-a2b2-51f9a78aeacd">C-ROEÉ-0015</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W2HFWTQUJJY6-1993030256-311</_dlc_DocId>
    <_dlc_DocIdUrl xmlns="a84ed267-86d5-4fa1-a3cb-2fed497fe84f">
      <Url>http://s10mtlweb:8081/542/_layouts/15/DocIdRedir.aspx?ID=W2HFWTQUJJY6-1993030256-311</Url>
      <Description>W2HFWTQUJJY6-1993030256-311</Description>
    </_dlc_DocIdUrl>
  </documentManagement>
</p:properties>
</file>

<file path=customXml/itemProps1.xml><?xml version="1.0" encoding="utf-8"?>
<ds:datastoreItem xmlns:ds="http://schemas.openxmlformats.org/officeDocument/2006/customXml" ds:itemID="{1120865C-73F6-4392-B8DC-23D4AFC39FAC}"/>
</file>

<file path=customXml/itemProps2.xml><?xml version="1.0" encoding="utf-8"?>
<ds:datastoreItem xmlns:ds="http://schemas.openxmlformats.org/officeDocument/2006/customXml" ds:itemID="{4EBC1F57-2ECA-4ED0-801C-C8DBEE035DDD}"/>
</file>

<file path=customXml/itemProps3.xml><?xml version="1.0" encoding="utf-8"?>
<ds:datastoreItem xmlns:ds="http://schemas.openxmlformats.org/officeDocument/2006/customXml" ds:itemID="{6BCCF3B2-C5DC-432F-9E7F-979850B33792}"/>
</file>

<file path=customXml/itemProps4.xml><?xml version="1.0" encoding="utf-8"?>
<ds:datastoreItem xmlns:ds="http://schemas.openxmlformats.org/officeDocument/2006/customXml" ds:itemID="{C6459D4D-0C66-49CC-A563-A4F956CC669B}"/>
</file>

<file path=docProps/app.xml><?xml version="1.0" encoding="utf-8"?>
<Properties xmlns="http://schemas.openxmlformats.org/officeDocument/2006/extended-properties" xmlns:vt="http://schemas.openxmlformats.org/officeDocument/2006/docPropsVTypes">
  <Template>Wisp</Template>
  <TotalTime>16766</TotalTime>
  <Words>1157</Words>
  <Application>Microsoft Macintosh PowerPoint</Application>
  <PresentationFormat>Affichage à l'écran (4:3)</PresentationFormat>
  <Paragraphs>139</Paragraphs>
  <Slides>14</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Century Gothic</vt:lpstr>
      <vt:lpstr>Wingdings 3</vt:lpstr>
      <vt:lpstr>Wisp</vt:lpstr>
      <vt:lpstr>Régie de l’Énergie R-4119-2020 Demande d’approbation du plan d’approvisionnement et de modification des Conditions de service et Tarif d’Énergir s.e.c., à compter du 1er octobre 2020</vt:lpstr>
      <vt:lpstr>ENJEUX</vt:lpstr>
      <vt:lpstr>Prévision de la demande </vt:lpstr>
      <vt:lpstr>Arrimage du CASS et du PGEÉ</vt:lpstr>
      <vt:lpstr>Arrimage du CASS et du PGEÉ</vt:lpstr>
      <vt:lpstr>Thermostats électroniques programmables et thermostats intelligents </vt:lpstr>
      <vt:lpstr>Thermostats électroniques programmables et thermostats intelligents  </vt:lpstr>
      <vt:lpstr>Nouvelle construction efficace</vt:lpstr>
      <vt:lpstr>Nouvelle construction efficace </vt:lpstr>
      <vt:lpstr>Nouvelle construction efficace  </vt:lpstr>
      <vt:lpstr>Nouvelle construction efficace </vt:lpstr>
      <vt:lpstr>Encouragement à l’implantation CII, VGE (industriel) ET VGE (institutionnel)</vt:lpstr>
      <vt:lpstr>Encouragement à l’implantation CII, VGE (industriel) ET VGE (institutionnel)</vt:lpstr>
      <vt:lpstr>Encouragement à l’implantation CII, VGE (industriel) ET VGE (institutionnel)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Présentation de la preuve du ROEÉ </dc:subject>
  <dc:creator>Solénove Admin</dc:creator>
  <cp:lastModifiedBy>Champigny Gabrielle</cp:lastModifiedBy>
  <cp:revision>156</cp:revision>
  <dcterms:created xsi:type="dcterms:W3CDTF">2018-12-09T21:32:27Z</dcterms:created>
  <dcterms:modified xsi:type="dcterms:W3CDTF">2020-09-02T19:47:12Z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0x010100F6681E3BDF397F418586AC591ADC81BB0097B9F0FA796E844DBCE099F7384FDB7B</vt:lpwstr>
  </property>
  <property fmtid="{D5CDD505-2E9C-101B-9397-08002B2CF9AE}" pid="4" name="Order">
    <vt:r8>5271800</vt:r8>
  </property>
  <property fmtid="{D5CDD505-2E9C-101B-9397-08002B2CF9AE}" pid="5" name="_dlc_DocIdItemGuid">
    <vt:lpwstr>acc81d43-8ef7-4cf2-8d99-f3ac488ac029</vt:lpwstr>
  </property>
</Properties>
</file>